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5"/>
  </p:notesMasterIdLst>
  <p:handoutMasterIdLst>
    <p:handoutMasterId r:id="rId16"/>
  </p:handoutMasterIdLst>
  <p:sldIdLst>
    <p:sldId id="3636" r:id="rId3"/>
    <p:sldId id="3934" r:id="rId4"/>
    <p:sldId id="4496" r:id="rId5"/>
    <p:sldId id="4509" r:id="rId6"/>
    <p:sldId id="4505" r:id="rId7"/>
    <p:sldId id="4512" r:id="rId8"/>
    <p:sldId id="4513" r:id="rId9"/>
    <p:sldId id="4462" r:id="rId10"/>
    <p:sldId id="4453" r:id="rId11"/>
    <p:sldId id="4502" r:id="rId12"/>
    <p:sldId id="4506" r:id="rId13"/>
    <p:sldId id="4507" r:id="rId14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FFFFFF"/>
    <a:srgbClr val="5298D8"/>
    <a:srgbClr val="92D050"/>
    <a:srgbClr val="FFFF00"/>
    <a:srgbClr val="F4B183"/>
    <a:srgbClr val="5D9EDB"/>
    <a:srgbClr val="00CC9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4575" autoAdjust="0"/>
  </p:normalViewPr>
  <p:slideViewPr>
    <p:cSldViewPr>
      <p:cViewPr varScale="1">
        <p:scale>
          <a:sx n="105" d="100"/>
          <a:sy n="105" d="100"/>
        </p:scale>
        <p:origin x="450" y="78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2.545327831383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-5.92148660691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6.5863262405551071E-2"/>
                  <c:y val="-7.5623675077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4.1802665841075379E-2"/>
                  <c:y val="-9.871150488669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5.1588943043640145E-2"/>
                  <c:y val="-4.6281880523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4.2308592208800564E-3"/>
                  <c:y val="-2.884760116259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59312171115935E-2"/>
                  <c:y val="2.480298358116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1.91547499055058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1.2148562457309791E-2"/>
                  <c:y val="1.499870621005947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4042549340312515E-3"/>
                  <c:y val="2.1590863506704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0045CBF-B128-4A1A-976F-F6775037C18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1D86F19-BF00-4065-92FB-D63E447FDAF1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6516B4D-8408-414B-864D-2B67796E6E2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BDD1EC7-FF86-467F-B10D-CD731F0D6C60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9.3078902859361268E-2"/>
                  <c:y val="-6.09901835065806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EE60F06-C290-4908-A2EB-B22DE57119A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F3A690D6-174F-4DCB-BD4F-9F4F55AAB03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7.1924606754961012E-2"/>
                  <c:y val="-5.555295964918235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EA6C777-1503-402F-9C74-306F374FECE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87192E3-4261-4502-96D8-9FBFB42D32A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8.3206898010641059E-2"/>
                  <c:y val="-4.282312458866526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D1F6BFD-5976-4E8E-815E-DB2A5AD5DDDF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E4B8DAAB-A19C-460D-B8DE-EC990C73B8E2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9.5899475673281331E-2"/>
                  <c:y val="-7.459723900377733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C6AE692-4374-414B-B6AF-7A62F1AA0D64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6D2CDB2-F51E-4FBE-BE18-E03990ED7FC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7.4040036365400991E-2"/>
                  <c:y val="-4.18480433796526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3CFCC9E-54F8-49F0-A711-49A9DC7EAFC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AA9B292-6092-47A6-B863-D8F90CA72FDD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6.4873174720160964E-2"/>
                  <c:y val="-5.13220240957907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E1CBB70-731D-4A00-924C-40D04F6BEBB6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7CD2A8B-1025-4B5F-B117-1A56DEDA5B5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9425191690681328E-2"/>
                  <c:y val="-4.5067750952269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8.1796556080594301E-2"/>
                  <c:y val="-0.100287454998371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6.7693747534081E-2"/>
                  <c:y val="-0.11412108904051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9.1668616452402259E-3"/>
                  <c:y val="-7.6460781413858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3711</c:v>
                </c:pt>
                <c:pt idx="1">
                  <c:v>13711</c:v>
                </c:pt>
                <c:pt idx="2">
                  <c:v>37705</c:v>
                </c:pt>
                <c:pt idx="3">
                  <c:v>49277</c:v>
                </c:pt>
                <c:pt idx="4">
                  <c:v>73363</c:v>
                </c:pt>
                <c:pt idx="5" formatCode="#,##0_ ">
                  <c:v>78583</c:v>
                </c:pt>
                <c:pt idx="6" formatCode="#,##0_ ">
                  <c:v>126583</c:v>
                </c:pt>
                <c:pt idx="7" formatCode="#,##0_ ">
                  <c:v>139083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1%</c:v>
                  </c:pt>
                  <c:pt idx="1">
                    <c:v>5%</c:v>
                  </c:pt>
                  <c:pt idx="2">
                    <c:v>13%</c:v>
                  </c:pt>
                  <c:pt idx="3">
                    <c:v>17%</c:v>
                  </c:pt>
                  <c:pt idx="4">
                    <c:v>26%</c:v>
                  </c:pt>
                  <c:pt idx="5">
                    <c:v>28%</c:v>
                  </c:pt>
                  <c:pt idx="6">
                    <c:v>45%</c:v>
                  </c:pt>
                  <c:pt idx="7">
                    <c:v>49%</c:v>
                  </c:pt>
                  <c:pt idx="8">
                    <c:v>0%</c:v>
                  </c:pt>
                  <c:pt idx="9">
                    <c:v>0%</c:v>
                  </c:pt>
                  <c:pt idx="10">
                    <c:v>0%</c:v>
                  </c:pt>
                  <c:pt idx="11">
                    <c:v>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7684001697511903E-2"/>
                  <c:y val="1.416490042599626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6,800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785887135677225E-2"/>
                      <c:h val="8.159377235825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3497362417253442E-2"/>
                  <c:y val="2.961221982060124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16%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8,413K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9546201267683497E-2"/>
                  <c:y val="5.16822915517646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sz="1200" b="1" dirty="0"/>
                      <a:t>25%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34,064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9.1471616895345706E-2</c:v>
                </c:pt>
                <c:pt idx="1">
                  <c:v>0.16249782705271087</c:v>
                </c:pt>
                <c:pt idx="2">
                  <c:v>0.25239510087950029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9543728842911804E-2"/>
                  <c:y val="1.1194082721583613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26%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35,324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0.10868980360505784</c:v>
                </c:pt>
                <c:pt idx="1">
                  <c:v>2.8972630521700501E-2</c:v>
                </c:pt>
                <c:pt idx="2">
                  <c:v>9.3358920593051425E-3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0640667893135866E-2"/>
                  <c:y val="-7.697553951724728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24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12,513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8.087609108105169E-2"/>
                  <c:y val="-3.141836793443197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46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61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69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9K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581482659291729E-2"/>
                      <c:h val="9.5166607747137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4.3045466774280332E-2</c:v>
                </c:pt>
                <c:pt idx="1">
                  <c:v>5.0219226237614198E-2</c:v>
                </c:pt>
                <c:pt idx="2">
                  <c:v>0.19542393100331201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6420012443439156E-2"/>
                  <c:y val="2.627174260649601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20%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14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,880K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61453271501468E-2"/>
                      <c:h val="8.17921437399749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4007890661245057E-2"/>
                  <c:y val="0.3136256028938546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19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9,913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8.0506326220734906E-2"/>
                  <c:y val="-1.336513732375482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68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91,821K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0.25886467581382838</c:v>
                </c:pt>
                <c:pt idx="1">
                  <c:v>0.94972282850134238</c:v>
                </c:pt>
                <c:pt idx="2">
                  <c:v>0.22318709572253137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7.6057335200801546E-2"/>
                  <c:y val="-0.2255084432491940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49% </a:t>
                    </a:r>
                    <a:endParaRPr lang="zh-TW" altLang="en-US" sz="1400" b="0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(37,016K)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4422117410947106E-2"/>
                  <c:y val="-0.14008857838207517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(43,142K)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0.49792843691148775</c:v>
                </c:pt>
                <c:pt idx="1">
                  <c:v>-0.19141251231336798</c:v>
                </c:pt>
                <c:pt idx="2">
                  <c:v>0.3196579803353512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9852525346645"/>
          <c:y val="4.7627951600311899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1203988087345137E-2"/>
                  <c:y val="-4.85270718800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2E-4554-8B7C-81A5E4544678}"/>
                </c:ext>
              </c:extLst>
            </c:dLbl>
            <c:dLbl>
              <c:idx val="1"/>
              <c:layout>
                <c:manualLayout>
                  <c:x val="1.9912662033967552E-2"/>
                  <c:y val="4.0275856891856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72E-4554-8B7C-81A5E4544678}"/>
                </c:ext>
              </c:extLst>
            </c:dLbl>
            <c:dLbl>
              <c:idx val="2"/>
              <c:layout>
                <c:manualLayout>
                  <c:x val="0"/>
                  <c:y val="3.4272698997359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2E-4554-8B7C-81A5E4544678}"/>
                </c:ext>
              </c:extLst>
            </c:dLbl>
            <c:dLbl>
              <c:idx val="3"/>
              <c:layout>
                <c:manualLayout>
                  <c:x val="-2.5601994043672568E-2"/>
                  <c:y val="-3.3837853400732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72E-4554-8B7C-81A5E4544678}"/>
                </c:ext>
              </c:extLst>
            </c:dLbl>
            <c:dLbl>
              <c:idx val="4"/>
              <c:layout>
                <c:manualLayout>
                  <c:x val="-3.5558325060656398E-2"/>
                  <c:y val="-2.169078495809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72E-4554-8B7C-81A5E4544678}"/>
                </c:ext>
              </c:extLst>
            </c:dLbl>
            <c:dLbl>
              <c:idx val="5"/>
              <c:layout>
                <c:manualLayout>
                  <c:x val="-1.9912662033967656E-2"/>
                  <c:y val="1.271969143356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112722242329E-2"/>
                      <c:h val="4.13907377800673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E-4554-8B7C-81A5E4544678}"/>
                </c:ext>
              </c:extLst>
            </c:dLbl>
            <c:dLbl>
              <c:idx val="6"/>
              <c:layout>
                <c:manualLayout>
                  <c:x val="-2.9868993050951326E-2"/>
                  <c:y val="3.463041671711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2E-4554-8B7C-81A5E4544678}"/>
                </c:ext>
              </c:extLst>
            </c:dLbl>
            <c:dLbl>
              <c:idx val="7"/>
              <c:layout>
                <c:manualLayout>
                  <c:x val="-3.4135992058230091E-2"/>
                  <c:y val="3.647187338577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72E-4554-8B7C-81A5E4544678}"/>
                </c:ext>
              </c:extLst>
            </c:dLbl>
            <c:dLbl>
              <c:idx val="8"/>
              <c:layout>
                <c:manualLayout>
                  <c:x val="-3.6980658063082594E-2"/>
                  <c:y val="3.021146999096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72E-4554-8B7C-81A5E4544678}"/>
                </c:ext>
              </c:extLst>
            </c:dLbl>
            <c:dLbl>
              <c:idx val="9"/>
              <c:layout>
                <c:manualLayout>
                  <c:x val="-3.6980658063082594E-2"/>
                  <c:y val="-3.260884242500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72E-4554-8B7C-81A5E4544678}"/>
                </c:ext>
              </c:extLst>
            </c:dLbl>
            <c:dLbl>
              <c:idx val="10"/>
              <c:layout>
                <c:manualLayout>
                  <c:x val="-3.8402991065509061E-2"/>
                  <c:y val="-3.4046121554907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72E-4554-8B7C-81A5E4544678}"/>
                </c:ext>
              </c:extLst>
            </c:dLbl>
            <c:dLbl>
              <c:idx val="11"/>
              <c:layout>
                <c:manualLayout>
                  <c:x val="-1.2800997021836284E-2"/>
                  <c:y val="3.270153319691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72E-4554-8B7C-81A5E45446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</c:formatCode>
                <c:ptCount val="12"/>
                <c:pt idx="0">
                  <c:v>9632</c:v>
                </c:pt>
                <c:pt idx="1">
                  <c:v>128919</c:v>
                </c:pt>
                <c:pt idx="2">
                  <c:v>190323</c:v>
                </c:pt>
                <c:pt idx="3">
                  <c:v>275617</c:v>
                </c:pt>
                <c:pt idx="4">
                  <c:v>304931</c:v>
                </c:pt>
                <c:pt idx="5">
                  <c:v>312901</c:v>
                </c:pt>
                <c:pt idx="6">
                  <c:v>370767</c:v>
                </c:pt>
                <c:pt idx="7">
                  <c:v>378550</c:v>
                </c:pt>
                <c:pt idx="8">
                  <c:v>390850</c:v>
                </c:pt>
                <c:pt idx="9">
                  <c:v>440378</c:v>
                </c:pt>
                <c:pt idx="10" formatCode="#,##0_ ">
                  <c:v>452204</c:v>
                </c:pt>
                <c:pt idx="11" formatCode="#,##0_ ">
                  <c:v>467720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577589945203219E-3"/>
                  <c:y val="-4.80370810662829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1.5123319631152094E-2"/>
                  <c:y val="5.431152842047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2.8177760714759293E-2"/>
                  <c:y val="5.0681483153051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1.9524040339604365E-3"/>
                  <c:y val="2.9079727109212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5867542495278355E-2"/>
                  <c:y val="4.583547227779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2.1644324465740366E-2"/>
                  <c:y val="-3.2524161966710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4.7172737975350411E-2"/>
                  <c:y val="-4.645547055214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5.1439624987904567E-2"/>
                  <c:y val="-3.3094038564396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4327959975773303E-2"/>
                  <c:y val="-4.8132372492399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7068909906067787E-2"/>
                  <c:y val="3.526254489494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9420239149055229E-2"/>
                  <c:y val="3.9893650499031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9.9563310169837761E-3"/>
                  <c:y val="-2.030042337940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</c:formatCode>
                <c:ptCount val="12"/>
                <c:pt idx="0">
                  <c:v>56524</c:v>
                </c:pt>
                <c:pt idx="1">
                  <c:v>87396</c:v>
                </c:pt>
                <c:pt idx="2">
                  <c:v>191588</c:v>
                </c:pt>
                <c:pt idx="3">
                  <c:v>228451</c:v>
                </c:pt>
                <c:pt idx="4">
                  <c:v>282510</c:v>
                </c:pt>
                <c:pt idx="5">
                  <c:v>342484</c:v>
                </c:pt>
                <c:pt idx="6">
                  <c:v>356532</c:v>
                </c:pt>
                <c:pt idx="7">
                  <c:v>379861</c:v>
                </c:pt>
                <c:pt idx="8">
                  <c:v>413290</c:v>
                </c:pt>
                <c:pt idx="9">
                  <c:v>424667</c:v>
                </c:pt>
                <c:pt idx="10" formatCode="#,##0_ ">
                  <c:v>445245</c:v>
                </c:pt>
                <c:pt idx="11" formatCode="#,##0_ ">
                  <c:v>488194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398-4ED0-92B0-FECC08E29ACF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398-4ED0-92B0-FECC08E29ACF}"/>
              </c:ext>
            </c:extLst>
          </c:dPt>
          <c:dPt>
            <c:idx val="3"/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398-4ED0-92B0-FECC08E29AC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8398-4ED0-92B0-FECC08E29ACF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4EF-41C8-A48E-07FB16BA638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19A-4814-939D-031ABD929E8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8-77B5-4D4C-AAF6-A8222A55DD63}"/>
              </c:ext>
            </c:extLst>
          </c:dPt>
          <c:dPt>
            <c:idx val="8"/>
            <c:marker>
              <c:spPr>
                <a:ln>
                  <a:prstDash val="dashDot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CF6-47E0-9971-13D060A1968A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CF6-47E0-9971-13D060A1968A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CF6-47E0-9971-13D060A1968A}"/>
              </c:ext>
            </c:extLst>
          </c:dPt>
          <c:dLbls>
            <c:dLbl>
              <c:idx val="0"/>
              <c:layout>
                <c:manualLayout>
                  <c:x val="-6.6849651114033931E-2"/>
                  <c:y val="-7.567572144889638E-2"/>
                </c:manualLayout>
              </c:layout>
              <c:tx>
                <c:rich>
                  <a:bodyPr/>
                  <a:lstStyle/>
                  <a:p>
                    <a:fld id="{F15D2CFB-7EE5-4737-BEC9-A264C7A0C725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1261A6F3-1F9E-46FB-8D68-BC73056561BF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8398-4ED0-92B0-FECC08E29ACF}"/>
                </c:ext>
              </c:extLst>
            </c:dLbl>
            <c:dLbl>
              <c:idx val="1"/>
              <c:layout>
                <c:manualLayout>
                  <c:x val="-0.10383030917711653"/>
                  <c:y val="-4.5464251457934299E-2"/>
                </c:manualLayout>
              </c:layout>
              <c:tx>
                <c:rich>
                  <a:bodyPr/>
                  <a:lstStyle/>
                  <a:p>
                    <a:fld id="{F6B0D06B-F841-4C20-A1B9-30F1E18B080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B374167C-C7AF-42C0-8A4E-D4E5DE7685A8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8398-4ED0-92B0-FECC08E29ACF}"/>
                </c:ext>
              </c:extLst>
            </c:dLbl>
            <c:dLbl>
              <c:idx val="2"/>
              <c:layout>
                <c:manualLayout>
                  <c:x val="-9.5296311162559003E-2"/>
                  <c:y val="-3.2597399119826738E-2"/>
                </c:manualLayout>
              </c:layout>
              <c:tx>
                <c:rich>
                  <a:bodyPr/>
                  <a:lstStyle/>
                  <a:p>
                    <a:fld id="{87B35FB9-CE77-482F-98E9-7DD5213294F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1E83F94-0BF3-4415-814D-498734506520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8398-4ED0-92B0-FECC08E29ACF}"/>
                </c:ext>
              </c:extLst>
            </c:dLbl>
            <c:dLbl>
              <c:idx val="3"/>
              <c:layout>
                <c:manualLayout>
                  <c:x val="-0.12658763721593658"/>
                  <c:y val="-9.22867088070193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63E46909-BF53-4D4E-A806-5C16C5237906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0036C2B-667C-48AC-BF48-840D2A45736B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4584741480337"/>
                      <c:h val="4.59389197565688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398-4ED0-92B0-FECC08E29ACF}"/>
                </c:ext>
              </c:extLst>
            </c:dLbl>
            <c:dLbl>
              <c:idx val="4"/>
              <c:layout>
                <c:manualLayout>
                  <c:x val="-6.1160319104328911E-2"/>
                  <c:y val="-7.5529476008767402E-2"/>
                </c:manualLayout>
              </c:layout>
              <c:tx>
                <c:rich>
                  <a:bodyPr/>
                  <a:lstStyle/>
                  <a:p>
                    <a:fld id="{9AC7C16D-B9C6-4EBF-B815-29CC9C74CB2F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803058D-25C2-48F5-8FD7-B930077FA3C0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8398-4ED0-92B0-FECC08E29ACF}"/>
                </c:ext>
              </c:extLst>
            </c:dLbl>
            <c:dLbl>
              <c:idx val="5"/>
              <c:layout>
                <c:manualLayout>
                  <c:x val="-7.822809114399476E-2"/>
                  <c:y val="-0.10512438071693223"/>
                </c:manualLayout>
              </c:layout>
              <c:tx>
                <c:rich>
                  <a:bodyPr/>
                  <a:lstStyle/>
                  <a:p>
                    <a:fld id="{C9D79CF5-BC74-4023-AB72-A39EE030CD9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8A4E082F-71D5-4824-A800-00B6DFBF08FB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17403801011358"/>
                      <c:h val="5.452162750348048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4EF-41C8-A48E-07FB16BA6381}"/>
                </c:ext>
              </c:extLst>
            </c:dLbl>
            <c:dLbl>
              <c:idx val="6"/>
              <c:layout>
                <c:manualLayout>
                  <c:x val="-8.9606979152853983E-2"/>
                  <c:y val="-9.5345160980984223E-2"/>
                </c:manualLayout>
              </c:layout>
              <c:tx>
                <c:rich>
                  <a:bodyPr/>
                  <a:lstStyle/>
                  <a:p>
                    <a:fld id="{20473290-DC59-402F-AD71-CDF2CA63D226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DEE0C2D8-6803-44E9-8623-90D665DAE6EB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319A-4814-939D-031ABD929E81}"/>
                </c:ext>
              </c:extLst>
            </c:dLbl>
            <c:dLbl>
              <c:idx val="7"/>
              <c:layout>
                <c:manualLayout>
                  <c:x val="-8.5339980145575228E-2"/>
                  <c:y val="-0.123198165775500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FF73532E-115E-4E4A-8BB0-C9AFBE006D78}" type="CELLRANG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AE6F7B2-7BD1-4EFB-AD2A-7B181FD44C08}" type="VALU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051341965588"/>
                      <c:h val="7.181749667629201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7B5-4D4C-AAF6-A8222A55DD63}"/>
                </c:ext>
              </c:extLst>
            </c:dLbl>
            <c:dLbl>
              <c:idx val="8"/>
              <c:layout>
                <c:manualLayout>
                  <c:x val="-0.13227696922564158"/>
                  <c:y val="-0.128692783188045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250746332844"/>
                      <c:h val="5.08249821999387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CF6-47E0-9971-13D060A1968A}"/>
                </c:ext>
              </c:extLst>
            </c:dLbl>
            <c:dLbl>
              <c:idx val="9"/>
              <c:layout>
                <c:manualLayout>
                  <c:x val="-8.3917647143148963E-2"/>
                  <c:y val="-7.515505106346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F6-47E0-9971-13D060A1968A}"/>
                </c:ext>
              </c:extLst>
            </c:dLbl>
            <c:dLbl>
              <c:idx val="10"/>
              <c:layout>
                <c:manualLayout>
                  <c:x val="-6.6849651114033931E-2"/>
                  <c:y val="-9.6491322427253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F6-47E0-9971-13D060A1968A}"/>
                </c:ext>
              </c:extLst>
            </c:dLbl>
            <c:dLbl>
              <c:idx val="11"/>
              <c:layout>
                <c:manualLayout>
                  <c:x val="0"/>
                  <c:y val="-0.10656646603501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F6-47E0-9971-13D060A19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</c:formatCode>
                <c:ptCount val="12"/>
                <c:pt idx="0">
                  <c:v>59626</c:v>
                </c:pt>
                <c:pt idx="1">
                  <c:v>127743</c:v>
                </c:pt>
                <c:pt idx="2">
                  <c:v>235980</c:v>
                </c:pt>
                <c:pt idx="3">
                  <c:v>266600</c:v>
                </c:pt>
                <c:pt idx="4">
                  <c:v>311481</c:v>
                </c:pt>
                <c:pt idx="5">
                  <c:v>324520</c:v>
                </c:pt>
                <c:pt idx="6">
                  <c:v>372520</c:v>
                </c:pt>
                <c:pt idx="7">
                  <c:v>385020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工作表1!$E$2:$E$9</c15:f>
                <c15:dlblRangeCache>
                  <c:ptCount val="8"/>
                  <c:pt idx="0">
                    <c:v>12%</c:v>
                  </c:pt>
                  <c:pt idx="1">
                    <c:v>27%</c:v>
                  </c:pt>
                  <c:pt idx="2">
                    <c:v>49%</c:v>
                  </c:pt>
                  <c:pt idx="3">
                    <c:v>56%</c:v>
                  </c:pt>
                  <c:pt idx="4">
                    <c:v>65%</c:v>
                  </c:pt>
                  <c:pt idx="5">
                    <c:v>68%</c:v>
                  </c:pt>
                  <c:pt idx="6">
                    <c:v>78%</c:v>
                  </c:pt>
                  <c:pt idx="7">
                    <c:v>80%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8398-4ED0-92B0-FECC08E2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50624"/>
        <c:axId val="1269640832"/>
      </c:lineChart>
      <c:catAx>
        <c:axId val="126965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0832"/>
        <c:crosses val="autoZero"/>
        <c:auto val="1"/>
        <c:lblAlgn val="ctr"/>
        <c:lblOffset val="100"/>
        <c:noMultiLvlLbl val="0"/>
      </c:catAx>
      <c:valAx>
        <c:axId val="12696408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0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5309275671878755"/>
          <c:y val="8.0985173427409976E-2"/>
          <c:w val="0.32481292401202733"/>
          <c:h val="5.4910887977985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0.53754</cdr:x>
      <cdr:y>0.47171</cdr:y>
    </cdr:from>
    <cdr:to>
      <cdr:x>0.62426</cdr:x>
      <cdr:y>0.55451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891827" y="2629958"/>
          <a:ext cx="789184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119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61,683K</a:t>
          </a:r>
        </a:p>
      </cdr:txBody>
    </cdr:sp>
  </cdr:relSizeAnchor>
  <cdr:relSizeAnchor xmlns:cdr="http://schemas.openxmlformats.org/drawingml/2006/chartDrawing">
    <cdr:from>
      <cdr:x>0.25034</cdr:x>
      <cdr:y>0.38134</cdr:y>
    </cdr:from>
    <cdr:to>
      <cdr:x>0.33402</cdr:x>
      <cdr:y>0.46414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278184" y="2126104"/>
          <a:ext cx="761519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50%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37,324K</a:t>
          </a:r>
        </a:p>
      </cdr:txBody>
    </cdr:sp>
  </cdr:relSizeAnchor>
  <cdr:relSizeAnchor xmlns:cdr="http://schemas.openxmlformats.org/drawingml/2006/chartDrawing">
    <cdr:from>
      <cdr:x>0.34024</cdr:x>
      <cdr:y>0.64644</cdr:y>
    </cdr:from>
    <cdr:to>
      <cdr:x>0.50553</cdr:x>
      <cdr:y>0.76237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096313" y="3604162"/>
          <a:ext cx="1504201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雙葉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1,100K</a:t>
          </a:r>
        </a:p>
        <a:p xmlns:a="http://schemas.openxmlformats.org/drawingml/2006/main"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云泰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IP </a:t>
          </a:r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1,500K</a:t>
          </a:r>
        </a:p>
      </cdr:txBody>
    </cdr:sp>
  </cdr:relSizeAnchor>
  <cdr:relSizeAnchor xmlns:cdr="http://schemas.openxmlformats.org/drawingml/2006/chartDrawing">
    <cdr:from>
      <cdr:x>0.34024</cdr:x>
      <cdr:y>0.77268</cdr:y>
    </cdr:from>
    <cdr:to>
      <cdr:x>0.50613</cdr:x>
      <cdr:y>0.85548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096344" y="4307994"/>
          <a:ext cx="1509661" cy="461643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愛菲斯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1,500K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0.76448</cdr:x>
      <cdr:y>0.17698</cdr:y>
    </cdr:from>
    <cdr:to>
      <cdr:x>0.84082</cdr:x>
      <cdr:y>0.2246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26036" y="773291"/>
          <a:ext cx="681639" cy="208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0.26796</cdr:x>
      <cdr:y>0.55029</cdr:y>
    </cdr:from>
    <cdr:to>
      <cdr:x>0.35667</cdr:x>
      <cdr:y>0.59884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2392613" y="2404419"/>
          <a:ext cx="792091" cy="21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0.42025</cdr:x>
      <cdr:y>0.58258</cdr:y>
    </cdr:from>
    <cdr:to>
      <cdr:x>0.67777</cdr:x>
      <cdr:y>0.73621</cdr:y>
    </cdr:to>
    <cdr:sp macro="" textlink="">
      <cdr:nvSpPr>
        <cdr:cNvPr id="6" name="文字方塊 5">
          <a:extLst xmlns:a="http://schemas.openxmlformats.org/drawingml/2006/main">
            <a:ext uri="{FF2B5EF4-FFF2-40B4-BE49-F238E27FC236}">
              <a16:creationId xmlns:a16="http://schemas.microsoft.com/office/drawing/2014/main" id="{B904229C-7C71-43C4-852C-64324D4E61B7}"/>
            </a:ext>
          </a:extLst>
        </cdr:cNvPr>
        <cdr:cNvSpPr txBox="1"/>
      </cdr:nvSpPr>
      <cdr:spPr>
        <a:xfrm xmlns:a="http://schemas.openxmlformats.org/drawingml/2006/main">
          <a:off x="3752408" y="2545515"/>
          <a:ext cx="2299394" cy="6712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/>
            <a:t>4/29</a:t>
          </a:r>
          <a:r>
            <a:rPr lang="zh-TW" altLang="en-US" sz="1600" b="1" dirty="0"/>
            <a:t>實際簽約達成：</a:t>
          </a:r>
          <a:endParaRPr lang="en-US" altLang="zh-TW" sz="1600" b="1" dirty="0"/>
        </a:p>
        <a:p xmlns:a="http://schemas.openxmlformats.org/drawingml/2006/main">
          <a:r>
            <a:rPr lang="en-US" altLang="zh-TW" sz="1600" b="1" dirty="0"/>
            <a:t>266,600K</a:t>
          </a:r>
          <a:r>
            <a:rPr lang="zh-TW" altLang="en-US" sz="1600" b="1" dirty="0"/>
            <a:t> </a:t>
          </a:r>
          <a:r>
            <a:rPr lang="en-US" altLang="zh-TW" sz="1600" b="1" dirty="0"/>
            <a:t>(56%)</a:t>
          </a:r>
          <a:endParaRPr lang="zh-TW" altLang="en-US" sz="1600" b="1" dirty="0"/>
        </a:p>
      </cdr:txBody>
    </cdr:sp>
  </cdr:relSizeAnchor>
  <cdr:relSizeAnchor xmlns:cdr="http://schemas.openxmlformats.org/drawingml/2006/chartDrawing">
    <cdr:from>
      <cdr:x>0.36317</cdr:x>
      <cdr:y>0.44966</cdr:y>
    </cdr:from>
    <cdr:to>
      <cdr:x>0.41963</cdr:x>
      <cdr:y>0.5815</cdr:y>
    </cdr:to>
    <cdr:cxnSp macro="">
      <cdr:nvCxnSpPr>
        <cdr:cNvPr id="8" name="直線接點 7">
          <a:extLst xmlns:a="http://schemas.openxmlformats.org/drawingml/2006/main">
            <a:ext uri="{FF2B5EF4-FFF2-40B4-BE49-F238E27FC236}">
              <a16:creationId xmlns:a16="http://schemas.microsoft.com/office/drawing/2014/main" id="{3F841DE0-361A-4264-9B24-0EFB2047472E}"/>
            </a:ext>
          </a:extLst>
        </cdr:cNvPr>
        <cdr:cNvCxnSpPr/>
      </cdr:nvCxnSpPr>
      <cdr:spPr>
        <a:xfrm xmlns:a="http://schemas.openxmlformats.org/drawingml/2006/main">
          <a:off x="3242779" y="1964717"/>
          <a:ext cx="504094" cy="57607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rgbClr val="FF0000"/>
                </a:solidFill>
              </a:rPr>
              <a:t>推動中</a:t>
            </a:r>
            <a:r>
              <a:rPr lang="en-US" altLang="zh-TW" sz="1200" dirty="0">
                <a:solidFill>
                  <a:srgbClr val="FF0000"/>
                </a:solidFill>
              </a:rPr>
              <a:t>4-6</a:t>
            </a:r>
            <a:r>
              <a:rPr lang="zh-TW" altLang="en-US" sz="1200" dirty="0">
                <a:solidFill>
                  <a:srgbClr val="FF0000"/>
                </a:solidFill>
              </a:rPr>
              <a:t>月</a:t>
            </a:r>
            <a:r>
              <a:rPr lang="en-US" altLang="zh-TW" sz="1200" dirty="0">
                <a:solidFill>
                  <a:srgbClr val="FF0000"/>
                </a:solidFill>
              </a:rPr>
              <a:t>(</a:t>
            </a:r>
            <a:r>
              <a:rPr lang="zh-TW" altLang="en-US" sz="1200" dirty="0">
                <a:solidFill>
                  <a:srgbClr val="FF0000"/>
                </a:solidFill>
              </a:rPr>
              <a:t>藍色</a:t>
            </a:r>
            <a:r>
              <a:rPr lang="en-US" altLang="zh-TW" sz="1200" dirty="0">
                <a:solidFill>
                  <a:srgbClr val="FF0000"/>
                </a:solidFill>
              </a:rPr>
              <a:t>4</a:t>
            </a:r>
            <a:r>
              <a:rPr lang="zh-TW" altLang="en-US" sz="1200" dirty="0">
                <a:solidFill>
                  <a:srgbClr val="FF0000"/>
                </a:solidFill>
              </a:rPr>
              <a:t>月、橘色</a:t>
            </a:r>
            <a:r>
              <a:rPr lang="en-US" altLang="zh-TW" sz="1200" dirty="0">
                <a:solidFill>
                  <a:srgbClr val="FF0000"/>
                </a:solidFill>
              </a:rPr>
              <a:t>5</a:t>
            </a:r>
            <a:r>
              <a:rPr lang="zh-TW" altLang="en-US" sz="1200" dirty="0">
                <a:solidFill>
                  <a:srgbClr val="FF0000"/>
                </a:solidFill>
              </a:rPr>
              <a:t>月、綠色</a:t>
            </a:r>
            <a:r>
              <a:rPr lang="en-US" altLang="zh-TW" sz="1200" dirty="0">
                <a:solidFill>
                  <a:srgbClr val="FF0000"/>
                </a:solidFill>
              </a:rPr>
              <a:t>6</a:t>
            </a:r>
            <a:r>
              <a:rPr lang="zh-TW" altLang="en-US" sz="1200" dirty="0">
                <a:solidFill>
                  <a:srgbClr val="FF0000"/>
                </a:solidFill>
              </a:rPr>
              <a:t>月</a:t>
            </a:r>
            <a:r>
              <a:rPr lang="en-US" altLang="zh-TW" sz="1200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中心整體</a:t>
            </a:r>
            <a:r>
              <a:rPr lang="en-US" altLang="zh-TW" dirty="0"/>
              <a:t>3</a:t>
            </a:r>
            <a:r>
              <a:rPr lang="zh-TW" altLang="en-US" dirty="0"/>
              <a:t>月新增簽約</a:t>
            </a:r>
            <a:r>
              <a:rPr lang="en-US" altLang="zh-TW" dirty="0"/>
              <a:t>5,646K</a:t>
            </a:r>
            <a:r>
              <a:rPr lang="zh-TW" altLang="en-US" dirty="0"/>
              <a:t>；</a:t>
            </a:r>
            <a:r>
              <a:rPr lang="en-US" altLang="zh-TW" dirty="0"/>
              <a:t>3</a:t>
            </a:r>
            <a:r>
              <a:rPr lang="zh-TW" altLang="en-US" dirty="0"/>
              <a:t>月預計新增簽約</a:t>
            </a:r>
            <a:r>
              <a:rPr lang="en-US" altLang="zh-TW" dirty="0"/>
              <a:t>23,958K</a:t>
            </a:r>
            <a:r>
              <a:rPr lang="zh-TW" altLang="en-US" dirty="0"/>
              <a:t>，</a:t>
            </a:r>
            <a:r>
              <a:rPr lang="en-US" altLang="zh-TW" dirty="0"/>
              <a:t>(</a:t>
            </a:r>
            <a:r>
              <a:rPr lang="zh-TW" altLang="en-US" dirty="0"/>
              <a:t>目標</a:t>
            </a:r>
            <a:r>
              <a:rPr lang="en-US" altLang="zh-TW" dirty="0"/>
              <a:t>282,389</a:t>
            </a:r>
            <a:r>
              <a:rPr lang="zh-TW" altLang="en-US" dirty="0"/>
              <a:t>，</a:t>
            </a:r>
            <a:r>
              <a:rPr lang="en-US" altLang="zh-TW" dirty="0"/>
              <a:t>7%)</a:t>
            </a:r>
          </a:p>
          <a:p>
            <a:pPr marL="0" indent="0">
              <a:buNone/>
            </a:pPr>
            <a:r>
              <a:rPr lang="en-US" altLang="zh-TW" dirty="0"/>
              <a:t>H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</a:t>
            </a:r>
            <a:r>
              <a:rPr lang="en-US" altLang="zh-TW" dirty="0"/>
              <a:t>1,000K</a:t>
            </a:r>
          </a:p>
          <a:p>
            <a:pPr marL="0" indent="0">
              <a:buNone/>
            </a:pPr>
            <a:r>
              <a:rPr lang="en-US" altLang="zh-TW" dirty="0"/>
              <a:t>S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</a:t>
            </a:r>
            <a:r>
              <a:rPr lang="en-US" altLang="zh-TW" dirty="0"/>
              <a:t>3,271K</a:t>
            </a:r>
          </a:p>
          <a:p>
            <a:pPr marL="0" indent="0">
              <a:buNone/>
            </a:pPr>
            <a:r>
              <a:rPr lang="en-US" altLang="zh-TW" dirty="0"/>
              <a:t>U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月簽約案件：共</a:t>
            </a:r>
            <a:r>
              <a:rPr lang="en-US" altLang="zh-TW" dirty="0"/>
              <a:t>1,375K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5522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235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03">
              <a:defRPr/>
            </a:pPr>
            <a:r>
              <a:rPr lang="zh-TW" altLang="en-US" sz="1000" dirty="0">
                <a:solidFill>
                  <a:srgbClr val="FF0000"/>
                </a:solidFill>
              </a:rPr>
              <a:t>推動中</a:t>
            </a:r>
            <a:r>
              <a:rPr lang="en-US" altLang="zh-TW" sz="1000" dirty="0">
                <a:solidFill>
                  <a:srgbClr val="FF0000"/>
                </a:solidFill>
              </a:rPr>
              <a:t>5-7</a:t>
            </a:r>
            <a:r>
              <a:rPr lang="zh-TW" altLang="en-US" sz="1000" dirty="0">
                <a:solidFill>
                  <a:srgbClr val="FF0000"/>
                </a:solidFill>
              </a:rPr>
              <a:t>月</a:t>
            </a:r>
            <a:r>
              <a:rPr lang="en-US" altLang="zh-TW" sz="1000" dirty="0">
                <a:solidFill>
                  <a:srgbClr val="FF0000"/>
                </a:solidFill>
              </a:rPr>
              <a:t>(</a:t>
            </a:r>
            <a:r>
              <a:rPr lang="zh-TW" altLang="en-US" sz="1000" dirty="0">
                <a:solidFill>
                  <a:srgbClr val="FF0000"/>
                </a:solidFill>
              </a:rPr>
              <a:t>藍色</a:t>
            </a:r>
            <a:r>
              <a:rPr lang="en-US" altLang="zh-TW" sz="1000" dirty="0">
                <a:solidFill>
                  <a:srgbClr val="FF0000"/>
                </a:solidFill>
              </a:rPr>
              <a:t>5</a:t>
            </a:r>
            <a:r>
              <a:rPr lang="zh-TW" altLang="en-US" sz="1000" dirty="0">
                <a:solidFill>
                  <a:srgbClr val="FF0000"/>
                </a:solidFill>
              </a:rPr>
              <a:t>月、橘色</a:t>
            </a:r>
            <a:r>
              <a:rPr lang="en-US" altLang="zh-TW" sz="1000" dirty="0">
                <a:solidFill>
                  <a:srgbClr val="FF0000"/>
                </a:solidFill>
              </a:rPr>
              <a:t>6</a:t>
            </a:r>
            <a:r>
              <a:rPr lang="zh-TW" altLang="en-US" sz="1000" dirty="0">
                <a:solidFill>
                  <a:srgbClr val="FF0000"/>
                </a:solidFill>
              </a:rPr>
              <a:t>月、綠色</a:t>
            </a:r>
            <a:r>
              <a:rPr lang="en-US" altLang="zh-TW" sz="1000" dirty="0">
                <a:solidFill>
                  <a:srgbClr val="FF0000"/>
                </a:solidFill>
              </a:rPr>
              <a:t>7</a:t>
            </a:r>
            <a:r>
              <a:rPr lang="zh-TW" altLang="en-US" sz="1000" dirty="0">
                <a:solidFill>
                  <a:srgbClr val="FF0000"/>
                </a:solidFill>
              </a:rPr>
              <a:t>月</a:t>
            </a:r>
            <a:r>
              <a:rPr lang="en-US" altLang="zh-TW" sz="1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33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04/29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5629"/>
            <a:ext cx="9139162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endParaRPr lang="zh-TW" altLang="en-US" sz="3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253308"/>
              </p:ext>
            </p:extLst>
          </p:nvPr>
        </p:nvGraphicFramePr>
        <p:xfrm>
          <a:off x="1629085" y="456171"/>
          <a:ext cx="8928992" cy="43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928007" y="4348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千元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763265" y="30509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480,280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BE141C0-CB06-4153-8417-C83F8FE57E1B}"/>
              </a:ext>
            </a:extLst>
          </p:cNvPr>
          <p:cNvSpPr txBox="1"/>
          <p:nvPr/>
        </p:nvSpPr>
        <p:spPr>
          <a:xfrm>
            <a:off x="993007" y="4077071"/>
            <a:ext cx="3039826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30,478K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衛服部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次世代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19,048K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思騰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量測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院內委託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傑萌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大帶小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新竹物流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330K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9E8D6E4-C9B3-412A-9C1B-819440294349}"/>
              </a:ext>
            </a:extLst>
          </p:cNvPr>
          <p:cNvSpPr txBox="1"/>
          <p:nvPr/>
        </p:nvSpPr>
        <p:spPr>
          <a:xfrm>
            <a:off x="-3209844" y="1412776"/>
            <a:ext cx="3039827" cy="350616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(44,881K)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醫起付新創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12,571K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云泰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產發署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高齡普惠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18,095K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1,374K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瀚皇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046A55A-3FEC-482D-9187-DAB0EC65EB6A}"/>
              </a:ext>
            </a:extLst>
          </p:cNvPr>
          <p:cNvSpPr txBox="1"/>
          <p:nvPr/>
        </p:nvSpPr>
        <p:spPr>
          <a:xfrm>
            <a:off x="7787096" y="4099304"/>
            <a:ext cx="3271970" cy="275869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(6-8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(73,539K)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環境部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創新網購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7,619K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錦泰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錦泰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萊爾富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信海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4C2EC61-B18A-4668-9452-05BA7DCE16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407" y="4052438"/>
            <a:ext cx="3072650" cy="280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45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BAE93-8245-4E15-9D8F-D93AD608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260648"/>
            <a:ext cx="9906000" cy="812082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各組主要政府業科資源提案規劃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產發署高齡普惠與</a:t>
            </a:r>
            <a:r>
              <a:rPr lang="en-US" altLang="zh-TW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CIDT</a:t>
            </a:r>
            <a:r>
              <a:rPr lang="zh-TW" altLang="en-US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24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400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B639B91-F1EC-41B5-AE15-8873B3757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2151"/>
              </p:ext>
            </p:extLst>
          </p:nvPr>
        </p:nvGraphicFramePr>
        <p:xfrm>
          <a:off x="407368" y="980728"/>
          <a:ext cx="11377263" cy="570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60">
                  <a:extLst>
                    <a:ext uri="{9D8B030D-6E8A-4147-A177-3AD203B41FA5}">
                      <a16:colId xmlns:a16="http://schemas.microsoft.com/office/drawing/2014/main" val="106985748"/>
                    </a:ext>
                  </a:extLst>
                </a:gridCol>
                <a:gridCol w="1614696">
                  <a:extLst>
                    <a:ext uri="{9D8B030D-6E8A-4147-A177-3AD203B41FA5}">
                      <a16:colId xmlns:a16="http://schemas.microsoft.com/office/drawing/2014/main" val="373528800"/>
                    </a:ext>
                  </a:extLst>
                </a:gridCol>
                <a:gridCol w="7616366">
                  <a:extLst>
                    <a:ext uri="{9D8B030D-6E8A-4147-A177-3AD203B41FA5}">
                      <a16:colId xmlns:a16="http://schemas.microsoft.com/office/drawing/2014/main" val="1351442816"/>
                    </a:ext>
                  </a:extLst>
                </a:gridCol>
                <a:gridCol w="1456641">
                  <a:extLst>
                    <a:ext uri="{9D8B030D-6E8A-4147-A177-3AD203B41FA5}">
                      <a16:colId xmlns:a16="http://schemas.microsoft.com/office/drawing/2014/main" val="2634461819"/>
                    </a:ext>
                  </a:extLst>
                </a:gridCol>
              </a:tblGrid>
              <a:tr h="601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研發主軸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提案規劃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(PMO:)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提案部門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8197463"/>
                  </a:ext>
                </a:extLst>
              </a:tr>
              <a:tr h="1674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遠距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偏鄉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社區照護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主題式研發計畫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高齡普惠科技研發與實證補助計畫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(PO:ISTI)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整合生成式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建立全方位照顧旅程計畫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祝三實業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星詠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台安藥局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銀髮族虛擬擴增實境肌力與平衡鍛鍊平台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高登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/1,600K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：高齡產業普惠加值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主題式即時輔導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銀髮族頭部保健平台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十兆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銀髮族行動微旅服務資訊平台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小驢駒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銀髮寵物寶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肯納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日盛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銀髮族非用藥睡眠自然調理服務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申疊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銀髮族虛擬實境體適能平衡鍛鍊平台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英飛輪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en-US" altLang="zh-TW" sz="2000" b="1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zh-TW" altLang="en-US" sz="2000" b="1" u="sng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產發署</a:t>
                      </a:r>
                      <a:r>
                        <a:rPr lang="zh-TW" altLang="en-US" sz="20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：協助傳統產業技術開發計畫</a:t>
                      </a:r>
                      <a:r>
                        <a:rPr lang="en-US" altLang="zh-TW" sz="20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(PO:CPC)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智慧藥局一站式銀髮族精準照護補給站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欣辰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小驢駒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台醫光電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/1,500K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H000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99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391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BAE93-8245-4E15-9D8F-D93AD608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16632"/>
            <a:ext cx="9906000" cy="909737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各組主要政府業科資源提案規劃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19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B639B91-F1EC-41B5-AE15-8873B3757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91593"/>
              </p:ext>
            </p:extLst>
          </p:nvPr>
        </p:nvGraphicFramePr>
        <p:xfrm>
          <a:off x="587388" y="836712"/>
          <a:ext cx="11017223" cy="560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832">
                  <a:extLst>
                    <a:ext uri="{9D8B030D-6E8A-4147-A177-3AD203B41FA5}">
                      <a16:colId xmlns:a16="http://schemas.microsoft.com/office/drawing/2014/main" val="106985748"/>
                    </a:ext>
                  </a:extLst>
                </a:gridCol>
                <a:gridCol w="1440420">
                  <a:extLst>
                    <a:ext uri="{9D8B030D-6E8A-4147-A177-3AD203B41FA5}">
                      <a16:colId xmlns:a16="http://schemas.microsoft.com/office/drawing/2014/main" val="3735288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1351442816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2634461819"/>
                    </a:ext>
                  </a:extLst>
                </a:gridCol>
              </a:tblGrid>
              <a:tr h="6580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研發主軸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提案規劃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提案部門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8197463"/>
                  </a:ext>
                </a:extLst>
              </a:tr>
              <a:tr h="25803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運動科技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創新優化計畫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智慧感測光能量高齡健康照護平台案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/6,000K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經濟部產業技術司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A+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企業創新研發淬鍊計畫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前瞻技術研發計畫</a:t>
                      </a:r>
                      <a:endParaRPr lang="en-US" altLang="zh-TW" sz="20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虛實融合一體機智慧顯示互動系統開發計畫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/38,000K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S000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S000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998881"/>
                  </a:ext>
                </a:extLst>
              </a:tr>
              <a:tr h="914260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：以大帶小製造業低碳及智慧化升級轉型補助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化妝品充填產線及進出口倉儲智慧化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柏瑞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/5,000K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產服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/U100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48581131"/>
                  </a:ext>
                </a:extLst>
              </a:tr>
              <a:tr h="9142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韌性供應鏈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創新優化計畫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車用零件分級溯源交易平台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/900K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U500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97358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112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01734" y="1160748"/>
            <a:ext cx="4788532" cy="4536504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各組企收注意事項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各組業科進度追蹤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中心企收認列預估</a:t>
            </a:r>
            <a:endParaRPr lang="en-US" altLang="zh-TW" sz="1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各組主要政府業科資源提案規劃</a:t>
            </a:r>
            <a:endParaRPr lang="en-US" altLang="zh-TW" sz="1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33265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468316"/>
              </p:ext>
            </p:extLst>
          </p:nvPr>
        </p:nvGraphicFramePr>
        <p:xfrm>
          <a:off x="1482211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857403" y="103667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50762" y="447605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282,389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2714205" y="2375890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4/29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49,277K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(17%)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4367808" y="3034556"/>
            <a:ext cx="360040" cy="707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ECCB4C8-B256-4810-8278-698E9844F88B}"/>
              </a:ext>
            </a:extLst>
          </p:cNvPr>
          <p:cNvSpPr txBox="1"/>
          <p:nvPr/>
        </p:nvSpPr>
        <p:spPr>
          <a:xfrm>
            <a:off x="1045263" y="4630903"/>
            <a:ext cx="3039826" cy="1528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11,430K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思騰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量測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院內委託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傑萌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大帶小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新竹物流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小額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330K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78170B2-8344-4CDF-AB6B-A70AFC8AF2D7}"/>
              </a:ext>
            </a:extLst>
          </p:cNvPr>
          <p:cNvSpPr txBox="1"/>
          <p:nvPr/>
        </p:nvSpPr>
        <p:spPr>
          <a:xfrm>
            <a:off x="-3248921" y="1154486"/>
            <a:ext cx="3039827" cy="259228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(24,086K)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醫起付新創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12,571K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云泰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1,374K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瀚皇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2D80607-7F8A-4A90-917C-4BFAB6944F74}"/>
              </a:ext>
            </a:extLst>
          </p:cNvPr>
          <p:cNvSpPr txBox="1"/>
          <p:nvPr/>
        </p:nvSpPr>
        <p:spPr>
          <a:xfrm>
            <a:off x="-3481064" y="4077072"/>
            <a:ext cx="3271970" cy="25922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(6-8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(65,920K)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錦泰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錦泰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萊爾富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信海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686C59C-7618-4B85-8837-A8FB577E3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419" y="4632657"/>
            <a:ext cx="3304318" cy="222534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9D295D3-1EF9-4C31-B174-059CE0864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29" y="4572323"/>
            <a:ext cx="3072650" cy="228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636014284"/>
              </p:ext>
            </p:extLst>
          </p:nvPr>
        </p:nvGraphicFramePr>
        <p:xfrm>
          <a:off x="1415480" y="739876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2048117" y="2662109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176585" y="3817419"/>
            <a:ext cx="1584176" cy="830997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二階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1,374K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2,381K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1889867" y="6293416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74,340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176585" y="4725198"/>
            <a:ext cx="1584176" cy="461665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1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1,260K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4638495" y="6278598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7387123" y="6272569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33442" y="3642214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18,080K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511824" y="2718884"/>
            <a:ext cx="1504194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</a:t>
            </a:r>
            <a:r>
              <a:rPr lang="en-US" altLang="zh-TW" sz="1200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4,970K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(A+)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38,000K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台灣櫻井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普羅                 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仁寶</a:t>
            </a:r>
            <a:endPara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11824" y="5545650"/>
            <a:ext cx="1504194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8" name="矩形 27"/>
          <p:cNvSpPr/>
          <p:nvPr/>
        </p:nvSpPr>
        <p:spPr>
          <a:xfrm>
            <a:off x="7176585" y="5272754"/>
            <a:ext cx="1584176" cy="1015663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量測委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新竹物流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小額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)330K</a:t>
            </a:r>
          </a:p>
        </p:txBody>
      </p:sp>
      <p:sp>
        <p:nvSpPr>
          <p:cNvPr id="21" name="矩形 20"/>
          <p:cNvSpPr/>
          <p:nvPr/>
        </p:nvSpPr>
        <p:spPr>
          <a:xfrm>
            <a:off x="7176585" y="1821413"/>
            <a:ext cx="1584176" cy="1938992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6,622K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盛品鑫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信海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騰雲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960790" y="5634462"/>
            <a:ext cx="1573466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順盈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大帶小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300K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2014266" y="1182203"/>
            <a:ext cx="1590075" cy="2308324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strike="sngStrike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strike="sngStrike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1,774K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復健中心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數發部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護聯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欣辰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300K   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台灣居護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)300K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8,000K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2,670K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2,400K</a:t>
            </a:r>
            <a:endParaRPr lang="en-US" altLang="zh-TW" sz="1200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  <a:endParaRPr lang="en-US" altLang="zh-TW" sz="1200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970858" y="3484378"/>
            <a:ext cx="1587821" cy="83099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欣辰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970858" y="4382844"/>
            <a:ext cx="1597889" cy="1200329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鴻鼎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智齡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智多思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芝程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醫起付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     6,280K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282,389K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70" y="-471"/>
            <a:ext cx="9498260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2" y="404664"/>
            <a:ext cx="12025336" cy="6192688"/>
          </a:xfrm>
          <a:noFill/>
        </p:spPr>
        <p:txBody>
          <a:bodyPr/>
          <a:lstStyle/>
          <a:p>
            <a:pPr marL="742950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74,340K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衍生加值案源</a:t>
            </a:r>
            <a:r>
              <a:rPr lang="zh-TW" altLang="en-US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登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1,200K(6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、旳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蔓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2,400K(8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、璽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500K(8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、馥悅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500K(8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若含</a:t>
            </a:r>
            <a:r>
              <a:rPr lang="en-US" altLang="zh-TW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起付新創案</a:t>
            </a:r>
            <a:r>
              <a:rPr lang="en-US" altLang="zh-TW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6,280K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10,880K/ 10,374K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規劃中重大案件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中華郵政延續案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(IP_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或長照促參案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等，請加速促案。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衍生加值案源：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1,500K(5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、愛菲斯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,000K/6,470K</a:t>
            </a:r>
            <a:endParaRPr lang="en-US" altLang="zh-TW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重要企收案件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(38,000K)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、泰沂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(6,000K</a:t>
            </a:r>
            <a:r>
              <a:rPr lang="en-US" altLang="zh-TW" b="1" u="sng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請確實掌握簽約進度。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新客戶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案源開發須加速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碩、群創、台灣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櫻井、仁寶、智邦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134,963K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衍生加值案源：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1,000K(6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、車博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2000K(6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)(BP1,500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IP500K)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、威剛</a:t>
            </a:r>
            <a:r>
              <a:rPr lang="en-US" altLang="zh-TW" sz="2000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8,000K(BP6,500K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IP1,500K)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3,000K/9,622K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加速主要</a:t>
            </a:r>
            <a:r>
              <a:rPr lang="en-US" altLang="zh-TW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KA </a:t>
            </a:r>
            <a:r>
              <a:rPr lang="zh-TW" alt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簽約及動支認列</a:t>
            </a:r>
            <a:r>
              <a:rPr lang="en-US" altLang="zh-TW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、全日第二階段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Q4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、弘達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000" b="1" u="sng" strike="sngStrik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2,000K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43,142K</a:t>
            </a:r>
          </a:p>
        </p:txBody>
      </p:sp>
    </p:spTree>
    <p:extLst>
      <p:ext uri="{BB962C8B-B14F-4D97-AF65-F5344CB8AC3E}">
        <p14:creationId xmlns:p14="http://schemas.microsoft.com/office/powerpoint/2010/main" val="31398391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2A8AA-433C-4C64-85F8-A208B977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395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各組業科進度追蹤</a:t>
            </a:r>
            <a:r>
              <a:rPr lang="en-US" altLang="zh-TW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高齡普惠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7B39B6-22A4-440D-9C60-E46A5834F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DE31096-57C6-46B7-8B4C-A3E6864A3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70789"/>
              </p:ext>
            </p:extLst>
          </p:nvPr>
        </p:nvGraphicFramePr>
        <p:xfrm>
          <a:off x="571047" y="807620"/>
          <a:ext cx="11221506" cy="5220623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1364527329"/>
                    </a:ext>
                  </a:extLst>
                </a:gridCol>
                <a:gridCol w="695694">
                  <a:extLst>
                    <a:ext uri="{9D8B030D-6E8A-4147-A177-3AD203B41FA5}">
                      <a16:colId xmlns:a16="http://schemas.microsoft.com/office/drawing/2014/main" val="884187380"/>
                    </a:ext>
                  </a:extLst>
                </a:gridCol>
                <a:gridCol w="2365427">
                  <a:extLst>
                    <a:ext uri="{9D8B030D-6E8A-4147-A177-3AD203B41FA5}">
                      <a16:colId xmlns:a16="http://schemas.microsoft.com/office/drawing/2014/main" val="360908221"/>
                    </a:ext>
                  </a:extLst>
                </a:gridCol>
                <a:gridCol w="659813">
                  <a:extLst>
                    <a:ext uri="{9D8B030D-6E8A-4147-A177-3AD203B41FA5}">
                      <a16:colId xmlns:a16="http://schemas.microsoft.com/office/drawing/2014/main" val="4188604633"/>
                    </a:ext>
                  </a:extLst>
                </a:gridCol>
                <a:gridCol w="659813">
                  <a:extLst>
                    <a:ext uri="{9D8B030D-6E8A-4147-A177-3AD203B41FA5}">
                      <a16:colId xmlns:a16="http://schemas.microsoft.com/office/drawing/2014/main" val="307874669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507473407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56760076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199209598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260967968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3065134897"/>
                    </a:ext>
                  </a:extLst>
                </a:gridCol>
              </a:tblGrid>
              <a:tr h="1768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政府補助資源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提案組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進度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7071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產發署產創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高齡普惠業科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聯盟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整合生成式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建立全方位照顧旅程計畫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星詠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高增英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5/8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排審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668009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產發署產創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高齡普惠業科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銀髮族虛擬擴增實境肌力與平衡鍛鍊平台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高登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4/25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排審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89932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協助傳統產業技術開發計畫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CITD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行動自動洗澡站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山衛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第二次徵案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02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銀髮族頭部保健平台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十兆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第二次徵案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797300"/>
                  </a:ext>
                </a:extLst>
              </a:tr>
              <a:tr h="3153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銀髮寵物寶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一款結合照護與情感關懷的智慧互動絨毛玩具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肯納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日盛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第二次徵案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583925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銀髮族非用藥睡眠自然調理服務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申疊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第二次徵案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359729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銀髮族虛擬實境體適能平衡鍛鍊平台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英飛輪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第二次徵案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198151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預防及延緩失能之長者量力評估計畫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鴻鼎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鄭伯壎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曾耀泰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BP:100K/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400K</a:t>
                      </a:r>
                      <a:endParaRPr lang="zh-TW" altLang="en-US" sz="1400" b="1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277191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智樂活 據點樂齡活動解決方案服務平台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智齡股份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鄭伯壎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曾耀泰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BP:100K/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400K</a:t>
                      </a:r>
                      <a:endParaRPr lang="zh-TW" altLang="en-US" sz="1400" b="1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408649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單家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GoodAllDay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顧好日照顧陪伴線上課程與社群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知多思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鄭伯壎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曾耀泰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BP:100K/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400K</a:t>
                      </a:r>
                      <a:endParaRPr lang="zh-TW" altLang="en-US" sz="1400" b="1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21146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高齡普惠主題式即時輔導案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場域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長照場域照護機器人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芝程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鄭伯壎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曾耀泰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BP:1,500K/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1,500K</a:t>
                      </a:r>
                      <a:endParaRPr lang="zh-TW" altLang="en-US" sz="1400" b="1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106759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協助傳統產業技術開發計畫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CITD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智慧藥局一站式銀髮族精準照護補給站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欣辰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陳建任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蔡淑慧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資格審查結果。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14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45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2A8AA-433C-4C64-85F8-A208B977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4" y="332656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各組業科進度追蹤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7B39B6-22A4-440D-9C60-E46A5834F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DE31096-57C6-46B7-8B4C-A3E6864A3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245030"/>
              </p:ext>
            </p:extLst>
          </p:nvPr>
        </p:nvGraphicFramePr>
        <p:xfrm>
          <a:off x="531721" y="1484784"/>
          <a:ext cx="11221506" cy="3548497"/>
        </p:xfrm>
        <a:graphic>
          <a:graphicData uri="http://schemas.openxmlformats.org/drawingml/2006/table">
            <a:tbl>
              <a:tblPr/>
              <a:tblGrid>
                <a:gridCol w="2467935">
                  <a:extLst>
                    <a:ext uri="{9D8B030D-6E8A-4147-A177-3AD203B41FA5}">
                      <a16:colId xmlns:a16="http://schemas.microsoft.com/office/drawing/2014/main" val="1364527329"/>
                    </a:ext>
                  </a:extLst>
                </a:gridCol>
                <a:gridCol w="820047">
                  <a:extLst>
                    <a:ext uri="{9D8B030D-6E8A-4147-A177-3AD203B41FA5}">
                      <a16:colId xmlns:a16="http://schemas.microsoft.com/office/drawing/2014/main" val="884187380"/>
                    </a:ext>
                  </a:extLst>
                </a:gridCol>
                <a:gridCol w="2365427">
                  <a:extLst>
                    <a:ext uri="{9D8B030D-6E8A-4147-A177-3AD203B41FA5}">
                      <a16:colId xmlns:a16="http://schemas.microsoft.com/office/drawing/2014/main" val="360908221"/>
                    </a:ext>
                  </a:extLst>
                </a:gridCol>
                <a:gridCol w="659813">
                  <a:extLst>
                    <a:ext uri="{9D8B030D-6E8A-4147-A177-3AD203B41FA5}">
                      <a16:colId xmlns:a16="http://schemas.microsoft.com/office/drawing/2014/main" val="4188604633"/>
                    </a:ext>
                  </a:extLst>
                </a:gridCol>
                <a:gridCol w="659813">
                  <a:extLst>
                    <a:ext uri="{9D8B030D-6E8A-4147-A177-3AD203B41FA5}">
                      <a16:colId xmlns:a16="http://schemas.microsoft.com/office/drawing/2014/main" val="307874669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507473407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56760076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199209598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260967968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3065134897"/>
                    </a:ext>
                  </a:extLst>
                </a:gridCol>
              </a:tblGrid>
              <a:tr h="1768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政府補助資源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提案組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過案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進度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7071"/>
                  </a:ext>
                </a:extLst>
              </a:tr>
              <a:tr h="1768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技術司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A+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研發淬鍊計畫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虛實融合一體機智慧顯示互動系統開發計畫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葉家宏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4/30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送件。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59040"/>
                  </a:ext>
                </a:extLst>
              </a:tr>
              <a:tr h="5153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產業署產創平台輔導計畫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S000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智慧感測光能量高齡健康照護平台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林宏墩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馬治綱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月再提案。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233711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以大帶小製造業低碳及智慧化升級轉型補助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U100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積優國際工廠智慧升級轉型計畫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積優國際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沈瑞婷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鐘崇毓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4/18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已完成初版申請規劃書，資料補強中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35005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數位部數位署 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數位服務創新補助計畫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次世代藥局營運數位服務創新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 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騰雲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沈瑞婷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沈瑞婷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4/15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已送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(BP:2,500K)</a:t>
                      </a:r>
                      <a:endParaRPr lang="zh-TW" altLang="en-US" sz="1400" b="1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205953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臺北市產業發展局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獎勵補助計畫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資訊系統主題式提案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羅國書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賴理研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</a:t>
                      </a:r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月底送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400" b="1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960167"/>
                  </a:ext>
                </a:extLst>
              </a:tr>
              <a:tr h="33072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經濟部產發署 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產創平台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淨零碳排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</a:t>
                      </a: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羅國書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王亦璋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團隊更新核心技術與分項服務對應之關聯性</a:t>
                      </a:r>
                    </a:p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 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與場域合作業者</a:t>
                      </a:r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MOU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簽訂</a:t>
                      </a:r>
                    </a:p>
                    <a:p>
                      <a:pPr algn="l" fontAlgn="ctr"/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 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計畫書撰寫，預定</a:t>
                      </a:r>
                      <a:r>
                        <a:rPr lang="en-US" altLang="zh-TW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月送件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90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369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80912"/>
            <a:ext cx="8915400" cy="1008112"/>
          </a:xfrm>
        </p:spPr>
        <p:txBody>
          <a:bodyPr/>
          <a:lstStyle/>
          <a:p>
            <a:r>
              <a:rPr lang="en-US" altLang="zh-TW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預估年度簽約認列數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backlog)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679689" y="68672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61152"/>
              </p:ext>
            </p:extLst>
          </p:nvPr>
        </p:nvGraphicFramePr>
        <p:xfrm>
          <a:off x="1055440" y="1054884"/>
          <a:ext cx="9721079" cy="464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126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1496663">
                  <a:extLst>
                    <a:ext uri="{9D8B030D-6E8A-4147-A177-3AD203B41FA5}">
                      <a16:colId xmlns:a16="http://schemas.microsoft.com/office/drawing/2014/main" val="1452968339"/>
                    </a:ext>
                  </a:extLst>
                </a:gridCol>
                <a:gridCol w="1496663">
                  <a:extLst>
                    <a:ext uri="{9D8B030D-6E8A-4147-A177-3AD203B41FA5}">
                      <a16:colId xmlns:a16="http://schemas.microsoft.com/office/drawing/2014/main" val="894023140"/>
                    </a:ext>
                  </a:extLst>
                </a:gridCol>
                <a:gridCol w="1496663">
                  <a:extLst>
                    <a:ext uri="{9D8B030D-6E8A-4147-A177-3AD203B41FA5}">
                      <a16:colId xmlns:a16="http://schemas.microsoft.com/office/drawing/2014/main" val="2303358369"/>
                    </a:ext>
                  </a:extLst>
                </a:gridCol>
                <a:gridCol w="1496663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1496663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</a:tblGrid>
              <a:tr h="7785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21,313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8,796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(41%)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8,796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(41%)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74,340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10,402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14,914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16,289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18,235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21,099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15,705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22,272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27,174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(49%)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31,441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01458"/>
                  </a:ext>
                </a:extLst>
              </a:tr>
              <a:tr h="11068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41,894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43,801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61,322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73,443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84,975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282,389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69,022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127,648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55341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中心目標達成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686928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361976FB-B776-4DA8-A8E5-C3F350C6B647}"/>
              </a:ext>
            </a:extLst>
          </p:cNvPr>
          <p:cNvSpPr txBox="1"/>
          <p:nvPr/>
        </p:nvSpPr>
        <p:spPr>
          <a:xfrm>
            <a:off x="969176" y="5949280"/>
            <a:ext cx="989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VS. 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去年同期不到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，雖有進步，但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各組及早規畫已簽約計畫動支認列事宜</a:t>
            </a:r>
          </a:p>
        </p:txBody>
      </p:sp>
    </p:spTree>
    <p:extLst>
      <p:ext uri="{BB962C8B-B14F-4D97-AF65-F5344CB8AC3E}">
        <p14:creationId xmlns:p14="http://schemas.microsoft.com/office/powerpoint/2010/main" val="12278997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9576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8484" y="2420889"/>
            <a:ext cx="7344816" cy="13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FY113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中心產業服務簽約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資源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54513</TotalTime>
  <Words>2742</Words>
  <Application>Microsoft Office PowerPoint</Application>
  <PresentationFormat>寬螢幕</PresentationFormat>
  <Paragraphs>610</Paragraphs>
  <Slides>12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微軟正黑體</vt:lpstr>
      <vt:lpstr>新細明體</vt:lpstr>
      <vt:lpstr>新細明體</vt:lpstr>
      <vt:lpstr>標楷體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各組企業收入注意事項</vt:lpstr>
      <vt:lpstr>各組業科進度追蹤-高齡普惠</vt:lpstr>
      <vt:lpstr>各組業科進度追蹤</vt:lpstr>
      <vt:lpstr>FY113 中心預估年度簽約認列數(含backlog)</vt:lpstr>
      <vt:lpstr>附件 </vt:lpstr>
      <vt:lpstr>FY113中心產業服務簽約統計</vt:lpstr>
      <vt:lpstr>各組主要政府業科資源提案規劃 H組:產發署高齡普惠與CIDT計畫 </vt:lpstr>
      <vt:lpstr>各組主要政府業科資源提案規劃 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張敏敏</cp:lastModifiedBy>
  <cp:revision>3850</cp:revision>
  <cp:lastPrinted>2024-03-14T09:10:27Z</cp:lastPrinted>
  <dcterms:created xsi:type="dcterms:W3CDTF">2006-06-27T09:16:39Z</dcterms:created>
  <dcterms:modified xsi:type="dcterms:W3CDTF">2024-04-29T02:06:56Z</dcterms:modified>
</cp:coreProperties>
</file>