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76" r:id="rId2"/>
    <p:sldId id="279" r:id="rId3"/>
    <p:sldId id="3159" r:id="rId4"/>
    <p:sldId id="3160" r:id="rId5"/>
    <p:sldId id="3154" r:id="rId6"/>
    <p:sldId id="285" r:id="rId7"/>
    <p:sldId id="3162" r:id="rId8"/>
    <p:sldId id="3161" r:id="rId9"/>
    <p:sldId id="281" r:id="rId10"/>
  </p:sldIdLst>
  <p:sldSz cx="12192000" cy="6858000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669900"/>
    <a:srgbClr val="33CC33"/>
    <a:srgbClr val="00B2B3"/>
    <a:srgbClr val="5FB990"/>
    <a:srgbClr val="87CAAC"/>
    <a:srgbClr val="12B3C4"/>
    <a:srgbClr val="FF0000"/>
    <a:srgbClr val="28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134" autoAdjust="0"/>
    <p:restoredTop sz="88142"/>
  </p:normalViewPr>
  <p:slideViewPr>
    <p:cSldViewPr snapToGrid="0">
      <p:cViewPr varScale="1">
        <p:scale>
          <a:sx n="65" d="100"/>
          <a:sy n="65" d="100"/>
        </p:scale>
        <p:origin x="54" y="3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648" y="-102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6650701-39C2-4C39-B774-AC0ACA9B57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1597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5D6E0B5-C9D1-4321-9F3E-3F5A2FCA6E31}" type="datetimeFigureOut">
              <a:rPr lang="zh-TW" altLang="en-US"/>
              <a:pPr>
                <a:defRPr/>
              </a:pPr>
              <a:t>2024/5/14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6D86CCB-8F76-4AE6-907E-95309338C6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3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/>
          </a:p>
        </p:txBody>
      </p:sp>
      <p:sp>
        <p:nvSpPr>
          <p:cNvPr id="61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B72CC4A-8A72-4F63-9AC3-CC57A94DDDA4}" type="slidenum">
              <a:rPr lang="zh-TW" altLang="en-US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7149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zh-TW" dirty="0"/>
          </a:p>
          <a:p>
            <a:r>
              <a:rPr kumimoji="1" lang="en-US" altLang="zh-TW" dirty="0"/>
              <a:t>1. DALL-E 2</a:t>
            </a:r>
            <a:r>
              <a:rPr kumimoji="1" lang="zh-TW" altLang="en-US" dirty="0"/>
              <a:t>：由</a:t>
            </a:r>
            <a:r>
              <a:rPr kumimoji="1" lang="en-US" altLang="zh-TW" dirty="0" err="1"/>
              <a:t>OpenAI</a:t>
            </a:r>
            <a:r>
              <a:rPr kumimoji="1" lang="zh-TW" altLang="en-US" dirty="0"/>
              <a:t>開發，能夠從文本描述中生成原始、真實的圖像和藝術作品</a:t>
            </a:r>
            <a:r>
              <a:rPr kumimoji="1" lang="en-US" altLang="zh-TW" dirty="0"/>
              <a:t>https://</a:t>
            </a:r>
            <a:r>
              <a:rPr kumimoji="1" lang="en-US" altLang="zh-TW" dirty="0" err="1"/>
              <a:t>zhuanlan.zhihu.com</a:t>
            </a:r>
            <a:r>
              <a:rPr kumimoji="1" lang="en-US" altLang="zh-TW" dirty="0"/>
              <a:t>/p/602360234</a:t>
            </a:r>
            <a:r>
              <a:rPr kumimoji="1" lang="zh-TW" altLang="en-US" dirty="0"/>
              <a:t>。</a:t>
            </a:r>
          </a:p>
          <a:p>
            <a:r>
              <a:rPr kumimoji="1" lang="en-US" altLang="zh-TW" dirty="0"/>
              <a:t>2. </a:t>
            </a:r>
            <a:r>
              <a:rPr kumimoji="1" lang="en-US" altLang="zh-TW" dirty="0" err="1"/>
              <a:t>DreamFusion</a:t>
            </a:r>
            <a:r>
              <a:rPr kumimoji="1" lang="zh-TW" altLang="en-US" dirty="0"/>
              <a:t>：由</a:t>
            </a:r>
            <a:r>
              <a:rPr kumimoji="1" lang="en-US" altLang="zh-TW" dirty="0"/>
              <a:t>Google Research</a:t>
            </a:r>
            <a:r>
              <a:rPr kumimoji="1" lang="zh-TW" altLang="en-US" dirty="0"/>
              <a:t>開發，使用預先訓練好的</a:t>
            </a:r>
            <a:r>
              <a:rPr kumimoji="1" lang="en-US" altLang="zh-TW" dirty="0"/>
              <a:t>2D</a:t>
            </a:r>
            <a:r>
              <a:rPr kumimoji="1" lang="zh-TW" altLang="en-US" dirty="0"/>
              <a:t>文本到圖像的擴散模型進行文本到</a:t>
            </a:r>
            <a:r>
              <a:rPr kumimoji="1" lang="en-US" altLang="zh-TW" dirty="0"/>
              <a:t>3D</a:t>
            </a:r>
            <a:r>
              <a:rPr kumimoji="1" lang="zh-TW" altLang="en-US" dirty="0"/>
              <a:t>的合成</a:t>
            </a:r>
            <a:r>
              <a:rPr kumimoji="1" lang="en-US" altLang="zh-TW" dirty="0"/>
              <a:t>https://</a:t>
            </a:r>
            <a:r>
              <a:rPr kumimoji="1" lang="en-US" altLang="zh-TW" dirty="0" err="1"/>
              <a:t>zhuanlan.zhihu.com</a:t>
            </a:r>
            <a:r>
              <a:rPr kumimoji="1" lang="en-US" altLang="zh-TW" dirty="0"/>
              <a:t>/p/602360234</a:t>
            </a:r>
            <a:r>
              <a:rPr kumimoji="1" lang="zh-TW" altLang="en-US" dirty="0"/>
              <a:t>。</a:t>
            </a:r>
          </a:p>
          <a:p>
            <a:r>
              <a:rPr kumimoji="1" lang="en-US" altLang="zh-TW" dirty="0"/>
              <a:t>3. Flamingo</a:t>
            </a:r>
            <a:r>
              <a:rPr kumimoji="1" lang="zh-TW" altLang="en-US" dirty="0"/>
              <a:t>：由</a:t>
            </a:r>
            <a:r>
              <a:rPr kumimoji="1" lang="en-US" altLang="zh-TW" dirty="0" err="1"/>
              <a:t>Deepmind</a:t>
            </a:r>
            <a:r>
              <a:rPr kumimoji="1" lang="zh-TW" altLang="en-US" dirty="0"/>
              <a:t>開發，能夠進行視覺條件下的自回歸文本生成，並回答用戶提出的問題</a:t>
            </a:r>
            <a:r>
              <a:rPr kumimoji="1" lang="en-US" altLang="zh-TW" dirty="0"/>
              <a:t>https://</a:t>
            </a:r>
            <a:r>
              <a:rPr kumimoji="1" lang="en-US" altLang="zh-TW" dirty="0" err="1"/>
              <a:t>zhuanlan.zhihu.com</a:t>
            </a:r>
            <a:r>
              <a:rPr kumimoji="1" lang="en-US" altLang="zh-TW" dirty="0"/>
              <a:t>/p/602360234</a:t>
            </a:r>
            <a:r>
              <a:rPr kumimoji="1" lang="zh-TW" altLang="en-US" dirty="0"/>
              <a:t>。</a:t>
            </a:r>
          </a:p>
          <a:p>
            <a:r>
              <a:rPr kumimoji="1" lang="en-US" altLang="zh-TW" dirty="0"/>
              <a:t>4. </a:t>
            </a:r>
            <a:r>
              <a:rPr kumimoji="1" lang="en-US" altLang="zh-TW" dirty="0" err="1"/>
              <a:t>VisualGPT</a:t>
            </a:r>
            <a:r>
              <a:rPr kumimoji="1" lang="zh-TW" altLang="en-US" dirty="0"/>
              <a:t>：由</a:t>
            </a:r>
            <a:r>
              <a:rPr kumimoji="1" lang="en-US" altLang="zh-TW" dirty="0" err="1"/>
              <a:t>OpenAI</a:t>
            </a:r>
            <a:r>
              <a:rPr kumimoji="1" lang="zh-TW" altLang="en-US" dirty="0"/>
              <a:t>開發，利用預訓練語言模型</a:t>
            </a:r>
            <a:r>
              <a:rPr kumimoji="1" lang="en-US" altLang="zh-TW" dirty="0"/>
              <a:t>GPT-2</a:t>
            </a:r>
            <a:r>
              <a:rPr kumimoji="1" lang="zh-TW" altLang="en-US" dirty="0"/>
              <a:t>中的知識來描述圖像</a:t>
            </a:r>
            <a:r>
              <a:rPr kumimoji="1" lang="en-US" altLang="zh-TW" dirty="0"/>
              <a:t>https://</a:t>
            </a:r>
            <a:r>
              <a:rPr kumimoji="1" lang="en-US" altLang="zh-TW" dirty="0" err="1"/>
              <a:t>zhuanlan.zhihu.com</a:t>
            </a:r>
            <a:r>
              <a:rPr kumimoji="1" lang="en-US" altLang="zh-TW" dirty="0"/>
              <a:t>/p/602360234</a:t>
            </a:r>
            <a:r>
              <a:rPr kumimoji="1" lang="zh-TW" altLang="en-US" dirty="0"/>
              <a:t>。</a:t>
            </a:r>
          </a:p>
          <a:p>
            <a:r>
              <a:rPr kumimoji="1" lang="en-US" altLang="zh-TW" dirty="0"/>
              <a:t>5. </a:t>
            </a:r>
            <a:r>
              <a:rPr kumimoji="1" lang="en-US" altLang="zh-TW" dirty="0" err="1"/>
              <a:t>Phenaki</a:t>
            </a:r>
            <a:r>
              <a:rPr kumimoji="1" lang="zh-TW" altLang="en-US" dirty="0"/>
              <a:t>：由</a:t>
            </a:r>
            <a:r>
              <a:rPr kumimoji="1" lang="en-US" altLang="zh-TW" dirty="0"/>
              <a:t>Google Research</a:t>
            </a:r>
            <a:r>
              <a:rPr kumimoji="1" lang="zh-TW" altLang="en-US" dirty="0"/>
              <a:t>開發，可以根據文字提示生成真實的視頻</a:t>
            </a:r>
            <a:r>
              <a:rPr kumimoji="1" lang="en-US" altLang="zh-TW" dirty="0"/>
              <a:t>https://</a:t>
            </a:r>
            <a:r>
              <a:rPr kumimoji="1" lang="en-US" altLang="zh-TW" dirty="0" err="1"/>
              <a:t>zhuanlan.zhihu.com</a:t>
            </a:r>
            <a:r>
              <a:rPr kumimoji="1" lang="en-US" altLang="zh-TW" dirty="0"/>
              <a:t>/p/602360234</a:t>
            </a:r>
            <a:r>
              <a:rPr kumimoji="1" lang="zh-TW" altLang="en-US" dirty="0"/>
              <a:t>。</a:t>
            </a:r>
          </a:p>
          <a:p>
            <a:r>
              <a:rPr kumimoji="1" lang="en-US" altLang="zh-TW" dirty="0"/>
              <a:t>6. </a:t>
            </a:r>
            <a:r>
              <a:rPr kumimoji="1" lang="en-US" altLang="zh-TW" dirty="0" err="1"/>
              <a:t>AudioLM</a:t>
            </a:r>
            <a:r>
              <a:rPr kumimoji="1" lang="zh-TW" altLang="en-US" dirty="0"/>
              <a:t>：由</a:t>
            </a:r>
            <a:r>
              <a:rPr kumimoji="1" lang="en-US" altLang="zh-TW" dirty="0"/>
              <a:t>Google</a:t>
            </a:r>
            <a:r>
              <a:rPr kumimoji="1" lang="zh-TW" altLang="en-US" dirty="0"/>
              <a:t>開發，用於生成高質量的音頻，具有長距離一致性</a:t>
            </a:r>
            <a:r>
              <a:rPr kumimoji="1" lang="en-US" altLang="zh-TW" dirty="0"/>
              <a:t>https://</a:t>
            </a:r>
            <a:r>
              <a:rPr kumimoji="1" lang="en-US" altLang="zh-TW" dirty="0" err="1"/>
              <a:t>zhuanlan.zhihu.com</a:t>
            </a:r>
            <a:r>
              <a:rPr kumimoji="1" lang="en-US" altLang="zh-TW" dirty="0"/>
              <a:t>/p/602360234</a:t>
            </a:r>
            <a:r>
              <a:rPr kumimoji="1" lang="zh-TW" altLang="en-US" dirty="0"/>
              <a:t>。</a:t>
            </a:r>
          </a:p>
          <a:p>
            <a:r>
              <a:rPr kumimoji="1" lang="en-US" altLang="zh-TW" dirty="0"/>
              <a:t>7. </a:t>
            </a:r>
            <a:r>
              <a:rPr kumimoji="1" lang="en-US" altLang="zh-TW" dirty="0" err="1"/>
              <a:t>ChatGPT</a:t>
            </a:r>
            <a:r>
              <a:rPr kumimoji="1" lang="zh-TW" altLang="en-US" dirty="0"/>
              <a:t>：由</a:t>
            </a:r>
            <a:r>
              <a:rPr kumimoji="1" lang="en-US" altLang="zh-TW" dirty="0" err="1"/>
              <a:t>OpenAI</a:t>
            </a:r>
            <a:r>
              <a:rPr kumimoji="1" lang="zh-TW" altLang="en-US" dirty="0"/>
              <a:t>開發，以對話方式與用戶互動，回答問題並完成文本生成</a:t>
            </a:r>
            <a:r>
              <a:rPr kumimoji="1" lang="en-US" altLang="zh-TW" dirty="0"/>
              <a:t>https://</a:t>
            </a:r>
            <a:r>
              <a:rPr kumimoji="1" lang="en-US" altLang="zh-TW" dirty="0" err="1"/>
              <a:t>zhuanlan.zhihu.com</a:t>
            </a:r>
            <a:r>
              <a:rPr kumimoji="1" lang="en-US" altLang="zh-TW" dirty="0"/>
              <a:t>/p/602360234</a:t>
            </a:r>
            <a:r>
              <a:rPr kumimoji="1" lang="zh-TW" altLang="en-US" dirty="0"/>
              <a:t>。</a:t>
            </a:r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86CCB-8F76-4AE6-907E-95309338C679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3860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7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2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36698" y="2584703"/>
            <a:ext cx="6596065" cy="1219201"/>
          </a:xfrm>
        </p:spPr>
        <p:txBody>
          <a:bodyPr anchor="t" anchorCtr="0"/>
          <a:lstStyle>
            <a:lvl1pPr>
              <a:defRPr sz="4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14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53791" y="5059680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17" name="投影片編號版面配置區 3"/>
          <p:cNvSpPr>
            <a:spLocks noGrp="1"/>
          </p:cNvSpPr>
          <p:nvPr>
            <p:ph type="sldNum" sz="quarter" idx="11"/>
          </p:nvPr>
        </p:nvSpPr>
        <p:spPr>
          <a:xfrm>
            <a:off x="11614808" y="6619875"/>
            <a:ext cx="571500" cy="238125"/>
          </a:xfrm>
        </p:spPr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8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853790" y="5902262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Picture 28" descr="itri_CEL_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354013"/>
            <a:ext cx="2652713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  <p:pic>
        <p:nvPicPr>
          <p:cNvPr id="22" name="圖片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325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3720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31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2855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5194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3" y="425301"/>
            <a:ext cx="2789767" cy="566597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6" y="425301"/>
            <a:ext cx="8168217" cy="5665973"/>
          </a:xfrm>
        </p:spPr>
        <p:txBody>
          <a:bodyPr vert="eaVert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654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66661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1" y="1439864"/>
            <a:ext cx="7981506" cy="47577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8825023" y="1439864"/>
            <a:ext cx="2822033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763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5"/>
            <a:ext cx="11037455" cy="28556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609601" y="4444409"/>
            <a:ext cx="11037456" cy="1753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388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標題 1"/>
          <p:cNvSpPr>
            <a:spLocks noGrp="1"/>
          </p:cNvSpPr>
          <p:nvPr>
            <p:ph type="ctrTitle"/>
          </p:nvPr>
        </p:nvSpPr>
        <p:spPr>
          <a:xfrm>
            <a:off x="2174355" y="2564904"/>
            <a:ext cx="77724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2" name="副標題 2"/>
          <p:cNvSpPr>
            <a:spLocks noGrp="1"/>
          </p:cNvSpPr>
          <p:nvPr>
            <p:ph type="subTitle" idx="1"/>
          </p:nvPr>
        </p:nvSpPr>
        <p:spPr>
          <a:xfrm>
            <a:off x="2860155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1761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150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2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2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545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010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643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7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264920"/>
            <a:ext cx="11045923" cy="94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439864"/>
            <a:ext cx="11037455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8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4" name="Picture 28" descr="itri_CEL_A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178" y="6159948"/>
            <a:ext cx="1476375" cy="34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  <p:pic>
        <p:nvPicPr>
          <p:cNvPr id="16" name="圖片 15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03" r:id="rId2"/>
    <p:sldLayoutId id="2147483914" r:id="rId3"/>
    <p:sldLayoutId id="2147483915" r:id="rId4"/>
    <p:sldLayoutId id="2147483904" r:id="rId5"/>
    <p:sldLayoutId id="2147483916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36698" y="2584703"/>
            <a:ext cx="7674913" cy="1219201"/>
          </a:xfrm>
        </p:spPr>
        <p:txBody>
          <a:bodyPr anchor="ctr"/>
          <a:lstStyle/>
          <a:p>
            <a:r>
              <a:rPr lang="zh-TW" altLang="en-US" u="sng" dirty="0">
                <a:latin typeface="Arial" panose="020B0604020202020204" pitchFamily="34" charset="0"/>
                <a:ea typeface="微軟正黑體" panose="020B0604030504040204" pitchFamily="34" charset="-120"/>
              </a:rPr>
              <a:t> </a:t>
            </a:r>
            <a:r>
              <a:rPr lang="en-US" altLang="zh-TW" u="sng" dirty="0">
                <a:latin typeface="Arial" panose="020B0604020202020204" pitchFamily="34" charset="0"/>
                <a:ea typeface="微軟正黑體" panose="020B0604030504040204" pitchFamily="34" charset="-120"/>
              </a:rPr>
              <a:t>A0</a:t>
            </a:r>
            <a:r>
              <a:rPr lang="zh-TW" altLang="en-US" u="sng" dirty="0">
                <a:latin typeface="Arial" panose="020B0604020202020204" pitchFamily="34" charset="0"/>
                <a:ea typeface="微軟正黑體" panose="020B0604030504040204" pitchFamily="34" charset="-120"/>
              </a:rPr>
              <a:t>文化科技 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</a:rPr>
              <a:t>組核心業務報告</a:t>
            </a:r>
            <a:b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</a:rPr>
            </a:br>
            <a:r>
              <a:rPr lang="en-US" altLang="zh-TW" sz="4000" b="0" dirty="0">
                <a:latin typeface="Arial" panose="020B0604020202020204" pitchFamily="34" charset="0"/>
                <a:ea typeface="微軟正黑體" panose="020B0604030504040204" pitchFamily="34" charset="-120"/>
              </a:rPr>
              <a:t>(113</a:t>
            </a:r>
            <a:r>
              <a:rPr lang="zh-TW" altLang="en-US" sz="4000" b="0" dirty="0">
                <a:latin typeface="Arial" panose="020B0604020202020204" pitchFamily="34" charset="0"/>
                <a:ea typeface="微軟正黑體" panose="020B0604030504040204" pitchFamily="34" charset="-120"/>
              </a:rPr>
              <a:t>年第</a:t>
            </a:r>
            <a:r>
              <a:rPr lang="en-US" altLang="zh-TW" sz="4000" b="0" dirty="0">
                <a:latin typeface="Arial" panose="020B0604020202020204" pitchFamily="34" charset="0"/>
                <a:ea typeface="微軟正黑體" panose="020B0604030504040204" pitchFamily="34" charset="-120"/>
              </a:rPr>
              <a:t>2</a:t>
            </a:r>
            <a:r>
              <a:rPr lang="zh-TW" altLang="en-US" sz="4000" b="0" dirty="0">
                <a:latin typeface="Arial" panose="020B0604020202020204" pitchFamily="34" charset="0"/>
                <a:ea typeface="微軟正黑體" panose="020B0604030504040204" pitchFamily="34" charset="-120"/>
              </a:rPr>
              <a:t>季</a:t>
            </a:r>
            <a:r>
              <a:rPr lang="en-US" altLang="zh-TW" sz="4000" b="0" dirty="0">
                <a:latin typeface="Arial" panose="020B0604020202020204" pitchFamily="34" charset="0"/>
                <a:ea typeface="微軟正黑體" panose="020B0604030504040204" pitchFamily="34" charset="-120"/>
              </a:rPr>
              <a:t>)</a:t>
            </a:r>
            <a:endParaRPr lang="zh-TW" altLang="en-US" sz="4000" b="0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</a:rPr>
              <a:t>A000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</a:rPr>
              <a:t>彭首榮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12"/>
          </p:nvPr>
        </p:nvSpPr>
        <p:spPr>
          <a:xfrm>
            <a:off x="853790" y="5825348"/>
            <a:ext cx="2788603" cy="432303"/>
          </a:xfrm>
        </p:spPr>
        <p:txBody>
          <a:bodyPr/>
          <a:lstStyle/>
          <a:p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</a:rPr>
              <a:t>113/5/15</a:t>
            </a:r>
            <a:endParaRPr lang="zh-TW" altLang="en-US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Arial" panose="020B0604020202020204" pitchFamily="34" charset="0"/>
                <a:ea typeface="微軟正黑體" panose="020B0604030504040204" pitchFamily="34" charset="-120"/>
              </a:rPr>
              <a:t>報告大綱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89316" y="1439865"/>
            <a:ext cx="8632556" cy="2713682"/>
          </a:xfrm>
        </p:spPr>
        <p:txBody>
          <a:bodyPr/>
          <a:lstStyle/>
          <a:p>
            <a:pPr>
              <a:buFont typeface="Wingdings" pitchFamily="2" charset="2"/>
              <a:buChar char="p"/>
            </a:pPr>
            <a:r>
              <a:rPr lang="zh-TW" altLang="en-US" sz="3600" dirty="0">
                <a:latin typeface="Arial" panose="020B0604020202020204" pitchFamily="34" charset="0"/>
                <a:ea typeface="微軟正黑體" panose="020B0604030504040204" pitchFamily="34" charset="-120"/>
              </a:rPr>
              <a:t>業務營收與業務推動說明</a:t>
            </a:r>
          </a:p>
          <a:p>
            <a:pPr>
              <a:buFont typeface="Wingdings" pitchFamily="2" charset="2"/>
              <a:buChar char="p"/>
            </a:pPr>
            <a:r>
              <a:rPr lang="zh-TW" altLang="en-US" sz="3600" dirty="0">
                <a:latin typeface="Arial" panose="020B0604020202020204" pitchFamily="34" charset="0"/>
                <a:ea typeface="微軟正黑體" panose="020B0604030504040204" pitchFamily="34" charset="-120"/>
              </a:rPr>
              <a:t>重大效益推動進度</a:t>
            </a:r>
            <a:endParaRPr lang="en-US" altLang="zh-TW" sz="3600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11430000" y="6619875"/>
            <a:ext cx="762000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A9212D-6406-4E12-8CC4-78DDFE99027F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2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0026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u="sng" dirty="0">
                <a:latin typeface="Arial" panose="020B0604020202020204" pitchFamily="34" charset="0"/>
                <a:ea typeface="微軟正黑體" panose="020B0604030504040204" pitchFamily="34" charset="-120"/>
              </a:rPr>
              <a:t> </a:t>
            </a:r>
            <a:r>
              <a:rPr lang="en-US" altLang="zh-TW" b="1" u="sng" dirty="0">
                <a:latin typeface="Arial" panose="020B0604020202020204" pitchFamily="34" charset="0"/>
                <a:ea typeface="微軟正黑體" panose="020B0604030504040204" pitchFamily="34" charset="-120"/>
              </a:rPr>
              <a:t>A000</a:t>
            </a:r>
            <a:r>
              <a:rPr lang="zh-TW" altLang="en-US" b="1" u="sng" dirty="0">
                <a:latin typeface="Arial" panose="020B0604020202020204" pitchFamily="34" charset="0"/>
                <a:ea typeface="微軟正黑體" panose="020B0604030504040204" pitchFamily="34" charset="-120"/>
              </a:rPr>
              <a:t>文化科技 </a:t>
            </a:r>
            <a:r>
              <a:rPr lang="zh-TW" altLang="en-US" b="1" dirty="0">
                <a:latin typeface="Arial" panose="020B0604020202020204" pitchFamily="34" charset="0"/>
                <a:ea typeface="微軟正黑體" panose="020B0604030504040204" pitchFamily="34" charset="-120"/>
              </a:rPr>
              <a:t>組核心業務營收目標</a:t>
            </a:r>
            <a:r>
              <a:rPr lang="en-US" altLang="zh-TW" b="1" dirty="0">
                <a:latin typeface="Arial" panose="020B0604020202020204" pitchFamily="34" charset="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Arial" panose="020B0604020202020204" pitchFamily="34" charset="0"/>
                <a:ea typeface="微軟正黑體" panose="020B0604030504040204" pitchFamily="34" charset="-120"/>
              </a:rPr>
              <a:t>餘絀達成</a:t>
            </a: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11430000" y="6619875"/>
            <a:ext cx="762000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A9212D-6406-4E12-8CC4-78DDFE99027F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3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05AC597-4031-4961-BBBA-F52B9EA4B906}"/>
              </a:ext>
            </a:extLst>
          </p:cNvPr>
          <p:cNvSpPr/>
          <p:nvPr/>
        </p:nvSpPr>
        <p:spPr>
          <a:xfrm>
            <a:off x="10649938" y="1265138"/>
            <a:ext cx="1082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單位：仟元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BC078644-351C-4DC7-9241-EF163C83B67B}"/>
              </a:ext>
            </a:extLst>
          </p:cNvPr>
          <p:cNvSpPr/>
          <p:nvPr/>
        </p:nvSpPr>
        <p:spPr>
          <a:xfrm>
            <a:off x="463221" y="4936873"/>
            <a:ext cx="855686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註：</a:t>
            </a:r>
            <a:endParaRPr lang="en-US" altLang="zh-TW" sz="1400" dirty="0">
              <a:solidFill>
                <a:prstClr val="black"/>
              </a:solidFill>
              <a:ea typeface="微軟正黑體" panose="020B0604030504040204" pitchFamily="34" charset="-120"/>
            </a:endParaRPr>
          </a:p>
          <a:p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1. </a:t>
            </a:r>
            <a:r>
              <a:rPr lang="zh-TW" altLang="en-US" sz="1400" b="1" dirty="0">
                <a:solidFill>
                  <a:prstClr val="black"/>
                </a:solidFill>
                <a:ea typeface="微軟正黑體" panose="020B0604030504040204" pitchFamily="34" charset="-120"/>
              </a:rPr>
              <a:t>知識服務</a:t>
            </a:r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-</a:t>
            </a:r>
            <a:r>
              <a:rPr lang="zh-TW" altLang="en-US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政府：文創司藝術療癒案</a:t>
            </a:r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(4</a:t>
            </a:r>
            <a:r>
              <a:rPr lang="zh-TW" altLang="en-US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月完工</a:t>
            </a:r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%</a:t>
            </a:r>
            <a:r>
              <a:rPr lang="zh-TW" altLang="en-US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為</a:t>
            </a:r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92%)+</a:t>
            </a:r>
            <a:r>
              <a:rPr lang="zh-TW" altLang="en-US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文創司文化科技智庫推動案</a:t>
            </a:r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(21%)</a:t>
            </a:r>
            <a:b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</a:br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2. </a:t>
            </a:r>
            <a:r>
              <a:rPr lang="zh-TW" altLang="en-US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藝術療癒案執行期程為</a:t>
            </a:r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111/8/1-113/6/30</a:t>
            </a:r>
            <a:r>
              <a:rPr lang="zh-TW" altLang="en-US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、文化科技智庫推動案期程為</a:t>
            </a:r>
            <a:r>
              <a:rPr lang="en-US" altLang="zh-TW" sz="1400" dirty="0">
                <a:solidFill>
                  <a:prstClr val="black"/>
                </a:solidFill>
                <a:ea typeface="微軟正黑體" panose="020B0604030504040204" pitchFamily="34" charset="-120"/>
              </a:rPr>
              <a:t>113/2/1-113/12/20</a:t>
            </a:r>
            <a:endParaRPr lang="zh-TW" altLang="en-US" sz="1400" dirty="0">
              <a:solidFill>
                <a:prstClr val="black"/>
              </a:solidFill>
              <a:ea typeface="微軟正黑體" panose="020B0604030504040204" pitchFamily="34" charset="-120"/>
            </a:endParaRPr>
          </a:p>
        </p:txBody>
      </p:sp>
      <p:graphicFrame>
        <p:nvGraphicFramePr>
          <p:cNvPr id="2" name="物件 1">
            <a:extLst>
              <a:ext uri="{FF2B5EF4-FFF2-40B4-BE49-F238E27FC236}">
                <a16:creationId xmlns:a16="http://schemas.microsoft.com/office/drawing/2014/main" id="{BDF1E1B9-4424-42C5-9489-4A5D358BA0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083256"/>
              </p:ext>
            </p:extLst>
          </p:nvPr>
        </p:nvGraphicFramePr>
        <p:xfrm>
          <a:off x="438735" y="1549608"/>
          <a:ext cx="11314530" cy="3386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3" imgW="8571614" imgH="2565491" progId="Excel.Sheet.12">
                  <p:embed/>
                </p:oleObj>
              </mc:Choice>
              <mc:Fallback>
                <p:oleObj name="Worksheet" r:id="rId3" imgW="8571614" imgH="25654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8735" y="1549608"/>
                        <a:ext cx="11314530" cy="3386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9828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601133" y="264919"/>
            <a:ext cx="11045923" cy="1207419"/>
          </a:xfrm>
        </p:spPr>
        <p:txBody>
          <a:bodyPr/>
          <a:lstStyle/>
          <a:p>
            <a:r>
              <a:rPr lang="en-US" altLang="zh-TW" b="1" dirty="0">
                <a:latin typeface="Arial" panose="020B0604020202020204" pitchFamily="34" charset="0"/>
                <a:ea typeface="微軟正黑體" panose="020B0604030504040204" pitchFamily="34" charset="-120"/>
              </a:rPr>
              <a:t>BP(</a:t>
            </a:r>
            <a:r>
              <a:rPr lang="zh-TW" altLang="en-US" b="1" dirty="0">
                <a:latin typeface="Arial" panose="020B0604020202020204" pitchFamily="34" charset="0"/>
                <a:ea typeface="微軟正黑體" panose="020B0604030504040204" pitchFamily="34" charset="-120"/>
              </a:rPr>
              <a:t>含政知</a:t>
            </a:r>
            <a:r>
              <a:rPr lang="en-US" altLang="zh-TW" b="1" dirty="0">
                <a:latin typeface="Arial" panose="020B0604020202020204" pitchFamily="34" charset="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Arial" panose="020B0604020202020204" pitchFamily="34" charset="0"/>
                <a:ea typeface="微軟正黑體" panose="020B0604030504040204" pitchFamily="34" charset="-120"/>
              </a:rPr>
              <a:t>業務能見度</a:t>
            </a:r>
            <a:br>
              <a:rPr lang="en-US" altLang="zh-TW" b="1" dirty="0">
                <a:latin typeface="Arial" panose="020B0604020202020204" pitchFamily="34" charset="0"/>
                <a:ea typeface="微軟正黑體" panose="020B0604030504040204" pitchFamily="34" charset="-120"/>
              </a:rPr>
            </a:br>
            <a:r>
              <a:rPr lang="zh-TW" altLang="en-US" sz="3000" dirty="0">
                <a:latin typeface="Arial" panose="020B0604020202020204" pitchFamily="34" charset="0"/>
                <a:ea typeface="微軟正黑體" panose="020B0604030504040204" pitchFamily="34" charset="-120"/>
              </a:rPr>
              <a:t>目標：</a:t>
            </a:r>
            <a:r>
              <a:rPr lang="en-US" altLang="zh-TW" sz="3000" dirty="0">
                <a:latin typeface="Arial" panose="020B0604020202020204" pitchFamily="34" charset="0"/>
                <a:ea typeface="微軟正黑體" panose="020B0604030504040204" pitchFamily="34" charset="-120"/>
              </a:rPr>
              <a:t>13,847</a:t>
            </a:r>
            <a:r>
              <a:rPr lang="zh-TW" altLang="en-US" sz="3000" dirty="0">
                <a:latin typeface="Arial" panose="020B0604020202020204" pitchFamily="34" charset="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11430000" y="6619875"/>
            <a:ext cx="762000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A9212D-6406-4E12-8CC4-78DDFE99027F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4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C60FA388-51D6-48AC-AC78-177EC33B3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193124"/>
              </p:ext>
            </p:extLst>
          </p:nvPr>
        </p:nvGraphicFramePr>
        <p:xfrm>
          <a:off x="1022889" y="1862259"/>
          <a:ext cx="10135890" cy="350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89938">
                  <a:extLst>
                    <a:ext uri="{9D8B030D-6E8A-4147-A177-3AD203B41FA5}">
                      <a16:colId xmlns:a16="http://schemas.microsoft.com/office/drawing/2014/main" val="3374973979"/>
                    </a:ext>
                  </a:extLst>
                </a:gridCol>
                <a:gridCol w="2722976">
                  <a:extLst>
                    <a:ext uri="{9D8B030D-6E8A-4147-A177-3AD203B41FA5}">
                      <a16:colId xmlns:a16="http://schemas.microsoft.com/office/drawing/2014/main" val="3795577833"/>
                    </a:ext>
                  </a:extLst>
                </a:gridCol>
                <a:gridCol w="2722976">
                  <a:extLst>
                    <a:ext uri="{9D8B030D-6E8A-4147-A177-3AD203B41FA5}">
                      <a16:colId xmlns:a16="http://schemas.microsoft.com/office/drawing/2014/main" val="858976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收入認列數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4094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n"/>
                      </a:pPr>
                      <a: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FY112 Backlog</a:t>
                      </a:r>
                      <a:b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—(</a:t>
                      </a:r>
                      <a:r>
                        <a:rPr lang="zh-TW" altLang="en-US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政知</a:t>
                      </a:r>
                      <a:r>
                        <a:rPr lang="en-US" altLang="zh-TW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文創司藝術療癒案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800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1,237</a:t>
                      </a:r>
                      <a:endParaRPr lang="zh-TW" altLang="en-US" sz="2800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696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n"/>
                      </a:pPr>
                      <a:r>
                        <a:rPr lang="zh-TW" altLang="en-US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已簽約</a:t>
                      </a:r>
                      <a:br>
                        <a:rPr lang="en-US" altLang="zh-TW" sz="24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—(</a:t>
                      </a:r>
                      <a:r>
                        <a:rPr lang="zh-TW" altLang="en-US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政知</a:t>
                      </a:r>
                      <a:r>
                        <a:rPr lang="en-US" altLang="zh-TW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文創司文化科技智庫推動案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6,857</a:t>
                      </a:r>
                      <a:endParaRPr lang="zh-TW" altLang="en-US" sz="2800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6,857</a:t>
                      </a:r>
                      <a:endParaRPr lang="zh-TW" altLang="en-US" sz="2800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847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n"/>
                      </a:pPr>
                      <a:r>
                        <a:rPr lang="zh-TW" altLang="en-US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努力中</a:t>
                      </a:r>
                      <a:b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—(</a:t>
                      </a:r>
                      <a:r>
                        <a:rPr lang="zh-TW" altLang="en-US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企業</a:t>
                      </a:r>
                      <a:r>
                        <a:rPr lang="en-US" altLang="zh-TW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花蓮科技應用案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3,000</a:t>
                      </a:r>
                      <a:endParaRPr lang="zh-TW" altLang="en-US" sz="2800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3,000</a:t>
                      </a:r>
                      <a:endParaRPr lang="zh-TW" altLang="en-US" sz="2800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969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zh-TW" altLang="en-US" sz="2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累計數</a:t>
                      </a:r>
                      <a:r>
                        <a:rPr lang="en-US" altLang="zh-TW" sz="2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(%)</a:t>
                      </a:r>
                      <a:r>
                        <a:rPr lang="zh-TW" altLang="en-US" sz="2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9,857</a:t>
                      </a:r>
                      <a:r>
                        <a:rPr lang="en-US" altLang="zh-TW" sz="24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(71.19%)</a:t>
                      </a:r>
                      <a:endParaRPr lang="zh-TW" altLang="en-US" sz="2400" b="1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11,094</a:t>
                      </a:r>
                      <a:r>
                        <a:rPr lang="en-US" altLang="zh-TW" sz="24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(80.12%)</a:t>
                      </a:r>
                      <a:endParaRPr lang="zh-TW" altLang="en-US" sz="2400" b="1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6275977"/>
                  </a:ext>
                </a:extLst>
              </a:tr>
            </a:tbl>
          </a:graphicData>
        </a:graphic>
      </p:graphicFrame>
      <p:sp>
        <p:nvSpPr>
          <p:cNvPr id="5" name="矩形 4">
            <a:extLst>
              <a:ext uri="{FF2B5EF4-FFF2-40B4-BE49-F238E27FC236}">
                <a16:creationId xmlns:a16="http://schemas.microsoft.com/office/drawing/2014/main" id="{4C8B6178-3919-49B6-90BE-F4D6000CF101}"/>
              </a:ext>
            </a:extLst>
          </p:cNvPr>
          <p:cNvSpPr/>
          <p:nvPr/>
        </p:nvSpPr>
        <p:spPr>
          <a:xfrm>
            <a:off x="9691711" y="1472338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000" dirty="0">
                <a:solidFill>
                  <a:prstClr val="black"/>
                </a:solidFill>
                <a:ea typeface="微軟正黑體" panose="020B0604030504040204" pitchFamily="34" charset="-120"/>
              </a:rPr>
              <a:t>單位：仟元</a:t>
            </a:r>
          </a:p>
        </p:txBody>
      </p:sp>
    </p:spTree>
    <p:extLst>
      <p:ext uri="{BB962C8B-B14F-4D97-AF65-F5344CB8AC3E}">
        <p14:creationId xmlns:p14="http://schemas.microsoft.com/office/powerpoint/2010/main" val="2217384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Arial" panose="020B0604020202020204" pitchFamily="34" charset="0"/>
                <a:ea typeface="微軟正黑體" panose="020B0604030504040204" pitchFamily="34" charset="-120"/>
              </a:rPr>
              <a:t>重大效益說明</a:t>
            </a: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11430000" y="6619875"/>
            <a:ext cx="762000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A9212D-6406-4E12-8CC4-78DDFE99027F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5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6C382316-9FFF-47BA-BFB6-3E16F23FB26C}"/>
              </a:ext>
            </a:extLst>
          </p:cNvPr>
          <p:cNvSpPr/>
          <p:nvPr/>
        </p:nvSpPr>
        <p:spPr>
          <a:xfrm>
            <a:off x="601133" y="1014992"/>
            <a:ext cx="817884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>
              <a:spcBef>
                <a:spcPts val="0"/>
              </a:spcBef>
              <a:spcAft>
                <a:spcPts val="600"/>
              </a:spcAft>
            </a:pPr>
            <a:r>
              <a:rPr kumimoji="0" lang="zh-CN" altLang="en-US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發展</a:t>
            </a:r>
            <a:r>
              <a:rPr kumimoji="0" lang="en-US" altLang="zh-CN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GAI</a:t>
            </a:r>
            <a:r>
              <a:rPr kumimoji="0" lang="zh-CN" altLang="en-US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基礎系統整合、落地文化教育垂直應用</a:t>
            </a:r>
            <a:endParaRPr kumimoji="0" lang="en-US" altLang="zh-CN" sz="3000" b="1" kern="0" dirty="0">
              <a:solidFill>
                <a:srgbClr val="DAEDEF">
                  <a:lumMod val="50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Helvetica"/>
              <a:sym typeface="Helvetica"/>
            </a:endParaRPr>
          </a:p>
        </p:txBody>
      </p: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F14391FA-93E1-46AD-87CD-1C3A60CF1820}"/>
              </a:ext>
            </a:extLst>
          </p:cNvPr>
          <p:cNvGrpSpPr/>
          <p:nvPr/>
        </p:nvGrpSpPr>
        <p:grpSpPr>
          <a:xfrm>
            <a:off x="1377894" y="1633451"/>
            <a:ext cx="9436213" cy="4804750"/>
            <a:chOff x="1153940" y="1692443"/>
            <a:chExt cx="9436213" cy="4804750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D14FA15C-8F69-42B9-8075-AAF305995D01}"/>
                </a:ext>
              </a:extLst>
            </p:cNvPr>
            <p:cNvSpPr/>
            <p:nvPr/>
          </p:nvSpPr>
          <p:spPr>
            <a:xfrm>
              <a:off x="5077097" y="5436576"/>
              <a:ext cx="1958877" cy="40011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微軟正黑體" panose="020B0604030504040204" pitchFamily="34" charset="-120"/>
                  <a:cs typeface="Arial"/>
                  <a:sym typeface="Arial"/>
                </a:rPr>
                <a:t>語音生成技術</a:t>
              </a:r>
              <a:endParaRPr kumimoji="0" lang="en-US" altLang="zh-TW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軟正黑體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4BAE66BD-726C-43A0-B525-B819AA0884FF}"/>
                </a:ext>
              </a:extLst>
            </p:cNvPr>
            <p:cNvSpPr/>
            <p:nvPr/>
          </p:nvSpPr>
          <p:spPr>
            <a:xfrm>
              <a:off x="6184160" y="5908997"/>
              <a:ext cx="1958877" cy="40011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微軟正黑體" panose="020B0604030504040204" pitchFamily="34" charset="-120"/>
                  <a:cs typeface="Arial"/>
                  <a:sym typeface="Arial"/>
                </a:rPr>
                <a:t>影像生成技術</a:t>
              </a:r>
              <a:endParaRPr kumimoji="0" lang="en-US" altLang="zh-TW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軟正黑體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73DA982E-4192-4D66-8E0B-1557FD6B8C68}"/>
                </a:ext>
              </a:extLst>
            </p:cNvPr>
            <p:cNvSpPr/>
            <p:nvPr/>
          </p:nvSpPr>
          <p:spPr>
            <a:xfrm>
              <a:off x="2862971" y="5436576"/>
              <a:ext cx="1958877" cy="40011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微軟正黑體" panose="020B0604030504040204" pitchFamily="34" charset="-120"/>
                  <a:cs typeface="Arial"/>
                  <a:sym typeface="Arial"/>
                </a:rPr>
                <a:t>動作感測技術</a:t>
              </a:r>
              <a:endParaRPr kumimoji="0" lang="en-US" altLang="zh-TW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軟正黑體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60BA58BF-B140-450D-9B10-10AED5FAFE83}"/>
                </a:ext>
              </a:extLst>
            </p:cNvPr>
            <p:cNvSpPr/>
            <p:nvPr/>
          </p:nvSpPr>
          <p:spPr>
            <a:xfrm>
              <a:off x="3970034" y="5908997"/>
              <a:ext cx="1958877" cy="40011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微軟正黑體" panose="020B0604030504040204" pitchFamily="34" charset="-120"/>
                  <a:cs typeface="Arial"/>
                  <a:sym typeface="Arial"/>
                </a:rPr>
                <a:t>辨識分析技術</a:t>
              </a:r>
              <a:endParaRPr kumimoji="0" lang="en-US" altLang="zh-TW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軟正黑體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B68A4DED-4FC6-4BEA-81C2-54C148161853}"/>
                </a:ext>
              </a:extLst>
            </p:cNvPr>
            <p:cNvSpPr/>
            <p:nvPr/>
          </p:nvSpPr>
          <p:spPr>
            <a:xfrm>
              <a:off x="4945761" y="1692443"/>
              <a:ext cx="1724400" cy="2042844"/>
            </a:xfrm>
            <a:prstGeom prst="rect">
              <a:avLst/>
            </a:prstGeom>
            <a:solidFill>
              <a:srgbClr val="595959"/>
            </a:solidFill>
            <a:ln w="12700" cap="flat" cmpd="sng" algn="ctr">
              <a:solidFill>
                <a:srgbClr val="59595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2200" dirty="0">
                <a:solidFill>
                  <a:prstClr val="white"/>
                </a:solidFill>
                <a:latin typeface="微軟正黑體"/>
                <a:ea typeface="微軟正黑體"/>
                <a:cs typeface="Calibri"/>
                <a:sym typeface="Helvetica"/>
              </a:endParaRPr>
            </a:p>
          </p:txBody>
        </p:sp>
        <p:sp>
          <p:nvSpPr>
            <p:cNvPr id="30" name="AutoShape 3">
              <a:extLst>
                <a:ext uri="{FF2B5EF4-FFF2-40B4-BE49-F238E27FC236}">
                  <a16:creationId xmlns:a16="http://schemas.microsoft.com/office/drawing/2014/main" id="{79FF370B-C155-49DE-ACEE-748C92A0754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153940" y="3213527"/>
              <a:ext cx="9436213" cy="578512"/>
            </a:xfrm>
            <a:prstGeom prst="homePlate">
              <a:avLst>
                <a:gd name="adj" fmla="val 44844"/>
              </a:avLst>
            </a:prstGeom>
            <a:solidFill>
              <a:srgbClr val="6399AB"/>
            </a:solidFill>
            <a:ln>
              <a:noFill/>
            </a:ln>
            <a:effectLst>
              <a:prstShdw prst="shdw17" dist="17961" dir="2700000">
                <a:srgbClr val="6399AB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5720" tIns="44450" rIns="45720" bIns="44450" anchor="ctr" anchorCtr="1"/>
            <a:lstStyle/>
            <a:p>
              <a:pPr fontAlgn="auto" hangingPunct="1">
                <a:lnSpc>
                  <a:spcPct val="85000"/>
                </a:lnSpc>
                <a:spcBef>
                  <a:spcPct val="30000"/>
                </a:spcBef>
                <a:spcAft>
                  <a:spcPts val="0"/>
                </a:spcAft>
                <a:defRPr/>
              </a:pPr>
              <a:r>
                <a:rPr kumimoji="0" lang="zh-TW" altLang="en-US" sz="2000" b="1" dirty="0">
                  <a:solidFill>
                    <a:srgbClr val="FFFFFF"/>
                  </a:solidFill>
                  <a:latin typeface="微軟正黑體"/>
                  <a:ea typeface="微軟正黑體"/>
                  <a:cs typeface="Calibri"/>
                  <a:sym typeface="Helvetica"/>
                </a:rPr>
                <a:t>投入</a:t>
              </a:r>
              <a:r>
                <a:rPr kumimoji="0" lang="en-US" altLang="zh-TW" sz="2000" b="1" dirty="0">
                  <a:solidFill>
                    <a:srgbClr val="FFFFFF"/>
                  </a:solidFill>
                  <a:latin typeface="微軟正黑體"/>
                  <a:ea typeface="微軟正黑體"/>
                  <a:cs typeface="Calibri"/>
                  <a:sym typeface="Helvetica"/>
                </a:rPr>
                <a:t>GAI</a:t>
              </a:r>
              <a:r>
                <a:rPr kumimoji="0" lang="zh-TW" altLang="en-US" sz="2000" b="1" dirty="0">
                  <a:solidFill>
                    <a:srgbClr val="FFFFFF"/>
                  </a:solidFill>
                  <a:latin typeface="微軟正黑體"/>
                  <a:ea typeface="微軟正黑體"/>
                  <a:cs typeface="Calibri"/>
                  <a:sym typeface="Helvetica"/>
                </a:rPr>
                <a:t>系統整合研發</a:t>
              </a:r>
              <a:endParaRPr kumimoji="0" lang="en-GB" altLang="zh-TW" sz="2000" b="1" dirty="0">
                <a:solidFill>
                  <a:srgbClr val="FFFFFF"/>
                </a:solidFill>
                <a:latin typeface="微軟正黑體"/>
                <a:ea typeface="微軟正黑體"/>
                <a:cs typeface="Calibri"/>
                <a:sym typeface="Helvetica"/>
              </a:endParaRP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912C7E1B-A78C-439B-B6D4-F661C6EB6AA8}"/>
                </a:ext>
              </a:extLst>
            </p:cNvPr>
            <p:cNvSpPr/>
            <p:nvPr/>
          </p:nvSpPr>
          <p:spPr>
            <a:xfrm>
              <a:off x="4911865" y="2119956"/>
              <a:ext cx="1792192" cy="707886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pPr lvl="0" algn="ctr" eaLnBrk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b="1" kern="0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  <a:cs typeface="Helvetica"/>
                  <a:sym typeface="Helvetica"/>
                </a:rPr>
                <a:t>文資場域</a:t>
              </a:r>
              <a:r>
                <a:rPr kumimoji="0" lang="en-US" altLang="zh-TW" sz="2000" b="1" kern="0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  <a:cs typeface="Helvetica"/>
                  <a:sym typeface="Helvetica"/>
                </a:rPr>
                <a:t>GAI</a:t>
              </a:r>
              <a:r>
                <a:rPr kumimoji="0" lang="zh-TW" altLang="en-US" sz="2000" b="1" kern="0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  <a:cs typeface="Helvetica"/>
                  <a:sym typeface="Helvetica"/>
                </a:rPr>
                <a:t>文化共創平台</a:t>
              </a: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A2152209-A1ED-4185-8635-AC6FE9F46041}"/>
                </a:ext>
              </a:extLst>
            </p:cNvPr>
            <p:cNvSpPr/>
            <p:nvPr/>
          </p:nvSpPr>
          <p:spPr>
            <a:xfrm>
              <a:off x="2282723" y="4159527"/>
              <a:ext cx="2447618" cy="710067"/>
            </a:xfrm>
            <a:prstGeom prst="rect">
              <a:avLst/>
            </a:prstGeom>
            <a:solidFill>
              <a:srgbClr val="FFFFDD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0000" tIns="46800" rIns="90000" bIns="46800" anchor="ctr" anchorCtr="0">
              <a:spAutoFit/>
            </a:bodyPr>
            <a:lstStyle/>
            <a:p>
              <a:pPr marL="104775" marR="0" lvl="0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zh-TW" altLang="en-US" sz="20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icrosoft JhengHei" panose="020B0604030504040204" pitchFamily="34" charset="-120"/>
                  <a:ea typeface="Microsoft JhengHei" panose="020B0604030504040204" pitchFamily="34" charset="-120"/>
                  <a:cs typeface="Helvetica"/>
                  <a:sym typeface="Helvetica"/>
                </a:rPr>
                <a:t>擬真分身即時問答互動導覽</a:t>
              </a:r>
              <a:endParaRPr kumimoji="0" lang="en-US" altLang="zh-TW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endParaRP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09804122-0D38-410B-B8E5-83A39B3C68D9}"/>
                </a:ext>
              </a:extLst>
            </p:cNvPr>
            <p:cNvSpPr/>
            <p:nvPr/>
          </p:nvSpPr>
          <p:spPr>
            <a:xfrm>
              <a:off x="1582376" y="3912759"/>
              <a:ext cx="492443" cy="1231857"/>
            </a:xfrm>
            <a:prstGeom prst="rect">
              <a:avLst/>
            </a:prstGeom>
            <a:solidFill>
              <a:srgbClr val="FFE08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eaVert" wrap="square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微軟正黑體" panose="020B0604030504040204" pitchFamily="34" charset="-120"/>
                  <a:cs typeface="Arial"/>
                  <a:sym typeface="Arial"/>
                </a:rPr>
                <a:t>整合發展</a:t>
              </a:r>
              <a:endParaRPr kumimoji="0" lang="en-US" altLang="zh-TW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軟正黑體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BEFA29A6-D892-4E24-9780-BF2A7AB6BDCD}"/>
                </a:ext>
              </a:extLst>
            </p:cNvPr>
            <p:cNvSpPr/>
            <p:nvPr/>
          </p:nvSpPr>
          <p:spPr>
            <a:xfrm>
              <a:off x="1574937" y="1860950"/>
              <a:ext cx="492443" cy="123185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eaVert" wrap="square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微軟正黑體" panose="020B0604030504040204" pitchFamily="34" charset="-120"/>
                  <a:cs typeface="Arial"/>
                  <a:sym typeface="Arial"/>
                </a:rPr>
                <a:t>垂直應用</a:t>
              </a:r>
              <a:endParaRPr kumimoji="0" lang="en-US" altLang="zh-TW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軟正黑體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A3AE2013-0823-49B7-A29A-B6A56C61717D}"/>
                </a:ext>
              </a:extLst>
            </p:cNvPr>
            <p:cNvSpPr/>
            <p:nvPr/>
          </p:nvSpPr>
          <p:spPr>
            <a:xfrm>
              <a:off x="1594250" y="5265336"/>
              <a:ext cx="492443" cy="1231857"/>
            </a:xfrm>
            <a:prstGeom prst="rect">
              <a:avLst/>
            </a:prstGeom>
            <a:solidFill>
              <a:srgbClr val="87CAA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eaVert" wrap="square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zh-TW" altLang="en-US" sz="2000" b="1" kern="0" dirty="0">
                  <a:solidFill>
                    <a:prstClr val="black"/>
                  </a:solidFill>
                  <a:ea typeface="微軟正黑體" panose="020B0604030504040204" pitchFamily="34" charset="-120"/>
                  <a:cs typeface="Arial"/>
                  <a:sym typeface="Arial"/>
                </a:rPr>
                <a:t>中心技術</a:t>
              </a:r>
              <a:endParaRPr kumimoji="0" lang="en-US" altLang="zh-TW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軟正黑體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DFBE6C7F-1404-4ABE-8D98-FBF12D44C66D}"/>
                </a:ext>
              </a:extLst>
            </p:cNvPr>
            <p:cNvSpPr/>
            <p:nvPr/>
          </p:nvSpPr>
          <p:spPr>
            <a:xfrm>
              <a:off x="7291223" y="5442160"/>
              <a:ext cx="1958877" cy="400110"/>
            </a:xfrm>
            <a:prstGeom prst="rect">
              <a:avLst/>
            </a:prstGeom>
            <a:solidFill>
              <a:srgbClr val="70AD47">
                <a:lumMod val="20000"/>
                <a:lumOff val="8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微軟正黑體" panose="020B0604030504040204" pitchFamily="34" charset="-120"/>
                  <a:cs typeface="Arial"/>
                  <a:sym typeface="Arial"/>
                </a:rPr>
                <a:t>文字生成技術</a:t>
              </a:r>
              <a:endParaRPr kumimoji="0" lang="en-US" altLang="zh-TW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微軟正黑體" panose="020B0604030504040204" pitchFamily="34" charset="-120"/>
                <a:cs typeface="Arial"/>
                <a:sym typeface="Arial"/>
              </a:endParaRPr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225DA142-5372-4C4A-81C4-0C6FA509C6DC}"/>
                </a:ext>
              </a:extLst>
            </p:cNvPr>
            <p:cNvSpPr/>
            <p:nvPr/>
          </p:nvSpPr>
          <p:spPr>
            <a:xfrm>
              <a:off x="4841531" y="4159527"/>
              <a:ext cx="2447619" cy="710067"/>
            </a:xfrm>
            <a:prstGeom prst="rect">
              <a:avLst/>
            </a:prstGeom>
            <a:solidFill>
              <a:srgbClr val="FFFFDD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0000" tIns="46800" rIns="90000" bIns="46800" anchor="ctr" anchorCtr="0">
              <a:spAutoFit/>
            </a:bodyPr>
            <a:lstStyle/>
            <a:p>
              <a:pPr marL="104775" marR="0" lvl="0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zh-TW" altLang="en-US" sz="20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icrosoft JhengHei" panose="020B0604030504040204" pitchFamily="34" charset="-120"/>
                  <a:ea typeface="Microsoft JhengHei" panose="020B0604030504040204" pitchFamily="34" charset="-120"/>
                  <a:cs typeface="Helvetica"/>
                  <a:sym typeface="Helvetica"/>
                </a:rPr>
                <a:t>感測動作情緒溫度分析系統</a:t>
              </a:r>
              <a:endParaRPr kumimoji="0" lang="zh-TW" altLang="en-US" sz="2000" b="1" kern="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endParaRPr>
            </a:p>
          </p:txBody>
        </p:sp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58A565C5-B462-4204-A94E-4C279FB55BB8}"/>
                </a:ext>
              </a:extLst>
            </p:cNvPr>
            <p:cNvSpPr/>
            <p:nvPr/>
          </p:nvSpPr>
          <p:spPr>
            <a:xfrm>
              <a:off x="7400341" y="4159960"/>
              <a:ext cx="2919316" cy="709200"/>
            </a:xfrm>
            <a:prstGeom prst="rect">
              <a:avLst/>
            </a:prstGeom>
            <a:solidFill>
              <a:srgbClr val="FFFFDD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0000" tIns="46800" rIns="90000" bIns="46800" anchor="ctr" anchorCtr="0">
              <a:spAutoFit/>
            </a:bodyPr>
            <a:lstStyle/>
            <a:p>
              <a:pPr marL="104775" lvl="0" eaLnBrk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b="1" kern="0" dirty="0">
                  <a:latin typeface="Microsoft JhengHei" panose="020B0604030504040204" pitchFamily="34" charset="-120"/>
                  <a:ea typeface="Microsoft JhengHei" panose="020B0604030504040204" pitchFamily="34" charset="-120"/>
                  <a:cs typeface="Helvetica"/>
                  <a:sym typeface="Helvetica"/>
                </a:rPr>
                <a:t>多人走動式</a:t>
              </a:r>
              <a:r>
                <a:rPr kumimoji="0" lang="en-US" altLang="zh-TW" sz="2000" b="1" kern="0" dirty="0">
                  <a:latin typeface="Microsoft JhengHei" panose="020B0604030504040204" pitchFamily="34" charset="-120"/>
                  <a:ea typeface="Microsoft JhengHei" panose="020B0604030504040204" pitchFamily="34" charset="-120"/>
                  <a:cs typeface="Helvetica"/>
                  <a:sym typeface="Helvetica"/>
                </a:rPr>
                <a:t>VR</a:t>
              </a:r>
              <a:r>
                <a:rPr kumimoji="0" lang="zh-TW" altLang="en-US" sz="2000" b="1" kern="0" dirty="0">
                  <a:latin typeface="Microsoft JhengHei" panose="020B0604030504040204" pitchFamily="34" charset="-120"/>
                  <a:ea typeface="Microsoft JhengHei" panose="020B0604030504040204" pitchFamily="34" charset="-120"/>
                  <a:cs typeface="Helvetica"/>
                  <a:sym typeface="Helvetica"/>
                </a:rPr>
                <a:t>體驗內容產製共創核心平台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2107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DB5AB53D-C8C5-49BB-8094-1E01F31C5032}"/>
              </a:ext>
            </a:extLst>
          </p:cNvPr>
          <p:cNvSpPr/>
          <p:nvPr/>
        </p:nvSpPr>
        <p:spPr bwMode="auto">
          <a:xfrm>
            <a:off x="10371746" y="6087060"/>
            <a:ext cx="1820254" cy="52311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Arial" panose="020B0604020202020204" pitchFamily="34" charset="0"/>
                <a:ea typeface="微軟正黑體" panose="020B0604030504040204" pitchFamily="34" charset="-120"/>
              </a:rPr>
              <a:t>重大效益推動進度說明</a:t>
            </a:r>
            <a:r>
              <a:rPr lang="en-US" altLang="zh-TW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(1/3)</a:t>
            </a:r>
            <a:endParaRPr lang="zh-TW" altLang="en-US" sz="3000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11430000" y="6619875"/>
            <a:ext cx="762000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A9212D-6406-4E12-8CC4-78DDFE99027F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6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graphicFrame>
        <p:nvGraphicFramePr>
          <p:cNvPr id="6" name="內容版面配置區 4">
            <a:extLst>
              <a:ext uri="{FF2B5EF4-FFF2-40B4-BE49-F238E27FC236}">
                <a16:creationId xmlns:a16="http://schemas.microsoft.com/office/drawing/2014/main" id="{A228A0F9-AD91-4688-A80A-786A488075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572696"/>
              </p:ext>
            </p:extLst>
          </p:nvPr>
        </p:nvGraphicFramePr>
        <p:xfrm>
          <a:off x="496357" y="940814"/>
          <a:ext cx="11199286" cy="5577840"/>
        </p:xfrm>
        <a:graphic>
          <a:graphicData uri="http://schemas.openxmlformats.org/drawingml/2006/table">
            <a:tbl>
              <a:tblPr firstRow="1" bandRow="1"/>
              <a:tblGrid>
                <a:gridCol w="1097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95824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3198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項目名稱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重大效益</a:t>
                      </a:r>
                      <a:endParaRPr lang="zh-TW" altLang="en-US" sz="1800" b="1" baseline="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1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1800" b="1" baseline="0" dirty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6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GAI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落地</a:t>
                      </a:r>
                      <a:r>
                        <a:rPr lang="zh-TW" altLang="en-US" sz="18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系統研發整合</a:t>
                      </a:r>
                      <a:endParaRPr lang="zh-TW" altLang="zh-TW" sz="1800" b="1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5113" lvl="0" indent="-265113" algn="l" defTabSz="844083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n"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整合運用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GAI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發展文字、影像、音樂、圖像關聯生成與理解服務系統，並導入關鍵垂直應用</a:t>
                      </a:r>
                      <a:endParaRPr lang="en-US" altLang="zh-TW" sz="1800" b="0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65113" lvl="0" indent="-265113" algn="l" defTabSz="844083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n"/>
                      </a:pPr>
                      <a:r>
                        <a:rPr lang="zh-TW" altLang="en-US" sz="18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推動文化部文創黑潮多人走動式</a:t>
                      </a:r>
                      <a:r>
                        <a:rPr lang="en-US" altLang="zh-TW" sz="18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VR</a:t>
                      </a:r>
                      <a:r>
                        <a:rPr lang="zh-TW" altLang="en-US" sz="18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體驗內容共創核心平台</a:t>
                      </a:r>
                      <a:endParaRPr lang="en-US" altLang="zh-TW" sz="1800" b="1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4/18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邀請文化部文創司、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HTC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等共同研議，發展建立具國際水準的</a:t>
                      </a:r>
                      <a:r>
                        <a:rPr lang="zh-TW" altLang="en-US" sz="1800" b="1" u="sng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自主產製生態系統「多人走動式</a:t>
                      </a:r>
                      <a:r>
                        <a:rPr lang="en-US" altLang="zh-TW" sz="1800" b="1" u="sng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VR</a:t>
                      </a:r>
                      <a:r>
                        <a:rPr lang="zh-TW" altLang="en-US" sz="1800" b="1" u="sng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體驗內容產製共創核心平台」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。</a:t>
                      </a:r>
                      <a:endParaRPr lang="en-US" altLang="zh-TW" sz="1800" b="0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初步共識由政府邀集具研發能量法人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如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HTC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ITRI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等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整合關聯技術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如定位技術、走動式中控監管系統、地圖人流管理技術等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，垂直整合臺灣作品自主開發流程，賦能國內後製團隊提升製作能力，以擺脫國際箝制，加速本地化多人走動式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VR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內容應用開發。</a:t>
                      </a:r>
                      <a:endParaRPr lang="en-US" altLang="zh-TW" sz="1800" b="0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251666"/>
                  </a:ext>
                </a:extLst>
              </a:tr>
              <a:tr h="8319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科技文化</a:t>
                      </a:r>
                      <a:r>
                        <a:rPr lang="zh-TW" altLang="en-US" sz="18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橋接政府與產業</a:t>
                      </a:r>
                      <a:endParaRPr lang="zh-TW" altLang="zh-TW" sz="1800" b="1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0" lvl="0" indent="0" algn="l" defTabSz="844083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推動建構科技賦能的花創樂齡園區，打造自主營運商模業態</a:t>
                      </a:r>
                      <a:endParaRPr lang="en-US" altLang="zh-TW" sz="1800" b="0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265113" marR="0" lvl="1" indent="-2651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團隊努力推動花創科技應用案已於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4/19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文化部正式公告徵求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案進駐業者，以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年為期程進行場域服務建置及營運。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收件至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5/9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止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  <a:p>
                      <a:pPr marL="265113" marR="0" lvl="1" indent="-2651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與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H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組、巨鷗科技共同爭取前述計畫，已於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5/9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完成徵案計畫申請相關作業；提案規劃包含：導入服科之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AI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虛實模型產製、科技健康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運動賦能技術及系統整合能量，並輔導結合文創業者於花蓮園區落地應用，發展樂齡社交數位化活動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課程。</a:t>
                      </a:r>
                      <a:endParaRPr lang="en-US" altLang="zh-TW" sz="1800" b="0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5606681"/>
                  </a:ext>
                </a:extLst>
              </a:tr>
              <a:tr h="1382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1800" b="0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文化科技</a:t>
                      </a:r>
                      <a:r>
                        <a:rPr lang="zh-TW" altLang="en-US" sz="1800" b="1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產業轉型升級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結合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GAI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模型建構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AI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人物模型，並創作智慧化人物互動經驗的對話導覽機器人服務系統整合，推動導入博物館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園區場域，促動產業轉型升級</a:t>
                      </a:r>
                      <a:endParaRPr lang="en-US" altLang="zh-TW" sz="1800" b="0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標楷體"/>
                        </a:defRPr>
                      </a:lvl9pPr>
                    </a:lstStyle>
                    <a:p>
                      <a:pPr marL="265113" marR="0" lvl="1" indent="-2651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與</a:t>
                      </a:r>
                      <a:r>
                        <a:rPr lang="zh-TW" altLang="en-US" sz="1800" b="1" u="sng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人權博物館初步研議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，規劃以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AR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應用虛實融合再現歷史記憶空間，運用</a:t>
                      </a:r>
                      <a:r>
                        <a:rPr lang="en-US" altLang="zh-TW" sz="18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GAI</a:t>
                      </a: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建構受難者與觀眾對話模型，並整合互動即時詢答應用服務。</a:t>
                      </a:r>
                      <a:endParaRPr lang="en-US" altLang="zh-TW" sz="18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65113" marR="0" lvl="1" indent="-2651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8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</a:rPr>
                        <a:t>因應南科考古館沉浸式體驗展覽需求，整合愛迪斯科技互動應用方案供參考，持續互動討論中。</a:t>
                      </a:r>
                      <a:endParaRPr lang="en-US" altLang="zh-TW" sz="1800" b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5248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416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重大效益推動進度說明</a:t>
            </a:r>
            <a:r>
              <a:rPr lang="en-US" altLang="zh-TW" b="1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(2/3)</a:t>
            </a:r>
            <a:endParaRPr lang="zh-TW" altLang="en-US" b="1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11430000" y="6619875"/>
            <a:ext cx="762000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A9212D-6406-4E12-8CC4-78DDFE99027F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7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EAE6D4B-37A5-44E4-AE1B-DDD5850C0686}"/>
              </a:ext>
            </a:extLst>
          </p:cNvPr>
          <p:cNvSpPr/>
          <p:nvPr/>
        </p:nvSpPr>
        <p:spPr>
          <a:xfrm>
            <a:off x="601133" y="1014992"/>
            <a:ext cx="992932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>
              <a:spcBef>
                <a:spcPts val="0"/>
              </a:spcBef>
              <a:spcAft>
                <a:spcPts val="600"/>
              </a:spcAft>
            </a:pPr>
            <a:r>
              <a:rPr kumimoji="0" lang="zh-TW" altLang="en-US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花蓮文創園區</a:t>
            </a:r>
            <a:r>
              <a:rPr kumimoji="0" lang="en-US" altLang="zh-TW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 — </a:t>
            </a:r>
            <a:r>
              <a:rPr kumimoji="0" lang="zh-TW" altLang="en-US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建構數位賦能樂齡藝文社交互動體驗</a:t>
            </a:r>
            <a:r>
              <a:rPr kumimoji="0" lang="zh-CN" altLang="en-US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應用</a:t>
            </a:r>
            <a:endParaRPr kumimoji="0" lang="en-US" altLang="zh-CN" sz="3000" b="1" kern="0" dirty="0">
              <a:solidFill>
                <a:srgbClr val="DAEDEF">
                  <a:lumMod val="50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Helvetica"/>
              <a:sym typeface="Helvetica"/>
            </a:endParaRPr>
          </a:p>
        </p:txBody>
      </p:sp>
      <p:pic>
        <p:nvPicPr>
          <p:cNvPr id="15" name="圖片 14" descr="一張含有 文字, 螢幕擷取畫面, 圖表, 字型 的圖片&#10;&#10;自動產生的描述">
            <a:extLst>
              <a:ext uri="{FF2B5EF4-FFF2-40B4-BE49-F238E27FC236}">
                <a16:creationId xmlns:a16="http://schemas.microsoft.com/office/drawing/2014/main" id="{967D3FC8-BE91-EE63-CBD2-EF0F3B4B4B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6815" y="1583313"/>
            <a:ext cx="3588829" cy="4863906"/>
          </a:xfrm>
          <a:prstGeom prst="rect">
            <a:avLst/>
          </a:prstGeom>
        </p:spPr>
      </p:pic>
      <p:pic>
        <p:nvPicPr>
          <p:cNvPr id="7264" name="圖片 7263">
            <a:extLst>
              <a:ext uri="{FF2B5EF4-FFF2-40B4-BE49-F238E27FC236}">
                <a16:creationId xmlns:a16="http://schemas.microsoft.com/office/drawing/2014/main" id="{35FE3730-A85A-2A3B-75C2-872BC79B67D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736" r="52284"/>
          <a:stretch/>
        </p:blipFill>
        <p:spPr>
          <a:xfrm>
            <a:off x="5267460" y="1568990"/>
            <a:ext cx="1639019" cy="4548390"/>
          </a:xfrm>
          <a:prstGeom prst="rect">
            <a:avLst/>
          </a:prstGeom>
        </p:spPr>
      </p:pic>
      <p:sp>
        <p:nvSpPr>
          <p:cNvPr id="7274" name="矩形: 圓角 11">
            <a:extLst>
              <a:ext uri="{FF2B5EF4-FFF2-40B4-BE49-F238E27FC236}">
                <a16:creationId xmlns:a16="http://schemas.microsoft.com/office/drawing/2014/main" id="{62327C5A-1D1D-B4A8-E261-986539BC8FC6}"/>
              </a:ext>
            </a:extLst>
          </p:cNvPr>
          <p:cNvSpPr/>
          <p:nvPr/>
        </p:nvSpPr>
        <p:spPr>
          <a:xfrm>
            <a:off x="6858848" y="2001868"/>
            <a:ext cx="3882503" cy="383926"/>
          </a:xfrm>
          <a:prstGeom prst="roundRect">
            <a:avLst/>
          </a:prstGeom>
          <a:solidFill>
            <a:srgbClr val="FFC000">
              <a:lumMod val="20000"/>
              <a:lumOff val="80000"/>
            </a:srgbClr>
          </a:solidFill>
          <a:ln w="28575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軟正黑體" panose="020B0604030504040204" pitchFamily="34" charset="-120"/>
                <a:cs typeface="+mn-cs"/>
              </a:rPr>
              <a:t>圓頂奇幻劇場</a:t>
            </a:r>
            <a:endParaRPr kumimoji="0" lang="en-US" altLang="zh-TW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7275" name="矩形: 圓角 39">
            <a:extLst>
              <a:ext uri="{FF2B5EF4-FFF2-40B4-BE49-F238E27FC236}">
                <a16:creationId xmlns:a16="http://schemas.microsoft.com/office/drawing/2014/main" id="{EC8ACFCB-1282-B6CB-FAF2-27D070634864}"/>
              </a:ext>
            </a:extLst>
          </p:cNvPr>
          <p:cNvSpPr/>
          <p:nvPr/>
        </p:nvSpPr>
        <p:spPr>
          <a:xfrm>
            <a:off x="6858848" y="2439335"/>
            <a:ext cx="3882503" cy="383926"/>
          </a:xfrm>
          <a:prstGeom prst="roundRect">
            <a:avLst/>
          </a:prstGeom>
          <a:solidFill>
            <a:srgbClr val="FFC000">
              <a:lumMod val="20000"/>
              <a:lumOff val="80000"/>
            </a:srgbClr>
          </a:solidFill>
          <a:ln w="28575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軟正黑體" panose="020B0604030504040204" pitchFamily="34" charset="-120"/>
                <a:cs typeface="+mn-cs"/>
              </a:rPr>
              <a:t>實境解謎遊戲場</a:t>
            </a:r>
            <a:endParaRPr kumimoji="0" lang="zh-TW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軟正黑體" panose="020B0604030504040204" pitchFamily="34" charset="-120"/>
              <a:cs typeface="Arial"/>
            </a:endParaRPr>
          </a:p>
        </p:txBody>
      </p:sp>
      <p:sp>
        <p:nvSpPr>
          <p:cNvPr id="7276" name="矩形: 圓角 45">
            <a:extLst>
              <a:ext uri="{FF2B5EF4-FFF2-40B4-BE49-F238E27FC236}">
                <a16:creationId xmlns:a16="http://schemas.microsoft.com/office/drawing/2014/main" id="{42184300-0A97-839A-7143-761F9B417840}"/>
              </a:ext>
            </a:extLst>
          </p:cNvPr>
          <p:cNvSpPr/>
          <p:nvPr/>
        </p:nvSpPr>
        <p:spPr>
          <a:xfrm>
            <a:off x="6858848" y="2872493"/>
            <a:ext cx="3882503" cy="383926"/>
          </a:xfrm>
          <a:prstGeom prst="roundRect">
            <a:avLst/>
          </a:prstGeom>
          <a:solidFill>
            <a:srgbClr val="FFC000">
              <a:lumMod val="20000"/>
              <a:lumOff val="80000"/>
            </a:srgbClr>
          </a:solidFill>
          <a:ln w="28575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軟正黑體" panose="020B0604030504040204" pitchFamily="34" charset="-120"/>
                <a:cs typeface="+mn-cs"/>
              </a:rPr>
              <a:t>科藝光廊</a:t>
            </a:r>
            <a:endParaRPr kumimoji="0" lang="en-US" altLang="zh-TW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7277" name="矩形: 圓角 53">
            <a:extLst>
              <a:ext uri="{FF2B5EF4-FFF2-40B4-BE49-F238E27FC236}">
                <a16:creationId xmlns:a16="http://schemas.microsoft.com/office/drawing/2014/main" id="{7F59B0E1-369A-BE83-97F0-41B6289E4432}"/>
              </a:ext>
            </a:extLst>
          </p:cNvPr>
          <p:cNvSpPr/>
          <p:nvPr/>
        </p:nvSpPr>
        <p:spPr>
          <a:xfrm>
            <a:off x="6857597" y="3764227"/>
            <a:ext cx="3882503" cy="383926"/>
          </a:xfrm>
          <a:prstGeom prst="roundRect">
            <a:avLst/>
          </a:prstGeom>
          <a:solidFill>
            <a:srgbClr val="70AD47">
              <a:lumMod val="20000"/>
              <a:lumOff val="80000"/>
            </a:srgbClr>
          </a:solidFill>
          <a:ln w="28575" cap="flat" cmpd="sng" algn="ctr">
            <a:solidFill>
              <a:srgbClr val="8FC32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軟正黑體" panose="020B0604030504040204" pitchFamily="34" charset="-120"/>
                <a:cs typeface="+mn-cs"/>
              </a:rPr>
              <a:t>共好交誼廳</a:t>
            </a:r>
            <a:r>
              <a:rPr kumimoji="0" lang="zh-TW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軟正黑體" panose="020B0604030504040204" pitchFamily="34" charset="-120"/>
                <a:cs typeface="+mn-cs"/>
              </a:rPr>
              <a:t>、擔露販賣所</a:t>
            </a:r>
            <a:endParaRPr kumimoji="0" lang="zh-TW" altLang="en-US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7278" name="矩形: 圓角 65">
            <a:extLst>
              <a:ext uri="{FF2B5EF4-FFF2-40B4-BE49-F238E27FC236}">
                <a16:creationId xmlns:a16="http://schemas.microsoft.com/office/drawing/2014/main" id="{60055A55-C781-9618-53BE-10DF8D557369}"/>
              </a:ext>
            </a:extLst>
          </p:cNvPr>
          <p:cNvSpPr/>
          <p:nvPr/>
        </p:nvSpPr>
        <p:spPr>
          <a:xfrm>
            <a:off x="6857597" y="4185871"/>
            <a:ext cx="3882503" cy="393806"/>
          </a:xfrm>
          <a:prstGeom prst="roundRect">
            <a:avLst/>
          </a:prstGeom>
          <a:solidFill>
            <a:srgbClr val="70AD47">
              <a:lumMod val="20000"/>
              <a:lumOff val="80000"/>
            </a:srgbClr>
          </a:solidFill>
          <a:ln w="28575" cap="flat" cmpd="sng" algn="ctr">
            <a:solidFill>
              <a:srgbClr val="8FC32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軟正黑體" panose="020B0604030504040204" pitchFamily="34" charset="-120"/>
                <a:cs typeface="+mn-cs"/>
              </a:rPr>
              <a:t>共學工作坊</a:t>
            </a:r>
            <a:endParaRPr kumimoji="0" lang="en-US" altLang="zh-TW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7279" name="矩形: 圓角 78">
            <a:extLst>
              <a:ext uri="{FF2B5EF4-FFF2-40B4-BE49-F238E27FC236}">
                <a16:creationId xmlns:a16="http://schemas.microsoft.com/office/drawing/2014/main" id="{4F57913B-F7B6-D426-642F-7B28565FC89A}"/>
              </a:ext>
            </a:extLst>
          </p:cNvPr>
          <p:cNvSpPr/>
          <p:nvPr/>
        </p:nvSpPr>
        <p:spPr>
          <a:xfrm>
            <a:off x="6857597" y="4629915"/>
            <a:ext cx="3882503" cy="383926"/>
          </a:xfrm>
          <a:prstGeom prst="roundRect">
            <a:avLst/>
          </a:prstGeom>
          <a:solidFill>
            <a:srgbClr val="70AD47">
              <a:lumMod val="20000"/>
              <a:lumOff val="80000"/>
            </a:srgbClr>
          </a:solidFill>
          <a:ln w="28575" cap="flat" cmpd="sng" algn="ctr">
            <a:solidFill>
              <a:srgbClr val="8FC32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微軟正黑體" panose="020B0604030504040204" pitchFamily="34" charset="-120"/>
                <a:cs typeface="+mn-cs"/>
              </a:rPr>
              <a:t>打卡造景廊道</a:t>
            </a:r>
            <a:endParaRPr kumimoji="0" lang="en-US" altLang="zh-TW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7280" name="矩形: 圓角 83">
            <a:extLst>
              <a:ext uri="{FF2B5EF4-FFF2-40B4-BE49-F238E27FC236}">
                <a16:creationId xmlns:a16="http://schemas.microsoft.com/office/drawing/2014/main" id="{614B0D50-2137-021A-F41F-8025CCB7E5B6}"/>
              </a:ext>
            </a:extLst>
          </p:cNvPr>
          <p:cNvSpPr/>
          <p:nvPr/>
        </p:nvSpPr>
        <p:spPr>
          <a:xfrm>
            <a:off x="6857596" y="5529530"/>
            <a:ext cx="3882503" cy="514535"/>
          </a:xfrm>
          <a:prstGeom prst="roundRect">
            <a:avLst/>
          </a:prstGeom>
          <a:solidFill>
            <a:srgbClr val="998CC2"/>
          </a:solidFill>
          <a:ln w="28575" cap="flat" cmpd="sng" algn="ctr">
            <a:solidFill>
              <a:srgbClr val="62198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軟正黑體" panose="020B0604030504040204" pitchFamily="34" charset="-120"/>
                <a:cs typeface="+mn-cs"/>
              </a:rPr>
              <a:t>資訊服務站</a:t>
            </a:r>
            <a:endParaRPr kumimoji="0" lang="en-US" altLang="zh-TW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7281" name="矩形: 圓角 2">
            <a:extLst>
              <a:ext uri="{FF2B5EF4-FFF2-40B4-BE49-F238E27FC236}">
                <a16:creationId xmlns:a16="http://schemas.microsoft.com/office/drawing/2014/main" id="{CB9EA99A-06CF-62B3-83B1-2D884DD38E45}"/>
              </a:ext>
            </a:extLst>
          </p:cNvPr>
          <p:cNvSpPr/>
          <p:nvPr/>
        </p:nvSpPr>
        <p:spPr>
          <a:xfrm>
            <a:off x="6858848" y="3309608"/>
            <a:ext cx="3882503" cy="383926"/>
          </a:xfrm>
          <a:prstGeom prst="roundRect">
            <a:avLst/>
          </a:prstGeom>
          <a:solidFill>
            <a:srgbClr val="FFC000">
              <a:lumMod val="20000"/>
              <a:lumOff val="80000"/>
            </a:srgbClr>
          </a:solidFill>
          <a:ln w="28575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軟正黑體" panose="020B0604030504040204" pitchFamily="34" charset="-120"/>
                <a:cs typeface="+mn-cs"/>
              </a:rPr>
              <a:t>數位遊樂場</a:t>
            </a:r>
            <a:endParaRPr kumimoji="0" lang="en-US" altLang="zh-TW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7282" name="矩形: 圓角 29">
            <a:extLst>
              <a:ext uri="{FF2B5EF4-FFF2-40B4-BE49-F238E27FC236}">
                <a16:creationId xmlns:a16="http://schemas.microsoft.com/office/drawing/2014/main" id="{88C23AC1-656B-512A-519A-8456A94C242A}"/>
              </a:ext>
            </a:extLst>
          </p:cNvPr>
          <p:cNvSpPr/>
          <p:nvPr/>
        </p:nvSpPr>
        <p:spPr>
          <a:xfrm>
            <a:off x="6863083" y="5055510"/>
            <a:ext cx="3882503" cy="383926"/>
          </a:xfrm>
          <a:prstGeom prst="roundRect">
            <a:avLst/>
          </a:prstGeom>
          <a:solidFill>
            <a:srgbClr val="70AD47">
              <a:lumMod val="20000"/>
              <a:lumOff val="80000"/>
            </a:srgbClr>
          </a:solidFill>
          <a:ln w="28575" cap="flat" cmpd="sng" algn="ctr">
            <a:solidFill>
              <a:srgbClr val="8FC32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軟正黑體" panose="020B0604030504040204" pitchFamily="34" charset="-120"/>
                <a:cs typeface="+mn-cs"/>
              </a:rPr>
              <a:t>復古服飾體驗</a:t>
            </a:r>
            <a:endParaRPr kumimoji="0" lang="en-US" altLang="zh-TW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1625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601133" y="117440"/>
            <a:ext cx="11045923" cy="941580"/>
          </a:xfrm>
        </p:spPr>
        <p:txBody>
          <a:bodyPr/>
          <a:lstStyle/>
          <a:p>
            <a:r>
              <a:rPr lang="zh-TW" altLang="en-US" b="1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重大效益推動進度說明</a:t>
            </a:r>
            <a:r>
              <a:rPr lang="en-US" altLang="zh-TW" b="1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(3/3)</a:t>
            </a:r>
            <a:endParaRPr lang="zh-TW" altLang="en-US" b="1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11430000" y="6619875"/>
            <a:ext cx="762000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A9212D-6406-4E12-8CC4-78DDFE99027F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8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FC0258B3-77DA-4548-B38C-726FA0E1DA39}"/>
              </a:ext>
            </a:extLst>
          </p:cNvPr>
          <p:cNvSpPr/>
          <p:nvPr/>
        </p:nvSpPr>
        <p:spPr bwMode="auto">
          <a:xfrm>
            <a:off x="1500789" y="2428704"/>
            <a:ext cx="9662511" cy="4077960"/>
          </a:xfrm>
          <a:prstGeom prst="roundRect">
            <a:avLst/>
          </a:prstGeom>
          <a:solidFill>
            <a:srgbClr val="FFFF00">
              <a:alpha val="12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  <a:sym typeface="Arial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F83480A-C5C2-4CB8-AAE4-5B8017F99AD2}"/>
              </a:ext>
            </a:extLst>
          </p:cNvPr>
          <p:cNvSpPr/>
          <p:nvPr/>
        </p:nvSpPr>
        <p:spPr>
          <a:xfrm>
            <a:off x="601133" y="790488"/>
            <a:ext cx="955421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>
              <a:spcBef>
                <a:spcPts val="0"/>
              </a:spcBef>
              <a:spcAft>
                <a:spcPts val="600"/>
              </a:spcAft>
            </a:pPr>
            <a:r>
              <a:rPr kumimoji="0" lang="zh-TW" altLang="en-US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「多人走動式</a:t>
            </a:r>
            <a:r>
              <a:rPr kumimoji="0" lang="en-US" altLang="zh-TW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VR</a:t>
            </a:r>
            <a:r>
              <a:rPr kumimoji="0" lang="zh-TW" altLang="en-US" sz="3000" b="1" kern="0" dirty="0">
                <a:solidFill>
                  <a:srgbClr val="DAEDEF">
                    <a:lumMod val="50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體驗內容產製共創核心平台」營運服務</a:t>
            </a:r>
            <a:endParaRPr kumimoji="0" lang="en-US" altLang="zh-CN" sz="3000" b="1" kern="0" dirty="0">
              <a:solidFill>
                <a:srgbClr val="DAEDEF">
                  <a:lumMod val="50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Helvetica"/>
              <a:sym typeface="Helvetica"/>
            </a:endParaRPr>
          </a:p>
        </p:txBody>
      </p: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76441233-55DE-47A8-9834-9A44C9394CD4}"/>
              </a:ext>
            </a:extLst>
          </p:cNvPr>
          <p:cNvGrpSpPr/>
          <p:nvPr/>
        </p:nvGrpSpPr>
        <p:grpSpPr>
          <a:xfrm>
            <a:off x="1500789" y="5077966"/>
            <a:ext cx="7781820" cy="1188220"/>
            <a:chOff x="178346" y="4529206"/>
            <a:chExt cx="7781820" cy="1188220"/>
          </a:xfrm>
        </p:grpSpPr>
        <p:grpSp>
          <p:nvGrpSpPr>
            <p:cNvPr id="18" name="群組 17">
              <a:extLst>
                <a:ext uri="{FF2B5EF4-FFF2-40B4-BE49-F238E27FC236}">
                  <a16:creationId xmlns:a16="http://schemas.microsoft.com/office/drawing/2014/main" id="{E5318CD3-3376-4F2E-8D1E-8ADC2EE3A3EC}"/>
                </a:ext>
              </a:extLst>
            </p:cNvPr>
            <p:cNvGrpSpPr/>
            <p:nvPr/>
          </p:nvGrpSpPr>
          <p:grpSpPr>
            <a:xfrm>
              <a:off x="178346" y="4640877"/>
              <a:ext cx="7781820" cy="1076549"/>
              <a:chOff x="2677656" y="4253246"/>
              <a:chExt cx="7781820" cy="1076549"/>
            </a:xfrm>
          </p:grpSpPr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EBE3C796-88CA-4AE7-8B6A-D1FFBCB1E771}"/>
                  </a:ext>
                </a:extLst>
              </p:cNvPr>
              <p:cNvSpPr/>
              <p:nvPr/>
            </p:nvSpPr>
            <p:spPr bwMode="auto">
              <a:xfrm>
                <a:off x="3176463" y="4509412"/>
                <a:ext cx="6911429" cy="820383"/>
              </a:xfrm>
              <a:prstGeom prst="rect">
                <a:avLst/>
              </a:prstGeom>
              <a:noFill/>
              <a:ln w="66675">
                <a:solidFill>
                  <a:srgbClr val="6A8ED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新細明體" panose="02020500000000000000" pitchFamily="18" charset="-120"/>
                  <a:cs typeface="+mn-cs"/>
                  <a:sym typeface="Arial"/>
                </a:endParaRPr>
              </a:p>
            </p:txBody>
          </p:sp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DD34F543-E03B-4F4B-8288-5E62002DD082}"/>
                  </a:ext>
                </a:extLst>
              </p:cNvPr>
              <p:cNvSpPr txBox="1"/>
              <p:nvPr/>
            </p:nvSpPr>
            <p:spPr>
              <a:xfrm>
                <a:off x="3504545" y="4534795"/>
                <a:ext cx="1545021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r>
                  <a:rPr kumimoji="0" lang="en-US" altLang="zh-TW" sz="2500" b="1" kern="0" dirty="0">
                    <a:solidFill>
                      <a:srgbClr val="00000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MAP</a:t>
                </a:r>
                <a:endParaRPr kumimoji="0" lang="zh-TW" altLang="en-US" sz="2500" b="1" kern="0" dirty="0">
                  <a:solidFill>
                    <a:srgbClr val="000000"/>
                  </a:solidFill>
                  <a:latin typeface="Arial"/>
                  <a:ea typeface="Microsoft JhengHei" panose="020B0604030504040204" pitchFamily="34" charset="-120"/>
                  <a:cs typeface="Arial"/>
                  <a:sym typeface="Arial"/>
                </a:endParaRPr>
              </a:p>
            </p:txBody>
          </p:sp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29986433-605C-40E3-AD5C-D6A20B09A616}"/>
                  </a:ext>
                </a:extLst>
              </p:cNvPr>
              <p:cNvSpPr txBox="1"/>
              <p:nvPr/>
            </p:nvSpPr>
            <p:spPr>
              <a:xfrm>
                <a:off x="5071384" y="4253246"/>
                <a:ext cx="916233" cy="98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r>
                  <a:rPr kumimoji="0" lang="en-US" altLang="zh-TW" sz="5800" kern="0" dirty="0">
                    <a:solidFill>
                      <a:srgbClr val="6A8ED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+</a:t>
                </a:r>
                <a:endParaRPr kumimoji="0" lang="zh-TW" altLang="en-US" sz="5800" kern="0" dirty="0">
                  <a:solidFill>
                    <a:srgbClr val="6A8ED0"/>
                  </a:solidFill>
                  <a:latin typeface="Arial"/>
                  <a:ea typeface="Microsoft JhengHei" panose="020B0604030504040204" pitchFamily="34" charset="-120"/>
                  <a:cs typeface="Arial"/>
                  <a:sym typeface="Arial"/>
                </a:endParaRPr>
              </a:p>
            </p:txBody>
          </p:sp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19C60306-8F92-4D4A-947A-3B2696954DD3}"/>
                  </a:ext>
                </a:extLst>
              </p:cNvPr>
              <p:cNvSpPr txBox="1"/>
              <p:nvPr/>
            </p:nvSpPr>
            <p:spPr>
              <a:xfrm>
                <a:off x="5707548" y="4532800"/>
                <a:ext cx="1545021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r>
                  <a:rPr kumimoji="0" lang="en-US" altLang="zh-TW" sz="2500" b="1" kern="0" dirty="0">
                    <a:solidFill>
                      <a:srgbClr val="00000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VB</a:t>
                </a:r>
                <a:r>
                  <a:rPr kumimoji="0" lang="en-US" altLang="zh-TW" sz="2500" b="1" kern="0" baseline="30000" dirty="0">
                    <a:solidFill>
                      <a:srgbClr val="00000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+</a:t>
                </a:r>
                <a:endParaRPr kumimoji="0" lang="zh-TW" altLang="en-US" sz="2500" b="1" kern="0" baseline="30000" dirty="0">
                  <a:solidFill>
                    <a:srgbClr val="000000"/>
                  </a:solidFill>
                  <a:latin typeface="Arial"/>
                  <a:ea typeface="Microsoft JhengHei" panose="020B0604030504040204" pitchFamily="34" charset="-120"/>
                  <a:cs typeface="Arial"/>
                  <a:sym typeface="Arial"/>
                </a:endParaRPr>
              </a:p>
            </p:txBody>
          </p:sp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174C0B2F-188F-4B27-A1F1-5D2C6C307908}"/>
                  </a:ext>
                </a:extLst>
              </p:cNvPr>
              <p:cNvSpPr txBox="1"/>
              <p:nvPr/>
            </p:nvSpPr>
            <p:spPr>
              <a:xfrm>
                <a:off x="7178060" y="4259737"/>
                <a:ext cx="916233" cy="98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r>
                  <a:rPr kumimoji="0" lang="en-US" altLang="zh-TW" sz="5800" kern="0" dirty="0">
                    <a:solidFill>
                      <a:srgbClr val="6A8ED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+</a:t>
                </a:r>
                <a:endParaRPr kumimoji="0" lang="zh-TW" altLang="en-US" sz="5800" kern="0" dirty="0">
                  <a:solidFill>
                    <a:srgbClr val="6A8ED0"/>
                  </a:solidFill>
                  <a:latin typeface="Arial"/>
                  <a:ea typeface="Microsoft JhengHei" panose="020B0604030504040204" pitchFamily="34" charset="-120"/>
                  <a:cs typeface="Arial"/>
                  <a:sym typeface="Arial"/>
                </a:endParaRPr>
              </a:p>
            </p:txBody>
          </p:sp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B940F650-D78A-4C51-9EDA-E02C8C182CF8}"/>
                  </a:ext>
                </a:extLst>
              </p:cNvPr>
              <p:cNvSpPr txBox="1"/>
              <p:nvPr/>
            </p:nvSpPr>
            <p:spPr>
              <a:xfrm>
                <a:off x="7888617" y="4523473"/>
                <a:ext cx="1545021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r>
                  <a:rPr kumimoji="0" lang="en-US" altLang="zh-TW" sz="2500" b="1" kern="0" dirty="0">
                    <a:solidFill>
                      <a:srgbClr val="00000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LBSS</a:t>
                </a:r>
                <a:endParaRPr kumimoji="0" lang="zh-TW" altLang="en-US" sz="2500" b="1" kern="0" baseline="30000" dirty="0">
                  <a:solidFill>
                    <a:srgbClr val="000000"/>
                  </a:solidFill>
                  <a:latin typeface="Arial"/>
                  <a:ea typeface="Microsoft JhengHei" panose="020B0604030504040204" pitchFamily="34" charset="-120"/>
                  <a:cs typeface="Arial"/>
                  <a:sym typeface="Arial"/>
                </a:endParaRPr>
              </a:p>
            </p:txBody>
          </p:sp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5CE39B11-FA64-4F3C-931D-1D6410977CE9}"/>
                  </a:ext>
                </a:extLst>
              </p:cNvPr>
              <p:cNvSpPr txBox="1"/>
              <p:nvPr/>
            </p:nvSpPr>
            <p:spPr>
              <a:xfrm>
                <a:off x="5328516" y="4981006"/>
                <a:ext cx="23106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r>
                  <a:rPr kumimoji="0" lang="zh-TW" altLang="en-US" sz="1600" b="1" kern="0" dirty="0">
                    <a:solidFill>
                      <a:srgbClr val="00000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頭顯內容播放控管系統</a:t>
                </a:r>
              </a:p>
            </p:txBody>
          </p:sp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42020EEC-3EA4-4F89-BC25-5A16A937D602}"/>
                  </a:ext>
                </a:extLst>
              </p:cNvPr>
              <p:cNvSpPr txBox="1"/>
              <p:nvPr/>
            </p:nvSpPr>
            <p:spPr>
              <a:xfrm>
                <a:off x="7244397" y="4974879"/>
                <a:ext cx="3215079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r>
                  <a:rPr kumimoji="0" lang="zh-TW" altLang="en-US" sz="1600" b="1" kern="0" dirty="0">
                    <a:solidFill>
                      <a:srgbClr val="00000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實景位置追蹤軟體套件</a:t>
                </a:r>
              </a:p>
            </p:txBody>
          </p:sp>
          <p:sp>
            <p:nvSpPr>
              <p:cNvPr id="28" name="文字方塊 27">
                <a:extLst>
                  <a:ext uri="{FF2B5EF4-FFF2-40B4-BE49-F238E27FC236}">
                    <a16:creationId xmlns:a16="http://schemas.microsoft.com/office/drawing/2014/main" id="{23B7B6CE-F916-4657-BFB4-B247F36D9FC3}"/>
                  </a:ext>
                </a:extLst>
              </p:cNvPr>
              <p:cNvSpPr txBox="1"/>
              <p:nvPr/>
            </p:nvSpPr>
            <p:spPr>
              <a:xfrm>
                <a:off x="2677656" y="4974879"/>
                <a:ext cx="3215079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r>
                  <a:rPr kumimoji="0" lang="zh-TW" altLang="en-US" sz="1600" b="1" kern="0" dirty="0">
                    <a:solidFill>
                      <a:srgbClr val="000000"/>
                    </a:solidFill>
                    <a:latin typeface="Arial"/>
                    <a:ea typeface="Microsoft JhengHei" panose="020B0604030504040204" pitchFamily="34" charset="-120"/>
                    <a:cs typeface="Arial"/>
                    <a:sym typeface="Arial"/>
                  </a:rPr>
                  <a:t>故事環節中控系統</a:t>
                </a:r>
              </a:p>
            </p:txBody>
          </p:sp>
        </p:grpSp>
        <p:pic>
          <p:nvPicPr>
            <p:cNvPr id="19" name="圖片 18">
              <a:extLst>
                <a:ext uri="{FF2B5EF4-FFF2-40B4-BE49-F238E27FC236}">
                  <a16:creationId xmlns:a16="http://schemas.microsoft.com/office/drawing/2014/main" id="{1339CD5C-9A19-45A5-841D-21457A18ED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3270" y="4529206"/>
              <a:ext cx="828791" cy="295316"/>
            </a:xfrm>
            <a:prstGeom prst="rect">
              <a:avLst/>
            </a:prstGeom>
          </p:spPr>
        </p:pic>
      </p:grpSp>
      <p:sp>
        <p:nvSpPr>
          <p:cNvPr id="29" name="矩形: 圓角 28">
            <a:extLst>
              <a:ext uri="{FF2B5EF4-FFF2-40B4-BE49-F238E27FC236}">
                <a16:creationId xmlns:a16="http://schemas.microsoft.com/office/drawing/2014/main" id="{395BD3BC-DB32-4398-BE40-913A8422D40F}"/>
              </a:ext>
            </a:extLst>
          </p:cNvPr>
          <p:cNvSpPr/>
          <p:nvPr/>
        </p:nvSpPr>
        <p:spPr bwMode="auto">
          <a:xfrm>
            <a:off x="878876" y="3729556"/>
            <a:ext cx="567461" cy="1583037"/>
          </a:xfrm>
          <a:prstGeom prst="roundRect">
            <a:avLst/>
          </a:prstGeom>
          <a:solidFill>
            <a:srgbClr val="6A8ED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wrap="square" anchor="ctr" anchorCtr="0">
            <a:spAutoFit/>
          </a:bodyPr>
          <a:lstStyle/>
          <a:p>
            <a:pPr algn="ctr" defTabSz="121917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kumimoji="0" lang="zh-TW" altLang="en-US" sz="2133" b="1" kern="0" dirty="0">
                <a:solidFill>
                  <a:srgbClr val="FFFFFF"/>
                </a:solidFill>
                <a:latin typeface="Arial"/>
                <a:ea typeface="Microsoft JhengHei" panose="020B0604030504040204" pitchFamily="34" charset="-120"/>
                <a:cs typeface="Arial"/>
                <a:sym typeface="Arial"/>
              </a:rPr>
              <a:t>平台端</a:t>
            </a:r>
          </a:p>
        </p:txBody>
      </p:sp>
      <p:grpSp>
        <p:nvGrpSpPr>
          <p:cNvPr id="30" name="群組 29">
            <a:extLst>
              <a:ext uri="{FF2B5EF4-FFF2-40B4-BE49-F238E27FC236}">
                <a16:creationId xmlns:a16="http://schemas.microsoft.com/office/drawing/2014/main" id="{00377112-DFFC-4767-AA29-E2CD3EE9ADEB}"/>
              </a:ext>
            </a:extLst>
          </p:cNvPr>
          <p:cNvGrpSpPr/>
          <p:nvPr/>
        </p:nvGrpSpPr>
        <p:grpSpPr>
          <a:xfrm>
            <a:off x="4877328" y="1445335"/>
            <a:ext cx="3083525" cy="719165"/>
            <a:chOff x="2313975" y="1559635"/>
            <a:chExt cx="3083525" cy="719165"/>
          </a:xfrm>
        </p:grpSpPr>
        <p:sp>
          <p:nvSpPr>
            <p:cNvPr id="31" name="Google Shape;69;p15">
              <a:extLst>
                <a:ext uri="{FF2B5EF4-FFF2-40B4-BE49-F238E27FC236}">
                  <a16:creationId xmlns:a16="http://schemas.microsoft.com/office/drawing/2014/main" id="{B78BF69B-91AC-491D-B752-C9B2D44EE826}"/>
                </a:ext>
              </a:extLst>
            </p:cNvPr>
            <p:cNvSpPr txBox="1"/>
            <p:nvPr/>
          </p:nvSpPr>
          <p:spPr>
            <a:xfrm>
              <a:off x="2949529" y="1607119"/>
              <a:ext cx="2447971" cy="6566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defTabSz="1219170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kumimoji="0" lang="zh-TW" altLang="en-US" sz="2667" b="1" kern="0" dirty="0">
                  <a:solidFill>
                    <a:srgbClr val="0000FF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支援內容創作</a:t>
              </a:r>
              <a:endParaRPr kumimoji="0" sz="2667" b="1" kern="0" dirty="0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pic>
          <p:nvPicPr>
            <p:cNvPr id="32" name="圖形 31" descr="場記板 以實心填滿">
              <a:extLst>
                <a:ext uri="{FF2B5EF4-FFF2-40B4-BE49-F238E27FC236}">
                  <a16:creationId xmlns:a16="http://schemas.microsoft.com/office/drawing/2014/main" id="{88337275-468F-425F-97AC-2D769ADAD2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313975" y="1559635"/>
              <a:ext cx="719165" cy="719165"/>
            </a:xfrm>
            <a:prstGeom prst="rect">
              <a:avLst/>
            </a:prstGeom>
          </p:spPr>
        </p:pic>
      </p:grpSp>
      <p:sp>
        <p:nvSpPr>
          <p:cNvPr id="33" name="箭號: 向下 32">
            <a:extLst>
              <a:ext uri="{FF2B5EF4-FFF2-40B4-BE49-F238E27FC236}">
                <a16:creationId xmlns:a16="http://schemas.microsoft.com/office/drawing/2014/main" id="{0401949D-11FA-4C0E-8E4B-39034BB00B9C}"/>
              </a:ext>
            </a:extLst>
          </p:cNvPr>
          <p:cNvSpPr/>
          <p:nvPr/>
        </p:nvSpPr>
        <p:spPr bwMode="auto">
          <a:xfrm rot="10800000">
            <a:off x="6238885" y="2070958"/>
            <a:ext cx="366960" cy="397073"/>
          </a:xfrm>
          <a:prstGeom prst="downArrow">
            <a:avLst/>
          </a:prstGeom>
          <a:solidFill>
            <a:srgbClr val="000000">
              <a:lumMod val="65000"/>
              <a:lumOff val="35000"/>
            </a:srgbClr>
          </a:solidFill>
          <a:ln w="9525" cap="flat">
            <a:noFill/>
            <a:prstDash val="solid"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  <a:sym typeface="Arial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964060A0-14A1-483E-AD33-E7A21FCCF787}"/>
              </a:ext>
            </a:extLst>
          </p:cNvPr>
          <p:cNvSpPr/>
          <p:nvPr/>
        </p:nvSpPr>
        <p:spPr>
          <a:xfrm>
            <a:off x="9919387" y="3729556"/>
            <a:ext cx="94288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zh-TW" sz="3000" b="1" kern="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…….</a:t>
            </a:r>
            <a:endParaRPr lang="zh-TW" altLang="en-US" dirty="0"/>
          </a:p>
        </p:txBody>
      </p:sp>
      <p:sp>
        <p:nvSpPr>
          <p:cNvPr id="35" name="矩形: 圓角 34">
            <a:extLst>
              <a:ext uri="{FF2B5EF4-FFF2-40B4-BE49-F238E27FC236}">
                <a16:creationId xmlns:a16="http://schemas.microsoft.com/office/drawing/2014/main" id="{1BB43E99-2E60-4D70-B26F-8E9923B4B07B}"/>
              </a:ext>
            </a:extLst>
          </p:cNvPr>
          <p:cNvSpPr/>
          <p:nvPr/>
        </p:nvSpPr>
        <p:spPr bwMode="auto">
          <a:xfrm>
            <a:off x="878876" y="1381790"/>
            <a:ext cx="567461" cy="1046914"/>
          </a:xfrm>
          <a:prstGeom prst="roundRect">
            <a:avLst/>
          </a:prstGeom>
          <a:solidFill>
            <a:srgbClr val="6A8ED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wrap="square" anchor="ctr" anchorCtr="0">
            <a:spAutoFit/>
          </a:bodyPr>
          <a:lstStyle/>
          <a:p>
            <a:pPr algn="ctr" defTabSz="121917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kumimoji="0" lang="zh-TW" altLang="en-US" sz="2133" b="1" kern="0" dirty="0">
                <a:solidFill>
                  <a:srgbClr val="FFFFFF"/>
                </a:solidFill>
                <a:latin typeface="Arial"/>
                <a:ea typeface="Microsoft JhengHei" panose="020B0604030504040204" pitchFamily="34" charset="-120"/>
                <a:cs typeface="Arial"/>
                <a:sym typeface="Arial"/>
              </a:rPr>
              <a:t>使用端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47CB514C-F242-4EBD-88B7-9C43BCE62D39}"/>
              </a:ext>
            </a:extLst>
          </p:cNvPr>
          <p:cNvSpPr/>
          <p:nvPr/>
        </p:nvSpPr>
        <p:spPr>
          <a:xfrm>
            <a:off x="5205775" y="2436603"/>
            <a:ext cx="24804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zh-TW" sz="2400" b="1" kern="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(</a:t>
            </a:r>
            <a:r>
              <a:rPr kumimoji="0" lang="zh-TW" altLang="en-US" sz="2400" b="1" kern="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法人</a:t>
            </a:r>
            <a:r>
              <a:rPr kumimoji="0" lang="en-US" altLang="zh-TW" sz="2400" b="1" kern="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+</a:t>
            </a:r>
            <a:r>
              <a:rPr kumimoji="0" lang="zh-TW" altLang="en-US" sz="2400" b="1" kern="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業者維運</a:t>
            </a:r>
            <a:r>
              <a:rPr kumimoji="0" lang="en-US" altLang="zh-TW" sz="2400" b="1" kern="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Helvetica"/>
                <a:sym typeface="Helvetica"/>
              </a:rPr>
              <a:t>)</a:t>
            </a:r>
            <a:endParaRPr lang="zh-TW" altLang="en-US" sz="2400" dirty="0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93555DBB-6742-4B9F-B9A2-0527E5834167}"/>
              </a:ext>
            </a:extLst>
          </p:cNvPr>
          <p:cNvSpPr/>
          <p:nvPr/>
        </p:nvSpPr>
        <p:spPr bwMode="auto">
          <a:xfrm>
            <a:off x="1847477" y="3147943"/>
            <a:ext cx="4153716" cy="820383"/>
          </a:xfrm>
          <a:prstGeom prst="rect">
            <a:avLst/>
          </a:prstGeom>
          <a:noFill/>
          <a:ln w="66675">
            <a:solidFill>
              <a:srgbClr val="6AD08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  <a:sym typeface="Arial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4DB702DD-3299-4CA3-B8A7-0E276713DF2A}"/>
              </a:ext>
            </a:extLst>
          </p:cNvPr>
          <p:cNvSpPr/>
          <p:nvPr/>
        </p:nvSpPr>
        <p:spPr>
          <a:xfrm>
            <a:off x="1933158" y="3328168"/>
            <a:ext cx="1908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500" b="1" dirty="0">
                <a:ea typeface="微軟正黑體" panose="020B0604030504040204" pitchFamily="34" charset="-120"/>
              </a:rPr>
              <a:t>8K</a:t>
            </a:r>
            <a:r>
              <a:rPr lang="zh-TW" altLang="en-US" sz="2500" b="1" dirty="0">
                <a:ea typeface="微軟正黑體" panose="020B0604030504040204" pitchFamily="34" charset="-120"/>
              </a:rPr>
              <a:t>畫質呈現</a:t>
            </a:r>
            <a:endParaRPr lang="zh-TW" altLang="en-US" sz="2500" b="1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5A235B9E-D7F3-4C80-8E79-26EF53375297}"/>
              </a:ext>
            </a:extLst>
          </p:cNvPr>
          <p:cNvSpPr txBox="1"/>
          <p:nvPr/>
        </p:nvSpPr>
        <p:spPr>
          <a:xfrm>
            <a:off x="3717029" y="3084436"/>
            <a:ext cx="91623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kumimoji="0" lang="en-US" altLang="zh-TW" sz="5800" kern="0" dirty="0">
                <a:solidFill>
                  <a:srgbClr val="6AD08E"/>
                </a:solidFill>
                <a:latin typeface="Arial"/>
                <a:ea typeface="Microsoft JhengHei" panose="020B0604030504040204" pitchFamily="34" charset="-120"/>
                <a:cs typeface="Arial"/>
                <a:sym typeface="Arial"/>
              </a:rPr>
              <a:t>+</a:t>
            </a:r>
            <a:endParaRPr kumimoji="0" lang="zh-TW" altLang="en-US" sz="5800" kern="0" dirty="0">
              <a:solidFill>
                <a:srgbClr val="6AD08E"/>
              </a:solidFill>
              <a:latin typeface="Arial"/>
              <a:ea typeface="Microsoft JhengHei" panose="020B0604030504040204" pitchFamily="34" charset="-120"/>
              <a:cs typeface="Arial"/>
              <a:sym typeface="Arial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6900576A-4C3C-467F-87C7-95856FA29D1D}"/>
              </a:ext>
            </a:extLst>
          </p:cNvPr>
          <p:cNvSpPr/>
          <p:nvPr/>
        </p:nvSpPr>
        <p:spPr>
          <a:xfrm>
            <a:off x="4237193" y="3338352"/>
            <a:ext cx="1764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500" b="1" dirty="0">
                <a:ea typeface="微軟正黑體" panose="020B0604030504040204" pitchFamily="34" charset="-120"/>
              </a:rPr>
              <a:t>360</a:t>
            </a:r>
            <a:r>
              <a:rPr lang="zh-TW" altLang="en-US" sz="2500" b="1" dirty="0">
                <a:ea typeface="微軟正黑體" panose="020B0604030504040204" pitchFamily="34" charset="-120"/>
              </a:rPr>
              <a:t>度環景</a:t>
            </a:r>
            <a:endParaRPr lang="zh-TW" altLang="en-US" sz="2500" b="1" dirty="0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83F14B97-8203-43FC-9FE4-06064D7D9D6C}"/>
              </a:ext>
            </a:extLst>
          </p:cNvPr>
          <p:cNvSpPr/>
          <p:nvPr/>
        </p:nvSpPr>
        <p:spPr>
          <a:xfrm>
            <a:off x="1752018" y="2703399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ea typeface="微軟正黑體" panose="020B0604030504040204" pitchFamily="34" charset="-120"/>
              </a:rPr>
              <a:t>睿至</a:t>
            </a:r>
            <a:endParaRPr lang="zh-TW" altLang="en-US" sz="2400" b="1" dirty="0"/>
          </a:p>
        </p:txBody>
      </p:sp>
      <p:grpSp>
        <p:nvGrpSpPr>
          <p:cNvPr id="42" name="群組 41">
            <a:extLst>
              <a:ext uri="{FF2B5EF4-FFF2-40B4-BE49-F238E27FC236}">
                <a16:creationId xmlns:a16="http://schemas.microsoft.com/office/drawing/2014/main" id="{5E6C497B-86C5-495A-A5FB-1D0D48136CE0}"/>
              </a:ext>
            </a:extLst>
          </p:cNvPr>
          <p:cNvGrpSpPr/>
          <p:nvPr/>
        </p:nvGrpSpPr>
        <p:grpSpPr>
          <a:xfrm>
            <a:off x="3793698" y="4000317"/>
            <a:ext cx="2089140" cy="1264927"/>
            <a:chOff x="6096000" y="2717928"/>
            <a:chExt cx="2089140" cy="1264927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F0EB329F-21F7-409C-98F9-C62E3E184729}"/>
                </a:ext>
              </a:extLst>
            </p:cNvPr>
            <p:cNvSpPr/>
            <p:nvPr/>
          </p:nvSpPr>
          <p:spPr bwMode="auto">
            <a:xfrm>
              <a:off x="6191459" y="3162472"/>
              <a:ext cx="1949774" cy="820383"/>
            </a:xfrm>
            <a:prstGeom prst="rect">
              <a:avLst/>
            </a:prstGeom>
            <a:noFill/>
            <a:ln w="66675">
              <a:solidFill>
                <a:srgbClr val="6AD08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  <a:sym typeface="Arial"/>
              </a:endParaRPr>
            </a:p>
          </p:txBody>
        </p:sp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433EB0F6-947E-4B39-AEEB-A8D61DD0BC44}"/>
                </a:ext>
              </a:extLst>
            </p:cNvPr>
            <p:cNvSpPr/>
            <p:nvPr/>
          </p:nvSpPr>
          <p:spPr>
            <a:xfrm>
              <a:off x="6277140" y="3342697"/>
              <a:ext cx="1908000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2500" b="1" dirty="0">
                  <a:ea typeface="微軟正黑體" panose="020B0604030504040204" pitchFamily="34" charset="-120"/>
                </a:rPr>
                <a:t>即時</a:t>
              </a:r>
              <a:r>
                <a:rPr lang="en-US" altLang="zh-TW" sz="2500" b="1" dirty="0">
                  <a:ea typeface="微軟正黑體" panose="020B0604030504040204" pitchFamily="34" charset="-120"/>
                </a:rPr>
                <a:t>3D</a:t>
              </a:r>
              <a:r>
                <a:rPr lang="zh-TW" altLang="en-US" sz="2500" b="1" dirty="0">
                  <a:ea typeface="微軟正黑體" panose="020B0604030504040204" pitchFamily="34" charset="-120"/>
                </a:rPr>
                <a:t>建模</a:t>
              </a:r>
              <a:endParaRPr lang="zh-TW" altLang="en-US" sz="2500" b="1" dirty="0"/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D5A2B310-DE65-40B9-9101-7F9B033A8564}"/>
                </a:ext>
              </a:extLst>
            </p:cNvPr>
            <p:cNvSpPr/>
            <p:nvPr/>
          </p:nvSpPr>
          <p:spPr>
            <a:xfrm>
              <a:off x="6096000" y="2717928"/>
              <a:ext cx="14157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2400" b="1" dirty="0">
                  <a:ea typeface="微軟正黑體" panose="020B0604030504040204" pitchFamily="34" charset="-120"/>
                </a:rPr>
                <a:t>夢想動畫</a:t>
              </a:r>
              <a:endParaRPr lang="zh-TW" altLang="en-US" sz="2400" b="1" dirty="0"/>
            </a:p>
          </p:txBody>
        </p:sp>
      </p:grpSp>
      <p:sp>
        <p:nvSpPr>
          <p:cNvPr id="46" name="矩形 45">
            <a:extLst>
              <a:ext uri="{FF2B5EF4-FFF2-40B4-BE49-F238E27FC236}">
                <a16:creationId xmlns:a16="http://schemas.microsoft.com/office/drawing/2014/main" id="{D91C0481-CD8D-4AFB-98C5-84E90123E3E8}"/>
              </a:ext>
            </a:extLst>
          </p:cNvPr>
          <p:cNvSpPr/>
          <p:nvPr/>
        </p:nvSpPr>
        <p:spPr bwMode="auto">
          <a:xfrm>
            <a:off x="6417134" y="3288879"/>
            <a:ext cx="2865476" cy="820800"/>
          </a:xfrm>
          <a:prstGeom prst="rect">
            <a:avLst/>
          </a:prstGeom>
          <a:noFill/>
          <a:ln w="66675">
            <a:solidFill>
              <a:srgbClr val="6AD08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  <a:sym typeface="Arial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4074E21B-2962-4F65-9A7B-2D726884A58B}"/>
              </a:ext>
            </a:extLst>
          </p:cNvPr>
          <p:cNvSpPr/>
          <p:nvPr/>
        </p:nvSpPr>
        <p:spPr>
          <a:xfrm>
            <a:off x="6502814" y="3469104"/>
            <a:ext cx="286978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500" b="1" dirty="0">
                <a:ea typeface="微軟正黑體" panose="020B0604030504040204" pitchFamily="34" charset="-120"/>
              </a:rPr>
              <a:t>(S200)</a:t>
            </a:r>
            <a:r>
              <a:rPr lang="zh-TW" altLang="en-US" sz="2500" b="1" dirty="0">
                <a:ea typeface="微軟正黑體" panose="020B0604030504040204" pitchFamily="34" charset="-120"/>
              </a:rPr>
              <a:t>智能感測衣</a:t>
            </a:r>
            <a:endParaRPr lang="zh-TW" altLang="en-US" sz="2500" b="1" dirty="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665A309C-FD88-4E79-9A88-E05D8A4C84F8}"/>
              </a:ext>
            </a:extLst>
          </p:cNvPr>
          <p:cNvSpPr/>
          <p:nvPr/>
        </p:nvSpPr>
        <p:spPr>
          <a:xfrm>
            <a:off x="6502814" y="4468538"/>
            <a:ext cx="310897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500" b="1" dirty="0">
                <a:ea typeface="微軟正黑體" panose="020B0604030504040204" pitchFamily="34" charset="-120"/>
              </a:rPr>
              <a:t>(S300)</a:t>
            </a:r>
            <a:r>
              <a:rPr lang="zh-TW" altLang="en-US" sz="2500" b="1" dirty="0">
                <a:ea typeface="微軟正黑體" panose="020B0604030504040204" pitchFamily="34" charset="-120"/>
              </a:rPr>
              <a:t>生成式</a:t>
            </a:r>
            <a:r>
              <a:rPr lang="en-US" altLang="zh-TW" sz="2500" b="1" dirty="0">
                <a:ea typeface="微軟正黑體" panose="020B0604030504040204" pitchFamily="34" charset="-120"/>
              </a:rPr>
              <a:t>AI</a:t>
            </a:r>
            <a:r>
              <a:rPr lang="zh-TW" altLang="en-US" sz="2500" b="1" dirty="0">
                <a:ea typeface="微軟正黑體" panose="020B0604030504040204" pitchFamily="34" charset="-120"/>
              </a:rPr>
              <a:t>模組</a:t>
            </a:r>
            <a:endParaRPr lang="zh-TW" altLang="en-US" sz="2500" b="1" dirty="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EBAE01AE-1A4C-4823-AC62-791801B5B50C}"/>
              </a:ext>
            </a:extLst>
          </p:cNvPr>
          <p:cNvSpPr/>
          <p:nvPr/>
        </p:nvSpPr>
        <p:spPr>
          <a:xfrm>
            <a:off x="6321674" y="2844335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ea typeface="微軟正黑體" panose="020B0604030504040204" pitchFamily="34" charset="-120"/>
              </a:rPr>
              <a:t>服科中心</a:t>
            </a:r>
            <a:endParaRPr lang="zh-TW" altLang="en-US" sz="2400" b="1" dirty="0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4AEA7216-B1E7-4D23-AA5C-A12597E3B67C}"/>
              </a:ext>
            </a:extLst>
          </p:cNvPr>
          <p:cNvSpPr/>
          <p:nvPr/>
        </p:nvSpPr>
        <p:spPr bwMode="auto">
          <a:xfrm>
            <a:off x="6445981" y="4267257"/>
            <a:ext cx="3215079" cy="820800"/>
          </a:xfrm>
          <a:prstGeom prst="rect">
            <a:avLst/>
          </a:prstGeom>
          <a:noFill/>
          <a:ln w="66675">
            <a:solidFill>
              <a:srgbClr val="6AD08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482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11430000" y="6619875"/>
            <a:ext cx="762000" cy="238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A9212D-6406-4E12-8CC4-78DDFE99027F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9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1" name="標題 1">
            <a:extLst>
              <a:ext uri="{FF2B5EF4-FFF2-40B4-BE49-F238E27FC236}">
                <a16:creationId xmlns:a16="http://schemas.microsoft.com/office/drawing/2014/main" id="{41BFAB1F-B5D9-4A0B-9E8E-0372AB89ABF5}"/>
              </a:ext>
            </a:extLst>
          </p:cNvPr>
          <p:cNvSpPr txBox="1">
            <a:spLocks/>
          </p:cNvSpPr>
          <p:nvPr/>
        </p:nvSpPr>
        <p:spPr bwMode="auto">
          <a:xfrm>
            <a:off x="914400" y="4193251"/>
            <a:ext cx="103632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4000" b="1" i="0" u="none" strike="noStrike" kern="0" cap="all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/>
                <a:ea typeface="微軟正黑體"/>
                <a:cs typeface="+mj-cs"/>
              </a:rPr>
              <a:t>敬請指教</a:t>
            </a:r>
            <a:endParaRPr kumimoji="1" lang="zh-TW" altLang="en-US" sz="4000" b="1" i="0" u="none" strike="noStrike" kern="0" cap="all" spc="0" normalizeH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Arial"/>
              <a:ea typeface="微軟正黑體"/>
              <a:cs typeface="+mj-cs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A5BC7B05-DBD9-4F6D-82A0-46F63D2BD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8259" y="1221270"/>
            <a:ext cx="5791200" cy="3370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1329223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2439</TotalTime>
  <Words>1096</Words>
  <Application>Microsoft Office PowerPoint</Application>
  <PresentationFormat>寬螢幕</PresentationFormat>
  <Paragraphs>113</Paragraphs>
  <Slides>9</Slides>
  <Notes>2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微軟正黑體</vt:lpstr>
      <vt:lpstr>微軟正黑體</vt:lpstr>
      <vt:lpstr>新細明體</vt:lpstr>
      <vt:lpstr>Arial</vt:lpstr>
      <vt:lpstr>Calibri</vt:lpstr>
      <vt:lpstr>Helvetica</vt:lpstr>
      <vt:lpstr>Wingdings</vt:lpstr>
      <vt:lpstr>簡報內頁</vt:lpstr>
      <vt:lpstr>Microsoft Excel 工作表</vt:lpstr>
      <vt:lpstr> A0文化科技 組核心業務報告 (113年第2季)</vt:lpstr>
      <vt:lpstr>報告大綱</vt:lpstr>
      <vt:lpstr> A000文化科技 組核心業務營收目標/餘絀達成</vt:lpstr>
      <vt:lpstr>BP(含政知)業務能見度 目標：13,847仟元</vt:lpstr>
      <vt:lpstr>重大效益說明</vt:lpstr>
      <vt:lpstr>重大效益推動進度說明(1/3)</vt:lpstr>
      <vt:lpstr>重大效益推動進度說明(2/3)</vt:lpstr>
      <vt:lpstr>重大效益推動進度說明(3/3)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黃馨儀</cp:lastModifiedBy>
  <cp:revision>419</cp:revision>
  <dcterms:created xsi:type="dcterms:W3CDTF">2008-05-08T04:38:45Z</dcterms:created>
  <dcterms:modified xsi:type="dcterms:W3CDTF">2024-05-14T09:58:22Z</dcterms:modified>
</cp:coreProperties>
</file>