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  <p:sldMasterId id="2147483930" r:id="rId5"/>
  </p:sldMasterIdLst>
  <p:notesMasterIdLst>
    <p:notesMasterId r:id="rId16"/>
  </p:notesMasterIdLst>
  <p:handoutMasterIdLst>
    <p:handoutMasterId r:id="rId17"/>
  </p:handoutMasterIdLst>
  <p:sldIdLst>
    <p:sldId id="2829" r:id="rId6"/>
    <p:sldId id="3731" r:id="rId7"/>
    <p:sldId id="2145708170" r:id="rId8"/>
    <p:sldId id="2145708171" r:id="rId9"/>
    <p:sldId id="2145708172" r:id="rId10"/>
    <p:sldId id="2145708173" r:id="rId11"/>
    <p:sldId id="2145708169" r:id="rId12"/>
    <p:sldId id="2145708117" r:id="rId13"/>
    <p:sldId id="2145708114" r:id="rId14"/>
    <p:sldId id="3764" r:id="rId15"/>
  </p:sldIdLst>
  <p:sldSz cx="12192000" cy="6858000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王漢英" initials="王漢英" lastIdx="3" clrIdx="0">
    <p:extLst>
      <p:ext uri="{19B8F6BF-5375-455C-9EA6-DF929625EA0E}">
        <p15:presenceInfo xmlns:p15="http://schemas.microsoft.com/office/powerpoint/2012/main" userId="S-1-5-21-1238659779-656391933-2766067345-10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FF"/>
    <a:srgbClr val="E6E6E6"/>
    <a:srgbClr val="FF6600"/>
    <a:srgbClr val="00B2B3"/>
    <a:srgbClr val="5FB990"/>
    <a:srgbClr val="87CAAC"/>
    <a:srgbClr val="12B3C4"/>
    <a:srgbClr val="FF0000"/>
    <a:srgbClr val="28AE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13" autoAdjust="0"/>
    <p:restoredTop sz="93891" autoAdjust="0"/>
  </p:normalViewPr>
  <p:slideViewPr>
    <p:cSldViewPr snapToGrid="0">
      <p:cViewPr varScale="1">
        <p:scale>
          <a:sx n="91" d="100"/>
          <a:sy n="91" d="100"/>
        </p:scale>
        <p:origin x="123" y="3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146"/>
    </p:cViewPr>
  </p:sorterViewPr>
  <p:notesViewPr>
    <p:cSldViewPr snapToGrid="0">
      <p:cViewPr varScale="1">
        <p:scale>
          <a:sx n="98" d="100"/>
          <a:sy n="98" d="100"/>
        </p:scale>
        <p:origin x="-3648" y="-102"/>
      </p:cViewPr>
      <p:guideLst>
        <p:guide orient="horz" pos="3127"/>
        <p:guide pos="2141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6650701-39C2-4C39-B774-AC0ACA9B57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1597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5D6E0B5-C9D1-4321-9F3E-3F5A2FCA6E31}" type="datetimeFigureOut">
              <a:rPr lang="zh-TW" altLang="en-US"/>
              <a:pPr>
                <a:defRPr/>
              </a:pPr>
              <a:t>2024/5/14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6D86CCB-8F76-4AE6-907E-95309338C67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368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7513" y="1239838"/>
            <a:ext cx="5962650" cy="3354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0957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8826" indent="-282216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38360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4972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1582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08197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64810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1421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78034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D4EADF59-924C-46A7-9E7B-8655804ABFAE}" type="slidenum">
              <a:rPr lang="zh-TW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65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0497" indent="-283831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0080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6748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3411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66749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3415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6F209A4-62FC-4468-9FE9-72D02E4E750C}" type="slidenum">
              <a:rPr lang="en-US" altLang="zh-TW" smtClean="0"/>
              <a:pPr/>
              <a:t>2</a:t>
            </a:fld>
            <a:endParaRPr lang="en-US" altLang="zh-TW" dirty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5250" y="746125"/>
            <a:ext cx="6613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298450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5039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996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810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策略意涵、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E71AA-09F8-4FB5-8A13-288836B8A8A4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185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策略意涵、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E71AA-09F8-4FB5-8A13-288836B8A8A4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6165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7" descr="E版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0" y="4110038"/>
            <a:ext cx="368300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  <a:extLst/>
        </p:spPr>
        <p:txBody>
          <a:bodyPr wrap="none" anchor="ctr"/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pic>
        <p:nvPicPr>
          <p:cNvPr id="6" name="Picture 26" descr="itri_CEL_A_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528639"/>
            <a:ext cx="4438651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1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728188" y="2584704"/>
            <a:ext cx="8794753" cy="1219201"/>
          </a:xfrm>
        </p:spPr>
        <p:txBody>
          <a:bodyPr anchor="t" anchorCtr="0"/>
          <a:lstStyle>
            <a:lvl1pPr>
              <a:defRPr sz="4400" b="1">
                <a:solidFill>
                  <a:srgbClr val="00B2B3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728188" y="5059680"/>
            <a:ext cx="9027829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2" hasCustomPrompt="1"/>
          </p:nvPr>
        </p:nvSpPr>
        <p:spPr>
          <a:xfrm>
            <a:off x="728188" y="5902263"/>
            <a:ext cx="3718137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0280" y="193870"/>
            <a:ext cx="910312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48"/>
          <p:cNvSpPr txBox="1">
            <a:spLocks noChangeArrowheads="1"/>
          </p:cNvSpPr>
          <p:nvPr userDrawn="1"/>
        </p:nvSpPr>
        <p:spPr bwMode="auto">
          <a:xfrm>
            <a:off x="-15334" y="6610193"/>
            <a:ext cx="949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273325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551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311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2855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5194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1" y="313944"/>
            <a:ext cx="2789767" cy="5864352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4" y="313944"/>
            <a:ext cx="8168217" cy="586435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6546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2A720-652E-41CC-9DB2-1E782C89C3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760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67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en-US" altLang="zh-TW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3704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57" descr="E版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2" y="2991902"/>
            <a:ext cx="3886200" cy="386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2"/>
          <p:cNvSpPr>
            <a:spLocks noChangeArrowheads="1"/>
          </p:cNvSpPr>
          <p:nvPr userDrawn="1"/>
        </p:nvSpPr>
        <p:spPr bwMode="auto">
          <a:xfrm>
            <a:off x="-1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pic>
        <p:nvPicPr>
          <p:cNvPr id="11" name="Picture 26" descr="itri_CEL_A_W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1" y="579438"/>
            <a:ext cx="3328988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36698" y="2584703"/>
            <a:ext cx="6596065" cy="1219201"/>
          </a:xfrm>
        </p:spPr>
        <p:txBody>
          <a:bodyPr anchor="t" anchorCtr="0"/>
          <a:lstStyle>
            <a:lvl1pPr>
              <a:defRPr sz="4400" b="1">
                <a:solidFill>
                  <a:srgbClr val="00B2B3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14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853791" y="5059680"/>
            <a:ext cx="6770872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17" name="投影片編號版面配置區 3"/>
          <p:cNvSpPr>
            <a:spLocks noGrp="1"/>
          </p:cNvSpPr>
          <p:nvPr>
            <p:ph type="sldNum" sz="quarter" idx="11"/>
          </p:nvPr>
        </p:nvSpPr>
        <p:spPr>
          <a:xfrm>
            <a:off x="11614808" y="6619875"/>
            <a:ext cx="571500" cy="238125"/>
          </a:xfrm>
        </p:spPr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8" name="文字版面配置區 8"/>
          <p:cNvSpPr>
            <a:spLocks noGrp="1"/>
          </p:cNvSpPr>
          <p:nvPr>
            <p:ph type="body" sz="quarter" idx="12" hasCustomPrompt="1"/>
          </p:nvPr>
        </p:nvSpPr>
        <p:spPr>
          <a:xfrm>
            <a:off x="853790" y="5902262"/>
            <a:ext cx="2788603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65" y="254786"/>
            <a:ext cx="682734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8"/>
          <p:cNvSpPr txBox="1">
            <a:spLocks noChangeArrowheads="1"/>
          </p:cNvSpPr>
          <p:nvPr userDrawn="1"/>
        </p:nvSpPr>
        <p:spPr bwMode="auto">
          <a:xfrm>
            <a:off x="-11500" y="6610192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39638507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9582510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1" y="1439864"/>
            <a:ext cx="7981506" cy="47577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圖片版面配置區 2"/>
          <p:cNvSpPr>
            <a:spLocks noGrp="1"/>
          </p:cNvSpPr>
          <p:nvPr>
            <p:ph type="pic" idx="11"/>
          </p:nvPr>
        </p:nvSpPr>
        <p:spPr>
          <a:xfrm>
            <a:off x="8825023" y="1439864"/>
            <a:ext cx="2822033" cy="4757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4399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407823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5"/>
            <a:ext cx="11037455" cy="28556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圖片版面配置區 2"/>
          <p:cNvSpPr>
            <a:spLocks noGrp="1"/>
          </p:cNvSpPr>
          <p:nvPr>
            <p:ph type="pic" idx="11"/>
          </p:nvPr>
        </p:nvSpPr>
        <p:spPr>
          <a:xfrm>
            <a:off x="609601" y="4444409"/>
            <a:ext cx="11037456" cy="1753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8648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1" name="標題 1"/>
          <p:cNvSpPr>
            <a:spLocks noGrp="1"/>
          </p:cNvSpPr>
          <p:nvPr>
            <p:ph type="ctrTitle"/>
          </p:nvPr>
        </p:nvSpPr>
        <p:spPr>
          <a:xfrm>
            <a:off x="2174355" y="2564904"/>
            <a:ext cx="7772400" cy="1035546"/>
          </a:xfrm>
        </p:spPr>
        <p:txBody>
          <a:bodyPr anchor="t" anchorCtr="0">
            <a:noAutofit/>
          </a:bodyPr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2" name="副標題 2"/>
          <p:cNvSpPr>
            <a:spLocks noGrp="1"/>
          </p:cNvSpPr>
          <p:nvPr>
            <p:ph type="subTitle" idx="1"/>
          </p:nvPr>
        </p:nvSpPr>
        <p:spPr>
          <a:xfrm>
            <a:off x="2860155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4743107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08643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2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2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301589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50218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4711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56254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115040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18266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1304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4"/>
            <a:ext cx="8168640" cy="4757737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圖片版面配置區 2"/>
          <p:cNvSpPr>
            <a:spLocks noGrp="1"/>
          </p:cNvSpPr>
          <p:nvPr>
            <p:ph type="pic" idx="11"/>
          </p:nvPr>
        </p:nvSpPr>
        <p:spPr>
          <a:xfrm>
            <a:off x="8962099" y="1439864"/>
            <a:ext cx="2798101" cy="4757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69713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3" y="425301"/>
            <a:ext cx="2789767" cy="566597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6" y="425301"/>
            <a:ext cx="8168217" cy="5665973"/>
          </a:xfrm>
        </p:spPr>
        <p:txBody>
          <a:bodyPr vert="eaVert"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972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3"/>
            <a:ext cx="11146971" cy="3184388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601133" y="316992"/>
            <a:ext cx="11155439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圖片版面配置區 2"/>
          <p:cNvSpPr>
            <a:spLocks noGrp="1"/>
          </p:cNvSpPr>
          <p:nvPr>
            <p:ph type="pic" idx="11"/>
          </p:nvPr>
        </p:nvSpPr>
        <p:spPr>
          <a:xfrm>
            <a:off x="609600" y="4725145"/>
            <a:ext cx="11146971" cy="15841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331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/>
          <p:cNvSpPr>
            <a:spLocks noGrp="1"/>
          </p:cNvSpPr>
          <p:nvPr>
            <p:ph type="ctrTitle"/>
          </p:nvPr>
        </p:nvSpPr>
        <p:spPr>
          <a:xfrm>
            <a:off x="914400" y="2564904"/>
            <a:ext cx="10363200" cy="1035546"/>
          </a:xfrm>
        </p:spPr>
        <p:txBody>
          <a:bodyPr anchor="t" anchorCtr="0">
            <a:noAutofit/>
          </a:bodyPr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0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66617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61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1" y="154273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1" y="154273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545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9" name="投影片編號版面配置區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0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316992"/>
            <a:ext cx="11159067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420010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標題 7"/>
          <p:cNvSpPr>
            <a:spLocks noGrp="1"/>
          </p:cNvSpPr>
          <p:nvPr>
            <p:ph type="title"/>
          </p:nvPr>
        </p:nvSpPr>
        <p:spPr>
          <a:xfrm>
            <a:off x="601133" y="316992"/>
            <a:ext cx="11159067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33372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  <a:extLst/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316992"/>
            <a:ext cx="11159067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39864"/>
            <a:ext cx="11152717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A71FFAD-F905-4792-971B-681FA4F61C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3" name="Line 50"/>
          <p:cNvSpPr>
            <a:spLocks noChangeShapeType="1"/>
          </p:cNvSpPr>
          <p:nvPr/>
        </p:nvSpPr>
        <p:spPr bwMode="auto">
          <a:xfrm>
            <a:off x="12194118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4" name="Line 51"/>
          <p:cNvSpPr>
            <a:spLocks noChangeShapeType="1"/>
          </p:cNvSpPr>
          <p:nvPr/>
        </p:nvSpPr>
        <p:spPr bwMode="auto">
          <a:xfrm rot="5400000">
            <a:off x="10084330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0280" y="193870"/>
            <a:ext cx="910312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5334" y="6610193"/>
            <a:ext cx="949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5" r:id="rId2"/>
    <p:sldLayoutId id="2147483916" r:id="rId3"/>
    <p:sldLayoutId id="2147483917" r:id="rId4"/>
    <p:sldLayoutId id="2147483903" r:id="rId5"/>
    <p:sldLayoutId id="2147483904" r:id="rId6"/>
    <p:sldLayoutId id="2147483905" r:id="rId7"/>
    <p:sldLayoutId id="2147483906" r:id="rId8"/>
    <p:sldLayoutId id="2147483908" r:id="rId9"/>
    <p:sldLayoutId id="2147483914" r:id="rId10"/>
    <p:sldLayoutId id="2147483909" r:id="rId11"/>
    <p:sldLayoutId id="2147483910" r:id="rId12"/>
    <p:sldLayoutId id="2147483911" r:id="rId13"/>
    <p:sldLayoutId id="2147483912" r:id="rId14"/>
    <p:sldLayoutId id="2147483921" r:id="rId15"/>
    <p:sldLayoutId id="2147483947" r:id="rId16"/>
  </p:sldLayoutIdLst>
  <p:hf hdr="0" ftr="0" dt="0"/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kumimoji="1" sz="3600">
          <a:solidFill>
            <a:srgbClr val="00B2B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264920"/>
            <a:ext cx="11045923" cy="941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439864"/>
            <a:ext cx="11037455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8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A71FFAD-F905-4792-971B-681FA4F61C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3" name="Line 50"/>
          <p:cNvSpPr>
            <a:spLocks noChangeShapeType="1"/>
          </p:cNvSpPr>
          <p:nvPr/>
        </p:nvSpPr>
        <p:spPr bwMode="auto">
          <a:xfrm>
            <a:off x="12194119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4" name="Line 51"/>
          <p:cNvSpPr>
            <a:spLocks noChangeShapeType="1"/>
          </p:cNvSpPr>
          <p:nvPr/>
        </p:nvSpPr>
        <p:spPr bwMode="auto">
          <a:xfrm rot="5400000">
            <a:off x="10084331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4" name="Picture 28" descr="itri_CEL_A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178" y="6159948"/>
            <a:ext cx="1476375" cy="34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65" y="254786"/>
            <a:ext cx="682734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1500" y="6610192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1850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3" r:id="rId13"/>
    <p:sldLayoutId id="2147483944" r:id="rId1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B2B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67608" y="2060848"/>
            <a:ext cx="6963508" cy="172818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en-US" altLang="zh-TW" sz="44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U</a:t>
            </a:r>
            <a:r>
              <a:rPr lang="zh-TW" altLang="zh-TW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組</a:t>
            </a:r>
            <a:r>
              <a:rPr lang="zh-TW" altLang="en-US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核心業務報告</a:t>
            </a:r>
            <a:br>
              <a:rPr lang="zh-TW" alt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</a:b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(113</a:t>
            </a:r>
            <a:r>
              <a:rPr lang="zh-TW" altLang="en-US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年</a:t>
            </a: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5</a:t>
            </a:r>
            <a:r>
              <a:rPr lang="zh-TW" altLang="en-US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月份</a:t>
            </a: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)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5238883" y="5014112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113.05.15</a:t>
            </a:r>
          </a:p>
        </p:txBody>
      </p:sp>
    </p:spTree>
    <p:extLst>
      <p:ext uri="{BB962C8B-B14F-4D97-AF65-F5344CB8AC3E}">
        <p14:creationId xmlns:p14="http://schemas.microsoft.com/office/powerpoint/2010/main" val="66854178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02BCD1-3407-4EDA-9584-432BCF766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5560" y="2635045"/>
            <a:ext cx="7772400" cy="967837"/>
          </a:xfrm>
        </p:spPr>
        <p:txBody>
          <a:bodyPr/>
          <a:lstStyle/>
          <a:p>
            <a:pPr algn="ctr"/>
            <a:r>
              <a:rPr lang="zh-TW" altLang="en-US" sz="4800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報告完畢</a:t>
            </a:r>
          </a:p>
        </p:txBody>
      </p:sp>
    </p:spTree>
    <p:extLst>
      <p:ext uri="{BB962C8B-B14F-4D97-AF65-F5344CB8AC3E}">
        <p14:creationId xmlns:p14="http://schemas.microsoft.com/office/powerpoint/2010/main" val="403498008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標題 3"/>
          <p:cNvSpPr>
            <a:spLocks noGrp="1"/>
          </p:cNvSpPr>
          <p:nvPr>
            <p:ph type="title"/>
          </p:nvPr>
        </p:nvSpPr>
        <p:spPr>
          <a:xfrm>
            <a:off x="1981200" y="332656"/>
            <a:ext cx="8229600" cy="864096"/>
          </a:xfrm>
        </p:spPr>
        <p:txBody>
          <a:bodyPr/>
          <a:lstStyle/>
          <a:p>
            <a:pPr eaLnBrk="1" hangingPunct="1"/>
            <a:r>
              <a:rPr lang="zh-TW" altLang="en-US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綱   要</a:t>
            </a:r>
          </a:p>
        </p:txBody>
      </p:sp>
      <p:sp>
        <p:nvSpPr>
          <p:cNvPr id="116739" name="內容版面配置區 4"/>
          <p:cNvSpPr>
            <a:spLocks noGrp="1"/>
          </p:cNvSpPr>
          <p:nvPr>
            <p:ph idx="1"/>
          </p:nvPr>
        </p:nvSpPr>
        <p:spPr>
          <a:xfrm>
            <a:off x="3195485" y="2229444"/>
            <a:ext cx="6715432" cy="2088232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組業務能見度</a:t>
            </a: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b="1" dirty="0">
                <a:solidFill>
                  <a:srgbClr val="87CEF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重大效益推動進度</a:t>
            </a:r>
            <a:endParaRPr kumimoji="0"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kumimoji="0"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22041" lvl="1" eaLnBrk="1" hangingPunct="1">
              <a:lnSpc>
                <a:spcPct val="120000"/>
              </a:lnSpc>
              <a:defRPr/>
            </a:pPr>
            <a:endParaRPr lang="en-US" altLang="zh-TW" sz="3200" b="1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zh-TW" altLang="en-US" b="1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4111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3"/>
          <p:cNvSpPr txBox="1">
            <a:spLocks/>
          </p:cNvSpPr>
          <p:nvPr/>
        </p:nvSpPr>
        <p:spPr>
          <a:xfrm>
            <a:off x="2654710" y="103171"/>
            <a:ext cx="6786909" cy="80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ct val="150000"/>
              </a:lnSpc>
              <a:defRPr sz="36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defRPr>
            </a:lvl1pPr>
            <a:lvl2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600" b="1" i="0" u="sng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組核心業務營收目標</a:t>
            </a:r>
            <a:r>
              <a:rPr kumimoji="1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餘絀達成</a:t>
            </a:r>
          </a:p>
        </p:txBody>
      </p:sp>
      <p:sp>
        <p:nvSpPr>
          <p:cNvPr id="8" name="矩形 7"/>
          <p:cNvSpPr/>
          <p:nvPr/>
        </p:nvSpPr>
        <p:spPr>
          <a:xfrm>
            <a:off x="10964624" y="745003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單位：仟元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183" y="1022002"/>
            <a:ext cx="11505548" cy="550492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11196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>
          <a:xfrm>
            <a:off x="2019819" y="107350"/>
            <a:ext cx="8229600" cy="55163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323">
                <a:solidFill>
                  <a:srgbClr val="3366FF"/>
                </a:solidFill>
                <a:latin typeface="BiauKai"/>
                <a:ea typeface="BiauKai"/>
                <a:cs typeface="BiauKai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5pPr>
            <a:lvl6pPr marL="31653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633062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94959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26612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</a:rPr>
              <a:t> </a:t>
            </a: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</a:rPr>
              <a:t>U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組業務能見度與缺口分析</a:t>
            </a:r>
            <a:endParaRPr kumimoji="1" lang="zh-TW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標楷體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008931" y="721711"/>
            <a:ext cx="43300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企業收入業績目標：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134,963K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4D560FC8-7989-46E2-890C-05D5B5240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729096"/>
              </p:ext>
            </p:extLst>
          </p:nvPr>
        </p:nvGraphicFramePr>
        <p:xfrm>
          <a:off x="1598113" y="1246103"/>
          <a:ext cx="9073011" cy="5362443"/>
        </p:xfrm>
        <a:graphic>
          <a:graphicData uri="http://schemas.openxmlformats.org/drawingml/2006/table">
            <a:tbl>
              <a:tblPr/>
              <a:tblGrid>
                <a:gridCol w="1891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9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24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87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100,344</a:t>
                      </a:r>
                      <a:r>
                        <a:rPr lang="en-US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lang="zh-TW" altLang="en-US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111,986</a:t>
                      </a:r>
                      <a:r>
                        <a:rPr lang="en-US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200" u="non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74</a:t>
                      </a:r>
                      <a:r>
                        <a:rPr lang="en-US" altLang="zh-TW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2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200" u="sng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83</a:t>
                      </a:r>
                      <a:r>
                        <a:rPr lang="en-US" altLang="zh-TW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534"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2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200" u="sng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19,300K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2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19,300K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93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(IP-AI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對話機器人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42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安福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嘉義冷鏈物流中心建設規劃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295062"/>
                  </a:ext>
                </a:extLst>
              </a:tr>
              <a:tr h="22949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智易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物流士助理平台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652599"/>
                  </a:ext>
                </a:extLst>
              </a:tr>
              <a:tr h="751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果實夥伴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-GAI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影像生成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461171"/>
                  </a:ext>
                </a:extLst>
              </a:tr>
              <a:tr h="15416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車輛再生零件履歷追溯系統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6569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碩網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-GAI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跨境行銷推廣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415063"/>
                  </a:ext>
                </a:extLst>
              </a:tr>
              <a:tr h="1542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69%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47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81,044</a:t>
                      </a:r>
                      <a:r>
                        <a:rPr lang="en-US" altLang="zh-TW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漢錸科技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自動倉儲控制系統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92,686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5905"/>
                  </a:ext>
                </a:extLst>
              </a:tr>
              <a:tr h="183812">
                <a:tc>
                  <a:txBody>
                    <a:bodyPr/>
                    <a:lstStyle/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鮮速冷鏈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低溫倉自動品檢技術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425632"/>
                  </a:ext>
                </a:extLst>
              </a:tr>
              <a:tr h="115621">
                <a:tc rowSpan="3">
                  <a:txBody>
                    <a:bodyPr/>
                    <a:lstStyle/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威剛科技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(IP+BP-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供應鏈碳資產管理服務平台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4365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3,381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郅迅科技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臺北農產運銷倉儲管理系統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1,650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941523"/>
                  </a:ext>
                </a:extLst>
              </a:tr>
              <a:tr h="25834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漢錸科技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四向型梭車自動倉儲控制系統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660863"/>
                  </a:ext>
                </a:extLst>
              </a:tr>
              <a:tr h="1300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推廣中簽約數</a:t>
                      </a:r>
                      <a:r>
                        <a:rPr lang="en-US" altLang="zh-TW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endParaRPr lang="en-US" altLang="zh-TW" sz="1200" u="sng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1,100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家福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物流士助理平台系統開發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1,100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336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43,777</a:t>
                      </a:r>
                      <a:r>
                        <a:rPr lang="en-US" altLang="zh-TW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邦士科技</a:t>
                      </a:r>
                      <a:r>
                        <a:rPr lang="en-US" altLang="zh-TW" sz="12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-AI </a:t>
                      </a:r>
                      <a:r>
                        <a:rPr lang="zh-TW" altLang="en-US" sz="12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需求預測平台服務</a:t>
                      </a:r>
                      <a:endParaRPr lang="en-US" altLang="zh-TW" sz="1200" b="0" i="0" u="none" strike="noStrike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30,426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5774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MY GIA-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冷鏈系統技術訂閱服務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11753"/>
                  </a:ext>
                </a:extLst>
              </a:tr>
              <a:tr h="213360"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全順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倉儲管理系統月租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864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商研院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物流減碳研究分析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036191"/>
                  </a:ext>
                </a:extLst>
              </a:tr>
              <a:tr h="720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聯群物流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楊梅倉貨架儲位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3D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棧板檢測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911930"/>
                  </a:ext>
                </a:extLst>
              </a:tr>
              <a:tr h="1440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1,200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中華郵政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新型</a:t>
                      </a:r>
                      <a:r>
                        <a:rPr lang="en-US" altLang="zh-TW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郵箱試作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1,200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1499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22,620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全日大林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小滑塊分揀系統建置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9274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聯億通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en-US" altLang="zh-TW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-sure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精準關懷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39054890"/>
                  </a:ext>
                </a:extLst>
              </a:tr>
              <a:tr h="1117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  <a:r>
                        <a:rPr lang="en-US" altLang="zh-TW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37,267</a:t>
                      </a:r>
                      <a:endParaRPr lang="zh-TW" altLang="en-US" sz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62,260</a:t>
                      </a:r>
                      <a:endParaRPr lang="zh-TW" altLang="en-US" sz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46%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76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36,252</a:t>
                      </a:r>
                      <a:endParaRPr lang="zh-TW" altLang="en-US" sz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37870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 bwMode="auto">
          <a:xfrm>
            <a:off x="1687540" y="153113"/>
            <a:ext cx="8370275" cy="775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衍生加值業務能見度</a:t>
            </a:r>
          </a:p>
        </p:txBody>
      </p:sp>
      <p:sp>
        <p:nvSpPr>
          <p:cNvPr id="9" name="矩形 8"/>
          <p:cNvSpPr/>
          <p:nvPr/>
        </p:nvSpPr>
        <p:spPr>
          <a:xfrm>
            <a:off x="4236653" y="923884"/>
            <a:ext cx="3272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衍生加值目標</a:t>
            </a: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=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9,622K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109696"/>
              </p:ext>
            </p:extLst>
          </p:nvPr>
        </p:nvGraphicFramePr>
        <p:xfrm>
          <a:off x="1569328" y="1631353"/>
          <a:ext cx="9028024" cy="4562136"/>
        </p:xfrm>
        <a:graphic>
          <a:graphicData uri="http://schemas.openxmlformats.org/drawingml/2006/table">
            <a:tbl>
              <a:tblPr/>
              <a:tblGrid>
                <a:gridCol w="2084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3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5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79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084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8,300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kumimoji="0" lang="zh-TW" altLang="en-US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5,300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86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47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23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800 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今年預計認列：</a:t>
                      </a:r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4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(IP-AI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對話機器人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86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12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388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5650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78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47%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7,500K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漢錸科技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自動倉儲控制系統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4,500K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083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鮮速冷鏈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低溫倉自動品檢技術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3849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推廣中簽約數：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3,500 K</a:t>
                      </a:r>
                      <a:r>
                        <a:rPr kumimoji="0" lang="zh-TW" altLang="en-US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威剛科技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供應鏈碳資產管理服務平台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3,500 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1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054027"/>
                  </a:ext>
                </a:extLst>
              </a:tr>
              <a:tr h="1156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966107"/>
                  </a:ext>
                </a:extLst>
              </a:tr>
              <a:tr h="1156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6132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881939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3,000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244277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 bwMode="auto">
          <a:xfrm>
            <a:off x="1947298" y="0"/>
            <a:ext cx="8370275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BP(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含政知</a:t>
            </a: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業務能見度</a:t>
            </a:r>
          </a:p>
        </p:txBody>
      </p:sp>
      <p:sp>
        <p:nvSpPr>
          <p:cNvPr id="7" name="矩形 6"/>
          <p:cNvSpPr/>
          <p:nvPr/>
        </p:nvSpPr>
        <p:spPr>
          <a:xfrm>
            <a:off x="4613137" y="620688"/>
            <a:ext cx="2797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BP</a:t>
            </a: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目標</a:t>
            </a: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=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284,341K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4D560FC8-7989-46E2-890C-05D5B5240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902851"/>
              </p:ext>
            </p:extLst>
          </p:nvPr>
        </p:nvGraphicFramePr>
        <p:xfrm>
          <a:off x="1595929" y="1162276"/>
          <a:ext cx="9073011" cy="5368793"/>
        </p:xfrm>
        <a:graphic>
          <a:graphicData uri="http://schemas.openxmlformats.org/drawingml/2006/table">
            <a:tbl>
              <a:tblPr/>
              <a:tblGrid>
                <a:gridCol w="1891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9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24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87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255,544</a:t>
                      </a:r>
                      <a:r>
                        <a:rPr lang="en-US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lang="zh-TW" altLang="en-US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267,165</a:t>
                      </a:r>
                      <a:r>
                        <a:rPr lang="en-US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200" u="non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90</a:t>
                      </a:r>
                      <a:r>
                        <a:rPr lang="en-US" altLang="zh-TW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2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200" u="sng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94</a:t>
                      </a:r>
                      <a:r>
                        <a:rPr lang="en-US" altLang="zh-TW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534"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2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200" u="sng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18,500K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2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18,500K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93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安福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嘉義冷鏈物流中心建設規劃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42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智易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物流士助理平台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295062"/>
                  </a:ext>
                </a:extLst>
              </a:tr>
              <a:tr h="22949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果實夥伴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-GAI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影像生成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652599"/>
                  </a:ext>
                </a:extLst>
              </a:tr>
              <a:tr h="751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車輛再生零件履歷追溯系統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461171"/>
                  </a:ext>
                </a:extLst>
              </a:tr>
              <a:tr h="15416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碩網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-GAI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跨境行銷推廣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656949"/>
                  </a:ext>
                </a:extLst>
              </a:tr>
              <a:tr h="18350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415063"/>
                  </a:ext>
                </a:extLst>
              </a:tr>
              <a:tr h="1542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83%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87%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47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237,044</a:t>
                      </a:r>
                      <a:r>
                        <a:rPr lang="en-US" altLang="zh-TW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6,500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威剛科技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供應鏈碳資產管理服務平台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6,500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248,665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5905"/>
                  </a:ext>
                </a:extLst>
              </a:tr>
              <a:tr h="183812">
                <a:tc>
                  <a:txBody>
                    <a:bodyPr/>
                    <a:lstStyle/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3,381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郅迅科技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臺北農產運銷倉儲管理系統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1,650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425632"/>
                  </a:ext>
                </a:extLst>
              </a:tr>
              <a:tr h="115621">
                <a:tc rowSpan="3">
                  <a:txBody>
                    <a:bodyPr/>
                    <a:lstStyle/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漢錸科技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四向型梭車自動倉儲控制系統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4365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1,100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家福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物流士助理平台系統開發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1,100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941523"/>
                  </a:ext>
                </a:extLst>
              </a:tr>
              <a:tr h="25834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邦士科技</a:t>
                      </a:r>
                      <a:r>
                        <a:rPr lang="en-US" altLang="zh-TW" sz="12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-AI </a:t>
                      </a:r>
                      <a:r>
                        <a:rPr lang="zh-TW" altLang="en-US" sz="12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需求預測平台服務</a:t>
                      </a:r>
                      <a:endParaRPr lang="en-US" altLang="zh-TW" sz="1200" b="0" i="0" u="none" strike="noStrike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660863"/>
                  </a:ext>
                </a:extLst>
              </a:tr>
              <a:tr h="1300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推廣中簽約數</a:t>
                      </a:r>
                      <a:r>
                        <a:rPr lang="en-US" altLang="zh-TW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endParaRPr lang="en-US" altLang="zh-TW" sz="1200" u="sng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MY GIA-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冷鏈系統技術訂閱服務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336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56,277</a:t>
                      </a:r>
                      <a:r>
                        <a:rPr lang="en-US" altLang="zh-TW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全順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倉儲管理系統月租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36,926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5774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商研院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物流減碳研究分析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11753"/>
                  </a:ext>
                </a:extLst>
              </a:tr>
              <a:tr h="213360"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聯群物流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楊梅倉貨架儲位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3D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棧板檢測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864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1,200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中華郵政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新型</a:t>
                      </a:r>
                      <a:r>
                        <a:rPr lang="en-US" altLang="zh-TW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郵箱試作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1,200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036191"/>
                  </a:ext>
                </a:extLst>
              </a:tr>
              <a:tr h="720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22,620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全日大林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小滑塊分揀系統建置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911930"/>
                  </a:ext>
                </a:extLst>
              </a:tr>
              <a:tr h="1440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聯億通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en-US" altLang="zh-TW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-sure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精準關懷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149944"/>
                  </a:ext>
                </a:extLst>
              </a:tr>
              <a:tr h="1293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16,000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商業署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物流循環包材發展與推動計畫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9274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2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2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39054890"/>
                  </a:ext>
                </a:extLst>
              </a:tr>
              <a:tr h="1117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64</a:t>
                      </a:r>
                      <a:r>
                        <a:rPr lang="en-US" altLang="zh-TW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180,767</a:t>
                      </a:r>
                      <a:endParaRPr lang="zh-TW" altLang="en-US" sz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211,739</a:t>
                      </a:r>
                      <a:endParaRPr lang="zh-TW" altLang="en-US" sz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74%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76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40,229</a:t>
                      </a:r>
                      <a:endParaRPr lang="zh-TW" altLang="en-US" sz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94094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BADFF10-BBE7-41BE-B6F0-55894BC638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2D1BA6-A525-4294-9821-88548ADF96C9}" type="slidenum">
              <a:rPr lang="en-US" altLang="zh-TW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1BE205DB-F0B3-44CD-880A-CD41A7FFB3B1}"/>
              </a:ext>
            </a:extLst>
          </p:cNvPr>
          <p:cNvSpPr txBox="1">
            <a:spLocks/>
          </p:cNvSpPr>
          <p:nvPr/>
        </p:nvSpPr>
        <p:spPr bwMode="auto">
          <a:xfrm>
            <a:off x="3515033" y="2268773"/>
            <a:ext cx="6715432" cy="1565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b="1" kern="0" dirty="0">
                <a:solidFill>
                  <a:srgbClr val="87CEF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組業務能見度</a:t>
            </a:r>
            <a:endParaRPr lang="en-US" altLang="zh-TW" b="1" kern="0" dirty="0">
              <a:solidFill>
                <a:srgbClr val="87CEFA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b="1" kern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重大效益推動進度</a:t>
            </a: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kumimoji="0"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200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22041" lvl="1" eaLnBrk="1" hangingPunct="1">
              <a:lnSpc>
                <a:spcPct val="120000"/>
              </a:lnSpc>
              <a:defRPr/>
            </a:pPr>
            <a:endParaRPr lang="en-US" altLang="zh-TW" sz="3200" b="1" kern="0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zh-TW" altLang="en-US" b="1" kern="0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6839558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8602230"/>
              </p:ext>
            </p:extLst>
          </p:nvPr>
        </p:nvGraphicFramePr>
        <p:xfrm>
          <a:off x="366335" y="857933"/>
          <a:ext cx="11373720" cy="51421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3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38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26371">
                  <a:extLst>
                    <a:ext uri="{9D8B030D-6E8A-4147-A177-3AD203B41FA5}">
                      <a16:colId xmlns:a16="http://schemas.microsoft.com/office/drawing/2014/main" val="1692707848"/>
                    </a:ext>
                  </a:extLst>
                </a:gridCol>
              </a:tblGrid>
              <a:tr h="3894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重大效益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發展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推動進度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52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智慧</a:t>
                      </a:r>
                      <a:r>
                        <a:rPr lang="zh-TW" altLang="zh-TW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倉儲</a:t>
                      </a:r>
                      <a:endParaRPr lang="zh-TW" altLang="en-US" sz="20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lvl="0" indent="-176213" algn="l" defTabSz="844083" rtl="0" eaLnBrk="1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發展台灣領先之物就物全無人化之「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AI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廣域箱體四維堆垛技術」，完善倉儲最後一里。</a:t>
                      </a:r>
                    </a:p>
                    <a:p>
                      <a:pPr marL="176213" lvl="0" indent="-176213" algn="l" defTabSz="844083" rtl="0" eaLnBrk="1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促成千萬級優質企業收入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: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與台灣龍頭零售倉儲業者共創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如：全聯、萊爾富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建構自主國產化系統、設備與方案，落實進口替代。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業務推廣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6212" marR="0" lvl="1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(1)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弘達流通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全聯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)- RFID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物流籠車管理系統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(12,931,800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元，含稅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已簽約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：</a:t>
                      </a:r>
                    </a:p>
                    <a:p>
                      <a:pPr marL="536575" marR="0" lvl="1" indent="-17780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3/18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完成上線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300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個籠車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RFID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感測器及監管系統，預定於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5/19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上線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2,000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個。</a:t>
                      </a:r>
                    </a:p>
                    <a:p>
                      <a:pPr marL="536575" marR="0" lvl="1" indent="-17780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完成管理系統議價，經費為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190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萬元。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536575" marR="0" lvl="1" indent="-17780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本案每周二下午與全聯召開上線檢討會議，檢討進度與異常。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176212" marR="0" lvl="1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臺北農產運銷－第二果菜批發市場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樓物流中心倉儲管理系統開發，預計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338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萬元。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46088" marR="0" lvl="1" indent="-271463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漢錸「四向型梭車自動倉儲控制系統」技術服務暨授權</a:t>
                      </a:r>
                      <a:r>
                        <a:rPr lang="zh-TW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200萬元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，含自動倉儲控制技術、建立通用型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WCS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整合中介層。</a:t>
                      </a:r>
                    </a:p>
                    <a:p>
                      <a:pPr marL="447675" marR="0" lvl="1" indent="-447675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技術發展 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8775" marR="0" lvl="1" indent="-18415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600" dirty="0">
                          <a:latin typeface="+mn-lt"/>
                        </a:rPr>
                        <a:t>依</a:t>
                      </a:r>
                      <a:r>
                        <a:rPr lang="en-US" altLang="zh-TW" sz="1600" dirty="0">
                          <a:latin typeface="+mn-lt"/>
                        </a:rPr>
                        <a:t>3D</a:t>
                      </a:r>
                      <a:r>
                        <a:rPr lang="zh-TW" altLang="en-US" sz="1600" dirty="0">
                          <a:latin typeface="+mn-lt"/>
                        </a:rPr>
                        <a:t>設計圖製作堆垛機器人，減速機缺料將於</a:t>
                      </a:r>
                      <a:r>
                        <a:rPr lang="en-US" altLang="zh-TW" sz="1600" dirty="0">
                          <a:latin typeface="+mn-lt"/>
                        </a:rPr>
                        <a:t>5/20</a:t>
                      </a:r>
                      <a:r>
                        <a:rPr lang="zh-TW" altLang="en-US" sz="1600" dirty="0">
                          <a:latin typeface="+mn-lt"/>
                        </a:rPr>
                        <a:t>到貨，預定</a:t>
                      </a:r>
                      <a:r>
                        <a:rPr lang="en-US" altLang="zh-TW" sz="1600" dirty="0">
                          <a:latin typeface="+mn-lt"/>
                        </a:rPr>
                        <a:t>5</a:t>
                      </a:r>
                      <a:r>
                        <a:rPr lang="zh-TW" altLang="en-US" sz="1600" dirty="0">
                          <a:latin typeface="+mn-lt"/>
                        </a:rPr>
                        <a:t>月份完成雛型。</a:t>
                      </a:r>
                    </a:p>
                    <a:p>
                      <a:pPr marL="358775" marR="0" lvl="1" indent="-18415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600" dirty="0">
                          <a:latin typeface="+mn-lt"/>
                        </a:rPr>
                        <a:t>開發</a:t>
                      </a:r>
                      <a:r>
                        <a:rPr lang="en-US" altLang="zh-TW" sz="1600" dirty="0">
                          <a:latin typeface="+mn-lt"/>
                        </a:rPr>
                        <a:t>GAI</a:t>
                      </a:r>
                      <a:r>
                        <a:rPr lang="zh-TW" altLang="en-US" sz="1600" dirty="0">
                          <a:latin typeface="+mn-lt"/>
                        </a:rPr>
                        <a:t>堆垛模型，預計於</a:t>
                      </a:r>
                      <a:r>
                        <a:rPr lang="en-US" altLang="zh-TW" sz="1600" dirty="0">
                          <a:latin typeface="+mn-lt"/>
                        </a:rPr>
                        <a:t>5/13</a:t>
                      </a:r>
                      <a:r>
                        <a:rPr lang="zh-TW" altLang="en-US" sz="1600" dirty="0">
                          <a:latin typeface="+mn-lt"/>
                        </a:rPr>
                        <a:t>與技術長會議討論。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5606681"/>
                  </a:ext>
                </a:extLst>
              </a:tr>
              <a:tr h="138255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與國際科技廠商及國內自動化大廠合作共創冷鏈物流自動化技術，打造國際聯盟旗艦隊，進軍國際，臺灣試鍊，推進東南亞市場，進軍國際市場。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68288" indent="-268288">
                        <a:lnSpc>
                          <a:spcPts val="2200"/>
                        </a:lnSpc>
                        <a:spcBef>
                          <a:spcPts val="0"/>
                        </a:spcBef>
                        <a:buAutoNum type="arabicPeriod"/>
                      </a:pPr>
                      <a:r>
                        <a:rPr lang="zh-TW" altLang="en-US" sz="1600" dirty="0">
                          <a:latin typeface="+mn-lt"/>
                        </a:rPr>
                        <a:t>冷鏈南向合作 </a:t>
                      </a:r>
                      <a:r>
                        <a:rPr lang="en-US" altLang="zh-TW" sz="1600" dirty="0">
                          <a:latin typeface="+mn-lt"/>
                        </a:rPr>
                        <a:t>:</a:t>
                      </a:r>
                      <a:r>
                        <a:rPr lang="zh-TW" altLang="en-US" sz="1600" dirty="0">
                          <a:latin typeface="+mn-lt"/>
                        </a:rPr>
                        <a:t> 目前以帶出食品跨國流通之供銷機會，來促進冷鏈技術之整合輸出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106363">
                        <a:lnSpc>
                          <a:spcPts val="22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技術整合 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一般倉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自動倉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冷凍系統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作業與管理系統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冷鏈人才培訓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106363">
                        <a:lnSpc>
                          <a:spcPts val="22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機會 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越南南河藥廠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改造醫藥溫控倉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，已報價，但競爭對手價格低廉，仍待比價。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lnSpc>
                          <a:spcPts val="22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7/27~8/5 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出國 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菲律賓越南冷鏈物流商機拓銷。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0649311"/>
                  </a:ext>
                </a:extLst>
              </a:tr>
            </a:tbl>
          </a:graphicData>
        </a:graphic>
      </p:graphicFrame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2433410" y="66950"/>
            <a:ext cx="7325179" cy="460125"/>
          </a:xfrm>
        </p:spPr>
        <p:txBody>
          <a:bodyPr/>
          <a:lstStyle/>
          <a:p>
            <a:pPr algn="ctr"/>
            <a:r>
              <a:rPr lang="zh-TW" altLang="en-US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重大效益項目 </a:t>
            </a:r>
            <a:r>
              <a:rPr lang="en-US" altLang="zh-TW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1/2</a:t>
            </a:r>
            <a:endParaRPr lang="zh-TW" altLang="en-US" b="1" kern="1200" dirty="0">
              <a:solidFill>
                <a:srgbClr val="007474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17981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2478440" y="101841"/>
            <a:ext cx="7325179" cy="460125"/>
          </a:xfrm>
        </p:spPr>
        <p:txBody>
          <a:bodyPr/>
          <a:lstStyle/>
          <a:p>
            <a:pPr algn="ctr"/>
            <a:r>
              <a:rPr lang="zh-TW" altLang="en-US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重大效益項目 </a:t>
            </a:r>
            <a:r>
              <a:rPr lang="en-US" altLang="zh-TW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2/2</a:t>
            </a:r>
            <a:endParaRPr lang="zh-TW" altLang="en-US" b="1" kern="1200" dirty="0">
              <a:solidFill>
                <a:srgbClr val="007474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graphicFrame>
        <p:nvGraphicFramePr>
          <p:cNvPr id="4" name="內容版面配置區 4">
            <a:extLst>
              <a:ext uri="{FF2B5EF4-FFF2-40B4-BE49-F238E27FC236}">
                <a16:creationId xmlns:a16="http://schemas.microsoft.com/office/drawing/2014/main" id="{0FF137C4-CAB2-474F-ACD6-13CE76538D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9866712"/>
              </p:ext>
            </p:extLst>
          </p:nvPr>
        </p:nvGraphicFramePr>
        <p:xfrm>
          <a:off x="546538" y="896351"/>
          <a:ext cx="11098924" cy="52367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8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3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36750">
                  <a:extLst>
                    <a:ext uri="{9D8B030D-6E8A-4147-A177-3AD203B41FA5}">
                      <a16:colId xmlns:a16="http://schemas.microsoft.com/office/drawing/2014/main" val="1692707848"/>
                    </a:ext>
                  </a:extLst>
                </a:gridCol>
              </a:tblGrid>
              <a:tr h="3634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重大效益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發展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推動進度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407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zh-TW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淨零碳排</a:t>
                      </a:r>
                      <a:endParaRPr lang="en-US" altLang="zh-TW" sz="20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endParaRPr lang="zh-TW" altLang="en-US" sz="20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l" defTabSz="844083" rtl="0" eaLnBrk="1" latinLnBrk="0" hangingPunct="1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zh-TW" altLang="en-US" sz="1600" b="0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跨部會</a:t>
                      </a:r>
                      <a:r>
                        <a:rPr lang="en-US" altLang="zh-TW" sz="1600" b="0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altLang="en-US" sz="1600" b="0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跨單位</a:t>
                      </a:r>
                      <a:r>
                        <a:rPr lang="en-US" altLang="zh-TW" sz="1600" b="0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altLang="en-US" sz="1600" b="0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跨業共創，導入循環經濟，建構國內最大循環包材服務網絡與解決方案，創新使用端商業模式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marR="0" lvl="0" indent="-176213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HK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7-11</a:t>
                      </a:r>
                      <a:r>
                        <a:rPr lang="zh-HK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與</a:t>
                      </a:r>
                      <a:r>
                        <a:rPr lang="en-US" altLang="zh-HK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MOMO</a:t>
                      </a:r>
                      <a:r>
                        <a:rPr lang="zh-HK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循環包材回收合作，本案會擴及全島</a:t>
                      </a:r>
                      <a:r>
                        <a:rPr lang="en-US" altLang="zh-HK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7-11(</a:t>
                      </a:r>
                      <a:r>
                        <a:rPr lang="zh-HK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包含光復院區</a:t>
                      </a:r>
                      <a:r>
                        <a:rPr lang="en-US" altLang="zh-HK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7-11)</a:t>
                      </a:r>
                      <a:r>
                        <a:rPr lang="zh-HK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，但此模式較屬兩企業之封閉循環，雙方須進行系統串接，工研院較難切入</a:t>
                      </a:r>
                      <a:r>
                        <a:rPr lang="zh-TW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。</a:t>
                      </a:r>
                      <a:endParaRPr lang="en-US" altLang="zh-TW" sz="160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HK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後續將與</a:t>
                      </a:r>
                      <a:r>
                        <a:rPr lang="en-US" altLang="zh-HK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7-11</a:t>
                      </a:r>
                      <a:r>
                        <a:rPr lang="zh-HK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討論較開放式的服務合作</a:t>
                      </a:r>
                      <a:r>
                        <a:rPr lang="en-US" altLang="zh-HK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zh-HK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即，不限於</a:t>
                      </a:r>
                      <a:r>
                        <a:rPr lang="en-US" altLang="zh-HK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MOMO)</a:t>
                      </a:r>
                      <a:r>
                        <a:rPr lang="zh-HK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，那工研院可以作為串接整合平台，以減少</a:t>
                      </a:r>
                      <a:r>
                        <a:rPr lang="en-US" altLang="zh-HK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7-11</a:t>
                      </a:r>
                      <a:r>
                        <a:rPr lang="zh-HK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需付出的轉檔介接時間精力，更有機會促成更廣泛合作。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3207723"/>
                  </a:ext>
                </a:extLst>
              </a:tr>
              <a:tr h="12721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endParaRPr lang="zh-TW" altLang="en-US" sz="20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l" defTabSz="844083" rtl="0" eaLnBrk="1" latinLnBrk="0" hangingPunct="1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zh-TW" altLang="en-US" sz="1600" b="0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以全球首創「供應鏈韌性碳盤及碳交易體檢平台」，引領龍頭企業先行，強化產業全球布局競爭力</a:t>
                      </a:r>
                    </a:p>
                    <a:p>
                      <a:pPr marL="0" lvl="0" indent="0" algn="l" defTabSz="844083" rtl="0" eaLnBrk="1" latinLnBrk="0" hangingPunct="1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endParaRPr lang="en-US" altLang="zh-TW" sz="1600" b="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marR="0" lvl="0" indent="-176213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碳發票累點構想</a:t>
                      </a:r>
                      <a:r>
                        <a:rPr lang="en-US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: </a:t>
                      </a:r>
                      <a:r>
                        <a:rPr lang="zh-TW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消費者只要透過</a:t>
                      </a:r>
                      <a:r>
                        <a:rPr lang="en-US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line</a:t>
                      </a:r>
                      <a:r>
                        <a:rPr lang="zh-TW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上傳發票影像至服科發展平台，透過發票勾稽即可掌握個人、各點之綠色消費，進行累點回饋，以吸引消費者參與運作</a:t>
                      </a:r>
                      <a:r>
                        <a:rPr lang="zh-TW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。</a:t>
                      </a:r>
                      <a:endParaRPr lang="en-US" altLang="zh-TW" sz="160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協助威剛科技研提產創平台計畫「前瞻科技賦能碳管理及技術服務平台計畫」，已</a:t>
                      </a:r>
                      <a:r>
                        <a:rPr lang="zh-TW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產出第一版</a:t>
                      </a:r>
                      <a:r>
                        <a:rPr lang="zh-TW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計畫書，持續精進中</a:t>
                      </a:r>
                      <a:r>
                        <a:rPr lang="zh-TW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。</a:t>
                      </a:r>
                      <a:endParaRPr lang="en-US" altLang="zh-TW" sz="160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9944462"/>
                  </a:ext>
                </a:extLst>
              </a:tr>
              <a:tr h="18520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GAI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l" defTabSz="844083" rtl="0" eaLnBrk="1" latinLnBrk="0" hangingPunct="1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zh-TW" altLang="zh-TW" sz="1600" b="0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發展會展</a:t>
                      </a:r>
                      <a:r>
                        <a:rPr lang="en-US" altLang="zh-TW" sz="1600" b="0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altLang="en-US" sz="1600" b="0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零售</a:t>
                      </a:r>
                      <a:r>
                        <a:rPr lang="zh-TW" altLang="zh-TW" sz="1600" b="0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產業</a:t>
                      </a:r>
                      <a:r>
                        <a:rPr lang="en-US" altLang="zh-TW" sz="1600" b="0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Gen AI</a:t>
                      </a:r>
                      <a:r>
                        <a:rPr lang="zh-TW" altLang="zh-TW" sz="1600" b="0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加速器</a:t>
                      </a:r>
                      <a:endParaRPr lang="en-US" altLang="zh-TW" sz="1600" b="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1.</a:t>
                      </a:r>
                      <a:r>
                        <a:rPr lang="zh-TW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行銷廣告影像生成優化技術：</a:t>
                      </a: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5/9</a:t>
                      </a:r>
                      <a:r>
                        <a:rPr lang="zh-TW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資通所</a:t>
                      </a:r>
                      <a:r>
                        <a:rPr lang="en-US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open Sora</a:t>
                      </a:r>
                      <a:r>
                        <a:rPr lang="zh-TW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生成影片展示與</a:t>
                      </a:r>
                      <a:r>
                        <a:rPr lang="en-US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open Sora</a:t>
                      </a:r>
                      <a:r>
                        <a:rPr lang="zh-TW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新版</a:t>
                      </a:r>
                      <a:r>
                        <a:rPr lang="en-US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v1.1</a:t>
                      </a:r>
                      <a:r>
                        <a:rPr lang="zh-TW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的規格討論與技術交流。</a:t>
                      </a:r>
                      <a:endParaRPr lang="en-US" altLang="zh-TW" sz="160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TW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會展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TW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零售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GAI</a:t>
                      </a:r>
                      <a:r>
                        <a:rPr lang="zh-TW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 </a:t>
                      </a: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挑選預訓練模型如</a:t>
                      </a:r>
                      <a:r>
                        <a:rPr lang="en-US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GPT</a:t>
                      </a:r>
                      <a:r>
                        <a:rPr lang="zh-TW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或</a:t>
                      </a:r>
                      <a:r>
                        <a:rPr lang="en-US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BERT</a:t>
                      </a:r>
                      <a:r>
                        <a:rPr lang="zh-TW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，用於學習廣泛語言知識，可透過微調特定數據進一步專門化，提供更適合會展與零售領域的行銷文案。</a:t>
                      </a:r>
                      <a:endParaRPr lang="en-US" altLang="zh-TW" sz="160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5/8</a:t>
                      </a:r>
                      <a:r>
                        <a:rPr lang="zh-TW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以</a:t>
                      </a:r>
                      <a:r>
                        <a:rPr lang="en-US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AnimateDiff</a:t>
                      </a:r>
                      <a:r>
                        <a:rPr lang="zh-TW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生成模型與台科大進行技術合作討論。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6425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9800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62_493 xmlns="b8aed4a6-ac34-40d8-b1d7-8aea5af98334" xsi:nil="true"/>
    <_x4e0b__x8f09__x526f__x672c_ xmlns="b8aed4a6-ac34-40d8-b1d7-8aea5af9833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7F3432FD16F3A1449D501EC8CDE7FB1F" ma:contentTypeVersion="3" ma:contentTypeDescription="建立新的文件。" ma:contentTypeScope="" ma:versionID="b3f1642025d45c847b73c737ebcb38af">
  <xsd:schema xmlns:xsd="http://www.w3.org/2001/XMLSchema" xmlns:xs="http://www.w3.org/2001/XMLSchema" xmlns:p="http://schemas.microsoft.com/office/2006/metadata/properties" xmlns:ns2="b8aed4a6-ac34-40d8-b1d7-8aea5af98334" targetNamespace="http://schemas.microsoft.com/office/2006/metadata/properties" ma:root="true" ma:fieldsID="d6832a95031df36a955464a47fafedad" ns2:_="">
    <xsd:import namespace="b8aed4a6-ac34-40d8-b1d7-8aea5af98334"/>
    <xsd:element name="properties">
      <xsd:complexType>
        <xsd:sequence>
          <xsd:element name="documentManagement">
            <xsd:complexType>
              <xsd:all>
                <xsd:element ref="ns2:_x0062_493" minOccurs="0"/>
                <xsd:element ref="ns2:_x4e0b__x8f09__x526f__x672c_" minOccurs="0"/>
                <xsd:element ref="ns2:_x4e0b__x8f09__x526f__x672c__x003a__x8907__x88fd__x4f86__x6e9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aed4a6-ac34-40d8-b1d7-8aea5af98334" elementFormDefault="qualified">
    <xsd:import namespace="http://schemas.microsoft.com/office/2006/documentManagement/types"/>
    <xsd:import namespace="http://schemas.microsoft.com/office/infopath/2007/PartnerControls"/>
    <xsd:element name="_x0062_493" ma:index="8" nillable="true" ma:displayName="日期及時間" ma:internalName="_x0062_493">
      <xsd:simpleType>
        <xsd:restriction base="dms:DateTime"/>
      </xsd:simpleType>
    </xsd:element>
    <xsd:element name="_x4e0b__x8f09__x526f__x672c_" ma:index="9" nillable="true" ma:displayName="下載副本" ma:description="下載副本" ma:list="{b8aed4a6-ac34-40d8-b1d7-8aea5af98334}" ma:internalName="_x4e0b__x8f09__x526f__x672c_" ma:showField="Title">
      <xsd:simpleType>
        <xsd:restriction base="dms:Lookup"/>
      </xsd:simpleType>
    </xsd:element>
    <xsd:element name="_x4e0b__x8f09__x526f__x672c__x003a__x8907__x88fd__x4f86__x6e90_" ma:index="10" nillable="true" ma:displayName="下載副本:複製來源" ma:list="{b8aed4a6-ac34-40d8-b1d7-8aea5af98334}" ma:internalName="_x4e0b__x8f09__x526f__x672c__x003a__x8907__x88fd__x4f86__x6e90_" ma:readOnly="true" ma:showField="_CopySource" ma:web="8ca855e4-adfb-4fc0-8985-d3ee15689915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8C3FC8-FB86-4009-BB67-08D4F81C7768}">
  <ds:schemaRefs>
    <ds:schemaRef ds:uri="http://purl.org/dc/elements/1.1/"/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b8aed4a6-ac34-40d8-b1d7-8aea5af98334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E19602A-BF72-47CE-A4BE-578010346C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aed4a6-ac34-40d8-b1d7-8aea5af983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1A7DF1-1490-4032-A288-9678AD5874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4694</TotalTime>
  <Words>1625</Words>
  <Application>Microsoft Office PowerPoint</Application>
  <PresentationFormat>寬螢幕</PresentationFormat>
  <Paragraphs>292</Paragraphs>
  <Slides>10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10</vt:i4>
      </vt:variant>
    </vt:vector>
  </HeadingPairs>
  <TitlesOfParts>
    <vt:vector size="20" baseType="lpstr">
      <vt:lpstr>BiauKai</vt:lpstr>
      <vt:lpstr>微軟正黑體</vt:lpstr>
      <vt:lpstr>新細明體</vt:lpstr>
      <vt:lpstr>標楷體</vt:lpstr>
      <vt:lpstr>Arial</vt:lpstr>
      <vt:lpstr>Calibri</vt:lpstr>
      <vt:lpstr>Times New Roman</vt:lpstr>
      <vt:lpstr>Wingdings</vt:lpstr>
      <vt:lpstr>簡報內頁</vt:lpstr>
      <vt:lpstr>1_簡報內頁</vt:lpstr>
      <vt:lpstr>U組核心業務報告 (113年5月份)</vt:lpstr>
      <vt:lpstr>綱   要</vt:lpstr>
      <vt:lpstr>PowerPoint 簡報</vt:lpstr>
      <vt:lpstr>PowerPoint 簡報</vt:lpstr>
      <vt:lpstr>PowerPoint 簡報</vt:lpstr>
      <vt:lpstr>PowerPoint 簡報</vt:lpstr>
      <vt:lpstr>PowerPoint 簡報</vt:lpstr>
      <vt:lpstr>重大效益項目 1/2</vt:lpstr>
      <vt:lpstr>重大效益項目 2/2</vt:lpstr>
      <vt:lpstr>報告完畢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陳慧娟</cp:lastModifiedBy>
  <cp:revision>659</cp:revision>
  <cp:lastPrinted>2021-11-08T09:04:53Z</cp:lastPrinted>
  <dcterms:created xsi:type="dcterms:W3CDTF">2008-05-08T04:38:45Z</dcterms:created>
  <dcterms:modified xsi:type="dcterms:W3CDTF">2024-05-14T10:11:48Z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0x0101007F3432FD16F3A1449D501EC8CDE7FB1F</vt:lpwstr>
  </property>
</Properties>
</file>