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6"/>
  </p:notesMasterIdLst>
  <p:handoutMasterIdLst>
    <p:handoutMasterId r:id="rId17"/>
  </p:handoutMasterIdLst>
  <p:sldIdLst>
    <p:sldId id="2829" r:id="rId6"/>
    <p:sldId id="3731" r:id="rId7"/>
    <p:sldId id="2145708170" r:id="rId8"/>
    <p:sldId id="2145708171" r:id="rId9"/>
    <p:sldId id="2145708172" r:id="rId10"/>
    <p:sldId id="2145708173" r:id="rId11"/>
    <p:sldId id="2145708169" r:id="rId12"/>
    <p:sldId id="2145708117" r:id="rId13"/>
    <p:sldId id="2145708114" r:id="rId14"/>
    <p:sldId id="3764" r:id="rId15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3" autoAdjust="0"/>
    <p:restoredTop sz="93891" autoAdjust="0"/>
  </p:normalViewPr>
  <p:slideViewPr>
    <p:cSldViewPr snapToGrid="0">
      <p:cViewPr varScale="1">
        <p:scale>
          <a:sx n="91" d="100"/>
          <a:sy n="91" d="100"/>
        </p:scale>
        <p:origin x="123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46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16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5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113.05.15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2654710" y="103171"/>
            <a:ext cx="6786909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964624" y="74500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83" y="1022002"/>
            <a:ext cx="11505548" cy="55049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1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9" y="107350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08931" y="721711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729096"/>
              </p:ext>
            </p:extLst>
          </p:nvPr>
        </p:nvGraphicFramePr>
        <p:xfrm>
          <a:off x="1598113" y="1246103"/>
          <a:ext cx="9073011" cy="5362443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100,344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111,986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69%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81,044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92,686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3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(IP+BP-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臺北農產運銷倉儲管理系統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2583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43,777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邦士科技</a:t>
                      </a:r>
                      <a:r>
                        <a:rPr lang="en-US" altLang="zh-TW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 </a:t>
                      </a:r>
                      <a:r>
                        <a:rPr lang="zh-TW" altLang="en-US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需求預測平台服務</a:t>
                      </a:r>
                      <a:endParaRPr lang="en-US" altLang="zh-TW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30,426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中華郵政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新型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郵箱試作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37,267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62,260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36,252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09696"/>
              </p:ext>
            </p:extLst>
          </p:nvPr>
        </p:nvGraphicFramePr>
        <p:xfrm>
          <a:off x="1569328" y="1631353"/>
          <a:ext cx="9028024" cy="4562136"/>
        </p:xfrm>
        <a:graphic>
          <a:graphicData uri="http://schemas.openxmlformats.org/drawingml/2006/table">
            <a:tbl>
              <a:tblPr/>
              <a:tblGrid>
                <a:gridCol w="208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3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8,300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5,300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3,500 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3,500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13137" y="6206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02851"/>
              </p:ext>
            </p:extLst>
          </p:nvPr>
        </p:nvGraphicFramePr>
        <p:xfrm>
          <a:off x="1595929" y="1162276"/>
          <a:ext cx="9073011" cy="5368793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255,544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267,165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94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835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237,044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248,665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臺北農產運銷倉儲管理系統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3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2583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邦士科技</a:t>
                      </a:r>
                      <a:r>
                        <a:rPr lang="en-US" altLang="zh-TW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 </a:t>
                      </a:r>
                      <a:r>
                        <a:rPr lang="zh-TW" altLang="en-US" sz="12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需求預測平台服務</a:t>
                      </a:r>
                      <a:endParaRPr lang="en-US" altLang="zh-TW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56,277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36,926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中華郵政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新型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郵箱試作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1293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物流循環包材發展與推動計畫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180,767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211,739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40,229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602230"/>
              </p:ext>
            </p:extLst>
          </p:nvPr>
        </p:nvGraphicFramePr>
        <p:xfrm>
          <a:off x="366335" y="857933"/>
          <a:ext cx="11373720" cy="5142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3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7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89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倉儲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發展台灣領先之物就物全無人化之「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廣域箱體四維堆垛技術」，完善倉儲最後一里。</a:t>
                      </a:r>
                    </a:p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促成千萬級優質企業收入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與台灣龍頭零售倉儲業者共創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如：全聯、萊爾富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建構自主國產化系統、設備與方案，落實進口替代。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業務推廣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弘達流通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全聯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)- RFID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物流籠車管理系統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(12,931,800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元，含稅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已簽約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3/18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完成上線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個籠車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RFID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感測器及監管系統，預定於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5/19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個。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完成管理系統議價，經費為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萬元。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本案每周二下午與全聯召開上線檢討會議，檢討進度與異常。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臺北農產運銷－第二果菜批發市場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樓物流中心倉儲管理系統開發，預計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萬元。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6088" marR="0" lvl="1" indent="-271463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漢錸「四向型梭車自動倉儲控制系統」技術服務暨授權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200萬元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，含自動倉儲控制技術、建立通用型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WCS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整合中介層。</a:t>
                      </a:r>
                    </a:p>
                    <a:p>
                      <a:pPr marL="447675" marR="0" lvl="1" indent="-447675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技術發展 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dirty="0">
                          <a:latin typeface="+mn-lt"/>
                        </a:rPr>
                        <a:t>依</a:t>
                      </a:r>
                      <a:r>
                        <a:rPr lang="en-US" altLang="zh-TW" sz="1600" dirty="0">
                          <a:latin typeface="+mn-lt"/>
                        </a:rPr>
                        <a:t>3D</a:t>
                      </a:r>
                      <a:r>
                        <a:rPr lang="zh-TW" altLang="en-US" sz="1600" dirty="0">
                          <a:latin typeface="+mn-lt"/>
                        </a:rPr>
                        <a:t>設計圖製作堆垛機器人，減速機缺料將於</a:t>
                      </a:r>
                      <a:r>
                        <a:rPr lang="en-US" altLang="zh-TW" sz="1600" dirty="0">
                          <a:latin typeface="+mn-lt"/>
                        </a:rPr>
                        <a:t>5/20</a:t>
                      </a:r>
                      <a:r>
                        <a:rPr lang="zh-TW" altLang="en-US" sz="1600" dirty="0">
                          <a:latin typeface="+mn-lt"/>
                        </a:rPr>
                        <a:t>到貨，預定</a:t>
                      </a:r>
                      <a:r>
                        <a:rPr lang="en-US" altLang="zh-TW" sz="1600" dirty="0">
                          <a:latin typeface="+mn-lt"/>
                        </a:rPr>
                        <a:t>5</a:t>
                      </a:r>
                      <a:r>
                        <a:rPr lang="zh-TW" altLang="en-US" sz="1600" dirty="0">
                          <a:latin typeface="+mn-lt"/>
                        </a:rPr>
                        <a:t>月份完成雛型。</a:t>
                      </a: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dirty="0">
                          <a:latin typeface="+mn-lt"/>
                        </a:rPr>
                        <a:t>開發</a:t>
                      </a:r>
                      <a:r>
                        <a:rPr lang="en-US" altLang="zh-TW" sz="1600" dirty="0">
                          <a:latin typeface="+mn-lt"/>
                        </a:rPr>
                        <a:t>GAI</a:t>
                      </a:r>
                      <a:r>
                        <a:rPr lang="zh-TW" altLang="en-US" sz="1600" dirty="0">
                          <a:latin typeface="+mn-lt"/>
                        </a:rPr>
                        <a:t>堆垛模型，預計於</a:t>
                      </a:r>
                      <a:r>
                        <a:rPr lang="en-US" altLang="zh-TW" sz="1600" dirty="0">
                          <a:latin typeface="+mn-lt"/>
                        </a:rPr>
                        <a:t>5/13</a:t>
                      </a:r>
                      <a:r>
                        <a:rPr lang="zh-TW" altLang="en-US" sz="1600" dirty="0">
                          <a:latin typeface="+mn-lt"/>
                        </a:rPr>
                        <a:t>與技術長會議討論。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3825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與國際科技廠商及國內自動化大廠合作共創冷鏈物流自動化技術，打造國際聯盟旗艦隊，進軍國際，臺灣試鍊，推進東南亞市場，進軍國際市場。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8288" indent="-268288">
                        <a:lnSpc>
                          <a:spcPts val="2200"/>
                        </a:lnSpc>
                        <a:spcBef>
                          <a:spcPts val="0"/>
                        </a:spcBef>
                        <a:buAutoNum type="arabicPeriod"/>
                      </a:pPr>
                      <a:r>
                        <a:rPr lang="zh-TW" altLang="en-US" sz="1600" dirty="0">
                          <a:latin typeface="+mn-lt"/>
                        </a:rPr>
                        <a:t>冷鏈南向合作 </a:t>
                      </a:r>
                      <a:r>
                        <a:rPr lang="en-US" altLang="zh-TW" sz="1600" dirty="0">
                          <a:latin typeface="+mn-lt"/>
                        </a:rPr>
                        <a:t>:</a:t>
                      </a:r>
                      <a:r>
                        <a:rPr lang="zh-TW" altLang="en-US" sz="1600" dirty="0">
                          <a:latin typeface="+mn-lt"/>
                        </a:rPr>
                        <a:t> 目前以帶出食品跨國流通之供銷機會，來促進冷鏈技術之整合輸出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106363">
                        <a:lnSpc>
                          <a:spcPts val="22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技術整合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一般倉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自動倉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冷凍系統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作業與管理系統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冷鏈人才培訓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106363">
                        <a:lnSpc>
                          <a:spcPts val="22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機會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越南南河藥廠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改造醫藥溫控倉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，已報價，但競爭對手價格低廉，仍待比價。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ts val="22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7/27~8/5 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出國 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菲律賓越南冷鏈物流商機拓銷。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64931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33410" y="66950"/>
            <a:ext cx="7325179" cy="460125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79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78440" y="101841"/>
            <a:ext cx="7325179" cy="460125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4">
            <a:extLst>
              <a:ext uri="{FF2B5EF4-FFF2-40B4-BE49-F238E27FC236}">
                <a16:creationId xmlns:a16="http://schemas.microsoft.com/office/drawing/2014/main" id="{0FF137C4-CAB2-474F-ACD6-13CE76538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866712"/>
              </p:ext>
            </p:extLst>
          </p:nvPr>
        </p:nvGraphicFramePr>
        <p:xfrm>
          <a:off x="546538" y="896351"/>
          <a:ext cx="11098924" cy="5236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6750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634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0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en-US" altLang="zh-TW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跨部會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跨單位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跨業共創，導入循環經濟，建構國內最大循環包材服務網絡與解決方案，創新使用端商業模式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MOMO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循環包材回收合作，本案會擴及全島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7-11(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包含光復院區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7-11)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，但此模式較屬兩企業之封閉循環，雙方須進行系統串接，工研院較難切入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後續將與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討論較開放式的服務合作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即，不限於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MOMO)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，那工研院可以作為串接整合平台，以減少</a:t>
                      </a:r>
                      <a:r>
                        <a:rPr lang="en-US" altLang="zh-HK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7-11</a:t>
                      </a:r>
                      <a:r>
                        <a:rPr lang="zh-HK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需付出的轉檔介接時間精力，更有機會促成更廣泛合作。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207723"/>
                  </a:ext>
                </a:extLst>
              </a:tr>
              <a:tr h="12721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以全球首創「供應鏈韌性碳盤及碳交易體檢平台」，引領龍頭企業先行，強化產業全球布局競爭力</a:t>
                      </a:r>
                    </a:p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en-US" altLang="zh-TW" sz="1600" b="0" kern="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碳發票累點構想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: 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消費者只要透過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line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上傳發票影像至服科發展平台，透過發票勾稽即可掌握個人、各點之綠色消費，進行累點回饋，以吸引消費者參與運作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協助威剛科技研提產創平台計畫「前瞻科技賦能碳管理及技術服務平台計畫」，已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產出第一版</a:t>
                      </a:r>
                      <a:r>
                        <a:rPr lang="zh-TW" altLang="en-US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計畫書，持續精進中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9944462"/>
                  </a:ext>
                </a:extLst>
              </a:tr>
              <a:tr h="1852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發展會展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零售</a:t>
                      </a: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產業</a:t>
                      </a:r>
                      <a:r>
                        <a:rPr lang="en-US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 AI</a:t>
                      </a:r>
                      <a:r>
                        <a:rPr lang="zh-TW" altLang="zh-TW" sz="1600" b="0" kern="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加速器</a:t>
                      </a:r>
                      <a:endParaRPr lang="en-US" altLang="zh-TW" sz="1600" b="0" kern="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行銷廣告影像生成優化技術：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5/9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資通所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open Sora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生成影片展示與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open Sora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新版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v1.1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的規格討論與技術交流。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會展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零售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GAI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 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挑選預訓練模型如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GPT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或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BERT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，用於學習廣泛語言知識，可透過微調特定數據進一步專門化，提供更適合會展與零售領域的行銷文案。</a:t>
                      </a:r>
                      <a:endParaRPr lang="en-US" altLang="zh-TW" sz="16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5/8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以</a:t>
                      </a:r>
                      <a:r>
                        <a:rPr lang="en-US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AnimateDiff</a:t>
                      </a:r>
                      <a:r>
                        <a:rPr lang="zh-TW" altLang="zh-TW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生成模型與台科大進行技術合作討論。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4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8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8C3FC8-FB86-4009-BB67-08D4F81C7768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8aed4a6-ac34-40d8-b1d7-8aea5af98334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1625</Words>
  <Application>Microsoft Office PowerPoint</Application>
  <PresentationFormat>寬螢幕</PresentationFormat>
  <Paragraphs>292</Paragraphs>
  <Slides>10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BiauKai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U組核心業務報告 (113年5月份)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重大效益項目 1/2</vt:lpstr>
      <vt:lpstr>重大效益項目 2/2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陳慧娟</cp:lastModifiedBy>
  <cp:revision>659</cp:revision>
  <cp:lastPrinted>2021-11-08T09:04:53Z</cp:lastPrinted>
  <dcterms:created xsi:type="dcterms:W3CDTF">2008-05-08T04:38:45Z</dcterms:created>
  <dcterms:modified xsi:type="dcterms:W3CDTF">2024-05-14T10:11:48Z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