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9"/>
  </p:notesMasterIdLst>
  <p:handoutMasterIdLst>
    <p:handoutMasterId r:id="rId20"/>
  </p:handoutMasterIdLst>
  <p:sldIdLst>
    <p:sldId id="3636" r:id="rId3"/>
    <p:sldId id="3934" r:id="rId4"/>
    <p:sldId id="4515" r:id="rId5"/>
    <p:sldId id="4496" r:id="rId6"/>
    <p:sldId id="4509" r:id="rId7"/>
    <p:sldId id="4505" r:id="rId8"/>
    <p:sldId id="4514" r:id="rId9"/>
    <p:sldId id="4462" r:id="rId10"/>
    <p:sldId id="4517" r:id="rId11"/>
    <p:sldId id="4453" r:id="rId12"/>
    <p:sldId id="4519" r:id="rId13"/>
    <p:sldId id="4520" r:id="rId14"/>
    <p:sldId id="4518" r:id="rId15"/>
    <p:sldId id="4521" r:id="rId16"/>
    <p:sldId id="4506" r:id="rId17"/>
    <p:sldId id="4507" r:id="rId18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FFFFFF"/>
    <a:srgbClr val="5298D8"/>
    <a:srgbClr val="92D050"/>
    <a:srgbClr val="FFFF00"/>
    <a:srgbClr val="F4B183"/>
    <a:srgbClr val="5D9EDB"/>
    <a:srgbClr val="00CC9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6391" autoAdjust="0"/>
  </p:normalViewPr>
  <p:slideViewPr>
    <p:cSldViewPr>
      <p:cViewPr varScale="1">
        <p:scale>
          <a:sx n="65" d="100"/>
          <a:sy n="65" d="100"/>
        </p:scale>
        <p:origin x="1404" y="78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9852525346645"/>
          <c:y val="4.7627951600311899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1203988087345137E-2"/>
                  <c:y val="-4.85270718800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2E-4554-8B7C-81A5E4544678}"/>
                </c:ext>
              </c:extLst>
            </c:dLbl>
            <c:dLbl>
              <c:idx val="1"/>
              <c:layout>
                <c:manualLayout>
                  <c:x val="1.9912662033967552E-2"/>
                  <c:y val="4.0275856891856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2E-4554-8B7C-81A5E4544678}"/>
                </c:ext>
              </c:extLst>
            </c:dLbl>
            <c:dLbl>
              <c:idx val="2"/>
              <c:layout>
                <c:manualLayout>
                  <c:x val="0"/>
                  <c:y val="3.4272698997359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2E-4554-8B7C-81A5E4544678}"/>
                </c:ext>
              </c:extLst>
            </c:dLbl>
            <c:dLbl>
              <c:idx val="3"/>
              <c:layout>
                <c:manualLayout>
                  <c:x val="-2.5601994043672568E-2"/>
                  <c:y val="-3.3837853400732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2E-4554-8B7C-81A5E4544678}"/>
                </c:ext>
              </c:extLst>
            </c:dLbl>
            <c:dLbl>
              <c:idx val="4"/>
              <c:layout>
                <c:manualLayout>
                  <c:x val="-3.5558325060656398E-2"/>
                  <c:y val="-2.169078495809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2E-4554-8B7C-81A5E4544678}"/>
                </c:ext>
              </c:extLst>
            </c:dLbl>
            <c:dLbl>
              <c:idx val="5"/>
              <c:layout>
                <c:manualLayout>
                  <c:x val="-1.9912662033967656E-2"/>
                  <c:y val="1.271969143356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112722242329E-2"/>
                      <c:h val="4.13907377800673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E-4554-8B7C-81A5E4544678}"/>
                </c:ext>
              </c:extLst>
            </c:dLbl>
            <c:dLbl>
              <c:idx val="6"/>
              <c:layout>
                <c:manualLayout>
                  <c:x val="-2.9868993050951326E-2"/>
                  <c:y val="3.463041671711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E-4554-8B7C-81A5E4544678}"/>
                </c:ext>
              </c:extLst>
            </c:dLbl>
            <c:dLbl>
              <c:idx val="7"/>
              <c:layout>
                <c:manualLayout>
                  <c:x val="-3.4135992058230091E-2"/>
                  <c:y val="3.647187338577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E-4554-8B7C-81A5E4544678}"/>
                </c:ext>
              </c:extLst>
            </c:dLbl>
            <c:dLbl>
              <c:idx val="8"/>
              <c:layout>
                <c:manualLayout>
                  <c:x val="-3.6980658063082594E-2"/>
                  <c:y val="3.021146999096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E-4554-8B7C-81A5E4544678}"/>
                </c:ext>
              </c:extLst>
            </c:dLbl>
            <c:dLbl>
              <c:idx val="9"/>
              <c:layout>
                <c:manualLayout>
                  <c:x val="-3.6980658063082594E-2"/>
                  <c:y val="-3.260884242500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2E-4554-8B7C-81A5E4544678}"/>
                </c:ext>
              </c:extLst>
            </c:dLbl>
            <c:dLbl>
              <c:idx val="10"/>
              <c:layout>
                <c:manualLayout>
                  <c:x val="-3.8402991065509061E-2"/>
                  <c:y val="-3.4046121554907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2E-4554-8B7C-81A5E4544678}"/>
                </c:ext>
              </c:extLst>
            </c:dLbl>
            <c:dLbl>
              <c:idx val="11"/>
              <c:layout>
                <c:manualLayout>
                  <c:x val="-1.2800997021836284E-2"/>
                  <c:y val="3.270153319691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2E-4554-8B7C-81A5E45446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</c:formatCode>
                <c:ptCount val="12"/>
                <c:pt idx="0">
                  <c:v>9632</c:v>
                </c:pt>
                <c:pt idx="1">
                  <c:v>128919</c:v>
                </c:pt>
                <c:pt idx="2">
                  <c:v>190323</c:v>
                </c:pt>
                <c:pt idx="3">
                  <c:v>275617</c:v>
                </c:pt>
                <c:pt idx="4">
                  <c:v>304931</c:v>
                </c:pt>
                <c:pt idx="5">
                  <c:v>312901</c:v>
                </c:pt>
                <c:pt idx="6">
                  <c:v>370767</c:v>
                </c:pt>
                <c:pt idx="7">
                  <c:v>378550</c:v>
                </c:pt>
                <c:pt idx="8">
                  <c:v>390850</c:v>
                </c:pt>
                <c:pt idx="9">
                  <c:v>440378</c:v>
                </c:pt>
                <c:pt idx="10" formatCode="#,##0_ ">
                  <c:v>452204</c:v>
                </c:pt>
                <c:pt idx="11" formatCode="#,##0_ ">
                  <c:v>467720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577589945203219E-3"/>
                  <c:y val="-4.80370810662829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1.5123319631152094E-2"/>
                  <c:y val="5.431152842047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2.8177760714759293E-2"/>
                  <c:y val="5.0681483153051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1.9524040339604365E-3"/>
                  <c:y val="2.9079727109212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5867542495278355E-2"/>
                  <c:y val="4.583547227779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2.1644324465740366E-2"/>
                  <c:y val="-3.2524161966710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4.7172737975350411E-2"/>
                  <c:y val="-4.645547055214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5.1439624987904567E-2"/>
                  <c:y val="-5.3440235164498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4327959975773303E-2"/>
                  <c:y val="-4.8132372492399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7068909906067787E-2"/>
                  <c:y val="3.526254489494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9420239149055229E-2"/>
                  <c:y val="3.9893650499031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9.9563310169837761E-3"/>
                  <c:y val="-2.030042337940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</c:formatCode>
                <c:ptCount val="12"/>
                <c:pt idx="0">
                  <c:v>56524</c:v>
                </c:pt>
                <c:pt idx="1">
                  <c:v>87396</c:v>
                </c:pt>
                <c:pt idx="2">
                  <c:v>191588</c:v>
                </c:pt>
                <c:pt idx="3">
                  <c:v>228451</c:v>
                </c:pt>
                <c:pt idx="4">
                  <c:v>282510</c:v>
                </c:pt>
                <c:pt idx="5">
                  <c:v>342484</c:v>
                </c:pt>
                <c:pt idx="6">
                  <c:v>356532</c:v>
                </c:pt>
                <c:pt idx="7">
                  <c:v>379861</c:v>
                </c:pt>
                <c:pt idx="8">
                  <c:v>413290</c:v>
                </c:pt>
                <c:pt idx="9">
                  <c:v>424667</c:v>
                </c:pt>
                <c:pt idx="10" formatCode="#,##0_ ">
                  <c:v>445245</c:v>
                </c:pt>
                <c:pt idx="11" formatCode="#,##0_ ">
                  <c:v>488194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398-4ED0-92B0-FECC08E29ACF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398-4ED0-92B0-FECC08E29ACF}"/>
              </c:ext>
            </c:extLst>
          </c:dPt>
          <c:dPt>
            <c:idx val="3"/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398-4ED0-92B0-FECC08E29AC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8398-4ED0-92B0-FECC08E29ACF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4EF-41C8-A48E-07FB16BA638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19A-4814-939D-031ABD929E8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8-77B5-4D4C-AAF6-A8222A55DD63}"/>
              </c:ext>
            </c:extLst>
          </c:dPt>
          <c:dPt>
            <c:idx val="8"/>
            <c:marker>
              <c:spPr>
                <a:ln>
                  <a:prstDash val="dashDot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CF6-47E0-9971-13D060A1968A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CF6-47E0-9971-13D060A1968A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CF6-47E0-9971-13D060A1968A}"/>
              </c:ext>
            </c:extLst>
          </c:dPt>
          <c:dLbls>
            <c:dLbl>
              <c:idx val="0"/>
              <c:layout>
                <c:manualLayout>
                  <c:x val="-6.6849651114033931E-2"/>
                  <c:y val="-7.567572144889638E-2"/>
                </c:manualLayout>
              </c:layout>
              <c:tx>
                <c:rich>
                  <a:bodyPr/>
                  <a:lstStyle/>
                  <a:p>
                    <a:fld id="{27DB305C-D7A4-41F5-831F-C554B443276F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6CF7369-B3A2-418E-9C2C-D7EFB30D2AC0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8398-4ED0-92B0-FECC08E29ACF}"/>
                </c:ext>
              </c:extLst>
            </c:dLbl>
            <c:dLbl>
              <c:idx val="1"/>
              <c:layout>
                <c:manualLayout>
                  <c:x val="-0.10383030917711653"/>
                  <c:y val="-4.5464251457934299E-2"/>
                </c:manualLayout>
              </c:layout>
              <c:tx>
                <c:rich>
                  <a:bodyPr/>
                  <a:lstStyle/>
                  <a:p>
                    <a:fld id="{AAE61681-F551-42B5-A479-87CF9721E952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E0971F9-E4FA-41E7-ABE9-63EBA438438E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8398-4ED0-92B0-FECC08E29ACF}"/>
                </c:ext>
              </c:extLst>
            </c:dLbl>
            <c:dLbl>
              <c:idx val="2"/>
              <c:layout>
                <c:manualLayout>
                  <c:x val="-9.5296311162559003E-2"/>
                  <c:y val="-3.2597399119826738E-2"/>
                </c:manualLayout>
              </c:layout>
              <c:tx>
                <c:rich>
                  <a:bodyPr/>
                  <a:lstStyle/>
                  <a:p>
                    <a:fld id="{DC59EEBE-8EE7-456A-9F5F-1C569117D85A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7CC1797-48E4-4DEC-BDE8-A7B27D846ECC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8398-4ED0-92B0-FECC08E29ACF}"/>
                </c:ext>
              </c:extLst>
            </c:dLbl>
            <c:dLbl>
              <c:idx val="3"/>
              <c:layout>
                <c:manualLayout>
                  <c:x val="-0.12658763721593658"/>
                  <c:y val="-9.22867088070193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0805E170-FD02-4268-AF34-95C5468A4A21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09256D6-4AF3-42EB-82D5-2017BFB5E246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4584741480337"/>
                      <c:h val="4.59389197565688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398-4ED0-92B0-FECC08E29ACF}"/>
                </c:ext>
              </c:extLst>
            </c:dLbl>
            <c:dLbl>
              <c:idx val="4"/>
              <c:layout>
                <c:manualLayout>
                  <c:x val="-8.1072981138296515E-2"/>
                  <c:y val="-5.2276679894364617E-2"/>
                </c:manualLayout>
              </c:layout>
              <c:tx>
                <c:rich>
                  <a:bodyPr/>
                  <a:lstStyle/>
                  <a:p>
                    <a:fld id="{214E1DB7-4096-4802-80E4-7FC645F916F1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E9B4D47-7EDB-4A89-995C-7BD846F9F44F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8398-4ED0-92B0-FECC08E29ACF}"/>
                </c:ext>
              </c:extLst>
            </c:dLbl>
            <c:dLbl>
              <c:idx val="5"/>
              <c:layout>
                <c:manualLayout>
                  <c:x val="-0.1180534152119298"/>
                  <c:y val="-0.10803098023123257"/>
                </c:manualLayout>
              </c:layout>
              <c:tx>
                <c:rich>
                  <a:bodyPr/>
                  <a:lstStyle/>
                  <a:p>
                    <a:fld id="{0B8188F6-49E1-4512-B86D-AF8613ACA665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F53BC2F-334B-4463-9880-79C0DB4CE125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17403801011358"/>
                      <c:h val="5.452162750348048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4EF-41C8-A48E-07FB16BA6381}"/>
                </c:ext>
              </c:extLst>
            </c:dLbl>
            <c:dLbl>
              <c:idx val="6"/>
              <c:layout>
                <c:manualLayout>
                  <c:x val="-9.3873978160132848E-2"/>
                  <c:y val="-4.3026369723577811E-2"/>
                </c:manualLayout>
              </c:layout>
              <c:tx>
                <c:rich>
                  <a:bodyPr/>
                  <a:lstStyle/>
                  <a:p>
                    <a:fld id="{F07DA943-A597-4F94-80E7-E37D4D95C856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D45EAC1-DB1F-47AF-A95D-9A0137FC1FC8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319A-4814-939D-031ABD929E81}"/>
                </c:ext>
              </c:extLst>
            </c:dLbl>
            <c:dLbl>
              <c:idx val="7"/>
              <c:layout>
                <c:manualLayout>
                  <c:x val="-8.3917647143148963E-2"/>
                  <c:y val="-5.63463769465920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228310BA-EF3D-4C36-889C-757F35ED5822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5BEB81B-9527-41E5-ACAF-411F9FFBBAEC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051341965588"/>
                      <c:h val="7.181749667629201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7B5-4D4C-AAF6-A8222A55DD63}"/>
                </c:ext>
              </c:extLst>
            </c:dLbl>
            <c:dLbl>
              <c:idx val="8"/>
              <c:layout>
                <c:manualLayout>
                  <c:x val="-0.13227696922564158"/>
                  <c:y val="-0.128692783188045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250746332844"/>
                      <c:h val="5.08249821999387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CF6-47E0-9971-13D060A1968A}"/>
                </c:ext>
              </c:extLst>
            </c:dLbl>
            <c:dLbl>
              <c:idx val="9"/>
              <c:layout>
                <c:manualLayout>
                  <c:x val="-8.3917647143148963E-2"/>
                  <c:y val="-7.515505106346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F6-47E0-9971-13D060A1968A}"/>
                </c:ext>
              </c:extLst>
            </c:dLbl>
            <c:dLbl>
              <c:idx val="10"/>
              <c:layout>
                <c:manualLayout>
                  <c:x val="-6.6849651114033931E-2"/>
                  <c:y val="-9.6491322427253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F6-47E0-9971-13D060A1968A}"/>
                </c:ext>
              </c:extLst>
            </c:dLbl>
            <c:dLbl>
              <c:idx val="11"/>
              <c:layout>
                <c:manualLayout>
                  <c:x val="0"/>
                  <c:y val="-0.10656646603501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F6-47E0-9971-13D060A19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</c:formatCode>
                <c:ptCount val="12"/>
                <c:pt idx="0">
                  <c:v>59626</c:v>
                </c:pt>
                <c:pt idx="1">
                  <c:v>127743</c:v>
                </c:pt>
                <c:pt idx="2">
                  <c:v>235980</c:v>
                </c:pt>
                <c:pt idx="3">
                  <c:v>266600</c:v>
                </c:pt>
                <c:pt idx="4">
                  <c:v>311477</c:v>
                </c:pt>
                <c:pt idx="5">
                  <c:v>319497</c:v>
                </c:pt>
                <c:pt idx="6">
                  <c:v>416057</c:v>
                </c:pt>
                <c:pt idx="7">
                  <c:v>451177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工作表1!$E$2:$E$9</c15:f>
                <c15:dlblRangeCache>
                  <c:ptCount val="8"/>
                  <c:pt idx="0">
                    <c:v>13%</c:v>
                  </c:pt>
                  <c:pt idx="1">
                    <c:v>28%</c:v>
                  </c:pt>
                  <c:pt idx="2">
                    <c:v>52%</c:v>
                  </c:pt>
                  <c:pt idx="3">
                    <c:v>58%</c:v>
                  </c:pt>
                  <c:pt idx="4">
                    <c:v>68%</c:v>
                  </c:pt>
                  <c:pt idx="5">
                    <c:v>70%</c:v>
                  </c:pt>
                  <c:pt idx="6">
                    <c:v>91%</c:v>
                  </c:pt>
                  <c:pt idx="7">
                    <c:v>99%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8398-4ED0-92B0-FECC08E2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50624"/>
        <c:axId val="1269640832"/>
      </c:lineChart>
      <c:catAx>
        <c:axId val="126965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0832"/>
        <c:crosses val="autoZero"/>
        <c:auto val="1"/>
        <c:lblAlgn val="ctr"/>
        <c:lblOffset val="100"/>
        <c:noMultiLvlLbl val="0"/>
      </c:catAx>
      <c:valAx>
        <c:axId val="12696408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0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5309275671878755"/>
          <c:y val="8.0985173427409976E-2"/>
          <c:w val="0.32481292401202733"/>
          <c:h val="5.4910887977985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2.545327831383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-5.92148660691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6.5863262405551071E-2"/>
                  <c:y val="-7.5623675077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4.1802665841075379E-2"/>
                  <c:y val="-9.871150488669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5.1588943043640145E-2"/>
                  <c:y val="-4.6281880523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4.2308592208800564E-3"/>
                  <c:y val="-2.884760116259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59312171115935E-2"/>
                  <c:y val="2.480298358116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1.91547499055058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1.2148562457309791E-2"/>
                  <c:y val="1.499870621005947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4042549340312515E-3"/>
                  <c:y val="2.1590863506704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3CD1924-3796-4E63-8023-2CC971AE245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A37C2BF-CFD2-4EAF-8E1B-6824C273D66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6F2BC24-D4F3-42CC-A68A-7A4C57DFE68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A1ABB44-FA7D-4E08-BC51-760C7F25584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9.3078902859361268E-2"/>
                  <c:y val="-6.09901835065806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368D247-FFF6-454A-BF3A-1D5260A3111B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6D44D31-6596-4863-8493-F2073540488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7.1924606754961012E-2"/>
                  <c:y val="-5.555295964918235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8826C81-8700-4293-A970-542D291275C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1AE0F0C-4CDE-4D53-B791-7F8D162210AF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8.3206898010641059E-2"/>
                  <c:y val="-4.282312458866526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C9C4A15-8C55-43C0-A5F2-20D7B36BD518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61A9E45-BA98-4520-A370-CCCCAE78AE6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9.5899475673281331E-2"/>
                  <c:y val="-7.459723900377733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733B5F0-0DC2-4806-BD8E-BB0B7106F6A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FB47879-A393-4A98-BEB4-1891FC08B53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0.12904120623684173"/>
                  <c:y val="-3.624970189933653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DF9F1B51-38E8-4BBD-BB0B-53C7F41CA88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4514518-3772-4CBF-AEF6-A0A409129EBF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6.7693747534081E-2"/>
                  <c:y val="-4.292451187531660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F864E73-366F-429D-8B3C-777E3175956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78BD6E6-E95F-4A6B-B8B9-1B60998A1357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9425191690681328E-2"/>
                  <c:y val="-4.5067750952269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8.1796556080594301E-2"/>
                  <c:y val="-0.100287454998371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6.7693747534081E-2"/>
                  <c:y val="-0.11412108904051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9.1668616452402259E-3"/>
                  <c:y val="-7.6460781413858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3711</c:v>
                </c:pt>
                <c:pt idx="1">
                  <c:v>13711</c:v>
                </c:pt>
                <c:pt idx="2">
                  <c:v>37705</c:v>
                </c:pt>
                <c:pt idx="3">
                  <c:v>49277</c:v>
                </c:pt>
                <c:pt idx="4">
                  <c:v>72555</c:v>
                </c:pt>
                <c:pt idx="5" formatCode="#,##0_ ">
                  <c:v>80575</c:v>
                </c:pt>
                <c:pt idx="6" formatCode="#,##0_ ">
                  <c:v>140125</c:v>
                </c:pt>
                <c:pt idx="7" formatCode="#,##0_ ">
                  <c:v>175245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1%</c:v>
                  </c:pt>
                  <c:pt idx="1">
                    <c:v>5%</c:v>
                  </c:pt>
                  <c:pt idx="2">
                    <c:v>15%</c:v>
                  </c:pt>
                  <c:pt idx="3">
                    <c:v>19%</c:v>
                  </c:pt>
                  <c:pt idx="4">
                    <c:v>28%</c:v>
                  </c:pt>
                  <c:pt idx="5">
                    <c:v>31%</c:v>
                  </c:pt>
                  <c:pt idx="6">
                    <c:v>54%</c:v>
                  </c:pt>
                  <c:pt idx="7">
                    <c:v>68%</c:v>
                  </c:pt>
                  <c:pt idx="8">
                    <c:v>0%</c:v>
                  </c:pt>
                  <c:pt idx="9">
                    <c:v>0%</c:v>
                  </c:pt>
                  <c:pt idx="10">
                    <c:v>0%</c:v>
                  </c:pt>
                  <c:pt idx="11">
                    <c:v>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7684001697511903E-2"/>
                  <c:y val="1.416490042599626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dirty="0">
                        <a:solidFill>
                          <a:schemeClr val="tx1"/>
                        </a:solidFill>
                      </a:rPr>
                      <a:t>25%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13,080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785887135677225E-2"/>
                      <c:h val="8.159377235825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3497362417253442E-2"/>
                  <c:y val="2.961221982060124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19%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10,013K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9546201267683497E-2"/>
                  <c:y val="5.16822915517646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sz="1200" b="1" dirty="0"/>
                      <a:t>25%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34,314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0.25302743064959182</c:v>
                </c:pt>
                <c:pt idx="1">
                  <c:v>0.19340196627585807</c:v>
                </c:pt>
                <c:pt idx="2">
                  <c:v>0.25424746041507673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9543728842911804E-2"/>
                  <c:y val="1.1194082721583613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26%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35,414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3.4820288621503465E-2</c:v>
                </c:pt>
                <c:pt idx="1">
                  <c:v>3.0904139223147199E-2</c:v>
                </c:pt>
                <c:pt idx="2">
                  <c:v>8.1503819565362356E-3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0640667893135866E-2"/>
                  <c:y val="-7.697553951724728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24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12,613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8.087609108105169E-2"/>
                  <c:y val="-3.141836793443197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47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63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,091K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581482659291729E-2"/>
                      <c:h val="9.5166607747137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6.1902735327117264E-2</c:v>
                </c:pt>
                <c:pt idx="1">
                  <c:v>1.9315087014466999E-2</c:v>
                </c:pt>
                <c:pt idx="2">
                  <c:v>0.205071019464594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83782673642787E-2"/>
                  <c:y val="0.1378870326995314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2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8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14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,880K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61453271501468E-2"/>
                      <c:h val="8.17921437399749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5403437087997882E-2"/>
                  <c:y val="0.2999584245151156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22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11,613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8.0506326220734906E-2"/>
                  <c:y val="-1.336513732375482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76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102,413K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0.30990056873138083</c:v>
                </c:pt>
                <c:pt idx="1">
                  <c:v>0.91109265447240839</c:v>
                </c:pt>
                <c:pt idx="2">
                  <c:v>0.29135392663174353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2.093374582901941E-3"/>
                  <c:y val="-0.1548946882923757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34%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(17,594K)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1.8839931703935713E-2"/>
                  <c:y val="-0.12642140000333607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(32,550K)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0.34034897667040653</c:v>
                </c:pt>
                <c:pt idx="1">
                  <c:v>-0.15471384698588064</c:v>
                </c:pt>
                <c:pt idx="2">
                  <c:v>0.24117721153204941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0.76448</cdr:x>
      <cdr:y>0.17698</cdr:y>
    </cdr:from>
    <cdr:to>
      <cdr:x>0.84082</cdr:x>
      <cdr:y>0.2246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26036" y="773291"/>
          <a:ext cx="681639" cy="208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0.26796</cdr:x>
      <cdr:y>0.55029</cdr:y>
    </cdr:from>
    <cdr:to>
      <cdr:x>0.35667</cdr:x>
      <cdr:y>0.59884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2392613" y="2404419"/>
          <a:ext cx="792091" cy="21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0.42025</cdr:x>
      <cdr:y>0.58258</cdr:y>
    </cdr:from>
    <cdr:to>
      <cdr:x>0.67777</cdr:x>
      <cdr:y>0.73621</cdr:y>
    </cdr:to>
    <cdr:sp macro="" textlink="">
      <cdr:nvSpPr>
        <cdr:cNvPr id="6" name="文字方塊 5">
          <a:extLst xmlns:a="http://schemas.openxmlformats.org/drawingml/2006/main">
            <a:ext uri="{FF2B5EF4-FFF2-40B4-BE49-F238E27FC236}">
              <a16:creationId xmlns:a16="http://schemas.microsoft.com/office/drawing/2014/main" id="{B904229C-7C71-43C4-852C-64324D4E61B7}"/>
            </a:ext>
          </a:extLst>
        </cdr:cNvPr>
        <cdr:cNvSpPr txBox="1"/>
      </cdr:nvSpPr>
      <cdr:spPr>
        <a:xfrm xmlns:a="http://schemas.openxmlformats.org/drawingml/2006/main">
          <a:off x="3752408" y="2545515"/>
          <a:ext cx="2299394" cy="6712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/>
            <a:t>5/15</a:t>
          </a:r>
          <a:r>
            <a:rPr lang="zh-TW" altLang="en-US" sz="1600" b="1" dirty="0"/>
            <a:t>實際簽約達成：</a:t>
          </a:r>
          <a:endParaRPr lang="en-US" altLang="zh-TW" sz="1600" b="1" dirty="0"/>
        </a:p>
        <a:p xmlns:a="http://schemas.openxmlformats.org/drawingml/2006/main">
          <a:r>
            <a:rPr lang="en-US" altLang="zh-TW" sz="1600" b="1" dirty="0"/>
            <a:t>300,120K</a:t>
          </a:r>
          <a:r>
            <a:rPr lang="zh-TW" altLang="en-US" sz="1600" b="1" dirty="0"/>
            <a:t> </a:t>
          </a:r>
          <a:r>
            <a:rPr lang="en-US" altLang="zh-TW" sz="1600" b="1" dirty="0"/>
            <a:t>(66%)</a:t>
          </a:r>
          <a:endParaRPr lang="zh-TW" altLang="en-US" sz="1600" b="1" dirty="0"/>
        </a:p>
      </cdr:txBody>
    </cdr:sp>
  </cdr:relSizeAnchor>
  <cdr:relSizeAnchor xmlns:cdr="http://schemas.openxmlformats.org/drawingml/2006/chartDrawing">
    <cdr:from>
      <cdr:x>0.39543</cdr:x>
      <cdr:y>0.43318</cdr:y>
    </cdr:from>
    <cdr:to>
      <cdr:x>0.41963</cdr:x>
      <cdr:y>0.5815</cdr:y>
    </cdr:to>
    <cdr:cxnSp macro="">
      <cdr:nvCxnSpPr>
        <cdr:cNvPr id="8" name="直線接點 7">
          <a:extLst xmlns:a="http://schemas.openxmlformats.org/drawingml/2006/main">
            <a:ext uri="{FF2B5EF4-FFF2-40B4-BE49-F238E27FC236}">
              <a16:creationId xmlns:a16="http://schemas.microsoft.com/office/drawing/2014/main" id="{3F841DE0-361A-4264-9B24-0EFB2047472E}"/>
            </a:ext>
          </a:extLst>
        </cdr:cNvPr>
        <cdr:cNvCxnSpPr/>
      </cdr:nvCxnSpPr>
      <cdr:spPr>
        <a:xfrm xmlns:a="http://schemas.openxmlformats.org/drawingml/2006/main">
          <a:off x="3530811" y="1892709"/>
          <a:ext cx="216062" cy="648078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0.53754</cdr:x>
      <cdr:y>0.47171</cdr:y>
    </cdr:from>
    <cdr:to>
      <cdr:x>0.62426</cdr:x>
      <cdr:y>0.55451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891827" y="2629958"/>
          <a:ext cx="789184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115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59,783K</a:t>
          </a:r>
        </a:p>
      </cdr:txBody>
    </cdr:sp>
  </cdr:relSizeAnchor>
  <cdr:relSizeAnchor xmlns:cdr="http://schemas.openxmlformats.org/drawingml/2006/chartDrawing">
    <cdr:from>
      <cdr:x>0.24936</cdr:x>
      <cdr:y>0.54432</cdr:y>
    </cdr:from>
    <cdr:to>
      <cdr:x>0.33304</cdr:x>
      <cdr:y>0.62712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269296" y="3034785"/>
          <a:ext cx="761519" cy="461644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66%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34,100K</a:t>
          </a:r>
        </a:p>
      </cdr:txBody>
    </cdr:sp>
  </cdr:relSizeAnchor>
  <cdr:relSizeAnchor xmlns:cdr="http://schemas.openxmlformats.org/drawingml/2006/chartDrawing">
    <cdr:from>
      <cdr:x>0.33828</cdr:x>
      <cdr:y>0.62244</cdr:y>
    </cdr:from>
    <cdr:to>
      <cdr:x>0.50357</cdr:x>
      <cdr:y>0.70524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078510" y="3470326"/>
          <a:ext cx="1504201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雙葉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1,000K</a:t>
          </a:r>
        </a:p>
      </cdr:txBody>
    </cdr:sp>
  </cdr:relSizeAnchor>
  <cdr:relSizeAnchor xmlns:cdr="http://schemas.openxmlformats.org/drawingml/2006/chartDrawing">
    <cdr:from>
      <cdr:x>0.33964</cdr:x>
      <cdr:y>0.72221</cdr:y>
    </cdr:from>
    <cdr:to>
      <cdr:x>0.50553</cdr:x>
      <cdr:y>0.83813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090877" y="4026599"/>
          <a:ext cx="1509661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愛菲斯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1,500K</a:t>
          </a:r>
        </a:p>
        <a:p xmlns:a="http://schemas.openxmlformats.org/drawingml/2006/main">
          <a:r>
            <a:rPr lang="zh-TW" altLang="en-US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動聯                </a:t>
          </a:r>
          <a:r>
            <a:rPr lang="en-US" altLang="zh-TW" sz="1200" b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03">
              <a:defRPr/>
            </a:pPr>
            <a:r>
              <a:rPr lang="zh-TW" altLang="en-US" sz="1000" dirty="0">
                <a:solidFill>
                  <a:srgbClr val="FF0000"/>
                </a:solidFill>
              </a:rPr>
              <a:t>原中心目標數</a:t>
            </a:r>
            <a:r>
              <a:rPr lang="en-US" altLang="zh-TW" sz="1000" dirty="0">
                <a:solidFill>
                  <a:srgbClr val="FF0000"/>
                </a:solidFill>
              </a:rPr>
              <a:t>480,280K</a:t>
            </a:r>
          </a:p>
          <a:p>
            <a:pPr defTabSz="912503">
              <a:defRPr/>
            </a:pPr>
            <a:r>
              <a:rPr lang="zh-TW" altLang="en-US" sz="1000" dirty="0">
                <a:solidFill>
                  <a:srgbClr val="FF0000"/>
                </a:solidFill>
              </a:rPr>
              <a:t>推動中</a:t>
            </a:r>
            <a:r>
              <a:rPr lang="en-US" altLang="zh-TW" sz="1000" dirty="0">
                <a:solidFill>
                  <a:srgbClr val="FF0000"/>
                </a:solidFill>
              </a:rPr>
              <a:t>5-7</a:t>
            </a:r>
            <a:r>
              <a:rPr lang="zh-TW" altLang="en-US" sz="1000" dirty="0">
                <a:solidFill>
                  <a:srgbClr val="FF0000"/>
                </a:solidFill>
              </a:rPr>
              <a:t>月</a:t>
            </a:r>
            <a:r>
              <a:rPr lang="en-US" altLang="zh-TW" sz="1000" dirty="0">
                <a:solidFill>
                  <a:srgbClr val="FF0000"/>
                </a:solidFill>
              </a:rPr>
              <a:t>(</a:t>
            </a:r>
            <a:r>
              <a:rPr lang="zh-TW" altLang="en-US" sz="1000" dirty="0">
                <a:solidFill>
                  <a:srgbClr val="FF0000"/>
                </a:solidFill>
              </a:rPr>
              <a:t>藍色</a:t>
            </a:r>
            <a:r>
              <a:rPr lang="en-US" altLang="zh-TW" sz="1000" dirty="0">
                <a:solidFill>
                  <a:srgbClr val="FF0000"/>
                </a:solidFill>
              </a:rPr>
              <a:t>5</a:t>
            </a:r>
            <a:r>
              <a:rPr lang="zh-TW" altLang="en-US" sz="1000" dirty="0">
                <a:solidFill>
                  <a:srgbClr val="FF0000"/>
                </a:solidFill>
              </a:rPr>
              <a:t>月、橘色</a:t>
            </a:r>
            <a:r>
              <a:rPr lang="en-US" altLang="zh-TW" sz="1000" dirty="0">
                <a:solidFill>
                  <a:srgbClr val="FF0000"/>
                </a:solidFill>
              </a:rPr>
              <a:t>6</a:t>
            </a:r>
            <a:r>
              <a:rPr lang="zh-TW" altLang="en-US" sz="1000" dirty="0">
                <a:solidFill>
                  <a:srgbClr val="FF0000"/>
                </a:solidFill>
              </a:rPr>
              <a:t>月、綠色</a:t>
            </a:r>
            <a:r>
              <a:rPr lang="en-US" altLang="zh-TW" sz="1000" dirty="0">
                <a:solidFill>
                  <a:srgbClr val="FF0000"/>
                </a:solidFill>
              </a:rPr>
              <a:t>7</a:t>
            </a:r>
            <a:r>
              <a:rPr lang="zh-TW" altLang="en-US" sz="1000" dirty="0">
                <a:solidFill>
                  <a:srgbClr val="FF0000"/>
                </a:solidFill>
              </a:rPr>
              <a:t>月</a:t>
            </a:r>
            <a:r>
              <a:rPr lang="en-US" altLang="zh-TW" sz="1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99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原中心目標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282,389</a:t>
            </a:r>
            <a:endParaRPr lang="en-US" altLang="zh-TW" sz="1200" dirty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rgbClr val="FF0000"/>
                </a:solidFill>
              </a:rPr>
              <a:t>推動中</a:t>
            </a:r>
            <a:r>
              <a:rPr lang="en-US" altLang="zh-TW" sz="1200" dirty="0">
                <a:solidFill>
                  <a:srgbClr val="FF0000"/>
                </a:solidFill>
              </a:rPr>
              <a:t>4-6</a:t>
            </a:r>
            <a:r>
              <a:rPr lang="zh-TW" altLang="en-US" sz="1200" dirty="0">
                <a:solidFill>
                  <a:srgbClr val="FF0000"/>
                </a:solidFill>
              </a:rPr>
              <a:t>月</a:t>
            </a:r>
            <a:r>
              <a:rPr lang="en-US" altLang="zh-TW" sz="1200" dirty="0">
                <a:solidFill>
                  <a:srgbClr val="FF0000"/>
                </a:solidFill>
              </a:rPr>
              <a:t>(</a:t>
            </a:r>
            <a:r>
              <a:rPr lang="zh-TW" altLang="en-US" sz="1200" dirty="0">
                <a:solidFill>
                  <a:srgbClr val="FF0000"/>
                </a:solidFill>
              </a:rPr>
              <a:t>藍色</a:t>
            </a:r>
            <a:r>
              <a:rPr lang="en-US" altLang="zh-TW" sz="1200" dirty="0">
                <a:solidFill>
                  <a:srgbClr val="FF0000"/>
                </a:solidFill>
              </a:rPr>
              <a:t>4</a:t>
            </a:r>
            <a:r>
              <a:rPr lang="zh-TW" altLang="en-US" sz="1200" dirty="0">
                <a:solidFill>
                  <a:srgbClr val="FF0000"/>
                </a:solidFill>
              </a:rPr>
              <a:t>月、橘色</a:t>
            </a:r>
            <a:r>
              <a:rPr lang="en-US" altLang="zh-TW" sz="1200" dirty="0">
                <a:solidFill>
                  <a:srgbClr val="FF0000"/>
                </a:solidFill>
              </a:rPr>
              <a:t>5</a:t>
            </a:r>
            <a:r>
              <a:rPr lang="zh-TW" altLang="en-US" sz="1200" dirty="0">
                <a:solidFill>
                  <a:srgbClr val="FF0000"/>
                </a:solidFill>
              </a:rPr>
              <a:t>月、綠色</a:t>
            </a:r>
            <a:r>
              <a:rPr lang="en-US" altLang="zh-TW" sz="1200" dirty="0">
                <a:solidFill>
                  <a:srgbClr val="FF0000"/>
                </a:solidFill>
              </a:rPr>
              <a:t>6</a:t>
            </a:r>
            <a:r>
              <a:rPr lang="zh-TW" altLang="en-US" sz="1200" dirty="0">
                <a:solidFill>
                  <a:srgbClr val="FF0000"/>
                </a:solidFill>
              </a:rPr>
              <a:t>月</a:t>
            </a:r>
            <a:r>
              <a:rPr lang="en-US" altLang="zh-TW" sz="1200" dirty="0">
                <a:solidFill>
                  <a:srgbClr val="FF0000"/>
                </a:solidFill>
              </a:rPr>
              <a:t>)</a:t>
            </a:r>
            <a:br>
              <a:rPr lang="en-US" altLang="zh-TW" dirty="0"/>
            </a:br>
            <a:r>
              <a:rPr lang="zh-TW" altLang="en-US" dirty="0"/>
              <a:t>中心整體</a:t>
            </a:r>
            <a:r>
              <a:rPr lang="en-US" altLang="zh-TW" dirty="0"/>
              <a:t>3</a:t>
            </a:r>
            <a:r>
              <a:rPr lang="zh-TW" altLang="en-US" dirty="0"/>
              <a:t>月新增簽約</a:t>
            </a:r>
            <a:r>
              <a:rPr lang="en-US" altLang="zh-TW" dirty="0"/>
              <a:t>5,646K</a:t>
            </a:r>
            <a:r>
              <a:rPr lang="zh-TW" altLang="en-US" dirty="0"/>
              <a:t>；</a:t>
            </a:r>
            <a:r>
              <a:rPr lang="en-US" altLang="zh-TW" dirty="0"/>
              <a:t>3</a:t>
            </a:r>
            <a:r>
              <a:rPr lang="zh-TW" altLang="en-US" dirty="0"/>
              <a:t>月預計新增簽約</a:t>
            </a:r>
            <a:r>
              <a:rPr lang="en-US" altLang="zh-TW" dirty="0"/>
              <a:t>23,958K</a:t>
            </a:r>
            <a:r>
              <a:rPr lang="zh-TW" altLang="en-US" dirty="0"/>
              <a:t>，</a:t>
            </a:r>
            <a:r>
              <a:rPr lang="en-US" altLang="zh-TW" dirty="0"/>
              <a:t>(</a:t>
            </a:r>
            <a:r>
              <a:rPr lang="zh-TW" altLang="en-US" dirty="0"/>
              <a:t>目標</a:t>
            </a:r>
            <a:r>
              <a:rPr lang="en-US" altLang="zh-TW" dirty="0"/>
              <a:t>282,389</a:t>
            </a:r>
            <a:r>
              <a:rPr lang="zh-TW" altLang="en-US" dirty="0"/>
              <a:t>，</a:t>
            </a:r>
            <a:r>
              <a:rPr lang="en-US" altLang="zh-TW" dirty="0"/>
              <a:t>7%)</a:t>
            </a:r>
          </a:p>
          <a:p>
            <a:pPr marL="0" indent="0">
              <a:buNone/>
            </a:pPr>
            <a:r>
              <a:rPr lang="en-US" altLang="zh-TW" dirty="0"/>
              <a:t>H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</a:t>
            </a:r>
            <a:r>
              <a:rPr lang="en-US" altLang="zh-TW" dirty="0"/>
              <a:t>1,000K</a:t>
            </a:r>
          </a:p>
          <a:p>
            <a:pPr marL="0" indent="0">
              <a:buNone/>
            </a:pPr>
            <a:r>
              <a:rPr lang="en-US" altLang="zh-TW" dirty="0"/>
              <a:t>S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</a:t>
            </a:r>
            <a:r>
              <a:rPr lang="en-US" altLang="zh-TW" dirty="0"/>
              <a:t>3,271K</a:t>
            </a:r>
          </a:p>
          <a:p>
            <a:pPr marL="0" indent="0">
              <a:buNone/>
            </a:pPr>
            <a:r>
              <a:rPr lang="en-US" altLang="zh-TW" dirty="0"/>
              <a:t>U</a:t>
            </a:r>
            <a:r>
              <a:rPr lang="zh-TW" altLang="en-US" dirty="0"/>
              <a:t>組本次新增</a:t>
            </a:r>
            <a:r>
              <a:rPr lang="en-US" altLang="zh-TW" dirty="0"/>
              <a:t>3</a:t>
            </a:r>
            <a:r>
              <a:rPr lang="zh-TW" altLang="en-US" dirty="0"/>
              <a:t>月簽約案件：共</a:t>
            </a:r>
            <a:r>
              <a:rPr lang="en-US" altLang="zh-TW" dirty="0"/>
              <a:t>1,375K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貿塑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三商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中心整體能見度總計</a:t>
            </a:r>
            <a:r>
              <a:rPr lang="en-US" altLang="zh-TW" dirty="0"/>
              <a:t>=196,296K(HSU</a:t>
            </a:r>
            <a:r>
              <a:rPr lang="zh-TW" altLang="en-US" dirty="0"/>
              <a:t>所有案件</a:t>
            </a:r>
            <a:r>
              <a:rPr lang="en-US" altLang="zh-TW" dirty="0"/>
              <a:t>P4&lt;</a:t>
            </a:r>
            <a:r>
              <a:rPr lang="zh-TW" altLang="en-US" dirty="0"/>
              <a:t>努力中、推廣中、可簽約、已簽約</a:t>
            </a:r>
            <a:r>
              <a:rPr lang="en-US" altLang="zh-TW" dirty="0"/>
              <a:t>&gt;)+A</a:t>
            </a:r>
            <a:r>
              <a:rPr lang="zh-TW" altLang="en-US" dirty="0"/>
              <a:t>組醫起付</a:t>
            </a:r>
            <a:r>
              <a:rPr lang="en-US" altLang="zh-TW" dirty="0"/>
              <a:t>6,280K+A</a:t>
            </a:r>
            <a:r>
              <a:rPr lang="zh-TW" altLang="en-US" dirty="0"/>
              <a:t>組馬偕</a:t>
            </a:r>
            <a:r>
              <a:rPr lang="en-US" altLang="zh-TW" dirty="0"/>
              <a:t>720K=203,296K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7552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3841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5235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tup.sme.gov.tw/home/modules/funding/detail/?sId=132" TargetMode="External"/><Relationship Id="rId2" Type="http://schemas.openxmlformats.org/officeDocument/2006/relationships/hyperlink" Target="https://reurl.cc/ezL4V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05/15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9576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8484" y="2420889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院營運管理平台資訊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企業業務收入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未提獎金及應研前餘絀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達成率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企業合作簽約進展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年度新簽約進度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政府業科資源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1214467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434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0688"/>
            <a:ext cx="121920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3644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88640"/>
            <a:ext cx="1144927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8157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90670"/>
            <a:ext cx="11305256" cy="648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5192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BAE93-8245-4E15-9D8F-D93AD608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260648"/>
            <a:ext cx="9906000" cy="812082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各組主要政府業科資源提案規劃</a:t>
            </a:r>
            <a:b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產發署高齡普惠與</a:t>
            </a:r>
            <a:r>
              <a:rPr lang="en-US" altLang="zh-TW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CIDT</a:t>
            </a:r>
            <a:r>
              <a:rPr lang="zh-TW" altLang="en-US" sz="2400" u="sng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br>
              <a:rPr lang="en-US" altLang="zh-TW" sz="24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400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B639B91-F1EC-41B5-AE15-8873B3757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2151"/>
              </p:ext>
            </p:extLst>
          </p:nvPr>
        </p:nvGraphicFramePr>
        <p:xfrm>
          <a:off x="407368" y="980728"/>
          <a:ext cx="11377263" cy="5705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60">
                  <a:extLst>
                    <a:ext uri="{9D8B030D-6E8A-4147-A177-3AD203B41FA5}">
                      <a16:colId xmlns:a16="http://schemas.microsoft.com/office/drawing/2014/main" val="106985748"/>
                    </a:ext>
                  </a:extLst>
                </a:gridCol>
                <a:gridCol w="1614696">
                  <a:extLst>
                    <a:ext uri="{9D8B030D-6E8A-4147-A177-3AD203B41FA5}">
                      <a16:colId xmlns:a16="http://schemas.microsoft.com/office/drawing/2014/main" val="373528800"/>
                    </a:ext>
                  </a:extLst>
                </a:gridCol>
                <a:gridCol w="7616366">
                  <a:extLst>
                    <a:ext uri="{9D8B030D-6E8A-4147-A177-3AD203B41FA5}">
                      <a16:colId xmlns:a16="http://schemas.microsoft.com/office/drawing/2014/main" val="1351442816"/>
                    </a:ext>
                  </a:extLst>
                </a:gridCol>
                <a:gridCol w="1456641">
                  <a:extLst>
                    <a:ext uri="{9D8B030D-6E8A-4147-A177-3AD203B41FA5}">
                      <a16:colId xmlns:a16="http://schemas.microsoft.com/office/drawing/2014/main" val="2634461819"/>
                    </a:ext>
                  </a:extLst>
                </a:gridCol>
              </a:tblGrid>
              <a:tr h="601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研發主軸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提案規劃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(PMO:)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提案部門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8197463"/>
                  </a:ext>
                </a:extLst>
              </a:tr>
              <a:tr h="1674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遠距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偏鄉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社區照護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主題式研發計畫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高齡普惠科技研發與實證補助計畫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(PO:ISTI)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整合生成式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建立全方位照顧旅程計畫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祝三實業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星詠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台安藥局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銀髮族虛擬擴增實境肌力與平衡鍛鍊平台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高登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/1,600K</a:t>
                      </a:r>
                      <a:endParaRPr lang="en-US" altLang="zh-TW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：高齡產業普惠加值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主題式即時輔導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銀髮族頭部保健平台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十兆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銀髮族行動微旅服務資訊平台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小驢駒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銀髮寵物寶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肯納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日盛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銀髮族非用藥睡眠自然調理服務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申疊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銀髮族虛擬實境體適能平衡鍛鍊平台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英飛輪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en-US" altLang="zh-TW" sz="2000" b="1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zh-TW" altLang="en-US" sz="2000" b="1" u="sng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產發署</a:t>
                      </a:r>
                      <a:r>
                        <a:rPr lang="zh-TW" altLang="en-US" sz="20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：協助傳統產業技術開發計畫</a:t>
                      </a:r>
                      <a:r>
                        <a:rPr lang="en-US" altLang="zh-TW" sz="2000" b="1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(PO:CPC)</a:t>
                      </a:r>
                    </a:p>
                    <a:p>
                      <a:pPr marL="800100" lvl="1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智慧藥局一站式銀髮族精準照護補給站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欣辰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小驢駒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台醫光電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/1,500K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H000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H100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99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3915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BAE93-8245-4E15-9D8F-D93AD608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16632"/>
            <a:ext cx="9906000" cy="909737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各組主要政府業科資源提案規劃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19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B639B91-F1EC-41B5-AE15-8873B3757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91593"/>
              </p:ext>
            </p:extLst>
          </p:nvPr>
        </p:nvGraphicFramePr>
        <p:xfrm>
          <a:off x="587388" y="836712"/>
          <a:ext cx="11017223" cy="560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832">
                  <a:extLst>
                    <a:ext uri="{9D8B030D-6E8A-4147-A177-3AD203B41FA5}">
                      <a16:colId xmlns:a16="http://schemas.microsoft.com/office/drawing/2014/main" val="106985748"/>
                    </a:ext>
                  </a:extLst>
                </a:gridCol>
                <a:gridCol w="1440420">
                  <a:extLst>
                    <a:ext uri="{9D8B030D-6E8A-4147-A177-3AD203B41FA5}">
                      <a16:colId xmlns:a16="http://schemas.microsoft.com/office/drawing/2014/main" val="3735288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1351442816"/>
                    </a:ext>
                  </a:extLst>
                </a:gridCol>
                <a:gridCol w="1476163">
                  <a:extLst>
                    <a:ext uri="{9D8B030D-6E8A-4147-A177-3AD203B41FA5}">
                      <a16:colId xmlns:a16="http://schemas.microsoft.com/office/drawing/2014/main" val="2634461819"/>
                    </a:ext>
                  </a:extLst>
                </a:gridCol>
              </a:tblGrid>
              <a:tr h="6580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研發主軸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提案規劃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提案部門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8197463"/>
                  </a:ext>
                </a:extLst>
              </a:tr>
              <a:tr h="25803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運動科技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創新優化計畫</a:t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智慧感測光能量高齡健康照護平台案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泰沂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/6,000K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經濟部產業技術司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A+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企業創新研發淬鍊計畫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前瞻技術研發計畫</a:t>
                      </a:r>
                      <a:endParaRPr lang="en-US" altLang="zh-TW" sz="20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虛實融合一體機智慧顯示互動系統開發計畫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中強光電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/38,000K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S000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S000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6998881"/>
                  </a:ext>
                </a:extLst>
              </a:tr>
              <a:tr h="914260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2000" b="1" kern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en-US" altLang="zh-TW" sz="2000" b="1" kern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：以大帶小製造業低碳及智慧化升級轉型補助</a:t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化妝品充填產線及進出口倉儲智慧化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柏瑞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/5,000K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產服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/U100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48581131"/>
                  </a:ext>
                </a:extLst>
              </a:tr>
              <a:tr h="9142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韌性供應鏈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2000" b="1" u="sng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產發署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：產業升級創新平台輔導計畫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創新優化計畫</a:t>
                      </a:r>
                      <a:b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(PO: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聯輔中心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800100" lvl="1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車用零件分級溯源交易平台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/900K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000" b="1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U500</a:t>
                      </a:r>
                      <a:endParaRPr lang="zh-TW" altLang="en-US" sz="20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97358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112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78687" y="1160748"/>
            <a:ext cx="5634626" cy="4536504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中心產業服務簽約統計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各組企收注意事項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中心預估年度簽約認列數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backlog)</a:t>
            </a: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政府業科資源</a:t>
            </a:r>
          </a:p>
        </p:txBody>
      </p:sp>
      <p:sp>
        <p:nvSpPr>
          <p:cNvPr id="5" name="矩形 4"/>
          <p:cNvSpPr/>
          <p:nvPr/>
        </p:nvSpPr>
        <p:spPr>
          <a:xfrm>
            <a:off x="5182929" y="33265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5629"/>
            <a:ext cx="9139162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endParaRPr lang="zh-TW" altLang="en-US" sz="3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/>
          </p:nvPr>
        </p:nvGraphicFramePr>
        <p:xfrm>
          <a:off x="1629085" y="456171"/>
          <a:ext cx="8928992" cy="43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928007" y="4348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千元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763265" y="30509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 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457,634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BE141C0-CB06-4153-8417-C83F8FE57E1B}"/>
              </a:ext>
            </a:extLst>
          </p:cNvPr>
          <p:cNvSpPr txBox="1"/>
          <p:nvPr/>
        </p:nvSpPr>
        <p:spPr>
          <a:xfrm>
            <a:off x="169039" y="4108661"/>
            <a:ext cx="3039826" cy="1528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33,520K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A+H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醫起付新創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12,571K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瀚皇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產發署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高齡普惠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18,349K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云泰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組小額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貿塑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三商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250K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組院委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綠能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150K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9E8D6E4-C9B3-412A-9C1B-819440294349}"/>
              </a:ext>
            </a:extLst>
          </p:cNvPr>
          <p:cNvSpPr txBox="1"/>
          <p:nvPr/>
        </p:nvSpPr>
        <p:spPr>
          <a:xfrm>
            <a:off x="-3138124" y="43488"/>
            <a:ext cx="3039827" cy="292702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(11,357K)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邦士科技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476K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046A55A-3FEC-482D-9187-DAB0EC65EB6A}"/>
              </a:ext>
            </a:extLst>
          </p:cNvPr>
          <p:cNvSpPr txBox="1"/>
          <p:nvPr/>
        </p:nvSpPr>
        <p:spPr>
          <a:xfrm>
            <a:off x="-3370267" y="3140968"/>
            <a:ext cx="3271970" cy="703455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(6-8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(139,700K)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U000MYGAI(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      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璽樂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馥悅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850K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環境部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淨零生活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13,810K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商發署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聯群 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昌泰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昌泰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麗媚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麗媚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山衛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山衛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民嘉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民嘉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護聯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政知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護聯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全日大林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22,620K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萊爾富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信海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3D49F5F-104C-44D0-A752-4550CA875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023" y="4077072"/>
            <a:ext cx="2605953" cy="267941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E12D974-2A17-4BED-B4F3-0AF7BE9A04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98"/>
          <a:stretch/>
        </p:blipFill>
        <p:spPr>
          <a:xfrm>
            <a:off x="6022878" y="4077072"/>
            <a:ext cx="3004072" cy="2673127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534B46A3-C340-4EAD-8D5D-AB1E2D1E99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89"/>
          <a:stretch/>
        </p:blipFill>
        <p:spPr>
          <a:xfrm>
            <a:off x="9061305" y="4095945"/>
            <a:ext cx="3004072" cy="271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99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085086"/>
              </p:ext>
            </p:extLst>
          </p:nvPr>
        </p:nvGraphicFramePr>
        <p:xfrm>
          <a:off x="1482211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857403" y="103667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50762" y="447605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2714205" y="2375890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5/15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64,298K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(25%)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4367808" y="3034556"/>
            <a:ext cx="576064" cy="6104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33197B7-0945-4E5F-85ED-88AB868A540A}"/>
              </a:ext>
            </a:extLst>
          </p:cNvPr>
          <p:cNvSpPr txBox="1"/>
          <p:nvPr/>
        </p:nvSpPr>
        <p:spPr>
          <a:xfrm>
            <a:off x="61516" y="4656212"/>
            <a:ext cx="303982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15,021K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A+H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醫起付新創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12,571K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瀚皇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云泰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組小額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貿塑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三商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250K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1C992A7-29F7-4F24-B7E4-0973FDD52211}"/>
              </a:ext>
            </a:extLst>
          </p:cNvPr>
          <p:cNvSpPr txBox="1"/>
          <p:nvPr/>
        </p:nvSpPr>
        <p:spPr>
          <a:xfrm>
            <a:off x="3219176" y="4656212"/>
            <a:ext cx="2948832" cy="201314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(8,257K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愛菲斯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邦士科技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476K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8209EDE-7B51-4CD4-A4C7-C5CEDB8E896D}"/>
              </a:ext>
            </a:extLst>
          </p:cNvPr>
          <p:cNvSpPr txBox="1"/>
          <p:nvPr/>
        </p:nvSpPr>
        <p:spPr>
          <a:xfrm>
            <a:off x="-3332746" y="667711"/>
            <a:ext cx="3271970" cy="56166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(6-8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(102,690K)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台北馬偕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U000MYGAI(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      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  <a:endParaRPr kumimoji="0" lang="en-US" altLang="zh-TW" sz="1400" b="1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璽樂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馥悅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850K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聯群 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(A+)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昌泰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麗媚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山衛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民嘉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lang="zh-TW" altLang="en-US" sz="1400" b="1" strike="noStrike" dirty="0">
                <a:solidFill>
                  <a:schemeClr val="accent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護聯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-BP)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全日大林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22,620K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萊爾富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泰沂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信海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1479A98-7F69-4116-A94E-80957D73CF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50"/>
          <a:stretch/>
        </p:blipFill>
        <p:spPr>
          <a:xfrm>
            <a:off x="6376361" y="4631464"/>
            <a:ext cx="2834494" cy="2181910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C52873D0-52CD-448A-9EB1-FB2E19F504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59"/>
          <a:stretch/>
        </p:blipFill>
        <p:spPr>
          <a:xfrm>
            <a:off x="9250470" y="4735200"/>
            <a:ext cx="2835060" cy="18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806288811"/>
              </p:ext>
            </p:extLst>
          </p:nvPr>
        </p:nvGraphicFramePr>
        <p:xfrm>
          <a:off x="2135560" y="741763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2768197" y="2663996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894299" y="3888483"/>
            <a:ext cx="1584176" cy="1015663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二階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邦士科技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476K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609947" y="629530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896665" y="4993209"/>
            <a:ext cx="1584176" cy="461665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1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1,100K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5358575" y="6280485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8107203" y="6274456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87993" y="4308080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18,080K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5231904" y="2915568"/>
            <a:ext cx="1504194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(A+)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台灣櫻井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普羅    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仁寶</a:t>
            </a:r>
            <a:endPara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31904" y="5473680"/>
            <a:ext cx="1504194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</p:txBody>
      </p:sp>
      <p:sp>
        <p:nvSpPr>
          <p:cNvPr id="28" name="矩形 27"/>
          <p:cNvSpPr/>
          <p:nvPr/>
        </p:nvSpPr>
        <p:spPr>
          <a:xfrm>
            <a:off x="7896665" y="5559623"/>
            <a:ext cx="1584176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組小額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250K</a:t>
            </a:r>
          </a:p>
        </p:txBody>
      </p:sp>
      <p:sp>
        <p:nvSpPr>
          <p:cNvPr id="21" name="矩形 20"/>
          <p:cNvSpPr/>
          <p:nvPr/>
        </p:nvSpPr>
        <p:spPr>
          <a:xfrm>
            <a:off x="7898627" y="596949"/>
            <a:ext cx="1584176" cy="3231654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5,322K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盛品鑫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信海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騰雲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積優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)1,500K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商研院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聯群 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聯億通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鮮速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2690938" y="5439474"/>
            <a:ext cx="1573466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醫起付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     6,280K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681841" y="1738330"/>
            <a:ext cx="1590075" cy="2862322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復健中心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數發部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榮騰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麗媚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山衛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b="1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民嘉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      300K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昌泰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   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2,670K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endParaRPr lang="en-US" altLang="zh-TW" sz="1200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  <a:endParaRPr lang="en-US" altLang="zh-TW" sz="1200" strike="sngStrike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850K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b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2690938" y="3407195"/>
            <a:ext cx="1587821" cy="83099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欣辰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2690938" y="4308080"/>
            <a:ext cx="1597889" cy="1015663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鴻鼎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智齡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智多思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芝程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526" y="116632"/>
            <a:ext cx="9498260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各組企業收入注意事項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3200" dirty="0">
              <a:solidFill>
                <a:srgbClr val="33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6" y="910415"/>
            <a:ext cx="12159304" cy="5472608"/>
          </a:xfrm>
          <a:noFill/>
        </p:spPr>
        <p:txBody>
          <a:bodyPr/>
          <a:lstStyle/>
          <a:p>
            <a:pPr marL="742950" indent="-28575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中心整體企收簽約數至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5/15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64,298K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BP:50,127K</a:t>
            </a:r>
            <a:r>
              <a:rPr lang="zh-TW" altLang="en-US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IP:14,171K</a:t>
            </a:r>
            <a:r>
              <a:rPr lang="zh-TW" altLang="en-US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）、規劃推動中案源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138,998K</a:t>
            </a:r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258,783K(25%) / 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:55,487K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38,706K)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：已簽約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14,171K / (37%)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已規劃衍生案源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17,050K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，尚有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7,485K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220,077K)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:50,127K(23%)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121,948K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，尚有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48,002K</a:t>
            </a:r>
          </a:p>
          <a:p>
            <a:pPr marL="857250" lvl="1" indent="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None/>
            </a:pPr>
            <a:endParaRPr lang="en-US" altLang="zh-TW" sz="20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indent="-28575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企收目標</a:t>
            </a:r>
            <a:r>
              <a:rPr lang="en-US" altLang="zh-TW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2000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10,374K</a:t>
            </a:r>
            <a:r>
              <a:rPr lang="zh-TW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企收（含衍生）：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13,080K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含衍生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:6,280K/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衍生目標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:10,374K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已規劃案源總計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21,020K(66%)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，尚有</a:t>
            </a:r>
            <a:r>
              <a:rPr lang="zh-TW" altLang="en-US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17,594K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:6,280K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規劃案源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高登 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1,200K(6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、旳蔓 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1,000K(6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、璽樂 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1,200K(7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、馥悅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850K(7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、巨鷗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1000K(7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11,530K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重大案件，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中華郵政延續案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凌網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長照榮家促參案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退輔會長佑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盛佑策略聯盟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大健康促進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983915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-29672"/>
            <a:ext cx="9498260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各組企業收入注意事項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sz="3200" dirty="0">
              <a:solidFill>
                <a:srgbClr val="33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5503"/>
            <a:ext cx="12034024" cy="5976664"/>
          </a:xfrm>
          <a:noFill/>
        </p:spPr>
        <p:txBody>
          <a:bodyPr/>
          <a:lstStyle/>
          <a:p>
            <a:pPr marL="742950" indent="-285750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企收目標</a:t>
            </a:r>
            <a:r>
              <a:rPr lang="en-US" altLang="zh-TW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6,470K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衍生目標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含衍生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10,013K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規劃推廣案源總計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49,770K(115%)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1,600K(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，規劃案源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愛菲斯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、中強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6,000K(8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9,100K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加速業科案件：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已遞案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)(36,000K)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、泰沂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:6,000K</a:t>
            </a:r>
            <a:r>
              <a:rPr lang="en-US" altLang="zh-TW" sz="1800" b="1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推廣規劃備案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黑洞創造、美律電子、大可創藝、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Garmin 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、台灣櫻井、普羅通信，約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8,500K-10,000K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提醒：注意本年度之認列數目標，加速成案之執行率。　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134,963K</a:t>
            </a:r>
            <a:r>
              <a:rPr lang="zh-TW" alt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；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9,622K</a:t>
            </a:r>
            <a:r>
              <a:rPr lang="zh-TW" alt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含衍生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34,314K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，已</a:t>
            </a:r>
            <a:r>
              <a:rPr lang="zh-TW" altLang="en-US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規劃推廣案源總計</a:t>
            </a:r>
            <a:r>
              <a:rPr lang="en-US" altLang="zh-TW" sz="18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68,099K(76%)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，尚有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32,550K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無已簽約案，請務必加速規劃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600200" lvl="2" indent="-285750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)(BP1,000K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IP1,000K)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、鮮速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、威剛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8,000K(8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)(BP6,500K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IP1,500K)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、車博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5,000K(9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)(BP4,200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IP800K)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4,300K/9,622K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KA 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動支認列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萊爾富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、全日第二階段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Q4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、弘達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2,000K</a:t>
            </a:r>
          </a:p>
          <a:p>
            <a:pPr marL="1143000"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安福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(2,500K)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、智易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(2,000K)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、果實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(4,000K)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、碩網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(5,000K)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13,500K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，缺口縮減為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:19,050K</a:t>
            </a:r>
          </a:p>
        </p:txBody>
      </p:sp>
    </p:spTree>
    <p:extLst>
      <p:ext uri="{BB962C8B-B14F-4D97-AF65-F5344CB8AC3E}">
        <p14:creationId xmlns:p14="http://schemas.microsoft.com/office/powerpoint/2010/main" val="28979353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-171400"/>
            <a:ext cx="8915400" cy="1008112"/>
          </a:xfrm>
        </p:spPr>
        <p:txBody>
          <a:bodyPr/>
          <a:lstStyle/>
          <a:p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中心預估年度簽約認列數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backlog)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910849" y="30064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76572"/>
              </p:ext>
            </p:extLst>
          </p:nvPr>
        </p:nvGraphicFramePr>
        <p:xfrm>
          <a:off x="59664" y="692696"/>
          <a:ext cx="12072673" cy="585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1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78425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1452968339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894023140"/>
                    </a:ext>
                  </a:extLst>
                </a:gridCol>
                <a:gridCol w="923779">
                  <a:extLst>
                    <a:ext uri="{9D8B030D-6E8A-4147-A177-3AD203B41FA5}">
                      <a16:colId xmlns:a16="http://schemas.microsoft.com/office/drawing/2014/main" val="230335836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09460064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017723359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772034453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2673717081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2883031368"/>
                    </a:ext>
                  </a:extLst>
                </a:gridCol>
                <a:gridCol w="966187">
                  <a:extLst>
                    <a:ext uri="{9D8B030D-6E8A-4147-A177-3AD203B41FA5}">
                      <a16:colId xmlns:a16="http://schemas.microsoft.com/office/drawing/2014/main" val="1842706880"/>
                    </a:ext>
                  </a:extLst>
                </a:gridCol>
              </a:tblGrid>
              <a:tr h="7785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20,353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1,225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8,116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含醫起付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5,714K)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(40%)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8,796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9,297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9,798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(48%)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10,299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(51%)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10,800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11,301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11,800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(58%)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10,402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14,914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16,289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24,200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含醫起付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5,714K)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(47%)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(49%)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27,281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29,062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30,843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32,624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(63%)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34,405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(67%)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36,186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15,501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15,705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22,272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27,174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含傑萌案</a:t>
                      </a: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3,500K)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(52%)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28,441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(55%)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含中強案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10,000K)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(74%)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39,543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40,586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(78%)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41,629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42,672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(82%)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43,716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01458"/>
                  </a:ext>
                </a:extLst>
              </a:tr>
              <a:tr h="11068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41,894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43,801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61,322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73,443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(54%)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84,975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89,946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94,917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99,888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104,859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109,830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114,800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258,783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69,022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132,933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147,712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165,024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173,320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181,616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189,912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198,208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206,502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55341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中心目標達成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kern="1200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51%</a:t>
                      </a:r>
                      <a:endParaRPr lang="zh-TW" altLang="en-US" sz="1400" b="1" kern="1200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67%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73%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686928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361976FB-B776-4DA8-A8E5-C3F350C6B647}"/>
              </a:ext>
            </a:extLst>
          </p:cNvPr>
          <p:cNvSpPr txBox="1"/>
          <p:nvPr/>
        </p:nvSpPr>
        <p:spPr>
          <a:xfrm>
            <a:off x="1847528" y="6543354"/>
            <a:ext cx="9161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提醒：年底預估達成與目標仍有落差，請各組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加速規劃案源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計畫動支認列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事宜</a:t>
            </a:r>
          </a:p>
        </p:txBody>
      </p:sp>
      <p:sp>
        <p:nvSpPr>
          <p:cNvPr id="4" name="矩形 3"/>
          <p:cNvSpPr/>
          <p:nvPr/>
        </p:nvSpPr>
        <p:spPr bwMode="gray">
          <a:xfrm>
            <a:off x="4367808" y="692695"/>
            <a:ext cx="1008112" cy="5850659"/>
          </a:xfrm>
          <a:prstGeom prst="rect">
            <a:avLst/>
          </a:prstGeom>
          <a:noFill/>
          <a:ln>
            <a:solidFill>
              <a:srgbClr val="FFC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 bwMode="gray">
          <a:xfrm>
            <a:off x="9232168" y="5373216"/>
            <a:ext cx="2867985" cy="576064"/>
          </a:xfrm>
          <a:prstGeom prst="rect">
            <a:avLst/>
          </a:prstGeom>
          <a:noFill/>
          <a:ln>
            <a:solidFill>
              <a:srgbClr val="FFC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78997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BAE93-8245-4E15-9D8F-D93AD608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0649"/>
            <a:ext cx="8229600" cy="765175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政府資源：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新公告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)SBIR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B639B91-F1EC-41B5-AE15-8873B3757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42637"/>
              </p:ext>
            </p:extLst>
          </p:nvPr>
        </p:nvGraphicFramePr>
        <p:xfrm>
          <a:off x="911425" y="1230444"/>
          <a:ext cx="10513167" cy="439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157">
                  <a:extLst>
                    <a:ext uri="{9D8B030D-6E8A-4147-A177-3AD203B41FA5}">
                      <a16:colId xmlns:a16="http://schemas.microsoft.com/office/drawing/2014/main" val="373528800"/>
                    </a:ext>
                  </a:extLst>
                </a:gridCol>
                <a:gridCol w="5817966">
                  <a:extLst>
                    <a:ext uri="{9D8B030D-6E8A-4147-A177-3AD203B41FA5}">
                      <a16:colId xmlns:a16="http://schemas.microsoft.com/office/drawing/2014/main" val="1351442816"/>
                    </a:ext>
                  </a:extLst>
                </a:gridCol>
                <a:gridCol w="1531044">
                  <a:extLst>
                    <a:ext uri="{9D8B030D-6E8A-4147-A177-3AD203B41FA5}">
                      <a16:colId xmlns:a16="http://schemas.microsoft.com/office/drawing/2014/main" val="263446181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業科類型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提案內容說明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建議提案</a:t>
                      </a:r>
                    </a:p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97463"/>
                  </a:ext>
                </a:extLst>
              </a:tr>
              <a:tr h="638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新竹縣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SBIR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中國生產力中心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FY113/5/10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~FY113/7/15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截止</a:t>
                      </a:r>
                      <a:endParaRPr lang="en-US" altLang="zh-TW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總補助預算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en-US" altLang="zh-TW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每案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補助上限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en-US" altLang="zh-TW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人工智慧」、「數位經濟」、「生物醫學」、「精緻農業」以及「文創觀光」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等創新內涵，將酌予鼓勵</a:t>
                      </a:r>
                      <a:endParaRPr lang="en-US" altLang="zh-TW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https://reurl.cc/ezL4VK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all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00185"/>
                  </a:ext>
                </a:extLst>
              </a:tr>
              <a:tr h="638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苗栗縣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SBIR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苗栗縣政府工商發展處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FY113/4/15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~FY113/6/14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截止</a:t>
                      </a:r>
                      <a:endParaRPr lang="en-US" altLang="zh-TW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r>
                        <a:rPr lang="zh-TW" altLang="en-US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每案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補助上限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</a:t>
                      </a:r>
                      <a:endParaRPr lang="en-US" altLang="zh-TW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優先輔導地方特色產業類別：農產加工、環保綠能及金屬製品產業</a:t>
                      </a:r>
                      <a:endParaRPr lang="en-US" altLang="zh-TW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https://startup.sme.gov.tw/home/modules/funding/detail/?sId=132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543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933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55680</TotalTime>
  <Words>2984</Words>
  <Application>Microsoft Office PowerPoint</Application>
  <PresentationFormat>寬螢幕</PresentationFormat>
  <Paragraphs>560</Paragraphs>
  <Slides>16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宋体</vt:lpstr>
      <vt:lpstr>微軟正黑體</vt:lpstr>
      <vt:lpstr>PMingLiU</vt:lpstr>
      <vt:lpstr>PMingLiU</vt:lpstr>
      <vt:lpstr>標楷體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FY113中心產業服務簽約統計</vt:lpstr>
      <vt:lpstr>FY113中心企業收入簽約統計</vt:lpstr>
      <vt:lpstr>各組之企業簽約數統計</vt:lpstr>
      <vt:lpstr>各組企業收入注意事項(1/2)</vt:lpstr>
      <vt:lpstr>各組企業收入注意事項(2/2)</vt:lpstr>
      <vt:lpstr>FY113 中心預估年度簽約認列數(含backlog)</vt:lpstr>
      <vt:lpstr>政府資源：(新公告)SBIR</vt:lpstr>
      <vt:lpstr>附件 </vt:lpstr>
      <vt:lpstr>PowerPoint 簡報</vt:lpstr>
      <vt:lpstr>PowerPoint 簡報</vt:lpstr>
      <vt:lpstr>PowerPoint 簡報</vt:lpstr>
      <vt:lpstr>PowerPoint 簡報</vt:lpstr>
      <vt:lpstr>各組主要政府業科資源提案規劃 H組:產發署高齡普惠與CIDT計畫 </vt:lpstr>
      <vt:lpstr>各組主要政府業科資源提案規劃 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謝政宏</cp:lastModifiedBy>
  <cp:revision>3978</cp:revision>
  <cp:lastPrinted>2024-05-14T04:59:21Z</cp:lastPrinted>
  <dcterms:created xsi:type="dcterms:W3CDTF">2006-06-27T09:16:39Z</dcterms:created>
  <dcterms:modified xsi:type="dcterms:W3CDTF">2024-05-15T04:15:39Z</dcterms:modified>
</cp:coreProperties>
</file>