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68" r:id="rId1"/>
    <p:sldMasterId id="2147483781" r:id="rId2"/>
  </p:sldMasterIdLst>
  <p:notesMasterIdLst>
    <p:notesMasterId r:id="rId19"/>
  </p:notesMasterIdLst>
  <p:handoutMasterIdLst>
    <p:handoutMasterId r:id="rId20"/>
  </p:handoutMasterIdLst>
  <p:sldIdLst>
    <p:sldId id="3636" r:id="rId3"/>
    <p:sldId id="3934" r:id="rId4"/>
    <p:sldId id="4515" r:id="rId5"/>
    <p:sldId id="4496" r:id="rId6"/>
    <p:sldId id="4509" r:id="rId7"/>
    <p:sldId id="4505" r:id="rId8"/>
    <p:sldId id="4514" r:id="rId9"/>
    <p:sldId id="4462" r:id="rId10"/>
    <p:sldId id="4517" r:id="rId11"/>
    <p:sldId id="4453" r:id="rId12"/>
    <p:sldId id="4519" r:id="rId13"/>
    <p:sldId id="4520" r:id="rId14"/>
    <p:sldId id="4518" r:id="rId15"/>
    <p:sldId id="4521" r:id="rId16"/>
    <p:sldId id="4506" r:id="rId17"/>
    <p:sldId id="4507" r:id="rId18"/>
  </p:sldIdLst>
  <p:sldSz cx="12192000" cy="6858000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 userDrawn="1">
          <p15:clr>
            <a:srgbClr val="A4A3A4"/>
          </p15:clr>
        </p15:guide>
        <p15:guide id="2" pos="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謝政宏" initials="謝政宏" lastIdx="1" clrIdx="0">
    <p:extLst>
      <p:ext uri="{19B8F6BF-5375-455C-9EA6-DF929625EA0E}">
        <p15:presenceInfo xmlns:p15="http://schemas.microsoft.com/office/powerpoint/2012/main" userId="謝政宏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33CC"/>
    <a:srgbClr val="FFFFFF"/>
    <a:srgbClr val="5298D8"/>
    <a:srgbClr val="92D050"/>
    <a:srgbClr val="FFFF00"/>
    <a:srgbClr val="F4B183"/>
    <a:srgbClr val="5D9EDB"/>
    <a:srgbClr val="00CC99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19" autoAdjust="0"/>
    <p:restoredTop sz="96391" autoAdjust="0"/>
  </p:normalViewPr>
  <p:slideViewPr>
    <p:cSldViewPr>
      <p:cViewPr varScale="1">
        <p:scale>
          <a:sx n="65" d="100"/>
          <a:sy n="65" d="100"/>
        </p:scale>
        <p:origin x="1404" y="78"/>
      </p:cViewPr>
      <p:guideLst>
        <p:guide orient="horz" pos="618"/>
        <p:guide pos="4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75" d="100"/>
          <a:sy n="75" d="100"/>
        </p:scale>
        <p:origin x="2364" y="15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99852525346645"/>
          <c:y val="4.7627951600311899E-2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111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5.1203988087345137E-2"/>
                  <c:y val="-4.8527071880079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72E-4554-8B7C-81A5E4544678}"/>
                </c:ext>
              </c:extLst>
            </c:dLbl>
            <c:dLbl>
              <c:idx val="1"/>
              <c:layout>
                <c:manualLayout>
                  <c:x val="1.9912662033967552E-2"/>
                  <c:y val="4.02758568918564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72E-4554-8B7C-81A5E4544678}"/>
                </c:ext>
              </c:extLst>
            </c:dLbl>
            <c:dLbl>
              <c:idx val="2"/>
              <c:layout>
                <c:manualLayout>
                  <c:x val="0"/>
                  <c:y val="3.42726989973594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72E-4554-8B7C-81A5E4544678}"/>
                </c:ext>
              </c:extLst>
            </c:dLbl>
            <c:dLbl>
              <c:idx val="3"/>
              <c:layout>
                <c:manualLayout>
                  <c:x val="-2.5601994043672568E-2"/>
                  <c:y val="-3.38378534007328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72E-4554-8B7C-81A5E4544678}"/>
                </c:ext>
              </c:extLst>
            </c:dLbl>
            <c:dLbl>
              <c:idx val="4"/>
              <c:layout>
                <c:manualLayout>
                  <c:x val="-3.5558325060656398E-2"/>
                  <c:y val="-2.16907849580958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72E-4554-8B7C-81A5E4544678}"/>
                </c:ext>
              </c:extLst>
            </c:dLbl>
            <c:dLbl>
              <c:idx val="5"/>
              <c:layout>
                <c:manualLayout>
                  <c:x val="-1.9912662033967656E-2"/>
                  <c:y val="1.2719691433564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937112722242329E-2"/>
                      <c:h val="4.13907377800673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72E-4554-8B7C-81A5E4544678}"/>
                </c:ext>
              </c:extLst>
            </c:dLbl>
            <c:dLbl>
              <c:idx val="6"/>
              <c:layout>
                <c:manualLayout>
                  <c:x val="-2.9868993050951326E-2"/>
                  <c:y val="3.46304167171125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2E-4554-8B7C-81A5E4544678}"/>
                </c:ext>
              </c:extLst>
            </c:dLbl>
            <c:dLbl>
              <c:idx val="7"/>
              <c:layout>
                <c:manualLayout>
                  <c:x val="-3.4135992058230091E-2"/>
                  <c:y val="3.6471873385778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72E-4554-8B7C-81A5E4544678}"/>
                </c:ext>
              </c:extLst>
            </c:dLbl>
            <c:dLbl>
              <c:idx val="8"/>
              <c:layout>
                <c:manualLayout>
                  <c:x val="-3.6980658063082594E-2"/>
                  <c:y val="3.0211469990962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2E-4554-8B7C-81A5E4544678}"/>
                </c:ext>
              </c:extLst>
            </c:dLbl>
            <c:dLbl>
              <c:idx val="9"/>
              <c:layout>
                <c:manualLayout>
                  <c:x val="-3.6980658063082594E-2"/>
                  <c:y val="-3.2608842425001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72E-4554-8B7C-81A5E4544678}"/>
                </c:ext>
              </c:extLst>
            </c:dLbl>
            <c:dLbl>
              <c:idx val="10"/>
              <c:layout>
                <c:manualLayout>
                  <c:x val="-3.8402991065509061E-2"/>
                  <c:y val="-3.40461215549071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2E-4554-8B7C-81A5E4544678}"/>
                </c:ext>
              </c:extLst>
            </c:dLbl>
            <c:dLbl>
              <c:idx val="11"/>
              <c:layout>
                <c:manualLayout>
                  <c:x val="-1.2800997021836284E-2"/>
                  <c:y val="3.2701533196913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72E-4554-8B7C-81A5E454467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</c:formatCode>
                <c:ptCount val="12"/>
                <c:pt idx="0">
                  <c:v>9632</c:v>
                </c:pt>
                <c:pt idx="1">
                  <c:v>128919</c:v>
                </c:pt>
                <c:pt idx="2">
                  <c:v>190323</c:v>
                </c:pt>
                <c:pt idx="3">
                  <c:v>275617</c:v>
                </c:pt>
                <c:pt idx="4">
                  <c:v>304931</c:v>
                </c:pt>
                <c:pt idx="5">
                  <c:v>312901</c:v>
                </c:pt>
                <c:pt idx="6">
                  <c:v>370767</c:v>
                </c:pt>
                <c:pt idx="7">
                  <c:v>378550</c:v>
                </c:pt>
                <c:pt idx="8">
                  <c:v>390850</c:v>
                </c:pt>
                <c:pt idx="9">
                  <c:v>440378</c:v>
                </c:pt>
                <c:pt idx="10" formatCode="#,##0_ ">
                  <c:v>452204</c:v>
                </c:pt>
                <c:pt idx="11" formatCode="#,##0_ ">
                  <c:v>467720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112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3.7577589945203219E-3"/>
                  <c:y val="-4.803708106628294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1.5123319631152094E-2"/>
                  <c:y val="5.43115284204782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2.8177760714759293E-2"/>
                  <c:y val="5.06814831530516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1.9524040339604365E-3"/>
                  <c:y val="2.90797271092127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3.5867542495278355E-2"/>
                  <c:y val="4.5835472277792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2.1644324465740366E-2"/>
                  <c:y val="-3.2524161966710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4.7172737975350411E-2"/>
                  <c:y val="-4.64554705521417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5.1439624987904567E-2"/>
                  <c:y val="-5.34402351644987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4.4327959975773303E-2"/>
                  <c:y val="-4.81323724923999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3.7068909906067787E-2"/>
                  <c:y val="3.526254489494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3.9420239149055229E-2"/>
                  <c:y val="3.98936504990310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686079148059261E-2"/>
                      <c:h val="4.79985784346003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9.9563310169837761E-3"/>
                  <c:y val="-2.0300423379404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</c:formatCode>
                <c:ptCount val="12"/>
                <c:pt idx="0">
                  <c:v>56524</c:v>
                </c:pt>
                <c:pt idx="1">
                  <c:v>87396</c:v>
                </c:pt>
                <c:pt idx="2">
                  <c:v>191588</c:v>
                </c:pt>
                <c:pt idx="3">
                  <c:v>228451</c:v>
                </c:pt>
                <c:pt idx="4">
                  <c:v>282510</c:v>
                </c:pt>
                <c:pt idx="5">
                  <c:v>342484</c:v>
                </c:pt>
                <c:pt idx="6">
                  <c:v>356532</c:v>
                </c:pt>
                <c:pt idx="7">
                  <c:v>379861</c:v>
                </c:pt>
                <c:pt idx="8">
                  <c:v>413290</c:v>
                </c:pt>
                <c:pt idx="9">
                  <c:v>424667</c:v>
                </c:pt>
                <c:pt idx="10" formatCode="#,##0_ ">
                  <c:v>445245</c:v>
                </c:pt>
                <c:pt idx="11" formatCode="#,##0_ ">
                  <c:v>488194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113已簽約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dPt>
            <c:idx val="1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8398-4ED0-92B0-FECC08E29ACF}"/>
              </c:ext>
            </c:extLst>
          </c:dPt>
          <c:dPt>
            <c:idx val="2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6-8398-4ED0-92B0-FECC08E29ACF}"/>
              </c:ext>
            </c:extLst>
          </c:dPt>
          <c:dPt>
            <c:idx val="3"/>
            <c:bubble3D val="0"/>
            <c:spPr>
              <a:ln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8398-4ED0-92B0-FECC08E29ACF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17-8398-4ED0-92B0-FECC08E29ACF}"/>
              </c:ext>
            </c:extLst>
          </c:dPt>
          <c:dPt>
            <c:idx val="5"/>
            <c:marker>
              <c:spPr>
                <a:ln>
                  <a:prstDash val="solid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44EF-41C8-A48E-07FB16BA6381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319A-4814-939D-031ABD929E81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8-77B5-4D4C-AAF6-A8222A55DD63}"/>
              </c:ext>
            </c:extLst>
          </c:dPt>
          <c:dPt>
            <c:idx val="8"/>
            <c:marker>
              <c:spPr>
                <a:ln>
                  <a:prstDash val="dashDot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4CF6-47E0-9971-13D060A1968A}"/>
              </c:ext>
            </c:extLst>
          </c:dPt>
          <c:dPt>
            <c:idx val="9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4CF6-47E0-9971-13D060A1968A}"/>
              </c:ext>
            </c:extLst>
          </c:dPt>
          <c:dPt>
            <c:idx val="10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4CF6-47E0-9971-13D060A1968A}"/>
              </c:ext>
            </c:extLst>
          </c:dPt>
          <c:dLbls>
            <c:dLbl>
              <c:idx val="0"/>
              <c:layout>
                <c:manualLayout>
                  <c:x val="-6.6849651114033931E-2"/>
                  <c:y val="-7.567572144889638E-2"/>
                </c:manualLayout>
              </c:layout>
              <c:tx>
                <c:rich>
                  <a:bodyPr/>
                  <a:lstStyle/>
                  <a:p>
                    <a:fld id="{27DB305C-D7A4-41F5-831F-C554B443276F}" type="CELLRANGE">
                      <a:rPr lang="en-US" altLang="zh-TW" baseline="0" dirty="0"/>
                      <a:pPr/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36CF7369-B3A2-418E-9C2C-D7EFB30D2AC0}" type="VALUE">
                      <a:rPr lang="en-US" altLang="zh-TW" baseline="0" dirty="0"/>
                      <a:pPr/>
                      <a:t>[值]</a:t>
                    </a:fld>
                    <a:endParaRPr lang="en-US" altLang="zh-TW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4-8398-4ED0-92B0-FECC08E29ACF}"/>
                </c:ext>
              </c:extLst>
            </c:dLbl>
            <c:dLbl>
              <c:idx val="1"/>
              <c:layout>
                <c:manualLayout>
                  <c:x val="-0.10383030917711653"/>
                  <c:y val="-4.5464251457934299E-2"/>
                </c:manualLayout>
              </c:layout>
              <c:tx>
                <c:rich>
                  <a:bodyPr/>
                  <a:lstStyle/>
                  <a:p>
                    <a:fld id="{AAE61681-F551-42B5-A479-87CF9721E952}" type="CELLRANGE">
                      <a:rPr lang="en-US" altLang="zh-TW" baseline="0" dirty="0"/>
                      <a:pPr/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BE0971F9-E4FA-41E7-ABE9-63EBA438438E}" type="VALUE">
                      <a:rPr lang="en-US" altLang="zh-TW" baseline="0" dirty="0"/>
                      <a:pPr/>
                      <a:t>[值]</a:t>
                    </a:fld>
                    <a:endParaRPr lang="en-US" altLang="zh-TW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8398-4ED0-92B0-FECC08E29ACF}"/>
                </c:ext>
              </c:extLst>
            </c:dLbl>
            <c:dLbl>
              <c:idx val="2"/>
              <c:layout>
                <c:manualLayout>
                  <c:x val="-9.5296311162559003E-2"/>
                  <c:y val="-3.2597399119826738E-2"/>
                </c:manualLayout>
              </c:layout>
              <c:tx>
                <c:rich>
                  <a:bodyPr/>
                  <a:lstStyle/>
                  <a:p>
                    <a:fld id="{DC59EEBE-8EE7-456A-9F5F-1C569117D85A}" type="CELLRANGE">
                      <a:rPr lang="en-US" altLang="zh-TW" baseline="0" dirty="0"/>
                      <a:pPr/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47CC1797-48E4-4DEC-BDE8-A7B27D846ECC}" type="VALUE">
                      <a:rPr lang="en-US" altLang="zh-TW" baseline="0" dirty="0"/>
                      <a:pPr/>
                      <a:t>[值]</a:t>
                    </a:fld>
                    <a:endParaRPr lang="en-US" altLang="zh-TW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6-8398-4ED0-92B0-FECC08E29ACF}"/>
                </c:ext>
              </c:extLst>
            </c:dLbl>
            <c:dLbl>
              <c:idx val="3"/>
              <c:layout>
                <c:manualLayout>
                  <c:x val="-0.12658763721593658"/>
                  <c:y val="-9.2286708807019363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rgbClr val="FF0000"/>
                        </a:solidFill>
                      </a:defRPr>
                    </a:pPr>
                    <a:fld id="{0805E170-FD02-4268-AF34-95C5468A4A21}" type="CELLRANGE">
                      <a:rPr lang="en-US" altLang="zh-TW" baseline="0" dirty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809256D6-4AF3-42EB-82D5-2017BFB5E246}" type="VALUE">
                      <a:rPr lang="en-US" altLang="zh-TW" baseline="0" dirty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144584741480337"/>
                      <c:h val="4.5938919756568851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8398-4ED0-92B0-FECC08E29ACF}"/>
                </c:ext>
              </c:extLst>
            </c:dLbl>
            <c:dLbl>
              <c:idx val="4"/>
              <c:layout>
                <c:manualLayout>
                  <c:x val="-8.1072981138296515E-2"/>
                  <c:y val="-5.2276679894364617E-2"/>
                </c:manualLayout>
              </c:layout>
              <c:tx>
                <c:rich>
                  <a:bodyPr/>
                  <a:lstStyle/>
                  <a:p>
                    <a:fld id="{214E1DB7-4096-4802-80E4-7FC645F916F1}" type="CELLRANGE">
                      <a:rPr lang="en-US" altLang="zh-TW" baseline="0" dirty="0"/>
                      <a:pPr/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4E9B4D47-7EDB-4A89-995C-7BD846F9F44F}" type="VALUE">
                      <a:rPr lang="en-US" altLang="zh-TW" baseline="0" dirty="0"/>
                      <a:pPr/>
                      <a:t>[值]</a:t>
                    </a:fld>
                    <a:endParaRPr lang="en-US" altLang="zh-TW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7-8398-4ED0-92B0-FECC08E29ACF}"/>
                </c:ext>
              </c:extLst>
            </c:dLbl>
            <c:dLbl>
              <c:idx val="5"/>
              <c:layout>
                <c:manualLayout>
                  <c:x val="-0.1180534152119298"/>
                  <c:y val="-0.10803098023123257"/>
                </c:manualLayout>
              </c:layout>
              <c:tx>
                <c:rich>
                  <a:bodyPr/>
                  <a:lstStyle/>
                  <a:p>
                    <a:fld id="{0B8188F6-49E1-4512-B86D-AF8613ACA665}" type="CELLRANGE">
                      <a:rPr lang="en-US" altLang="zh-TW" baseline="0" dirty="0"/>
                      <a:pPr/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AF53BC2F-334B-4463-9880-79C0DB4CE125}" type="VALUE">
                      <a:rPr lang="en-US" altLang="zh-TW" baseline="0" dirty="0"/>
                      <a:pPr/>
                      <a:t>[值]</a:t>
                    </a:fld>
                    <a:endParaRPr lang="en-US" altLang="zh-TW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17403801011358"/>
                      <c:h val="5.4521627503480483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4EF-41C8-A48E-07FB16BA6381}"/>
                </c:ext>
              </c:extLst>
            </c:dLbl>
            <c:dLbl>
              <c:idx val="6"/>
              <c:layout>
                <c:manualLayout>
                  <c:x val="-9.3873978160132848E-2"/>
                  <c:y val="-4.3026369723577811E-2"/>
                </c:manualLayout>
              </c:layout>
              <c:tx>
                <c:rich>
                  <a:bodyPr/>
                  <a:lstStyle/>
                  <a:p>
                    <a:fld id="{F07DA943-A597-4F94-80E7-E37D4D95C856}" type="CELLRANGE">
                      <a:rPr lang="en-US" altLang="zh-TW" baseline="0" dirty="0"/>
                      <a:pPr/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7D45EAC1-DB1F-47AF-A95D-9A0137FC1FC8}" type="VALUE">
                      <a:rPr lang="en-US" altLang="zh-TW" baseline="0" dirty="0"/>
                      <a:pPr/>
                      <a:t>[值]</a:t>
                    </a:fld>
                    <a:endParaRPr lang="en-US" altLang="zh-TW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319A-4814-939D-031ABD929E81}"/>
                </c:ext>
              </c:extLst>
            </c:dLbl>
            <c:dLbl>
              <c:idx val="7"/>
              <c:layout>
                <c:manualLayout>
                  <c:x val="-8.3917647143148963E-2"/>
                  <c:y val="-5.6346376946592058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200" b="1">
                        <a:solidFill>
                          <a:srgbClr val="FF0000"/>
                        </a:solidFill>
                      </a:defRPr>
                    </a:pPr>
                    <a:fld id="{228310BA-EF3D-4C36-889C-757F35ED5822}" type="CELLRANGE">
                      <a:rPr lang="en-US" altLang="zh-TW" baseline="0" dirty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A5BEB81B-9527-41E5-ACAF-411F9FFBBAEC}" type="VALUE">
                      <a:rPr lang="en-US" altLang="zh-TW" baseline="0" dirty="0"/>
                      <a:pPr>
                        <a:defRPr sz="1200" b="1">
                          <a:solidFill>
                            <a:srgbClr val="FF0000"/>
                          </a:solidFill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429051341965588"/>
                      <c:h val="7.1817496676292017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77B5-4D4C-AAF6-A8222A55DD63}"/>
                </c:ext>
              </c:extLst>
            </c:dLbl>
            <c:dLbl>
              <c:idx val="8"/>
              <c:layout>
                <c:manualLayout>
                  <c:x val="-0.13227696922564158"/>
                  <c:y val="-0.128692783188045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>
                      <a:solidFill>
                        <a:srgbClr val="FF0000"/>
                      </a:solidFill>
                    </a:defRPr>
                  </a:pPr>
                  <a:endParaRPr lang="zh-TW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89250746332844"/>
                      <c:h val="5.082498219993879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4CF6-47E0-9971-13D060A1968A}"/>
                </c:ext>
              </c:extLst>
            </c:dLbl>
            <c:dLbl>
              <c:idx val="9"/>
              <c:layout>
                <c:manualLayout>
                  <c:x val="-8.3917647143148963E-2"/>
                  <c:y val="-7.5155051063460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F6-47E0-9971-13D060A1968A}"/>
                </c:ext>
              </c:extLst>
            </c:dLbl>
            <c:dLbl>
              <c:idx val="10"/>
              <c:layout>
                <c:manualLayout>
                  <c:x val="-6.6849651114033931E-2"/>
                  <c:y val="-9.6491322427253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F6-47E0-9971-13D060A1968A}"/>
                </c:ext>
              </c:extLst>
            </c:dLbl>
            <c:dLbl>
              <c:idx val="11"/>
              <c:layout>
                <c:manualLayout>
                  <c:x val="0"/>
                  <c:y val="-0.106566466035011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CF6-47E0-9971-13D060A196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</c:formatCode>
                <c:ptCount val="12"/>
                <c:pt idx="0">
                  <c:v>59626</c:v>
                </c:pt>
                <c:pt idx="1">
                  <c:v>127743</c:v>
                </c:pt>
                <c:pt idx="2">
                  <c:v>235980</c:v>
                </c:pt>
                <c:pt idx="3">
                  <c:v>266600</c:v>
                </c:pt>
                <c:pt idx="4">
                  <c:v>311477</c:v>
                </c:pt>
                <c:pt idx="5">
                  <c:v>319497</c:v>
                </c:pt>
                <c:pt idx="6">
                  <c:v>416057</c:v>
                </c:pt>
                <c:pt idx="7">
                  <c:v>451177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工作表1!$E$2:$E$9</c15:f>
                <c15:dlblRangeCache>
                  <c:ptCount val="8"/>
                  <c:pt idx="0">
                    <c:v>13%</c:v>
                  </c:pt>
                  <c:pt idx="1">
                    <c:v>28%</c:v>
                  </c:pt>
                  <c:pt idx="2">
                    <c:v>52%</c:v>
                  </c:pt>
                  <c:pt idx="3">
                    <c:v>58%</c:v>
                  </c:pt>
                  <c:pt idx="4">
                    <c:v>68%</c:v>
                  </c:pt>
                  <c:pt idx="5">
                    <c:v>70%</c:v>
                  </c:pt>
                  <c:pt idx="6">
                    <c:v>91%</c:v>
                  </c:pt>
                  <c:pt idx="7">
                    <c:v>99%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2-8398-4ED0-92B0-FECC08E29A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650624"/>
        <c:axId val="1269640832"/>
      </c:lineChart>
      <c:catAx>
        <c:axId val="1269650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40832"/>
        <c:crosses val="autoZero"/>
        <c:auto val="1"/>
        <c:lblAlgn val="ctr"/>
        <c:lblOffset val="100"/>
        <c:noMultiLvlLbl val="0"/>
      </c:catAx>
      <c:valAx>
        <c:axId val="1269640832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5062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5309275671878755"/>
          <c:y val="8.0985173427409976E-2"/>
          <c:w val="0.32481292401202733"/>
          <c:h val="5.4910887977985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66202397420264"/>
          <c:y val="0.11316798358501773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111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6376414159636892E-2"/>
                  <c:y val="-7.5564105058164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688-44DC-9BE4-0FABF36749C0}"/>
                </c:ext>
              </c:extLst>
            </c:dLbl>
            <c:dLbl>
              <c:idx val="1"/>
              <c:layout>
                <c:manualLayout>
                  <c:x val="1.0635114154911359E-2"/>
                  <c:y val="1.3036862213354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688-44DC-9BE4-0FABF36749C0}"/>
                </c:ext>
              </c:extLst>
            </c:dLbl>
            <c:dLbl>
              <c:idx val="2"/>
              <c:layout>
                <c:manualLayout>
                  <c:x val="-3.3820222685334122E-3"/>
                  <c:y val="5.6675713645273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688-44DC-9BE4-0FABF36749C0}"/>
                </c:ext>
              </c:extLst>
            </c:dLbl>
            <c:dLbl>
              <c:idx val="3"/>
              <c:layout>
                <c:manualLayout>
                  <c:x val="-2.4879228957555153E-2"/>
                  <c:y val="6.5831426444184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688-44DC-9BE4-0FABF36749C0}"/>
                </c:ext>
              </c:extLst>
            </c:dLbl>
            <c:dLbl>
              <c:idx val="4"/>
              <c:layout>
                <c:manualLayout>
                  <c:x val="-2.9024360532279844E-2"/>
                  <c:y val="4.2097323860528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688-44DC-9BE4-0FABF36749C0}"/>
                </c:ext>
              </c:extLst>
            </c:dLbl>
            <c:dLbl>
              <c:idx val="5"/>
              <c:layout>
                <c:manualLayout>
                  <c:x val="-2.2401566728256578E-2"/>
                  <c:y val="2.5453278313832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688-44DC-9BE4-0FABF36749C0}"/>
                </c:ext>
              </c:extLst>
            </c:dLbl>
            <c:dLbl>
              <c:idx val="6"/>
              <c:layout>
                <c:manualLayout>
                  <c:x val="-4.1974121133386111E-2"/>
                  <c:y val="-5.921486606919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688-44DC-9BE4-0FABF36749C0}"/>
                </c:ext>
              </c:extLst>
            </c:dLbl>
            <c:dLbl>
              <c:idx val="7"/>
              <c:layout>
                <c:manualLayout>
                  <c:x val="-6.5863262405551071E-2"/>
                  <c:y val="-7.5623675077550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688-44DC-9BE4-0FABF36749C0}"/>
                </c:ext>
              </c:extLst>
            </c:dLbl>
            <c:dLbl>
              <c:idx val="8"/>
              <c:layout>
                <c:manualLayout>
                  <c:x val="-4.1802665841075379E-2"/>
                  <c:y val="-9.8711504886697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688-44DC-9BE4-0FABF36749C0}"/>
                </c:ext>
              </c:extLst>
            </c:dLbl>
            <c:dLbl>
              <c:idx val="9"/>
              <c:layout>
                <c:manualLayout>
                  <c:x val="-5.1588943043640145E-2"/>
                  <c:y val="-4.6281880523407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688-44DC-9BE4-0FABF36749C0}"/>
                </c:ext>
              </c:extLst>
            </c:dLbl>
            <c:dLbl>
              <c:idx val="10"/>
              <c:layout>
                <c:manualLayout>
                  <c:x val="-2.654669830298137E-2"/>
                  <c:y val="2.874562402131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688-44DC-9BE4-0FABF36749C0}"/>
                </c:ext>
              </c:extLst>
            </c:dLbl>
            <c:dLbl>
              <c:idx val="11"/>
              <c:layout>
                <c:manualLayout>
                  <c:x val="-4.2308592208800564E-3"/>
                  <c:y val="-2.88476011625948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688-44DC-9BE4-0FABF36749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9332</c:v>
                </c:pt>
                <c:pt idx="1">
                  <c:v>12806</c:v>
                </c:pt>
                <c:pt idx="2">
                  <c:v>27311</c:v>
                </c:pt>
                <c:pt idx="3">
                  <c:v>30127</c:v>
                </c:pt>
                <c:pt idx="4">
                  <c:v>56504</c:v>
                </c:pt>
                <c:pt idx="5" formatCode="#,##0_ ">
                  <c:v>64474</c:v>
                </c:pt>
                <c:pt idx="6" formatCode="#,##0_ ">
                  <c:v>85527</c:v>
                </c:pt>
                <c:pt idx="7" formatCode="#,##0_ ">
                  <c:v>93310</c:v>
                </c:pt>
                <c:pt idx="8" formatCode="#,##0_ ">
                  <c:v>104610</c:v>
                </c:pt>
                <c:pt idx="9" formatCode="#,##0_ ">
                  <c:v>154138</c:v>
                </c:pt>
                <c:pt idx="10" formatCode="#,##0_ ">
                  <c:v>165964</c:v>
                </c:pt>
                <c:pt idx="11" formatCode="#,##0_ ">
                  <c:v>177650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112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7234267338999443E-2"/>
                  <c:y val="-4.2449360465324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3.7362262490279324E-2"/>
                  <c:y val="4.13370667046235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3.1721116862439273E-2"/>
                  <c:y val="2.6751476397260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3.4541689676359309E-2"/>
                  <c:y val="3.15867683419519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3.7362262490279297E-2"/>
                  <c:y val="4.43689260573665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3.7362262490279297E-2"/>
                  <c:y val="3.5961670627000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3.4541689676359261E-2"/>
                  <c:y val="2.36602936630766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4.159312171115935E-2"/>
                  <c:y val="2.48029835811684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4.5823980932039411E-2"/>
                  <c:y val="1.915474990550586E-2"/>
                </c:manualLayout>
              </c:layout>
              <c:tx>
                <c:rich>
                  <a:bodyPr/>
                  <a:lstStyle/>
                  <a:p>
                    <a:fld id="{C8DC31F2-FE9A-4F79-9D6F-724854822EE5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1.2148562457309791E-2"/>
                  <c:y val="1.499870621005947E-2"/>
                </c:manualLayout>
              </c:layout>
              <c:tx>
                <c:rich>
                  <a:bodyPr/>
                  <a:lstStyle/>
                  <a:p>
                    <a:fld id="{2A533F88-0C7E-4F1B-B339-B59E76389A29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6.4042549340312515E-3"/>
                  <c:y val="2.15908635067040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8.461718441760217E-3"/>
                  <c:y val="-2.0919172732638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868429272970709E-2"/>
                      <c:h val="0.109891840779661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#,##0_);\(#,##0\)</c:formatCode>
                <c:ptCount val="12"/>
                <c:pt idx="0">
                  <c:v>5190</c:v>
                </c:pt>
                <c:pt idx="1">
                  <c:v>13287</c:v>
                </c:pt>
                <c:pt idx="2">
                  <c:v>26966</c:v>
                </c:pt>
                <c:pt idx="3">
                  <c:v>28466</c:v>
                </c:pt>
                <c:pt idx="4">
                  <c:v>33615</c:v>
                </c:pt>
                <c:pt idx="5" formatCode="#,##0_ ">
                  <c:v>93589</c:v>
                </c:pt>
                <c:pt idx="6" formatCode="#,##0_ ">
                  <c:v>98590</c:v>
                </c:pt>
                <c:pt idx="7" formatCode="#,##0_ ">
                  <c:v>121919</c:v>
                </c:pt>
                <c:pt idx="8" formatCode="#,##0_ ">
                  <c:v>142053</c:v>
                </c:pt>
                <c:pt idx="9" formatCode="#,##0_ ">
                  <c:v>153430</c:v>
                </c:pt>
                <c:pt idx="10" formatCode="#,##0_ ">
                  <c:v>170653</c:v>
                </c:pt>
                <c:pt idx="11" formatCode="#,##0_ ">
                  <c:v>213602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113已簽約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dPt>
            <c:idx val="0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584-466E-B46D-BA3919F4C6CE}"/>
              </c:ext>
            </c:extLst>
          </c:dPt>
          <c:dPt>
            <c:idx val="1"/>
            <c:bubble3D val="0"/>
            <c:spPr>
              <a:ln>
                <a:solidFill>
                  <a:srgbClr val="C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450A-4306-B989-E10AD5F8A5AA}"/>
              </c:ext>
            </c:extLst>
          </c:dPt>
          <c:dPt>
            <c:idx val="2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450A-4306-B989-E10AD5F8A5AA}"/>
              </c:ext>
            </c:extLst>
          </c:dPt>
          <c:dPt>
            <c:idx val="3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450A-4306-B989-E10AD5F8A5AA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450A-4306-B989-E10AD5F8A5AA}"/>
              </c:ext>
            </c:extLst>
          </c:dPt>
          <c:dPt>
            <c:idx val="5"/>
            <c:marker>
              <c:spPr>
                <a:ln>
                  <a:prstDash val="solid"/>
                </a:ln>
              </c:spPr>
            </c:marker>
            <c:bubble3D val="0"/>
            <c:spPr>
              <a:ln cmpd="sng">
                <a:solidFill>
                  <a:srgbClr val="FF0000"/>
                </a:solidFill>
                <a:prstDash val="dash"/>
              </a:ln>
            </c:spPr>
            <c:extLst>
              <c:ext xmlns:c16="http://schemas.microsoft.com/office/drawing/2014/chart" uri="{C3380CC4-5D6E-409C-BE32-E72D297353CC}">
                <c16:uniqueId val="{00000006-062D-4801-820E-F495A26820DB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8-574B-4D2D-B898-5E9313AE1D2F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9-1B76-4753-9D31-F3B09FEE5545}"/>
              </c:ext>
            </c:extLst>
          </c:dPt>
          <c:dPt>
            <c:idx val="8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CAFC-4391-BA8E-1A80396F3746}"/>
              </c:ext>
            </c:extLst>
          </c:dPt>
          <c:dPt>
            <c:idx val="9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5B43-4B9B-B7E0-611488C1781B}"/>
              </c:ext>
            </c:extLst>
          </c:dPt>
          <c:dPt>
            <c:idx val="10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C-5B43-4B9B-B7E0-611488C1781B}"/>
              </c:ext>
            </c:extLst>
          </c:dPt>
          <c:dLbls>
            <c:dLbl>
              <c:idx val="0"/>
              <c:layout>
                <c:manualLayout>
                  <c:x val="-2.3974868918320319E-2"/>
                  <c:y val="2.560199404367256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83CD1924-3796-4E63-8023-2CC971AE245A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3A37C2BF-CFD2-4EAF-8E1B-6824C273D668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584-466E-B46D-BA3919F4C6CE}"/>
                </c:ext>
              </c:extLst>
            </c:dLbl>
            <c:dLbl>
              <c:idx val="1"/>
              <c:layout>
                <c:manualLayout>
                  <c:x val="-7.1924606754960957E-2"/>
                  <c:y val="-5.508988423775946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E6F2BC24-D4F3-42CC-A68A-7A4C57DFE68C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EA1ABB44-FA7D-4E08-BC51-760C7F25584E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50A-4306-B989-E10AD5F8A5AA}"/>
                </c:ext>
              </c:extLst>
            </c:dLbl>
            <c:dLbl>
              <c:idx val="2"/>
              <c:layout>
                <c:manualLayout>
                  <c:x val="-9.3078902859361268E-2"/>
                  <c:y val="-6.099018350658069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9368D247-FFF6-454A-BF3A-1D5260A3111B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B6D44D31-6596-4863-8493-F20735404889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50A-4306-B989-E10AD5F8A5AA}"/>
                </c:ext>
              </c:extLst>
            </c:dLbl>
            <c:dLbl>
              <c:idx val="3"/>
              <c:layout>
                <c:manualLayout>
                  <c:x val="-7.1924606754961012E-2"/>
                  <c:y val="-5.5552959649182353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A8826C81-8700-4293-A970-542D291275C5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A1AE0F0C-4CDE-4D53-B791-7F8D162210AF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50A-4306-B989-E10AD5F8A5AA}"/>
                </c:ext>
              </c:extLst>
            </c:dLbl>
            <c:dLbl>
              <c:idx val="4"/>
              <c:layout>
                <c:manualLayout>
                  <c:x val="-8.3206898010641059E-2"/>
                  <c:y val="-4.282312458866526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FC9C4A15-8C55-43C0-A5F2-20D7B36BD518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D61A9E45-BA98-4520-A370-CCCCAE78AE68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50A-4306-B989-E10AD5F8A5AA}"/>
                </c:ext>
              </c:extLst>
            </c:dLbl>
            <c:dLbl>
              <c:idx val="5"/>
              <c:layout>
                <c:manualLayout>
                  <c:x val="-9.5899475673281331E-2"/>
                  <c:y val="-7.4597239003777335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2733B5F0-0DC2-4806-BD8E-BB0B7106F6AA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7FB47879-A393-4A98-BEB4-1891FC08B538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062D-4801-820E-F495A26820DB}"/>
                </c:ext>
              </c:extLst>
            </c:dLbl>
            <c:dLbl>
              <c:idx val="6"/>
              <c:layout>
                <c:manualLayout>
                  <c:x val="-0.12904120623684173"/>
                  <c:y val="-3.6249701899336531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DF9F1B51-38E8-4BBD-BB0B-53C7F41CA88A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74514518-3772-4CBF-AEF6-A0A409129EBF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6934177269447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574B-4D2D-B898-5E9313AE1D2F}"/>
                </c:ext>
              </c:extLst>
            </c:dLbl>
            <c:dLbl>
              <c:idx val="7"/>
              <c:layout>
                <c:manualLayout>
                  <c:x val="-6.7693747534081E-2"/>
                  <c:y val="-4.292451187531660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6F864E73-366F-429D-8B3C-777E3175956A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678BD6E6-E95F-4A6B-B8B9-1B60998A1357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1B76-4753-9D31-F3B09FEE5545}"/>
                </c:ext>
              </c:extLst>
            </c:dLbl>
            <c:dLbl>
              <c:idx val="8"/>
              <c:layout>
                <c:manualLayout>
                  <c:x val="-9.9425191690681328E-2"/>
                  <c:y val="-4.50677509522690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>
                      <a:solidFill>
                        <a:srgbClr val="FF00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defRPr>
                  </a:pPr>
                  <a:endParaRPr lang="zh-TW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41048740053454"/>
                      <c:h val="5.62353401697752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AFC-4391-BA8E-1A80396F3746}"/>
                </c:ext>
              </c:extLst>
            </c:dLbl>
            <c:dLbl>
              <c:idx val="9"/>
              <c:layout>
                <c:manualLayout>
                  <c:x val="-8.1796556080594301E-2"/>
                  <c:y val="-0.100287454998371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>
                      <a:solidFill>
                        <a:srgbClr val="FF00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defRPr>
                  </a:pPr>
                  <a:endParaRPr lang="zh-TW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10306506317469"/>
                      <c:h val="5.62353401697752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5B43-4B9B-B7E0-611488C1781B}"/>
                </c:ext>
              </c:extLst>
            </c:dLbl>
            <c:dLbl>
              <c:idx val="10"/>
              <c:layout>
                <c:manualLayout>
                  <c:x val="-6.7693747534081E-2"/>
                  <c:y val="-0.1141210890405192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>
                      <a:solidFill>
                        <a:srgbClr val="FF00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defRPr>
                  </a:pPr>
                  <a:endParaRPr lang="zh-TW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B43-4B9B-B7E0-611488C1781B}"/>
                </c:ext>
              </c:extLst>
            </c:dLbl>
            <c:dLbl>
              <c:idx val="11"/>
              <c:layout>
                <c:manualLayout>
                  <c:x val="-9.1668616452402259E-3"/>
                  <c:y val="-7.64607814138589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 b="1">
                      <a:solidFill>
                        <a:srgbClr val="FF00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defRPr>
                  </a:pPr>
                  <a:endParaRPr lang="zh-TW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6047305892121"/>
                      <c:h val="4.783782794930106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5B43-4B9B-B7E0-611488C17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#,##0_);\(#,##0\)</c:formatCode>
                <c:ptCount val="12"/>
                <c:pt idx="0">
                  <c:v>3711</c:v>
                </c:pt>
                <c:pt idx="1">
                  <c:v>13711</c:v>
                </c:pt>
                <c:pt idx="2">
                  <c:v>37705</c:v>
                </c:pt>
                <c:pt idx="3">
                  <c:v>49277</c:v>
                </c:pt>
                <c:pt idx="4">
                  <c:v>72555</c:v>
                </c:pt>
                <c:pt idx="5" formatCode="#,##0_ ">
                  <c:v>80575</c:v>
                </c:pt>
                <c:pt idx="6" formatCode="#,##0_ ">
                  <c:v>140125</c:v>
                </c:pt>
                <c:pt idx="7" formatCode="#,##0_ ">
                  <c:v>175245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工作表1!$F$2:$F$13</c15:f>
                <c15:dlblRangeCache>
                  <c:ptCount val="12"/>
                  <c:pt idx="0">
                    <c:v>1%</c:v>
                  </c:pt>
                  <c:pt idx="1">
                    <c:v>5%</c:v>
                  </c:pt>
                  <c:pt idx="2">
                    <c:v>15%</c:v>
                  </c:pt>
                  <c:pt idx="3">
                    <c:v>19%</c:v>
                  </c:pt>
                  <c:pt idx="4">
                    <c:v>28%</c:v>
                  </c:pt>
                  <c:pt idx="5">
                    <c:v>31%</c:v>
                  </c:pt>
                  <c:pt idx="6">
                    <c:v>54%</c:v>
                  </c:pt>
                  <c:pt idx="7">
                    <c:v>68%</c:v>
                  </c:pt>
                  <c:pt idx="8">
                    <c:v>0%</c:v>
                  </c:pt>
                  <c:pt idx="9">
                    <c:v>0%</c:v>
                  </c:pt>
                  <c:pt idx="10">
                    <c:v>0%</c:v>
                  </c:pt>
                  <c:pt idx="11">
                    <c:v>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450A-4306-B989-E10AD5F8A5AA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112已簽約2</c:v>
                </c:pt>
              </c:strCache>
            </c:strRef>
          </c:tx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工作表1!$E$2:$E$13</c:f>
            </c:numRef>
          </c:val>
          <c:smooth val="0"/>
          <c:extLst>
            <c:ext xmlns:c16="http://schemas.microsoft.com/office/drawing/2014/chart" uri="{C3380CC4-5D6E-409C-BE32-E72D297353CC}">
              <c16:uniqueId val="{00000011-ACF5-4BC5-B4E8-10300F0C4E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662048"/>
        <c:axId val="1269662592"/>
      </c:lineChart>
      <c:catAx>
        <c:axId val="1269662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592"/>
        <c:crosses val="autoZero"/>
        <c:auto val="1"/>
        <c:lblAlgn val="ctr"/>
        <c:lblOffset val="100"/>
        <c:noMultiLvlLbl val="0"/>
      </c:catAx>
      <c:valAx>
        <c:axId val="1269662592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0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445587108087201"/>
          <c:y val="1.2912766672059778E-2"/>
          <c:w val="0.46993052840322375"/>
          <c:h val="6.87056777479796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8277273757199969E-2"/>
          <c:y val="0.10773449299879954"/>
          <c:w val="0.91360473221756089"/>
          <c:h val="0.832877807545724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已簽約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6.7684001697511903E-2"/>
                  <c:y val="1.4164900425996265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100" b="1">
                        <a:solidFill>
                          <a:schemeClr val="tx1"/>
                        </a:solidFill>
                      </a:defRPr>
                    </a:pPr>
                    <a:r>
                      <a:rPr lang="en-US" sz="1200" dirty="0">
                        <a:solidFill>
                          <a:schemeClr val="tx1"/>
                        </a:solidFill>
                      </a:rPr>
                      <a:t>25%</a:t>
                    </a:r>
                  </a:p>
                  <a:p>
                    <a:pPr>
                      <a:lnSpc>
                        <a:spcPts val="1600"/>
                      </a:lnSpc>
                      <a:defRPr sz="1100" b="1">
                        <a:solidFill>
                          <a:schemeClr val="tx1"/>
                        </a:solidFill>
                      </a:defRPr>
                    </a:pPr>
                    <a:r>
                      <a:rPr lang="en-US" altLang="zh-TW" sz="1200" dirty="0">
                        <a:solidFill>
                          <a:schemeClr val="tx1"/>
                        </a:solidFill>
                      </a:rPr>
                      <a:t>13,080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5D9EDB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5785887135677225E-2"/>
                      <c:h val="8.1593772358257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066-450D-A7E9-C4815C602DD2}"/>
                </c:ext>
              </c:extLst>
            </c:dLbl>
            <c:dLbl>
              <c:idx val="1"/>
              <c:layout>
                <c:manualLayout>
                  <c:x val="6.3497362417253442E-2"/>
                  <c:y val="2.9612219820601245E-2"/>
                </c:manualLayout>
              </c:layout>
              <c:tx>
                <c:rich>
                  <a:bodyPr rot="0" vert="horz" anchorCtr="0"/>
                  <a:lstStyle/>
                  <a:p>
                    <a:pPr algn="ctr" rtl="0">
                      <a:lnSpc>
                        <a:spcPts val="1600"/>
                      </a:lnSpc>
                      <a:def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defRPr>
                    </a:pPr>
                    <a:r>
                      <a: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19%</a:t>
                    </a:r>
                  </a:p>
                  <a:p>
                    <a:pPr algn="ctr" rtl="0">
                      <a:lnSpc>
                        <a:spcPts val="1600"/>
                      </a:lnSpc>
                      <a:def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defRPr>
                    </a:pPr>
                    <a:r>
                      <a: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10,013K</a:t>
                    </a:r>
                  </a:p>
                </c:rich>
              </c:tx>
              <c:spPr>
                <a:noFill/>
                <a:ln w="38100">
                  <a:solidFill>
                    <a:srgbClr val="5D9EDB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043324793761316E-2"/>
                      <c:h val="7.97252072093110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066-450D-A7E9-C4815C602DD2}"/>
                </c:ext>
              </c:extLst>
            </c:dLbl>
            <c:dLbl>
              <c:idx val="2"/>
              <c:layout>
                <c:manualLayout>
                  <c:x val="7.9546201267683497E-2"/>
                  <c:y val="5.1682291551764618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100" b="1"/>
                    </a:pPr>
                    <a:r>
                      <a:rPr lang="en-US" sz="1200" b="1" dirty="0"/>
                      <a:t>25%</a:t>
                    </a:r>
                  </a:p>
                  <a:p>
                    <a:pPr>
                      <a:lnSpc>
                        <a:spcPts val="1800"/>
                      </a:lnSpc>
                      <a:defRPr sz="1100" b="1"/>
                    </a:pPr>
                    <a:r>
                      <a:rPr lang="en-US" altLang="zh-TW" sz="1200" b="1" dirty="0"/>
                      <a:t>34,314</a:t>
                    </a:r>
                    <a:r>
                      <a:rPr lang="en-US" sz="1200" b="1" dirty="0"/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5298D8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9.5444826577533365E-2"/>
                      <c:h val="9.44471976096427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/>
                </a:pPr>
                <a:endParaRPr lang="zh-TW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工作表1!$B$2:$B$4</c:f>
              <c:numCache>
                <c:formatCode>0%</c:formatCode>
                <c:ptCount val="3"/>
                <c:pt idx="0">
                  <c:v>0.25302743064959182</c:v>
                </c:pt>
                <c:pt idx="1">
                  <c:v>0.19340196627585807</c:v>
                </c:pt>
                <c:pt idx="2">
                  <c:v>0.25424746041507673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66-450D-A7E9-C4815C602DD2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可簽約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66-450D-A7E9-C4815C602DD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66-450D-A7E9-C4815C602DD2}"/>
                </c:ext>
              </c:extLst>
            </c:dLbl>
            <c:dLbl>
              <c:idx val="2"/>
              <c:layout>
                <c:manualLayout>
                  <c:x val="7.9543728842911804E-2"/>
                  <c:y val="1.1194082721583613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dirty="0"/>
                      <a:t>26%</a:t>
                    </a:r>
                  </a:p>
                  <a:p>
                    <a:pPr>
                      <a:lnSpc>
                        <a:spcPts val="18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dirty="0"/>
                      <a:t>35,414</a:t>
                    </a:r>
                    <a:r>
                      <a:rPr lang="en-US" dirty="0"/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5159673587185065E-2"/>
                      <c:h val="0.106194514080691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>
                    <a:solidFill>
                      <a:srgbClr val="0000FF"/>
                    </a:solidFill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工作表1!$C$2:$C$4</c:f>
              <c:numCache>
                <c:formatCode>0%</c:formatCode>
                <c:ptCount val="3"/>
                <c:pt idx="0">
                  <c:v>3.4820288621503465E-2</c:v>
                </c:pt>
                <c:pt idx="1">
                  <c:v>3.0904139223147199E-2</c:v>
                </c:pt>
                <c:pt idx="2">
                  <c:v>8.1503819565362356E-3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66-450D-A7E9-C4815C602DD2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推廣中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066-450D-A7E9-C4815C602DD2}"/>
                </c:ext>
              </c:extLst>
            </c:dLbl>
            <c:dLbl>
              <c:idx val="1"/>
              <c:layout>
                <c:manualLayout>
                  <c:x val="6.0640667893135866E-2"/>
                  <c:y val="-7.6975539517247282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sz="1200" b="1" dirty="0">
                        <a:solidFill>
                          <a:schemeClr val="tx1"/>
                        </a:solidFill>
                      </a:rPr>
                      <a:t>24</a:t>
                    </a: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12,613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FFFF0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648286257999395E-2"/>
                      <c:h val="9.06108816208914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066-450D-A7E9-C4815C602DD2}"/>
                </c:ext>
              </c:extLst>
            </c:dLbl>
            <c:dLbl>
              <c:idx val="2"/>
              <c:layout>
                <c:manualLayout>
                  <c:x val="8.087609108105169E-2"/>
                  <c:y val="-3.1418367934431979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sz="1200" b="1" dirty="0">
                        <a:solidFill>
                          <a:schemeClr val="tx1"/>
                        </a:solidFill>
                      </a:rPr>
                      <a:t>47</a:t>
                    </a: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63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,091K</a:t>
                    </a:r>
                  </a:p>
                </c:rich>
              </c:tx>
              <c:spPr>
                <a:noFill/>
                <a:ln w="38100">
                  <a:solidFill>
                    <a:srgbClr val="FFFF0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6581482659291729E-2"/>
                      <c:h val="9.51666077471378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lnSpc>
                    <a:spcPts val="1800"/>
                  </a:lnSpc>
                  <a:defRPr sz="1200" b="1"/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工作表1!$D$2:$D$4</c:f>
              <c:numCache>
                <c:formatCode>0%</c:formatCode>
                <c:ptCount val="3"/>
                <c:pt idx="0">
                  <c:v>6.1902735327117264E-2</c:v>
                </c:pt>
                <c:pt idx="1">
                  <c:v>1.9315087014466999E-2</c:v>
                </c:pt>
                <c:pt idx="2">
                  <c:v>0.205071019464594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066-450D-A7E9-C4815C602DD2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努力中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7.083782673642787E-2"/>
                  <c:y val="0.1378870326995314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2</a:t>
                    </a: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8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% </a:t>
                    </a:r>
                  </a:p>
                  <a:p>
                    <a:pPr>
                      <a:lnSpc>
                        <a:spcPts val="16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14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,880K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4061453271501468E-2"/>
                      <c:h val="8.179214373997492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560-41BE-9D5B-D4B814DECF44}"/>
                </c:ext>
              </c:extLst>
            </c:dLbl>
            <c:dLbl>
              <c:idx val="1"/>
              <c:layout>
                <c:manualLayout>
                  <c:x val="6.5403437087997882E-2"/>
                  <c:y val="0.2999584245151156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22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%</a:t>
                    </a: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 </a:t>
                    </a:r>
                  </a:p>
                  <a:p>
                    <a:pPr>
                      <a:lnSpc>
                        <a:spcPts val="16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11,613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386538888824184E-2"/>
                      <c:h val="8.30537570302118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560-41BE-9D5B-D4B814DECF44}"/>
                </c:ext>
              </c:extLst>
            </c:dLbl>
            <c:dLbl>
              <c:idx val="2"/>
              <c:layout>
                <c:manualLayout>
                  <c:x val="8.0506326220734906E-2"/>
                  <c:y val="-1.3365137323754829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76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%</a:t>
                    </a: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 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102,413K</a:t>
                    </a:r>
                    <a:endParaRPr lang="en-US" dirty="0">
                      <a:solidFill>
                        <a:srgbClr val="0000FF"/>
                      </a:solidFill>
                    </a:endParaRPr>
                  </a:p>
                </c:rich>
              </c:tx>
              <c:spPr>
                <a:noFill/>
                <a:ln w="38100">
                  <a:solidFill>
                    <a:srgbClr val="F4B183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7332110820012085E-2"/>
                      <c:h val="0.104570774371206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560-41BE-9D5B-D4B814DECF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工作表1!$E$2:$E$4</c:f>
              <c:numCache>
                <c:formatCode>0%</c:formatCode>
                <c:ptCount val="3"/>
                <c:pt idx="0">
                  <c:v>0.30990056873138083</c:v>
                </c:pt>
                <c:pt idx="1">
                  <c:v>0.91109265447240839</c:v>
                </c:pt>
                <c:pt idx="2">
                  <c:v>0.29135392663174353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066-450D-A7E9-C4815C602DD2}"/>
            </c:ext>
          </c:extLst>
        </c:ser>
        <c:ser>
          <c:idx val="4"/>
          <c:order val="4"/>
          <c:tx>
            <c:strRef>
              <c:f>工作表1!$F$1</c:f>
              <c:strCache>
                <c:ptCount val="1"/>
                <c:pt idx="0">
                  <c:v>缺口</c:v>
                </c:pt>
              </c:strCache>
            </c:strRef>
          </c:tx>
          <c:spPr>
            <a:solidFill>
              <a:srgbClr val="FF66FF"/>
            </a:solidFill>
          </c:spPr>
          <c:invertIfNegative val="0"/>
          <c:dLbls>
            <c:dLbl>
              <c:idx val="0"/>
              <c:layout>
                <c:manualLayout>
                  <c:x val="2.093374582901941E-3"/>
                  <c:y val="-0.15489468829237579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zh-TW" altLang="en-US" sz="11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缺口</a:t>
                    </a:r>
                    <a:r>
                      <a:rPr lang="en-US" altLang="zh-TW" sz="14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34% </a:t>
                    </a:r>
                  </a:p>
                  <a:p>
                    <a:pPr>
                      <a:defRPr sz="1400" b="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en-US" altLang="zh-TW" sz="14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(17,594K)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48285642640337"/>
                      <c:h val="0.1398380134451315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8B4F-4BD8-B683-2483D11E9D09}"/>
                </c:ext>
              </c:extLst>
            </c:dLbl>
            <c:dLbl>
              <c:idx val="1"/>
              <c:layout>
                <c:manualLayout>
                  <c:x val="-1.3955464267528229E-3"/>
                  <c:y val="-0.11844887928240498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FD36E9F3-5DC7-46AB-A011-E10E89600C19}" type="VALUE">
                      <a:rPr lang="en-US" altLang="zh-TW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sz="1400"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r>
                      <a:rPr lang="en-US" altLang="zh-TW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  </a:t>
                    </a:r>
                  </a:p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en-US" altLang="zh-TW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(1,372K)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86F-4429-BB21-2E5DE91388FE}"/>
                </c:ext>
              </c:extLst>
            </c:dLbl>
            <c:dLbl>
              <c:idx val="2"/>
              <c:layout>
                <c:manualLayout>
                  <c:x val="1.8839931703935713E-2"/>
                  <c:y val="-0.12642140000333607"/>
                </c:manualLayout>
              </c:layout>
              <c:tx>
                <c:rich>
                  <a:bodyPr wrap="square" lIns="38100" tIns="19050" rIns="38100" bIns="19050" anchor="ctr" anchorCtr="0">
                    <a:noAutofit/>
                  </a:bodyPr>
                  <a:lstStyle/>
                  <a:p>
                    <a:pPr algn="ctr" rtl="0">
                      <a:defRPr lang="en-US" altLang="zh-TW" sz="1400" b="0" i="0" u="none" strike="noStrike" kern="1200" baseline="0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defRPr>
                    </a:pPr>
                    <a:r>
                      <a:rPr lang="zh-TW" altLang="en-US" sz="11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缺口</a:t>
                    </a:r>
                    <a:fld id="{CD168ECF-82D2-41E8-B26F-1DE8E06D931E}" type="VALUE">
                      <a:rPr lang="en-US" altLang="zh-TW" sz="1400" b="0" i="0" u="none" strike="noStrike" kern="1200" baseline="0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rPr>
                      <a:pPr algn="ctr" rtl="0">
                        <a:defRPr lang="en-US" altLang="zh-TW" sz="1400" b="0" i="0" u="none" strike="noStrike" kern="1200" baseline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defRPr>
                      </a:pPr>
                      <a:t>[值]</a:t>
                    </a:fld>
                    <a:r>
                      <a:rPr lang="en-US" altLang="zh-TW" sz="1400" b="0" i="0" u="none" strike="noStrike" kern="1200" baseline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rPr>
                      <a:t>   (32,550K)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573627161421188E-2"/>
                      <c:h val="0.107264571642470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86F-4429-BB21-2E5DE91388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工作表1!$F$2:$F$4</c:f>
              <c:numCache>
                <c:formatCode>0%</c:formatCode>
                <c:ptCount val="3"/>
                <c:pt idx="0">
                  <c:v>0.34034897667040653</c:v>
                </c:pt>
                <c:pt idx="1">
                  <c:v>-0.15471384698588064</c:v>
                </c:pt>
                <c:pt idx="2">
                  <c:v>0.24117721153204941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33-4D00-8C4F-B9FBC9EA0FE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0"/>
        <c:overlap val="100"/>
        <c:axId val="1269658784"/>
        <c:axId val="1269659872"/>
      </c:barChart>
      <c:catAx>
        <c:axId val="126965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200" b="1"/>
            </a:pPr>
            <a:endParaRPr lang="zh-TW"/>
          </a:p>
        </c:txPr>
        <c:crossAx val="1269659872"/>
        <c:crosses val="autoZero"/>
        <c:auto val="1"/>
        <c:lblAlgn val="ctr"/>
        <c:lblOffset val="100"/>
        <c:noMultiLvlLbl val="0"/>
      </c:catAx>
      <c:valAx>
        <c:axId val="126965987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zh-TW"/>
          </a:p>
        </c:txPr>
        <c:crossAx val="1269658784"/>
        <c:crosses val="autoZero"/>
        <c:crossBetween val="between"/>
      </c:valAx>
      <c:spPr>
        <a:noFill/>
        <a:effectLst/>
      </c:spPr>
    </c:plotArea>
    <c:legend>
      <c:legendPos val="b"/>
      <c:layout>
        <c:manualLayout>
          <c:xMode val="edge"/>
          <c:yMode val="edge"/>
          <c:x val="2.6732955488222602E-3"/>
          <c:y val="0"/>
          <c:w val="0.19652084781533249"/>
          <c:h val="0.10060621648559449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微軟正黑體" panose="020B0604030504040204" pitchFamily="34" charset="-120"/>
          <a:ea typeface="微軟正黑體" panose="020B0604030504040204" pitchFamily="34" charset="-120"/>
        </a:defRPr>
      </a:pPr>
      <a:endParaRPr lang="zh-TW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0.76448</cdr:x>
      <cdr:y>0.17698</cdr:y>
    </cdr:from>
    <cdr:to>
      <cdr:x>0.84082</cdr:x>
      <cdr:y>0.2246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826036" y="773291"/>
          <a:ext cx="681639" cy="2080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0.66299</cdr:x>
      <cdr:y>0.2933</cdr:y>
    </cdr:from>
    <cdr:to>
      <cdr:x>0.73085</cdr:x>
      <cdr:y>0.36781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5628248" y="1133782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0.6545</cdr:x>
      <cdr:y>0.27467</cdr:y>
    </cdr:from>
    <cdr:to>
      <cdr:x>0.74781</cdr:x>
      <cdr:y>0.34918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5556240" y="106177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0.26796</cdr:x>
      <cdr:y>0.55029</cdr:y>
    </cdr:from>
    <cdr:to>
      <cdr:x>0.35667</cdr:x>
      <cdr:y>0.59884</cdr:y>
    </cdr:to>
    <cdr:sp macro="" textlink="">
      <cdr:nvSpPr>
        <cdr:cNvPr id="5" name="文字方塊 4"/>
        <cdr:cNvSpPr txBox="1"/>
      </cdr:nvSpPr>
      <cdr:spPr>
        <a:xfrm xmlns:a="http://schemas.openxmlformats.org/drawingml/2006/main">
          <a:off x="2392613" y="2404419"/>
          <a:ext cx="792091" cy="2121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0.42025</cdr:x>
      <cdr:y>0.58258</cdr:y>
    </cdr:from>
    <cdr:to>
      <cdr:x>0.67777</cdr:x>
      <cdr:y>0.73621</cdr:y>
    </cdr:to>
    <cdr:sp macro="" textlink="">
      <cdr:nvSpPr>
        <cdr:cNvPr id="6" name="文字方塊 5">
          <a:extLst xmlns:a="http://schemas.openxmlformats.org/drawingml/2006/main">
            <a:ext uri="{FF2B5EF4-FFF2-40B4-BE49-F238E27FC236}">
              <a16:creationId xmlns:a16="http://schemas.microsoft.com/office/drawing/2014/main" id="{B904229C-7C71-43C4-852C-64324D4E61B7}"/>
            </a:ext>
          </a:extLst>
        </cdr:cNvPr>
        <cdr:cNvSpPr txBox="1"/>
      </cdr:nvSpPr>
      <cdr:spPr>
        <a:xfrm xmlns:a="http://schemas.openxmlformats.org/drawingml/2006/main">
          <a:off x="3752408" y="2545515"/>
          <a:ext cx="2299394" cy="67126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20000"/>
            <a:lumOff val="8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TW" sz="1600" b="1" dirty="0"/>
            <a:t>5/15</a:t>
          </a:r>
          <a:r>
            <a:rPr lang="zh-TW" altLang="en-US" sz="1600" b="1" dirty="0"/>
            <a:t>實際簽約達成：</a:t>
          </a:r>
          <a:endParaRPr lang="en-US" altLang="zh-TW" sz="1600" b="1" dirty="0"/>
        </a:p>
        <a:p xmlns:a="http://schemas.openxmlformats.org/drawingml/2006/main">
          <a:r>
            <a:rPr lang="en-US" altLang="zh-TW" sz="1600" b="1" dirty="0"/>
            <a:t>300,120K</a:t>
          </a:r>
          <a:r>
            <a:rPr lang="zh-TW" altLang="en-US" sz="1600" b="1" dirty="0"/>
            <a:t> </a:t>
          </a:r>
          <a:r>
            <a:rPr lang="en-US" altLang="zh-TW" sz="1600" b="1" dirty="0"/>
            <a:t>(66%)</a:t>
          </a:r>
          <a:endParaRPr lang="zh-TW" altLang="en-US" sz="1600" b="1" dirty="0"/>
        </a:p>
      </cdr:txBody>
    </cdr:sp>
  </cdr:relSizeAnchor>
  <cdr:relSizeAnchor xmlns:cdr="http://schemas.openxmlformats.org/drawingml/2006/chartDrawing">
    <cdr:from>
      <cdr:x>0.39543</cdr:x>
      <cdr:y>0.43318</cdr:y>
    </cdr:from>
    <cdr:to>
      <cdr:x>0.41963</cdr:x>
      <cdr:y>0.5815</cdr:y>
    </cdr:to>
    <cdr:cxnSp macro="">
      <cdr:nvCxnSpPr>
        <cdr:cNvPr id="8" name="直線接點 7">
          <a:extLst xmlns:a="http://schemas.openxmlformats.org/drawingml/2006/main">
            <a:ext uri="{FF2B5EF4-FFF2-40B4-BE49-F238E27FC236}">
              <a16:creationId xmlns:a16="http://schemas.microsoft.com/office/drawing/2014/main" id="{3F841DE0-361A-4264-9B24-0EFB2047472E}"/>
            </a:ext>
          </a:extLst>
        </cdr:cNvPr>
        <cdr:cNvCxnSpPr/>
      </cdr:nvCxnSpPr>
      <cdr:spPr>
        <a:xfrm xmlns:a="http://schemas.openxmlformats.org/drawingml/2006/main">
          <a:off x="3530811" y="1892709"/>
          <a:ext cx="216062" cy="648078"/>
        </a:xfrm>
        <a:prstGeom xmlns:a="http://schemas.openxmlformats.org/drawingml/2006/main" prst="line">
          <a:avLst/>
        </a:prstGeom>
        <a:ln xmlns:a="http://schemas.openxmlformats.org/drawingml/2006/main" w="28575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0.77257</cdr:x>
      <cdr:y>0.16548</cdr:y>
    </cdr:from>
    <cdr:to>
      <cdr:x>0.84891</cdr:x>
      <cdr:y>0.2131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558487" y="649174"/>
          <a:ext cx="648072" cy="186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0.66299</cdr:x>
      <cdr:y>0.2933</cdr:y>
    </cdr:from>
    <cdr:to>
      <cdr:x>0.73085</cdr:x>
      <cdr:y>0.36781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5628248" y="1133782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0.6545</cdr:x>
      <cdr:y>0.27467</cdr:y>
    </cdr:from>
    <cdr:to>
      <cdr:x>0.74781</cdr:x>
      <cdr:y>0.34918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5556240" y="106177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0.07465</cdr:x>
      <cdr:y>0.85241</cdr:y>
    </cdr:from>
    <cdr:to>
      <cdr:x>0.19035</cdr:x>
      <cdr:y>0.90407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79343" y="4752528"/>
          <a:ext cx="1052914" cy="288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0.53754</cdr:x>
      <cdr:y>0.47171</cdr:y>
    </cdr:from>
    <cdr:to>
      <cdr:x>0.62426</cdr:x>
      <cdr:y>0.55451</cdr:y>
    </cdr:to>
    <cdr:sp macro="" textlink="">
      <cdr:nvSpPr>
        <cdr:cNvPr id="6" name="矩形 5">
          <a:extLst xmlns:a="http://schemas.openxmlformats.org/drawingml/2006/main">
            <a:ext uri="{FF2B5EF4-FFF2-40B4-BE49-F238E27FC236}">
              <a16:creationId xmlns:a16="http://schemas.microsoft.com/office/drawing/2014/main" id="{C93128CC-7751-4C3F-842B-19BDB1930108}"/>
            </a:ext>
          </a:extLst>
        </cdr:cNvPr>
        <cdr:cNvSpPr/>
      </cdr:nvSpPr>
      <cdr:spPr>
        <a:xfrm xmlns:a="http://schemas.openxmlformats.org/drawingml/2006/main">
          <a:off x="4891827" y="2629958"/>
          <a:ext cx="789184" cy="461643"/>
        </a:xfrm>
        <a:prstGeom xmlns:a="http://schemas.openxmlformats.org/drawingml/2006/main" prst="rect">
          <a:avLst/>
        </a:prstGeom>
        <a:ln xmlns:a="http://schemas.openxmlformats.org/drawingml/2006/main" w="38100">
          <a:solidFill>
            <a:srgbClr val="F4B183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pPr marL="0" indent="0" algn="ctr" rtl="0" eaLnBrk="0" fontAlgn="base" hangingPunct="0">
            <a:spcBef>
              <a:spcPct val="0"/>
            </a:spcBef>
            <a:spcAft>
              <a:spcPct val="0"/>
            </a:spcAft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115</a:t>
          </a:r>
          <a:r>
            <a:rPr kumimoji="1" lang="en-US" altLang="zh-TW" sz="1200" i="0" u="none" strike="noStrike" kern="1200" baseline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%</a:t>
          </a:r>
        </a:p>
        <a:p xmlns:a="http://schemas.openxmlformats.org/drawingml/2006/main">
          <a:pPr marL="0" indent="0" algn="ctr" rtl="0" eaLnBrk="0" fontAlgn="base" hangingPunct="0">
            <a:spcBef>
              <a:spcPct val="0"/>
            </a:spcBef>
            <a:spcAft>
              <a:spcPct val="0"/>
            </a:spcAft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kumimoji="1" lang="en-US" altLang="zh-TW" sz="1200" i="0" u="none" strike="noStrike" kern="1200" baseline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59,783K</a:t>
          </a:r>
        </a:p>
      </cdr:txBody>
    </cdr:sp>
  </cdr:relSizeAnchor>
  <cdr:relSizeAnchor xmlns:cdr="http://schemas.openxmlformats.org/drawingml/2006/chartDrawing">
    <cdr:from>
      <cdr:x>0.24936</cdr:x>
      <cdr:y>0.54432</cdr:y>
    </cdr:from>
    <cdr:to>
      <cdr:x>0.33304</cdr:x>
      <cdr:y>0.62712</cdr:y>
    </cdr:to>
    <cdr:sp macro="" textlink="">
      <cdr:nvSpPr>
        <cdr:cNvPr id="7" name="矩形 6"/>
        <cdr:cNvSpPr/>
      </cdr:nvSpPr>
      <cdr:spPr>
        <a:xfrm xmlns:a="http://schemas.openxmlformats.org/drawingml/2006/main">
          <a:off x="2269296" y="3034785"/>
          <a:ext cx="761519" cy="461644"/>
        </a:xfrm>
        <a:prstGeom xmlns:a="http://schemas.openxmlformats.org/drawingml/2006/main" prst="rect">
          <a:avLst/>
        </a:prstGeom>
        <a:ln xmlns:a="http://schemas.openxmlformats.org/drawingml/2006/main" w="38100">
          <a:solidFill>
            <a:srgbClr val="F4B183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pPr algn="ctr"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66%</a:t>
          </a:r>
        </a:p>
        <a:p xmlns:a="http://schemas.openxmlformats.org/drawingml/2006/main">
          <a:pPr algn="ctr"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34,100K</a:t>
          </a:r>
        </a:p>
      </cdr:txBody>
    </cdr:sp>
  </cdr:relSizeAnchor>
  <cdr:relSizeAnchor xmlns:cdr="http://schemas.openxmlformats.org/drawingml/2006/chartDrawing">
    <cdr:from>
      <cdr:x>0.33828</cdr:x>
      <cdr:y>0.62244</cdr:y>
    </cdr:from>
    <cdr:to>
      <cdr:x>0.50357</cdr:x>
      <cdr:y>0.70524</cdr:y>
    </cdr:to>
    <cdr:sp macro="" textlink="">
      <cdr:nvSpPr>
        <cdr:cNvPr id="8" name="矩形 7"/>
        <cdr:cNvSpPr/>
      </cdr:nvSpPr>
      <cdr:spPr>
        <a:xfrm xmlns:a="http://schemas.openxmlformats.org/drawingml/2006/main">
          <a:off x="3078510" y="3470326"/>
          <a:ext cx="1504201" cy="461665"/>
        </a:xfrm>
        <a:prstGeom xmlns:a="http://schemas.openxmlformats.org/drawingml/2006/main" prst="rect">
          <a:avLst/>
        </a:prstGeom>
        <a:ln xmlns:a="http://schemas.openxmlformats.org/drawingml/2006/main" w="57150">
          <a:solidFill>
            <a:srgbClr val="FFFF0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S(</a:t>
          </a:r>
          <a:r>
            <a: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推廣中</a:t>
          </a:r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雙葉    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1,000K</a:t>
          </a:r>
        </a:p>
      </cdr:txBody>
    </cdr:sp>
  </cdr:relSizeAnchor>
  <cdr:relSizeAnchor xmlns:cdr="http://schemas.openxmlformats.org/drawingml/2006/chartDrawing">
    <cdr:from>
      <cdr:x>0.33964</cdr:x>
      <cdr:y>0.72221</cdr:y>
    </cdr:from>
    <cdr:to>
      <cdr:x>0.50553</cdr:x>
      <cdr:y>0.83813</cdr:y>
    </cdr:to>
    <cdr:sp macro="" textlink="">
      <cdr:nvSpPr>
        <cdr:cNvPr id="9" name="矩形 8"/>
        <cdr:cNvSpPr/>
      </cdr:nvSpPr>
      <cdr:spPr>
        <a:xfrm xmlns:a="http://schemas.openxmlformats.org/drawingml/2006/main">
          <a:off x="3090877" y="4026599"/>
          <a:ext cx="1509661" cy="646331"/>
        </a:xfrm>
        <a:prstGeom xmlns:a="http://schemas.openxmlformats.org/drawingml/2006/main" prst="rect">
          <a:avLst/>
        </a:prstGeom>
        <a:ln xmlns:a="http://schemas.openxmlformats.org/drawingml/2006/main" w="57150">
          <a:solidFill>
            <a:srgbClr val="92D05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S(</a:t>
          </a:r>
          <a:r>
            <a: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可簽約</a:t>
          </a:r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愛菲斯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1,500K</a:t>
          </a:r>
        </a:p>
        <a:p xmlns:a="http://schemas.openxmlformats.org/drawingml/2006/main">
          <a:r>
            <a:rPr lang="zh-TW" altLang="en-US" sz="1200" b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動聯                </a:t>
          </a:r>
          <a:r>
            <a:rPr lang="en-US" altLang="zh-TW" sz="1200" b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100K</a:t>
          </a:r>
        </a:p>
      </cdr:txBody>
    </cdr:sp>
  </cdr:relSizeAnchor>
  <cdr:relSizeAnchor xmlns:cdr="http://schemas.openxmlformats.org/drawingml/2006/chartDrawing">
    <cdr:from>
      <cdr:x>0.20452</cdr:x>
      <cdr:y>0.39829</cdr:y>
    </cdr:from>
    <cdr:to>
      <cdr:x>0.305</cdr:x>
      <cdr:y>0.5623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1861241" y="2220619"/>
          <a:ext cx="914406" cy="914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5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5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B91DCDE-5A58-4C3D-996E-BD1B25B4BDB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92237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05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06363" y="742950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5" y="4716105"/>
            <a:ext cx="4985806" cy="446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05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F61BC97-980A-450C-A04C-16BC36E16F9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2056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2503" fontAlgn="auto">
              <a:spcBef>
                <a:spcPts val="0"/>
              </a:spcBef>
              <a:spcAft>
                <a:spcPts val="0"/>
              </a:spcAft>
              <a:defRPr/>
            </a:pPr>
            <a:fld id="{44CE71AA-09F8-4FB5-8A13-288836B8A8A4}" type="slidenum">
              <a:rPr kumimoji="0" lang="zh-TW" altLang="en-US">
                <a:solidFill>
                  <a:prstClr val="black"/>
                </a:solidFill>
                <a:latin typeface="Calibri" panose="020F0502020204030204"/>
              </a:rPr>
              <a:pPr defTabSz="912503" fontAlgn="auto">
                <a:spcBef>
                  <a:spcPts val="0"/>
                </a:spcBef>
                <a:spcAft>
                  <a:spcPts val="0"/>
                </a:spcAft>
                <a:defRPr/>
              </a:pPr>
              <a:t>0</a:t>
            </a:fld>
            <a:endParaRPr kumimoji="0" lang="zh-TW" alt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08428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503">
              <a:defRPr/>
            </a:pPr>
            <a:r>
              <a:rPr lang="zh-TW" altLang="en-US" sz="1000" dirty="0">
                <a:solidFill>
                  <a:srgbClr val="FF0000"/>
                </a:solidFill>
              </a:rPr>
              <a:t>原中心目標數</a:t>
            </a:r>
            <a:r>
              <a:rPr lang="en-US" altLang="zh-TW" sz="1000" dirty="0">
                <a:solidFill>
                  <a:srgbClr val="FF0000"/>
                </a:solidFill>
              </a:rPr>
              <a:t>480,280K</a:t>
            </a:r>
          </a:p>
          <a:p>
            <a:pPr defTabSz="912503">
              <a:defRPr/>
            </a:pPr>
            <a:r>
              <a:rPr lang="zh-TW" altLang="en-US" sz="1000" dirty="0">
                <a:solidFill>
                  <a:srgbClr val="FF0000"/>
                </a:solidFill>
              </a:rPr>
              <a:t>推動中</a:t>
            </a:r>
            <a:r>
              <a:rPr lang="en-US" altLang="zh-TW" sz="1000" dirty="0">
                <a:solidFill>
                  <a:srgbClr val="FF0000"/>
                </a:solidFill>
              </a:rPr>
              <a:t>5-7</a:t>
            </a:r>
            <a:r>
              <a:rPr lang="zh-TW" altLang="en-US" sz="1000" dirty="0">
                <a:solidFill>
                  <a:srgbClr val="FF0000"/>
                </a:solidFill>
              </a:rPr>
              <a:t>月</a:t>
            </a:r>
            <a:r>
              <a:rPr lang="en-US" altLang="zh-TW" sz="1000" dirty="0">
                <a:solidFill>
                  <a:srgbClr val="FF0000"/>
                </a:solidFill>
              </a:rPr>
              <a:t>(</a:t>
            </a:r>
            <a:r>
              <a:rPr lang="zh-TW" altLang="en-US" sz="1000" dirty="0">
                <a:solidFill>
                  <a:srgbClr val="FF0000"/>
                </a:solidFill>
              </a:rPr>
              <a:t>藍色</a:t>
            </a:r>
            <a:r>
              <a:rPr lang="en-US" altLang="zh-TW" sz="1000" dirty="0">
                <a:solidFill>
                  <a:srgbClr val="FF0000"/>
                </a:solidFill>
              </a:rPr>
              <a:t>5</a:t>
            </a:r>
            <a:r>
              <a:rPr lang="zh-TW" altLang="en-US" sz="1000" dirty="0">
                <a:solidFill>
                  <a:srgbClr val="FF0000"/>
                </a:solidFill>
              </a:rPr>
              <a:t>月、橘色</a:t>
            </a:r>
            <a:r>
              <a:rPr lang="en-US" altLang="zh-TW" sz="1000" dirty="0">
                <a:solidFill>
                  <a:srgbClr val="FF0000"/>
                </a:solidFill>
              </a:rPr>
              <a:t>6</a:t>
            </a:r>
            <a:r>
              <a:rPr lang="zh-TW" altLang="en-US" sz="1000" dirty="0">
                <a:solidFill>
                  <a:srgbClr val="FF0000"/>
                </a:solidFill>
              </a:rPr>
              <a:t>月、綠色</a:t>
            </a:r>
            <a:r>
              <a:rPr lang="en-US" altLang="zh-TW" sz="1000" dirty="0">
                <a:solidFill>
                  <a:srgbClr val="FF0000"/>
                </a:solidFill>
              </a:rPr>
              <a:t>7</a:t>
            </a:r>
            <a:r>
              <a:rPr lang="zh-TW" altLang="en-US" sz="1000" dirty="0">
                <a:solidFill>
                  <a:srgbClr val="FF0000"/>
                </a:solidFill>
              </a:rPr>
              <a:t>月</a:t>
            </a:r>
            <a:r>
              <a:rPr lang="en-US" altLang="zh-TW" sz="10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6994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原中心目標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282,389</a:t>
            </a:r>
            <a:endParaRPr lang="en-US" altLang="zh-TW" sz="1200" dirty="0">
              <a:solidFill>
                <a:srgbClr val="FF000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dirty="0">
                <a:solidFill>
                  <a:srgbClr val="FF0000"/>
                </a:solidFill>
              </a:rPr>
              <a:t>推動中</a:t>
            </a:r>
            <a:r>
              <a:rPr lang="en-US" altLang="zh-TW" sz="1200" dirty="0">
                <a:solidFill>
                  <a:srgbClr val="FF0000"/>
                </a:solidFill>
              </a:rPr>
              <a:t>4-6</a:t>
            </a:r>
            <a:r>
              <a:rPr lang="zh-TW" altLang="en-US" sz="1200" dirty="0">
                <a:solidFill>
                  <a:srgbClr val="FF0000"/>
                </a:solidFill>
              </a:rPr>
              <a:t>月</a:t>
            </a:r>
            <a:r>
              <a:rPr lang="en-US" altLang="zh-TW" sz="1200" dirty="0">
                <a:solidFill>
                  <a:srgbClr val="FF0000"/>
                </a:solidFill>
              </a:rPr>
              <a:t>(</a:t>
            </a:r>
            <a:r>
              <a:rPr lang="zh-TW" altLang="en-US" sz="1200" dirty="0">
                <a:solidFill>
                  <a:srgbClr val="FF0000"/>
                </a:solidFill>
              </a:rPr>
              <a:t>藍色</a:t>
            </a:r>
            <a:r>
              <a:rPr lang="en-US" altLang="zh-TW" sz="1200" dirty="0">
                <a:solidFill>
                  <a:srgbClr val="FF0000"/>
                </a:solidFill>
              </a:rPr>
              <a:t>4</a:t>
            </a:r>
            <a:r>
              <a:rPr lang="zh-TW" altLang="en-US" sz="1200" dirty="0">
                <a:solidFill>
                  <a:srgbClr val="FF0000"/>
                </a:solidFill>
              </a:rPr>
              <a:t>月、橘色</a:t>
            </a:r>
            <a:r>
              <a:rPr lang="en-US" altLang="zh-TW" sz="1200" dirty="0">
                <a:solidFill>
                  <a:srgbClr val="FF0000"/>
                </a:solidFill>
              </a:rPr>
              <a:t>5</a:t>
            </a:r>
            <a:r>
              <a:rPr lang="zh-TW" altLang="en-US" sz="1200" dirty="0">
                <a:solidFill>
                  <a:srgbClr val="FF0000"/>
                </a:solidFill>
              </a:rPr>
              <a:t>月、綠色</a:t>
            </a:r>
            <a:r>
              <a:rPr lang="en-US" altLang="zh-TW" sz="1200" dirty="0">
                <a:solidFill>
                  <a:srgbClr val="FF0000"/>
                </a:solidFill>
              </a:rPr>
              <a:t>6</a:t>
            </a:r>
            <a:r>
              <a:rPr lang="zh-TW" altLang="en-US" sz="1200" dirty="0">
                <a:solidFill>
                  <a:srgbClr val="FF0000"/>
                </a:solidFill>
              </a:rPr>
              <a:t>月</a:t>
            </a:r>
            <a:r>
              <a:rPr lang="en-US" altLang="zh-TW" sz="1200" dirty="0">
                <a:solidFill>
                  <a:srgbClr val="FF0000"/>
                </a:solidFill>
              </a:rPr>
              <a:t>)</a:t>
            </a:r>
            <a:br>
              <a:rPr lang="en-US" altLang="zh-TW" dirty="0"/>
            </a:br>
            <a:r>
              <a:rPr lang="zh-TW" altLang="en-US" dirty="0"/>
              <a:t>中心整體</a:t>
            </a:r>
            <a:r>
              <a:rPr lang="en-US" altLang="zh-TW" dirty="0"/>
              <a:t>3</a:t>
            </a:r>
            <a:r>
              <a:rPr lang="zh-TW" altLang="en-US" dirty="0"/>
              <a:t>月新增簽約</a:t>
            </a:r>
            <a:r>
              <a:rPr lang="en-US" altLang="zh-TW" dirty="0"/>
              <a:t>5,646K</a:t>
            </a:r>
            <a:r>
              <a:rPr lang="zh-TW" altLang="en-US" dirty="0"/>
              <a:t>；</a:t>
            </a:r>
            <a:r>
              <a:rPr lang="en-US" altLang="zh-TW" dirty="0"/>
              <a:t>3</a:t>
            </a:r>
            <a:r>
              <a:rPr lang="zh-TW" altLang="en-US" dirty="0"/>
              <a:t>月預計新增簽約</a:t>
            </a:r>
            <a:r>
              <a:rPr lang="en-US" altLang="zh-TW" dirty="0"/>
              <a:t>23,958K</a:t>
            </a:r>
            <a:r>
              <a:rPr lang="zh-TW" altLang="en-US" dirty="0"/>
              <a:t>，</a:t>
            </a:r>
            <a:r>
              <a:rPr lang="en-US" altLang="zh-TW" dirty="0"/>
              <a:t>(</a:t>
            </a:r>
            <a:r>
              <a:rPr lang="zh-TW" altLang="en-US" dirty="0"/>
              <a:t>目標</a:t>
            </a:r>
            <a:r>
              <a:rPr lang="en-US" altLang="zh-TW" dirty="0"/>
              <a:t>282,389</a:t>
            </a:r>
            <a:r>
              <a:rPr lang="zh-TW" altLang="en-US" dirty="0"/>
              <a:t>，</a:t>
            </a:r>
            <a:r>
              <a:rPr lang="en-US" altLang="zh-TW" dirty="0"/>
              <a:t>7%)</a:t>
            </a:r>
          </a:p>
          <a:p>
            <a:pPr marL="0" indent="0">
              <a:buNone/>
            </a:pPr>
            <a:r>
              <a:rPr lang="en-US" altLang="zh-TW" dirty="0"/>
              <a:t>H</a:t>
            </a:r>
            <a:r>
              <a:rPr lang="zh-TW" altLang="en-US" dirty="0"/>
              <a:t>組本次新增</a:t>
            </a:r>
            <a:r>
              <a:rPr lang="en-US" altLang="zh-TW" dirty="0"/>
              <a:t>3</a:t>
            </a:r>
            <a:r>
              <a:rPr lang="zh-TW" altLang="en-US" dirty="0"/>
              <a:t>月簽約案件：</a:t>
            </a:r>
            <a:r>
              <a:rPr lang="en-US" altLang="zh-TW" dirty="0"/>
              <a:t>1,000K</a:t>
            </a:r>
          </a:p>
          <a:p>
            <a:pPr marL="0" indent="0">
              <a:buNone/>
            </a:pPr>
            <a:r>
              <a:rPr lang="en-US" altLang="zh-TW" dirty="0"/>
              <a:t>S</a:t>
            </a:r>
            <a:r>
              <a:rPr lang="zh-TW" altLang="en-US" dirty="0"/>
              <a:t>組本次新增</a:t>
            </a:r>
            <a:r>
              <a:rPr lang="en-US" altLang="zh-TW" dirty="0"/>
              <a:t>3</a:t>
            </a:r>
            <a:r>
              <a:rPr lang="zh-TW" altLang="en-US" dirty="0"/>
              <a:t>月簽約案件：</a:t>
            </a:r>
            <a:r>
              <a:rPr lang="en-US" altLang="zh-TW" dirty="0"/>
              <a:t>3,271K</a:t>
            </a:r>
          </a:p>
          <a:p>
            <a:pPr marL="0" indent="0">
              <a:buNone/>
            </a:pPr>
            <a:r>
              <a:rPr lang="en-US" altLang="zh-TW" dirty="0"/>
              <a:t>U</a:t>
            </a:r>
            <a:r>
              <a:rPr lang="zh-TW" altLang="en-US" dirty="0"/>
              <a:t>組本次新增</a:t>
            </a:r>
            <a:r>
              <a:rPr lang="en-US" altLang="zh-TW" dirty="0"/>
              <a:t>3</a:t>
            </a:r>
            <a:r>
              <a:rPr lang="zh-TW" altLang="en-US" dirty="0"/>
              <a:t>月簽約案件：共</a:t>
            </a:r>
            <a:r>
              <a:rPr lang="en-US" altLang="zh-TW" dirty="0"/>
              <a:t>1,375K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7858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U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組小額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=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貿塑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三商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1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13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3417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中心整體能見度總計</a:t>
            </a:r>
            <a:r>
              <a:rPr lang="en-US" altLang="zh-TW" dirty="0"/>
              <a:t>=196,296K(HSU</a:t>
            </a:r>
            <a:r>
              <a:rPr lang="zh-TW" altLang="en-US" dirty="0"/>
              <a:t>所有案件</a:t>
            </a:r>
            <a:r>
              <a:rPr lang="en-US" altLang="zh-TW" dirty="0"/>
              <a:t>P4&lt;</a:t>
            </a:r>
            <a:r>
              <a:rPr lang="zh-TW" altLang="en-US" dirty="0"/>
              <a:t>努力中、推廣中、可簽約、已簽約</a:t>
            </a:r>
            <a:r>
              <a:rPr lang="en-US" altLang="zh-TW" dirty="0"/>
              <a:t>&gt;)+A</a:t>
            </a:r>
            <a:r>
              <a:rPr lang="zh-TW" altLang="en-US" dirty="0"/>
              <a:t>組醫起付</a:t>
            </a:r>
            <a:r>
              <a:rPr lang="en-US" altLang="zh-TW" dirty="0"/>
              <a:t>6,280K+A</a:t>
            </a:r>
            <a:r>
              <a:rPr lang="zh-TW" altLang="en-US" dirty="0"/>
              <a:t>組馬偕</a:t>
            </a:r>
            <a:r>
              <a:rPr lang="en-US" altLang="zh-TW" dirty="0"/>
              <a:t>720K=203,296K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5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75522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6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3841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7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52357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26612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10789" y="6391285"/>
            <a:ext cx="8128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dirty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999" y="3866592"/>
            <a:ext cx="3683001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11638848" y="6618289"/>
            <a:ext cx="553156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601134" y="1285592"/>
            <a:ext cx="11159067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133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8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6323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10" y="308093"/>
            <a:ext cx="11317110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3" y="1090246"/>
            <a:ext cx="11324491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  <a:endParaRPr lang="en-US" altLang="zh-TW" dirty="0"/>
          </a:p>
          <a:p>
            <a:pPr lvl="3"/>
            <a:r>
              <a:rPr lang="zh-TW" altLang="en-US" dirty="0"/>
              <a:t>第四層</a:t>
            </a:r>
            <a:endParaRPr lang="en-US" altLang="zh-TW" dirty="0"/>
          </a:p>
          <a:p>
            <a:pPr lvl="4"/>
            <a:endParaRPr lang="zh-TW" altLang="en-US" dirty="0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882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32257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981075"/>
            <a:ext cx="109728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47855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48860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981075"/>
            <a:ext cx="109728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46394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6189784" y="981075"/>
            <a:ext cx="5392617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6189784" y="3629025"/>
            <a:ext cx="5392617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6727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92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2446866" y="6958013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24330507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8978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26730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981075"/>
            <a:ext cx="109728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0380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167"/>
            <a:ext cx="109728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65676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12192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96001" y="6650298"/>
            <a:ext cx="4415963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11703055" y="6624646"/>
            <a:ext cx="493183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0198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10789" y="6391285"/>
            <a:ext cx="8128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dirty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999" y="3866592"/>
            <a:ext cx="3683001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11638848" y="6618289"/>
            <a:ext cx="553156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601134" y="1285592"/>
            <a:ext cx="11159067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0288702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8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551209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10" y="308093"/>
            <a:ext cx="11317110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3" y="1090246"/>
            <a:ext cx="11324491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  <a:endParaRPr lang="en-US" altLang="zh-TW" dirty="0"/>
          </a:p>
          <a:p>
            <a:pPr lvl="3"/>
            <a:r>
              <a:rPr lang="zh-TW" altLang="en-US" dirty="0"/>
              <a:t>第四層</a:t>
            </a:r>
            <a:endParaRPr lang="en-US" altLang="zh-TW" dirty="0"/>
          </a:p>
          <a:p>
            <a:pPr lvl="4"/>
            <a:endParaRPr lang="zh-TW" altLang="en-US" dirty="0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99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780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981075"/>
            <a:ext cx="109728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1568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6189784" y="981075"/>
            <a:ext cx="5392617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6189784" y="3629025"/>
            <a:ext cx="5392617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96965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92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2446866" y="6958013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58707219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8978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972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167"/>
            <a:ext cx="109728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87335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12192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96001" y="6650298"/>
            <a:ext cx="4415963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11703055" y="6624646"/>
            <a:ext cx="493183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-1"/>
            <a:ext cx="109728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858414"/>
            <a:ext cx="109728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dirty="0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 dirty="0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 dirty="0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 dirty="0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572250"/>
            <a:ext cx="28448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11489268" y="6619883"/>
            <a:ext cx="702734" cy="238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" y="6504265"/>
            <a:ext cx="10896533" cy="36933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 dirty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01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-1"/>
            <a:ext cx="109728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858414"/>
            <a:ext cx="109728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dirty="0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 dirty="0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 dirty="0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 dirty="0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572250"/>
            <a:ext cx="28448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11489268" y="6619883"/>
            <a:ext cx="702734" cy="238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" y="6504265"/>
            <a:ext cx="10896533" cy="36933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 dirty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033" name="圖片 11" descr="irti40_logo.png"/>
          <p:cNvPicPr>
            <a:picLocks noChangeAspect="1"/>
          </p:cNvPicPr>
          <p:nvPr/>
        </p:nvPicPr>
        <p:blipFill rotWithShape="1">
          <a:blip r:embed="rId14"/>
          <a:srcRect r="31073"/>
          <a:stretch/>
        </p:blipFill>
        <p:spPr bwMode="auto">
          <a:xfrm>
            <a:off x="16934" y="-7938"/>
            <a:ext cx="1950608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178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tartup.sme.gov.tw/home/modules/funding/detail/?sId=132" TargetMode="External"/><Relationship Id="rId2" Type="http://schemas.openxmlformats.org/officeDocument/2006/relationships/hyperlink" Target="https://reurl.cc/ezL4VK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39618" y="1628800"/>
            <a:ext cx="6858001" cy="1513898"/>
          </a:xfrm>
          <a:prstGeom prst="rect">
            <a:avLst/>
          </a:prstGeom>
          <a:noFill/>
          <a:ln>
            <a:noFill/>
          </a:ln>
        </p:spPr>
        <p:txBody>
          <a:bodyPr lIns="71837" tIns="35918" rIns="71837" bIns="35918" anchor="ctr"/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20000"/>
              </a:lnSpc>
              <a:defRPr/>
            </a:pPr>
            <a:r>
              <a:rPr lang="zh-TW" altLang="en-US" sz="3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</a:rPr>
              <a:t>服科中心  </a:t>
            </a:r>
            <a:endParaRPr lang="en-US" altLang="zh-TW" sz="34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charset="0"/>
            </a:endParaRPr>
          </a:p>
          <a:p>
            <a:pPr algn="ctr" eaLnBrk="1" hangingPunct="1">
              <a:lnSpc>
                <a:spcPct val="120000"/>
              </a:lnSpc>
              <a:defRPr/>
            </a:pPr>
            <a:r>
              <a:rPr lang="zh-TW" altLang="en-US" sz="3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</a:rPr>
              <a:t>推廣業務報告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16948" y="4977476"/>
            <a:ext cx="9161252" cy="111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837" tIns="35918" rIns="71837" bIns="35918">
            <a:spAutoFit/>
          </a:bodyPr>
          <a:lstStyle/>
          <a:p>
            <a:pPr algn="ctr" defTabSz="717947" ea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05/15</a:t>
            </a:r>
          </a:p>
          <a:p>
            <a:pPr algn="ctr" defTabSz="717947" eaLnBrk="1" hangingPunct="1">
              <a:lnSpc>
                <a:spcPct val="150000"/>
              </a:lnSpc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企推組報告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39832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79576" y="836712"/>
            <a:ext cx="8915400" cy="2376264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sz="3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F7E655-DAE8-4669-B92D-FD48184271D6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48484" y="2420889"/>
            <a:ext cx="73448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院營運管理平台資訊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企業業務收入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未提獎金及應研前餘絀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達成率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企業合作簽約進展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年度新簽約進度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政府業科資源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34234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FA6803-1258-4500-B9E1-21C009BBB319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10</a:t>
            </a:fld>
            <a:endParaRPr lang="zh-TW" altLang="en-US">
              <a:solidFill>
                <a:prstClr val="white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2656"/>
            <a:ext cx="12144672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44345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FA6803-1258-4500-B9E1-21C009BBB319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11</a:t>
            </a:fld>
            <a:endParaRPr lang="zh-TW" altLang="en-US">
              <a:solidFill>
                <a:prstClr val="white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20688"/>
            <a:ext cx="12192000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33644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FA6803-1258-4500-B9E1-21C009BBB319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12</a:t>
            </a:fld>
            <a:endParaRPr lang="zh-TW" altLang="en-US">
              <a:solidFill>
                <a:prstClr val="white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0" y="188640"/>
            <a:ext cx="11449272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48157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FA6803-1258-4500-B9E1-21C009BBB319}" type="slidenum">
              <a:rPr lang="zh-TW" altLang="en-US" smtClean="0">
                <a:solidFill>
                  <a:prstClr val="white"/>
                </a:solidFill>
              </a:rPr>
              <a:pPr>
                <a:defRPr/>
              </a:pPr>
              <a:t>13</a:t>
            </a:fld>
            <a:endParaRPr lang="zh-TW" altLang="en-US">
              <a:solidFill>
                <a:prstClr val="white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0" y="90670"/>
            <a:ext cx="11305256" cy="648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35192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8BAE93-8245-4E15-9D8F-D93AD6089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9" y="260648"/>
            <a:ext cx="9906000" cy="812082"/>
          </a:xfrm>
        </p:spPr>
        <p:txBody>
          <a:bodyPr/>
          <a:lstStyle/>
          <a:p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各組主要政府業科資源提案規劃</a:t>
            </a:r>
            <a:br>
              <a:rPr lang="en-US" altLang="zh-TW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4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24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u="sng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產發署高齡普惠與</a:t>
            </a:r>
            <a:r>
              <a:rPr lang="en-US" altLang="zh-TW" sz="2400" u="sng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CIDT</a:t>
            </a:r>
            <a:r>
              <a:rPr lang="zh-TW" altLang="en-US" sz="2400" u="sng" dirty="0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br>
              <a:rPr lang="en-US" altLang="zh-TW" sz="2400" u="sng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sz="2400" u="sng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4B639B91-F1EC-41B5-AE15-8873B37572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72151"/>
              </p:ext>
            </p:extLst>
          </p:nvPr>
        </p:nvGraphicFramePr>
        <p:xfrm>
          <a:off x="407368" y="980728"/>
          <a:ext cx="11377263" cy="5705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560">
                  <a:extLst>
                    <a:ext uri="{9D8B030D-6E8A-4147-A177-3AD203B41FA5}">
                      <a16:colId xmlns:a16="http://schemas.microsoft.com/office/drawing/2014/main" val="106985748"/>
                    </a:ext>
                  </a:extLst>
                </a:gridCol>
                <a:gridCol w="1614696">
                  <a:extLst>
                    <a:ext uri="{9D8B030D-6E8A-4147-A177-3AD203B41FA5}">
                      <a16:colId xmlns:a16="http://schemas.microsoft.com/office/drawing/2014/main" val="373528800"/>
                    </a:ext>
                  </a:extLst>
                </a:gridCol>
                <a:gridCol w="7616366">
                  <a:extLst>
                    <a:ext uri="{9D8B030D-6E8A-4147-A177-3AD203B41FA5}">
                      <a16:colId xmlns:a16="http://schemas.microsoft.com/office/drawing/2014/main" val="1351442816"/>
                    </a:ext>
                  </a:extLst>
                </a:gridCol>
                <a:gridCol w="1456641">
                  <a:extLst>
                    <a:ext uri="{9D8B030D-6E8A-4147-A177-3AD203B41FA5}">
                      <a16:colId xmlns:a16="http://schemas.microsoft.com/office/drawing/2014/main" val="2634461819"/>
                    </a:ext>
                  </a:extLst>
                </a:gridCol>
              </a:tblGrid>
              <a:tr h="6019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研發主軸</a:t>
                      </a:r>
                      <a:endParaRPr lang="en-US" altLang="zh-TW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提案規劃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(PMO:)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提案部門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88197463"/>
                  </a:ext>
                </a:extLst>
              </a:tr>
              <a:tr h="16744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b="1" kern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r>
                        <a:rPr lang="zh-TW" altLang="en-US" sz="2000" b="1" kern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  <a:endParaRPr lang="en-US" altLang="zh-TW" sz="2000" b="1" kern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遠距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偏鄉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社區照護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b="1" u="sng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產發署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：產業升級創新平台輔導計畫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_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主題式研發計畫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高齡普惠科技研發與實證補助計畫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 (PO:ISTI)</a:t>
                      </a:r>
                    </a:p>
                    <a:p>
                      <a:pPr marL="800100" lvl="1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整合生成式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建立全方位照顧旅程計畫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祝三實業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+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星詠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+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台安藥局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銀髮族虛擬擴增實境肌力與平衡鍛鍊平台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高登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/1,600K</a:t>
                      </a:r>
                      <a:endParaRPr lang="en-US" altLang="zh-TW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b="1" u="sng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產發署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：高齡產業普惠加值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主題式即時輔導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marL="800100" lvl="1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銀髮族頭部保健平台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十兆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銀髮族行動微旅服務資訊平台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小驢駒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</a:p>
                    <a:p>
                      <a:pPr marL="800100" lvl="1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銀髮寵物寶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肯納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+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日盛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銀髮族非用藥睡眠自然調理服務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申疊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銀髮族虛擬實境體適能平衡鍛鍊平台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英飛輪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/500K</a:t>
                      </a:r>
                      <a:endParaRPr lang="en-US" altLang="zh-TW" sz="2000" b="1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3429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3"/>
                        <a:tabLst/>
                        <a:defRPr/>
                      </a:pPr>
                      <a:r>
                        <a:rPr lang="zh-TW" altLang="en-US" sz="2000" b="1" u="sng" kern="12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產發署</a:t>
                      </a:r>
                      <a:r>
                        <a:rPr lang="zh-TW" altLang="en-US" sz="2000" b="1" kern="12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：協助傳統產業技術開發計畫</a:t>
                      </a:r>
                      <a:r>
                        <a:rPr lang="en-US" altLang="zh-TW" sz="2000" b="1" kern="12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(PO:CPC)</a:t>
                      </a:r>
                    </a:p>
                    <a:p>
                      <a:pPr marL="800100" lvl="1" indent="-3429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智慧藥局一站式銀髮族精準照護補給站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欣辰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+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小驢駒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+</a:t>
                      </a:r>
                      <a:r>
                        <a:rPr lang="zh-TW" altLang="en-US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台醫光電</a:t>
                      </a:r>
                      <a:r>
                        <a:rPr lang="en-US" altLang="zh-TW" sz="20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/1,500K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H000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altLang="zh-TW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H100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altLang="zh-TW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altLang="zh-TW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H100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H100</a:t>
                      </a:r>
                      <a:endParaRPr lang="zh-TW" altLang="en-US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56998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53915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8BAE93-8245-4E15-9D8F-D93AD6089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9" y="116632"/>
            <a:ext cx="9906000" cy="909737"/>
          </a:xfrm>
        </p:spPr>
        <p:txBody>
          <a:bodyPr/>
          <a:lstStyle/>
          <a:p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各組主要政府業科資源提案規劃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zh-TW" altLang="en-US" sz="195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4B639B91-F1EC-41B5-AE15-8873B37572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391593"/>
              </p:ext>
            </p:extLst>
          </p:nvPr>
        </p:nvGraphicFramePr>
        <p:xfrm>
          <a:off x="587388" y="836712"/>
          <a:ext cx="11017223" cy="5605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832">
                  <a:extLst>
                    <a:ext uri="{9D8B030D-6E8A-4147-A177-3AD203B41FA5}">
                      <a16:colId xmlns:a16="http://schemas.microsoft.com/office/drawing/2014/main" val="106985748"/>
                    </a:ext>
                  </a:extLst>
                </a:gridCol>
                <a:gridCol w="1440420">
                  <a:extLst>
                    <a:ext uri="{9D8B030D-6E8A-4147-A177-3AD203B41FA5}">
                      <a16:colId xmlns:a16="http://schemas.microsoft.com/office/drawing/2014/main" val="373528800"/>
                    </a:ext>
                  </a:extLst>
                </a:gridCol>
                <a:gridCol w="7272808">
                  <a:extLst>
                    <a:ext uri="{9D8B030D-6E8A-4147-A177-3AD203B41FA5}">
                      <a16:colId xmlns:a16="http://schemas.microsoft.com/office/drawing/2014/main" val="1351442816"/>
                    </a:ext>
                  </a:extLst>
                </a:gridCol>
                <a:gridCol w="1476163">
                  <a:extLst>
                    <a:ext uri="{9D8B030D-6E8A-4147-A177-3AD203B41FA5}">
                      <a16:colId xmlns:a16="http://schemas.microsoft.com/office/drawing/2014/main" val="2634461819"/>
                    </a:ext>
                  </a:extLst>
                </a:gridCol>
              </a:tblGrid>
              <a:tr h="65807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研發主軸</a:t>
                      </a:r>
                      <a:endParaRPr lang="en-US" altLang="zh-TW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提案規劃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提案部門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88197463"/>
                  </a:ext>
                </a:extLst>
              </a:tr>
              <a:tr h="2580335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TW" sz="2000" b="1" kern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r>
                        <a:rPr lang="zh-TW" altLang="en-US" sz="2000" b="1" kern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  <a:endParaRPr lang="en-US" altLang="zh-TW" sz="2000" b="1" kern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運動科技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b="1" u="sng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產發署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：產業升級創新平台輔導計畫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創新優化計畫</a:t>
                      </a:r>
                      <a:b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(PO: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聯輔中心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marL="800100" lvl="1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智慧感測光能量高齡健康照護平台案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泰沂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/6,000K</a:t>
                      </a:r>
                    </a:p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b="1" u="sng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經濟部產業技術司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A+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企業創新研發淬鍊計畫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前瞻技術研發計畫</a:t>
                      </a:r>
                      <a:endParaRPr lang="en-US" altLang="zh-TW" sz="20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虛實融合一體機智慧顯示互動系統開發計畫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中強光電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/38,000K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TW" sz="20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S000</a:t>
                      </a:r>
                    </a:p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zh-TW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altLang="zh-TW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TW" sz="20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S000</a:t>
                      </a:r>
                      <a:endParaRPr lang="zh-TW" altLang="en-US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56998881"/>
                  </a:ext>
                </a:extLst>
              </a:tr>
              <a:tr h="914260">
                <a:tc rowSpan="2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TW" sz="2000" b="1" kern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</a:t>
                      </a:r>
                      <a:r>
                        <a:rPr lang="zh-TW" altLang="en-US" sz="2000" b="1" kern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  <a:endParaRPr lang="en-US" altLang="zh-TW" sz="2000" b="1" kern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智慧倉儲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zh-TW" altLang="en-US" sz="2000" b="1" u="sng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產發署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：以大帶小製造業低碳及智慧化升級轉型補助</a:t>
                      </a:r>
                      <a:b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(PO: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聯輔中心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marL="800100" lvl="1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化妝品充填產線及進出口倉儲智慧化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柏瑞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/5,000K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產服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/U100</a:t>
                      </a:r>
                      <a:endParaRPr lang="zh-TW" altLang="en-US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348581131"/>
                  </a:ext>
                </a:extLst>
              </a:tr>
              <a:tr h="91426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韌性供應鏈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zh-TW" altLang="en-US" sz="2000" b="1" u="sng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產發署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：產業升級創新平台輔導計畫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創新優化計畫</a:t>
                      </a:r>
                      <a:b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(PO:</a:t>
                      </a:r>
                      <a:r>
                        <a:rPr lang="zh-TW" altLang="en-US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聯輔中心</a:t>
                      </a:r>
                      <a:r>
                        <a:rPr lang="en-US" altLang="zh-TW" sz="20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  <a:p>
                      <a:pPr marL="800100" lvl="1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車用零件分級溯源交易平台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/900K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TW" sz="20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U500</a:t>
                      </a:r>
                      <a:endParaRPr lang="zh-TW" altLang="en-US" sz="2000" b="1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973587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101121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278687" y="1160748"/>
            <a:ext cx="5634626" cy="4536504"/>
          </a:xfrm>
        </p:spPr>
        <p:txBody>
          <a:bodyPr/>
          <a:lstStyle/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中心產業服務簽約統計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中心企業收入簽約統計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各組之企業簽約數統計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各組企收注意事項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中心預估年度簽約認列數</a:t>
            </a: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backlog)</a:t>
            </a: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8038" lvl="1" indent="-457200"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zh-TW" altLang="en-US" sz="1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政府業科資源</a:t>
            </a:r>
          </a:p>
        </p:txBody>
      </p:sp>
      <p:sp>
        <p:nvSpPr>
          <p:cNvPr id="5" name="矩形 4"/>
          <p:cNvSpPr/>
          <p:nvPr/>
        </p:nvSpPr>
        <p:spPr>
          <a:xfrm>
            <a:off x="5182929" y="332656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3200" b="1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報告重點</a:t>
            </a:r>
          </a:p>
        </p:txBody>
      </p:sp>
    </p:spTree>
    <p:extLst>
      <p:ext uri="{BB962C8B-B14F-4D97-AF65-F5344CB8AC3E}">
        <p14:creationId xmlns:p14="http://schemas.microsoft.com/office/powerpoint/2010/main" val="2498791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45629"/>
            <a:ext cx="9139162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FY113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中心產業服務</a:t>
            </a:r>
            <a:r>
              <a:rPr lang="zh-TW" altLang="en-US" sz="3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簽約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統計</a:t>
            </a:r>
            <a:endParaRPr lang="zh-TW" altLang="en-US" sz="3200" dirty="0">
              <a:solidFill>
                <a:srgbClr val="FF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/>
          </p:nvPr>
        </p:nvGraphicFramePr>
        <p:xfrm>
          <a:off x="1629085" y="456171"/>
          <a:ext cx="8928992" cy="4369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9928007" y="43488"/>
            <a:ext cx="1260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單位</a:t>
            </a:r>
            <a:r>
              <a:rPr lang="en-US" altLang="zh-TW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:</a:t>
            </a: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千元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8763265" y="305098"/>
            <a:ext cx="232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 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457,634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4BE141C0-CB06-4153-8417-C83F8FE57E1B}"/>
              </a:ext>
            </a:extLst>
          </p:cNvPr>
          <p:cNvSpPr txBox="1"/>
          <p:nvPr/>
        </p:nvSpPr>
        <p:spPr>
          <a:xfrm>
            <a:off x="169039" y="4108661"/>
            <a:ext cx="3039826" cy="15286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本期主要新增簽約              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33,520K</a:t>
            </a:r>
          </a:p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A+H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醫起付新創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12,571K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瀚皇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產發署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高齡普惠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18,349K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云泰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1,600K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組小額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貿塑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三商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250K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組院委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綠能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150K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A9E8D6E4-C9B3-412A-9C1B-819440294349}"/>
              </a:ext>
            </a:extLst>
          </p:cNvPr>
          <p:cNvSpPr txBox="1"/>
          <p:nvPr/>
        </p:nvSpPr>
        <p:spPr>
          <a:xfrm>
            <a:off x="-3138124" y="43488"/>
            <a:ext cx="3039827" cy="2927020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月預計簽約：</a:t>
            </a:r>
            <a:r>
              <a:rPr kumimoji="0"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(11,357K)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愛菲斯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芝程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芝程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鴻鼎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鴻鼎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知多思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知多思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動聯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動聯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郅訊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3,381K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邦士科技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476K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雙葉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9046A55A-3FEC-482D-9187-DAB0EC65EB6A}"/>
              </a:ext>
            </a:extLst>
          </p:cNvPr>
          <p:cNvSpPr txBox="1"/>
          <p:nvPr/>
        </p:nvSpPr>
        <p:spPr>
          <a:xfrm>
            <a:off x="-3370267" y="3140968"/>
            <a:ext cx="3271970" cy="703455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推動中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(6-8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(139,700K)</a:t>
            </a:r>
            <a:endParaRPr kumimoji="0" lang="en-US" altLang="zh-TW" sz="14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台北馬偕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720K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漢錸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BP+IP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U000MYGAI(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越南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               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家福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星詠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高登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)IP 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旳蔓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  <a:endParaRPr kumimoji="0" lang="en-US" altLang="zh-TW" sz="1400" b="1" strike="sngStrike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璽樂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馥悅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850K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弘達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全聯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軟體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威剛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strike="sngStrike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業科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新創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聯億通    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環境部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淨零生活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13,810K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商發署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16,000K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商研院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全順        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中華郵政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聯群        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中強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(A+)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36,000K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lang="zh-TW" altLang="en-US" sz="1400" b="1" strike="noStrike" dirty="0">
                <a:solidFill>
                  <a:schemeClr val="accent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昌泰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lang="zh-TW" altLang="en-US" sz="1400" b="1" strike="noStrike" dirty="0">
                <a:solidFill>
                  <a:schemeClr val="accent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昌泰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lang="zh-TW" altLang="en-US" sz="1400" b="1" strike="noStrike" dirty="0">
                <a:solidFill>
                  <a:schemeClr val="accent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榮騰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lang="zh-TW" altLang="en-US" sz="1400" b="1" strike="noStrike" dirty="0">
                <a:solidFill>
                  <a:schemeClr val="accent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榮騰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lang="zh-TW" altLang="en-US" sz="1400" b="1" strike="noStrike" dirty="0">
                <a:solidFill>
                  <a:schemeClr val="accent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麗媚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lang="zh-TW" altLang="en-US" sz="1400" b="1" strike="noStrike" dirty="0">
                <a:solidFill>
                  <a:schemeClr val="accent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麗媚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lang="zh-TW" altLang="en-US" sz="1400" b="1" strike="noStrike" dirty="0">
                <a:solidFill>
                  <a:schemeClr val="accent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山衛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lang="zh-TW" altLang="en-US" sz="1400" b="1" strike="noStrike" dirty="0">
                <a:solidFill>
                  <a:schemeClr val="accent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山衛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lang="zh-TW" altLang="en-US" sz="1400" b="1" strike="noStrike" dirty="0">
                <a:solidFill>
                  <a:schemeClr val="accent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民嘉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lang="zh-TW" altLang="en-US" sz="1400" b="1" strike="noStrike" dirty="0">
                <a:solidFill>
                  <a:schemeClr val="accent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民嘉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lang="zh-TW" altLang="en-US" sz="1400" b="1" strike="noStrike" dirty="0">
                <a:solidFill>
                  <a:schemeClr val="accent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護聯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政知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lang="zh-TW" altLang="en-US" sz="1400" b="1" strike="noStrike" dirty="0">
                <a:solidFill>
                  <a:schemeClr val="accent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護聯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巨鷗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凌網     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全日大林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22,620K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萊爾富       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泰沂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產創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信海           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欣辰           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F3D49F5F-104C-44D0-A752-4550CA875B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023" y="4077072"/>
            <a:ext cx="2605953" cy="2679415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AE12D974-2A17-4BED-B4F3-0AF7BE9A042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798"/>
          <a:stretch/>
        </p:blipFill>
        <p:spPr>
          <a:xfrm>
            <a:off x="6022878" y="4077072"/>
            <a:ext cx="3004072" cy="2673127"/>
          </a:xfrm>
          <a:prstGeom prst="rect">
            <a:avLst/>
          </a:prstGeom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534B46A3-C340-4EAD-8D5D-AB1E2D1E994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689"/>
          <a:stretch/>
        </p:blipFill>
        <p:spPr>
          <a:xfrm>
            <a:off x="9061305" y="4095945"/>
            <a:ext cx="3004072" cy="2716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79999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44626"/>
            <a:ext cx="9144000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FY113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</a:t>
            </a:r>
            <a:r>
              <a:rPr lang="zh-TW" altLang="en-US" sz="3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統計</a:t>
            </a:r>
            <a:endParaRPr lang="zh-TW" altLang="en-US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7085086"/>
              </p:ext>
            </p:extLst>
          </p:nvPr>
        </p:nvGraphicFramePr>
        <p:xfrm>
          <a:off x="1482211" y="590724"/>
          <a:ext cx="9005263" cy="4537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9857403" y="103667"/>
            <a:ext cx="1260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千元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8650762" y="447605"/>
            <a:ext cx="2271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258,783</a:t>
            </a:r>
            <a:endParaRPr lang="zh-TW" altLang="en-US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文字方塊 1">
            <a:extLst>
              <a:ext uri="{FF2B5EF4-FFF2-40B4-BE49-F238E27FC236}">
                <a16:creationId xmlns:a16="http://schemas.microsoft.com/office/drawing/2014/main" id="{B904229C-7C71-43C4-852C-64324D4E61B7}"/>
              </a:ext>
            </a:extLst>
          </p:cNvPr>
          <p:cNvSpPr txBox="1"/>
          <p:nvPr/>
        </p:nvSpPr>
        <p:spPr>
          <a:xfrm>
            <a:off x="2714205" y="2375890"/>
            <a:ext cx="2000931" cy="6712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5/15</a:t>
            </a:r>
            <a:r>
              <a:rPr lang="zh-TW" altLang="en-US" sz="1600" b="1" dirty="0">
                <a:solidFill>
                  <a:prstClr val="black"/>
                </a:solidFill>
                <a:latin typeface="Arial"/>
                <a:ea typeface="標楷體"/>
              </a:rPr>
              <a:t>實際簽約達成：</a:t>
            </a: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64,298K</a:t>
            </a:r>
            <a:r>
              <a:rPr lang="zh-TW" altLang="en-US" sz="1600" b="1" dirty="0">
                <a:solidFill>
                  <a:prstClr val="black"/>
                </a:solidFill>
                <a:latin typeface="Arial"/>
                <a:ea typeface="標楷體"/>
              </a:rPr>
              <a:t> </a:t>
            </a:r>
            <a:r>
              <a:rPr lang="en-US" altLang="zh-TW" sz="1600" b="1" dirty="0">
                <a:solidFill>
                  <a:prstClr val="black"/>
                </a:solidFill>
                <a:latin typeface="Arial"/>
                <a:ea typeface="標楷體"/>
              </a:rPr>
              <a:t>(25%)</a:t>
            </a:r>
            <a:endParaRPr lang="zh-TW" altLang="en-US" sz="1600" b="1" dirty="0">
              <a:solidFill>
                <a:prstClr val="black"/>
              </a:solidFill>
              <a:latin typeface="Arial"/>
              <a:ea typeface="標楷體"/>
            </a:endParaRPr>
          </a:p>
        </p:txBody>
      </p: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3F841DE0-361A-4264-9B24-0EFB2047472E}"/>
              </a:ext>
            </a:extLst>
          </p:cNvPr>
          <p:cNvCxnSpPr>
            <a:cxnSpLocks/>
          </p:cNvCxnSpPr>
          <p:nvPr/>
        </p:nvCxnSpPr>
        <p:spPr>
          <a:xfrm flipH="1" flipV="1">
            <a:off x="4367808" y="3034556"/>
            <a:ext cx="576064" cy="6104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933197B7-0945-4E5F-85ED-88AB868A540A}"/>
              </a:ext>
            </a:extLst>
          </p:cNvPr>
          <p:cNvSpPr txBox="1"/>
          <p:nvPr/>
        </p:nvSpPr>
        <p:spPr>
          <a:xfrm>
            <a:off x="61516" y="4656212"/>
            <a:ext cx="3039826" cy="11695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本期主要新增簽約              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15,021K</a:t>
            </a:r>
          </a:p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A+H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醫起付新創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12,571K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瀚皇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云泰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1,600K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組小額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貿塑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三商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250K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A1C992A7-29F7-4F24-B7E4-0973FDD52211}"/>
              </a:ext>
            </a:extLst>
          </p:cNvPr>
          <p:cNvSpPr txBox="1"/>
          <p:nvPr/>
        </p:nvSpPr>
        <p:spPr>
          <a:xfrm>
            <a:off x="3219176" y="4656212"/>
            <a:ext cx="2948832" cy="2013148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月預計簽約：</a:t>
            </a:r>
            <a:r>
              <a:rPr kumimoji="0"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(8,257K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愛菲斯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芝程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鴻鼎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知多思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動聯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郅訊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3,381K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邦士科技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476K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雙葉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48209EDE-7B51-4CD4-A4C7-C5CEDB8E896D}"/>
              </a:ext>
            </a:extLst>
          </p:cNvPr>
          <p:cNvSpPr txBox="1"/>
          <p:nvPr/>
        </p:nvSpPr>
        <p:spPr>
          <a:xfrm>
            <a:off x="-3332746" y="667711"/>
            <a:ext cx="3271970" cy="561662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推動中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(6-8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(102,690K)</a:t>
            </a:r>
            <a:endParaRPr kumimoji="0" lang="en-US" altLang="zh-TW" sz="14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台北馬偕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720K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漢錸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BP+IP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U000MYGAI(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越南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                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家福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1,100K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星詠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高登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)IP 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旳蔓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  <a:endParaRPr kumimoji="0" lang="en-US" altLang="zh-TW" sz="1400" b="1" strike="sngStrike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璽樂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馥悅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850K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弘達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全聯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軟體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威剛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strike="sngStrike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業科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新創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聯億通    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商研院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全順        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中華郵政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1,200K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聯群        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中強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(A+)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36,000K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lang="zh-TW" altLang="en-US" sz="1400" b="1" strike="noStrike" dirty="0">
                <a:solidFill>
                  <a:schemeClr val="accent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昌泰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lang="zh-TW" altLang="en-US" sz="1400" b="1" strike="noStrike" dirty="0">
                <a:solidFill>
                  <a:schemeClr val="accent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榮騰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lang="zh-TW" altLang="en-US" sz="1400" b="1" strike="noStrike" dirty="0">
                <a:solidFill>
                  <a:schemeClr val="accent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麗媚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lang="zh-TW" altLang="en-US" sz="1400" b="1" strike="noStrike" dirty="0">
                <a:solidFill>
                  <a:schemeClr val="accent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山衛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lang="zh-TW" altLang="en-US" sz="1400" b="1" strike="noStrike" dirty="0">
                <a:solidFill>
                  <a:schemeClr val="accent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民嘉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lang="zh-TW" altLang="en-US" sz="1400" b="1" strike="noStrike" dirty="0">
                <a:solidFill>
                  <a:schemeClr val="accent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護聯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-BP)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巨鷗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凌網                                 </a:t>
            </a:r>
            <a:r>
              <a:rPr kumimoji="0" lang="en-US" altLang="zh-TW" sz="14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全日大林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22,620K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萊爾富       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泰沂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產創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信海           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欣辰                                 </a:t>
            </a:r>
            <a:r>
              <a:rPr kumimoji="0" lang="en-US" altLang="zh-TW" sz="14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A1479A98-7F69-4116-A94E-80957D73CF3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850"/>
          <a:stretch/>
        </p:blipFill>
        <p:spPr>
          <a:xfrm>
            <a:off x="6376361" y="4631464"/>
            <a:ext cx="2834494" cy="2181910"/>
          </a:xfrm>
          <a:prstGeom prst="rect">
            <a:avLst/>
          </a:prstGeom>
        </p:spPr>
      </p:pic>
      <p:pic>
        <p:nvPicPr>
          <p:cNvPr id="17" name="圖片 16">
            <a:extLst>
              <a:ext uri="{FF2B5EF4-FFF2-40B4-BE49-F238E27FC236}">
                <a16:creationId xmlns:a16="http://schemas.microsoft.com/office/drawing/2014/main" id="{C52873D0-52CD-448A-9EB1-FB2E19F504D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959"/>
          <a:stretch/>
        </p:blipFill>
        <p:spPr>
          <a:xfrm>
            <a:off x="9250470" y="4735200"/>
            <a:ext cx="2835060" cy="1855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23733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806288811"/>
              </p:ext>
            </p:extLst>
          </p:nvPr>
        </p:nvGraphicFramePr>
        <p:xfrm>
          <a:off x="2135560" y="741763"/>
          <a:ext cx="9100378" cy="5575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49391" y="-23412"/>
            <a:ext cx="6294333" cy="765175"/>
          </a:xfrm>
        </p:spPr>
        <p:txBody>
          <a:bodyPr/>
          <a:lstStyle/>
          <a:p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各組之企業簽約數統計</a:t>
            </a:r>
          </a:p>
        </p:txBody>
      </p:sp>
      <p:cxnSp>
        <p:nvCxnSpPr>
          <p:cNvPr id="6" name="直線接點 5"/>
          <p:cNvCxnSpPr>
            <a:cxnSpLocks/>
          </p:cNvCxnSpPr>
          <p:nvPr/>
        </p:nvCxnSpPr>
        <p:spPr>
          <a:xfrm>
            <a:off x="2768197" y="2663996"/>
            <a:ext cx="8524382" cy="0"/>
          </a:xfrm>
          <a:prstGeom prst="line">
            <a:avLst/>
          </a:prstGeom>
          <a:ln w="190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7894299" y="3888483"/>
            <a:ext cx="1584176" cy="1015663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推廣中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全日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二階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22,620K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中華郵政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1,200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郅訊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3,381K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邦士科技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476K</a:t>
            </a:r>
          </a:p>
        </p:txBody>
      </p:sp>
      <p:sp>
        <p:nvSpPr>
          <p:cNvPr id="11" name="文字方塊 1"/>
          <p:cNvSpPr txBox="1"/>
          <p:nvPr/>
        </p:nvSpPr>
        <p:spPr>
          <a:xfrm>
            <a:off x="2609947" y="6295303"/>
            <a:ext cx="1668812" cy="389107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51,694</a:t>
            </a:r>
            <a:r>
              <a:rPr lang="en-US" altLang="zh-TW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</a:p>
        </p:txBody>
      </p:sp>
      <p:sp>
        <p:nvSpPr>
          <p:cNvPr id="16" name="矩形 15"/>
          <p:cNvSpPr/>
          <p:nvPr/>
        </p:nvSpPr>
        <p:spPr>
          <a:xfrm>
            <a:off x="7896665" y="4993209"/>
            <a:ext cx="1584176" cy="461665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0" lang="en-US" altLang="zh-TW" sz="1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家福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1,100K</a:t>
            </a:r>
          </a:p>
        </p:txBody>
      </p:sp>
      <p:sp>
        <p:nvSpPr>
          <p:cNvPr id="17" name="文字方塊 1"/>
          <p:cNvSpPr txBox="1"/>
          <p:nvPr/>
        </p:nvSpPr>
        <p:spPr>
          <a:xfrm>
            <a:off x="5358575" y="6280485"/>
            <a:ext cx="1668812" cy="366232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51,773K</a:t>
            </a: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</a:t>
            </a:r>
          </a:p>
        </p:txBody>
      </p:sp>
      <p:sp>
        <p:nvSpPr>
          <p:cNvPr id="18" name="文字方塊 1"/>
          <p:cNvSpPr txBox="1"/>
          <p:nvPr/>
        </p:nvSpPr>
        <p:spPr>
          <a:xfrm>
            <a:off x="8107203" y="6274456"/>
            <a:ext cx="1742831" cy="378289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134,963</a:t>
            </a:r>
            <a:r>
              <a:rPr lang="en-US" altLang="zh-TW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sz="1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387993" y="4308080"/>
            <a:ext cx="778382" cy="461665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ctr">
              <a:defRPr sz="1400" b="0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35%</a:t>
            </a:r>
          </a:p>
          <a:p>
            <a:pPr algn="ctr">
              <a:defRPr sz="1400" b="0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18,080K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0A6A545A-F9C5-4BA4-8CE0-B93CD0A45BB0}"/>
              </a:ext>
            </a:extLst>
          </p:cNvPr>
          <p:cNvSpPr/>
          <p:nvPr/>
        </p:nvSpPr>
        <p:spPr>
          <a:xfrm>
            <a:off x="5231904" y="2915568"/>
            <a:ext cx="1504194" cy="1200329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泰沂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產創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6,000K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中強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(A+)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36,000K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台灣櫻井     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普羅             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仁寶</a:t>
            </a:r>
            <a:endPara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231904" y="5473680"/>
            <a:ext cx="1504194" cy="461665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S(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云泰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1,600K</a:t>
            </a:r>
          </a:p>
        </p:txBody>
      </p:sp>
      <p:sp>
        <p:nvSpPr>
          <p:cNvPr id="28" name="矩形 27"/>
          <p:cNvSpPr/>
          <p:nvPr/>
        </p:nvSpPr>
        <p:spPr>
          <a:xfrm>
            <a:off x="7896665" y="5559623"/>
            <a:ext cx="1584176" cy="461665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組小額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250K</a:t>
            </a:r>
          </a:p>
        </p:txBody>
      </p:sp>
      <p:sp>
        <p:nvSpPr>
          <p:cNvPr id="21" name="矩形 20"/>
          <p:cNvSpPr/>
          <p:nvPr/>
        </p:nvSpPr>
        <p:spPr>
          <a:xfrm>
            <a:off x="7898627" y="596949"/>
            <a:ext cx="1584176" cy="3231654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       </a:t>
            </a:r>
            <a:r>
              <a:rPr lang="en-US" altLang="zh-TW" sz="1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5,322K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萊爾富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盛品鑫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威剛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信海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車博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5,000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全聯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軟體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騰雲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數位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2,500K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積優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製造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</a:p>
          <a:p>
            <a:pPr>
              <a:defRPr/>
            </a:pP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MYGAI(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越南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)1,500K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全順   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商研院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聯群   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聯億通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鮮速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漢錸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EE42DED0-5FC0-4D75-95B9-BA6A651C73DA}"/>
              </a:ext>
            </a:extLst>
          </p:cNvPr>
          <p:cNvSpPr/>
          <p:nvPr/>
        </p:nvSpPr>
        <p:spPr>
          <a:xfrm>
            <a:off x="2690938" y="5439474"/>
            <a:ext cx="1573466" cy="461665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醫起付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       6,280K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23988F8F-CF76-44CF-A996-50E59FD2F1BF}"/>
              </a:ext>
            </a:extLst>
          </p:cNvPr>
          <p:cNvSpPr/>
          <p:nvPr/>
        </p:nvSpPr>
        <p:spPr>
          <a:xfrm>
            <a:off x="681841" y="1738330"/>
            <a:ext cx="1590075" cy="2862322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光田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復健中心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光田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數發部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b="1" strike="noStrike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榮騰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       300K</a:t>
            </a:r>
          </a:p>
          <a:p>
            <a:pPr>
              <a:defRPr/>
            </a:pPr>
            <a:r>
              <a:rPr lang="zh-TW" altLang="en-US" sz="1200" b="1" strike="noStrike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麗媚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       300K</a:t>
            </a:r>
          </a:p>
          <a:p>
            <a:pPr>
              <a:defRPr/>
            </a:pPr>
            <a:r>
              <a:rPr lang="zh-TW" altLang="en-US" sz="1200" b="1" strike="noStrike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山衛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       300K</a:t>
            </a:r>
          </a:p>
          <a:p>
            <a:pPr>
              <a:defRPr/>
            </a:pPr>
            <a:r>
              <a:rPr lang="zh-TW" altLang="en-US" sz="1200" b="1" strike="noStrike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民嘉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       300K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護聯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       300K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昌泰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300K   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東元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2,670K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旳蔓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  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  <a:endParaRPr lang="en-US" altLang="zh-TW" sz="1200" strike="sngStrike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璽樂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1,200K</a:t>
            </a:r>
            <a:endParaRPr lang="en-US" altLang="zh-TW" sz="1200" strike="sngStrike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馥悅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850K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巨鷗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  <a:b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凌網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639F80D-D522-4E76-957D-B3ABB97B1849}"/>
              </a:ext>
            </a:extLst>
          </p:cNvPr>
          <p:cNvSpPr/>
          <p:nvPr/>
        </p:nvSpPr>
        <p:spPr>
          <a:xfrm>
            <a:off x="2690938" y="3407195"/>
            <a:ext cx="1587821" cy="830997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推廣中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endParaRPr lang="en-US" altLang="zh-TW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高登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1,200K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星詠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欣辰 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A30DAA2C-1EE7-4749-BCF5-73BB65654CD8}"/>
              </a:ext>
            </a:extLst>
          </p:cNvPr>
          <p:cNvSpPr/>
          <p:nvPr/>
        </p:nvSpPr>
        <p:spPr>
          <a:xfrm>
            <a:off x="2690938" y="4308080"/>
            <a:ext cx="1597889" cy="1015663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鴻鼎   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智齡   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智多思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芝程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</a:p>
        </p:txBody>
      </p:sp>
      <p:sp>
        <p:nvSpPr>
          <p:cNvPr id="26" name="文字方塊 25"/>
          <p:cNvSpPr txBox="1"/>
          <p:nvPr/>
        </p:nvSpPr>
        <p:spPr>
          <a:xfrm>
            <a:off x="8472264" y="166674"/>
            <a:ext cx="2422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258,783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1415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E746C7-EC2E-40EF-B079-A50632DB2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8526" y="116632"/>
            <a:ext cx="9498260" cy="765175"/>
          </a:xfrm>
        </p:spPr>
        <p:txBody>
          <a:bodyPr/>
          <a:lstStyle/>
          <a:p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各組企業收入注意事項</a:t>
            </a:r>
            <a:r>
              <a:rPr lang="en-US" altLang="zh-TW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(1/2)</a:t>
            </a:r>
            <a:endParaRPr lang="zh-TW" altLang="en-US" sz="3200" dirty="0">
              <a:solidFill>
                <a:srgbClr val="3333CC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6C218D-1AE9-4DAB-852D-D269F2A8C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96" y="910415"/>
            <a:ext cx="12159304" cy="5472608"/>
          </a:xfrm>
          <a:noFill/>
        </p:spPr>
        <p:txBody>
          <a:bodyPr/>
          <a:lstStyle/>
          <a:p>
            <a:pPr marL="742950" indent="-285750">
              <a:lnSpc>
                <a:spcPct val="120000"/>
              </a:lnSpc>
              <a:spcBef>
                <a:spcPts val="600"/>
              </a:spcBef>
              <a:spcAft>
                <a:spcPts val="200"/>
              </a:spcAft>
            </a:pPr>
            <a:r>
              <a: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中心整體企收簽約數至</a:t>
            </a:r>
            <a:r>
              <a:rPr lang="en-US" altLang="zh-TW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5/15</a:t>
            </a:r>
            <a:r>
              <a: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達成</a:t>
            </a:r>
            <a:r>
              <a:rPr lang="en-US" altLang="zh-TW" sz="20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64,298K</a:t>
            </a:r>
            <a:r>
              <a:rPr lang="zh-TW" altLang="en-US" sz="2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20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BP:50,127K</a:t>
            </a:r>
            <a:r>
              <a:rPr lang="zh-TW" altLang="en-US" sz="20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0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IP:14,171K</a:t>
            </a:r>
            <a:r>
              <a:rPr lang="zh-TW" altLang="en-US" sz="20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）、規劃推動中案源</a:t>
            </a:r>
            <a:r>
              <a:rPr lang="en-US" altLang="zh-TW" sz="20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138,998K</a:t>
            </a:r>
            <a:r>
              <a:rPr lang="en-US" altLang="zh-TW" sz="2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sz="20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258,783K(25%) / </a:t>
            </a:r>
            <a:r>
              <a:rPr lang="zh-TW" altLang="en-US" sz="2000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000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:55,487K</a:t>
            </a:r>
          </a:p>
          <a:p>
            <a:pPr marL="1143000" lvl="1">
              <a:lnSpc>
                <a:spcPct val="120000"/>
              </a:lnSpc>
              <a:spcBef>
                <a:spcPts val="600"/>
              </a:spcBef>
              <a:spcAft>
                <a:spcPts val="200"/>
              </a:spcAft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38,706K)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：已簽約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14,171K / (37%)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已規劃衍生案源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17,050K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，尚有</a:t>
            </a:r>
            <a:r>
              <a:rPr lang="zh-TW" altLang="en-US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7,485K</a:t>
            </a:r>
          </a:p>
          <a:p>
            <a:pPr marL="1143000" lvl="1">
              <a:lnSpc>
                <a:spcPct val="12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220,077K)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:50,127K(23%)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已規劃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案源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121,948K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，尚有</a:t>
            </a:r>
            <a:r>
              <a:rPr lang="zh-TW" altLang="en-US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48,002K</a:t>
            </a:r>
          </a:p>
          <a:p>
            <a:pPr marL="857250" lvl="1" indent="0">
              <a:lnSpc>
                <a:spcPct val="120000"/>
              </a:lnSpc>
              <a:spcBef>
                <a:spcPts val="600"/>
              </a:spcBef>
              <a:spcAft>
                <a:spcPts val="200"/>
              </a:spcAft>
              <a:buNone/>
            </a:pPr>
            <a:endParaRPr lang="en-US" altLang="zh-TW" sz="20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2950" indent="-285750">
              <a:lnSpc>
                <a:spcPct val="12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altLang="zh-TW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企收目標</a:t>
            </a:r>
            <a:r>
              <a:rPr lang="en-US" altLang="zh-TW" sz="20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51,694K</a:t>
            </a:r>
            <a:r>
              <a:rPr lang="zh-TW" altLang="en-US" sz="20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zh-TW" altLang="en-US" sz="2000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en-US" altLang="zh-TW" sz="20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10,374K</a:t>
            </a:r>
            <a:r>
              <a:rPr lang="zh-TW" altLang="en-US" sz="20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衍生加值目標</a:t>
            </a:r>
            <a:r>
              <a:rPr lang="en-US" altLang="zh-TW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143000" lvl="1">
              <a:lnSpc>
                <a:spcPct val="120000"/>
              </a:lnSpc>
              <a:spcBef>
                <a:spcPts val="600"/>
              </a:spcBef>
              <a:spcAft>
                <a:spcPts val="200"/>
              </a:spcAft>
            </a:pPr>
            <a:r>
              <a:rPr lang="zh-TW" altLang="en-US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企收（含衍生）：</a:t>
            </a:r>
            <a:r>
              <a:rPr lang="zh-TW" altLang="en-US" sz="1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1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13,080K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含衍生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:6,280K/</a:t>
            </a:r>
            <a:r>
              <a:rPr lang="zh-TW" altLang="en-US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衍生目標</a:t>
            </a:r>
            <a:r>
              <a:rPr lang="en-US" altLang="zh-TW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:10,374K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1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已規劃案源總計</a:t>
            </a:r>
            <a:r>
              <a:rPr lang="en-US" altLang="zh-TW" sz="1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21,020K(66%)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，尚有</a:t>
            </a:r>
            <a:r>
              <a:rPr lang="zh-TW" altLang="en-US" sz="1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1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17,594K</a:t>
            </a:r>
          </a:p>
          <a:p>
            <a:pPr marL="1143000" lvl="1">
              <a:lnSpc>
                <a:spcPct val="120000"/>
              </a:lnSpc>
              <a:spcBef>
                <a:spcPts val="600"/>
              </a:spcBef>
              <a:spcAft>
                <a:spcPts val="200"/>
              </a:spcAft>
            </a:pPr>
            <a:r>
              <a:rPr lang="zh-TW" altLang="en-US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衍生加值：</a:t>
            </a:r>
            <a:r>
              <a:rPr lang="zh-TW" altLang="en-US" sz="1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1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:6,280K</a:t>
            </a:r>
            <a:r>
              <a:rPr lang="zh-TW" altLang="en-US" sz="1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規劃案源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高登 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1,200K(6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、旳蔓 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1,000K(6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、璽樂 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1,200K(7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、馥悅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850K(7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、巨鷗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1000K(7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</a:t>
            </a:r>
            <a:r>
              <a:rPr lang="en-US" altLang="zh-TW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11,530K</a:t>
            </a:r>
          </a:p>
          <a:p>
            <a:pPr marL="1143000" lvl="1">
              <a:lnSpc>
                <a:spcPct val="12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重大案件，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中華郵政延續案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凌網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en-US" altLang="zh-TW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143000" lvl="1">
              <a:lnSpc>
                <a:spcPct val="120000"/>
              </a:lnSpc>
              <a:spcBef>
                <a:spcPts val="600"/>
              </a:spcBef>
              <a:spcAft>
                <a:spcPts val="200"/>
              </a:spcAft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缺口補足方案：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長照榮家促參案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退輔會長佑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盛佑策略聯盟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大健康促進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3983915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E746C7-EC2E-40EF-B079-A50632DB2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480" y="-29672"/>
            <a:ext cx="9498260" cy="765175"/>
          </a:xfrm>
        </p:spPr>
        <p:txBody>
          <a:bodyPr/>
          <a:lstStyle/>
          <a:p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各組企業收入注意事項</a:t>
            </a:r>
            <a:r>
              <a:rPr lang="en-US" altLang="zh-TW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(2/2)</a:t>
            </a:r>
            <a:endParaRPr lang="zh-TW" altLang="en-US" sz="3200" dirty="0">
              <a:solidFill>
                <a:srgbClr val="3333CC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6C218D-1AE9-4DAB-852D-D269F2A8C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35503"/>
            <a:ext cx="12034024" cy="5976664"/>
          </a:xfrm>
          <a:noFill/>
        </p:spPr>
        <p:txBody>
          <a:bodyPr/>
          <a:lstStyle/>
          <a:p>
            <a:pPr marL="742950" indent="-285750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altLang="zh-TW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企收目標</a:t>
            </a:r>
            <a:r>
              <a:rPr lang="en-US" altLang="zh-TW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51,773K</a:t>
            </a:r>
            <a:r>
              <a:rPr lang="zh-TW" altLang="en-US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zh-TW" altLang="en-US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en-US" altLang="zh-TW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6,470K</a:t>
            </a:r>
            <a:r>
              <a:rPr lang="zh-TW" altLang="en-US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衍生目標</a:t>
            </a:r>
            <a:r>
              <a:rPr lang="en-US" altLang="zh-TW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143000"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zh-TW" altLang="en-US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企收</a:t>
            </a:r>
            <a:r>
              <a:rPr lang="en-US" altLang="zh-TW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含衍生</a:t>
            </a:r>
            <a:r>
              <a:rPr lang="en-US" altLang="zh-TW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sz="1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sz="1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10,013K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sz="1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規劃推廣案源總計</a:t>
            </a:r>
            <a:r>
              <a:rPr lang="en-US" altLang="zh-TW" sz="1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49,770K(115%)</a:t>
            </a:r>
            <a:endParaRPr lang="en-US" altLang="zh-TW" sz="18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143000"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zh-TW" altLang="en-US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衍生加值：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1,600K(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云泰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，規劃案源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愛菲斯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(7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、中強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6,000K(8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</a:t>
            </a:r>
            <a:r>
              <a:rPr lang="en-US" altLang="zh-TW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9,100K</a:t>
            </a:r>
          </a:p>
          <a:p>
            <a:pPr marL="1143000"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加速業科案件：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中強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已遞案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)(36,000K)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、泰沂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規劃中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:6,000K</a:t>
            </a:r>
            <a:r>
              <a:rPr lang="en-US" altLang="zh-TW" sz="1800" b="1" dirty="0">
                <a:solidFill>
                  <a:srgbClr val="33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143000"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推廣規劃備案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黑洞創造、美律電子、大可創藝、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Garmin 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、台灣櫻井、普羅通信，約</a:t>
            </a:r>
            <a:r>
              <a:rPr lang="en-US" altLang="zh-TW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8,500K-10,000K</a:t>
            </a:r>
          </a:p>
          <a:p>
            <a:pPr marL="1143000"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zh-TW" altLang="en-US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提醒：注意本年度之認列數目標，加速成案之執行率。　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134,963K</a:t>
            </a:r>
            <a:r>
              <a:rPr lang="zh-TW" altLang="en-US" sz="2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；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en-US" altLang="zh-TW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9,622K</a:t>
            </a:r>
            <a:r>
              <a:rPr lang="zh-TW" altLang="en-US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衍生加值目標</a:t>
            </a:r>
            <a:r>
              <a:rPr lang="en-US" altLang="zh-TW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1143000"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zh-TW" altLang="en-US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企收</a:t>
            </a:r>
            <a:r>
              <a:rPr lang="en-US" altLang="zh-TW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含衍生</a:t>
            </a:r>
            <a:r>
              <a:rPr lang="en-US" altLang="zh-TW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sz="1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sz="1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34,314K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，已</a:t>
            </a:r>
            <a:r>
              <a:rPr lang="zh-TW" altLang="en-US" sz="1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規劃推廣案源總計</a:t>
            </a:r>
            <a:r>
              <a:rPr lang="en-US" altLang="zh-TW" sz="18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68,099K(76%)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，尚有</a:t>
            </a:r>
            <a:r>
              <a:rPr lang="zh-TW" altLang="en-US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32,550K</a:t>
            </a:r>
          </a:p>
          <a:p>
            <a:pPr marL="1143000"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zh-TW" altLang="en-US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衍生加值：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無已簽約案，請務必加速規劃</a:t>
            </a:r>
            <a:endParaRPr lang="en-US" altLang="zh-TW" sz="18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600200" lvl="2" indent="-285750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案源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漢錸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2,000K(6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)(BP1,000K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IP1,000K)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、鮮速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1,000K(7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、威剛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8,000K(8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)(BP6,500K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IP1,500K)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、車博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5,000K(9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)(BP4,200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IP800K)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，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4,300K/9,622K</a:t>
            </a:r>
          </a:p>
          <a:p>
            <a:pPr marL="1143000"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加速</a:t>
            </a:r>
            <a:r>
              <a:rPr lang="en-US" altLang="zh-TW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KA </a:t>
            </a:r>
            <a:r>
              <a:rPr lang="zh-TW" altLang="en-US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動支認列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萊爾富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3,000K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、全日第二階段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Q4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22,620K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、弘達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全聯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軟體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2,000K</a:t>
            </a:r>
          </a:p>
          <a:p>
            <a:pPr marL="1143000"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缺口補足方案：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安福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(2,500K)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、智易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(2,000K)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、果實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(4,000K)</a:t>
            </a:r>
            <a:r>
              <a:rPr lang="zh-TW" altLang="en-US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、碩網</a:t>
            </a:r>
            <a:r>
              <a:rPr lang="en-US" altLang="zh-TW" sz="1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(5,000K)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</a:t>
            </a:r>
            <a:r>
              <a:rPr lang="en-US" altLang="zh-TW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13,500K</a:t>
            </a:r>
            <a:r>
              <a:rPr lang="zh-TW" altLang="en-US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，缺口縮減為</a:t>
            </a:r>
            <a:r>
              <a:rPr lang="en-US" altLang="zh-TW" sz="1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:19,050K</a:t>
            </a:r>
          </a:p>
        </p:txBody>
      </p:sp>
    </p:spTree>
    <p:extLst>
      <p:ext uri="{BB962C8B-B14F-4D97-AF65-F5344CB8AC3E}">
        <p14:creationId xmlns:p14="http://schemas.microsoft.com/office/powerpoint/2010/main" val="289793532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4818BC-AEDC-4387-A493-D3105BCE8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-171400"/>
            <a:ext cx="8915400" cy="1008112"/>
          </a:xfrm>
        </p:spPr>
        <p:txBody>
          <a:bodyPr/>
          <a:lstStyle/>
          <a:p>
            <a:r>
              <a:rPr lang="en-US" altLang="zh-TW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中心預估年度簽約認列數</a:t>
            </a:r>
            <a:r>
              <a:rPr lang="en-US" altLang="zh-TW" sz="24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en-US" altLang="zh-TW" sz="24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backlog)</a:t>
            </a:r>
            <a:endParaRPr lang="zh-TW" altLang="en-US" sz="2800" dirty="0">
              <a:solidFill>
                <a:srgbClr val="0070C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0910849" y="300645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單位</a:t>
            </a:r>
            <a:r>
              <a:rPr lang="en-US" altLang="zh-TW" dirty="0"/>
              <a:t>:K</a:t>
            </a:r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876572"/>
              </p:ext>
            </p:extLst>
          </p:nvPr>
        </p:nvGraphicFramePr>
        <p:xfrm>
          <a:off x="59664" y="692696"/>
          <a:ext cx="12072673" cy="5850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15">
                  <a:extLst>
                    <a:ext uri="{9D8B030D-6E8A-4147-A177-3AD203B41FA5}">
                      <a16:colId xmlns:a16="http://schemas.microsoft.com/office/drawing/2014/main" val="1982674667"/>
                    </a:ext>
                  </a:extLst>
                </a:gridCol>
                <a:gridCol w="878425">
                  <a:extLst>
                    <a:ext uri="{9D8B030D-6E8A-4147-A177-3AD203B41FA5}">
                      <a16:colId xmlns:a16="http://schemas.microsoft.com/office/drawing/2014/main" val="1751991534"/>
                    </a:ext>
                  </a:extLst>
                </a:gridCol>
                <a:gridCol w="923779">
                  <a:extLst>
                    <a:ext uri="{9D8B030D-6E8A-4147-A177-3AD203B41FA5}">
                      <a16:colId xmlns:a16="http://schemas.microsoft.com/office/drawing/2014/main" val="1452968339"/>
                    </a:ext>
                  </a:extLst>
                </a:gridCol>
                <a:gridCol w="923779">
                  <a:extLst>
                    <a:ext uri="{9D8B030D-6E8A-4147-A177-3AD203B41FA5}">
                      <a16:colId xmlns:a16="http://schemas.microsoft.com/office/drawing/2014/main" val="894023140"/>
                    </a:ext>
                  </a:extLst>
                </a:gridCol>
                <a:gridCol w="923779">
                  <a:extLst>
                    <a:ext uri="{9D8B030D-6E8A-4147-A177-3AD203B41FA5}">
                      <a16:colId xmlns:a16="http://schemas.microsoft.com/office/drawing/2014/main" val="2303358369"/>
                    </a:ext>
                  </a:extLst>
                </a:gridCol>
                <a:gridCol w="966187">
                  <a:extLst>
                    <a:ext uri="{9D8B030D-6E8A-4147-A177-3AD203B41FA5}">
                      <a16:colId xmlns:a16="http://schemas.microsoft.com/office/drawing/2014/main" val="3836253128"/>
                    </a:ext>
                  </a:extLst>
                </a:gridCol>
                <a:gridCol w="966187">
                  <a:extLst>
                    <a:ext uri="{9D8B030D-6E8A-4147-A177-3AD203B41FA5}">
                      <a16:colId xmlns:a16="http://schemas.microsoft.com/office/drawing/2014/main" val="4065376729"/>
                    </a:ext>
                  </a:extLst>
                </a:gridCol>
                <a:gridCol w="966187">
                  <a:extLst>
                    <a:ext uri="{9D8B030D-6E8A-4147-A177-3AD203B41FA5}">
                      <a16:colId xmlns:a16="http://schemas.microsoft.com/office/drawing/2014/main" val="109460064"/>
                    </a:ext>
                  </a:extLst>
                </a:gridCol>
                <a:gridCol w="966187">
                  <a:extLst>
                    <a:ext uri="{9D8B030D-6E8A-4147-A177-3AD203B41FA5}">
                      <a16:colId xmlns:a16="http://schemas.microsoft.com/office/drawing/2014/main" val="1017723359"/>
                    </a:ext>
                  </a:extLst>
                </a:gridCol>
                <a:gridCol w="966187">
                  <a:extLst>
                    <a:ext uri="{9D8B030D-6E8A-4147-A177-3AD203B41FA5}">
                      <a16:colId xmlns:a16="http://schemas.microsoft.com/office/drawing/2014/main" val="1772034453"/>
                    </a:ext>
                  </a:extLst>
                </a:gridCol>
                <a:gridCol w="966187">
                  <a:extLst>
                    <a:ext uri="{9D8B030D-6E8A-4147-A177-3AD203B41FA5}">
                      <a16:colId xmlns:a16="http://schemas.microsoft.com/office/drawing/2014/main" val="2673717081"/>
                    </a:ext>
                  </a:extLst>
                </a:gridCol>
                <a:gridCol w="966187">
                  <a:extLst>
                    <a:ext uri="{9D8B030D-6E8A-4147-A177-3AD203B41FA5}">
                      <a16:colId xmlns:a16="http://schemas.microsoft.com/office/drawing/2014/main" val="2883031368"/>
                    </a:ext>
                  </a:extLst>
                </a:gridCol>
                <a:gridCol w="966187">
                  <a:extLst>
                    <a:ext uri="{9D8B030D-6E8A-4147-A177-3AD203B41FA5}">
                      <a16:colId xmlns:a16="http://schemas.microsoft.com/office/drawing/2014/main" val="1842706880"/>
                    </a:ext>
                  </a:extLst>
                </a:gridCol>
              </a:tblGrid>
              <a:tr h="77858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月預計達成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月預計達成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月預計達成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月預計達成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月預計達成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月預計達成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月預計達成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月預計達成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2971044"/>
                  </a:ext>
                </a:extLst>
              </a:tr>
              <a:tr h="55149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20,353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1,225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1,225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1,225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8,116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含醫起付</a:t>
                      </a:r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5,714K)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(40%)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8,796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(43%)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9,297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(46%)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9,798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(48%)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10,299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(51%)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10,800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(53%)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11,301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(56%)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11,800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(58%)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5411183"/>
                  </a:ext>
                </a:extLst>
              </a:tr>
              <a:tr h="55149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51,694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10,402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(20%)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14,914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(29%)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16,289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(32%)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24,200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含醫起付</a:t>
                      </a:r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5,714K)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(47%)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25,500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(49%)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27,281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(53%)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29,062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(56%)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30,843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(60%)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32,624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(63%)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34,405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(67%)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36,186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(70%)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7622515"/>
                  </a:ext>
                </a:extLst>
              </a:tr>
              <a:tr h="55149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51,773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15,501</a:t>
                      </a:r>
                    </a:p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(30%)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15,705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(30%)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22,272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(43%)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27,174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4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含傑萌案</a:t>
                      </a:r>
                      <a:r>
                        <a:rPr lang="en-US" altLang="zh-TW" sz="14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3,500K)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(52%)</a:t>
                      </a:r>
                      <a:endParaRPr lang="zh-TW" altLang="en-US" sz="1400" b="1" kern="12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28,441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(55%)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38,500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含中強案</a:t>
                      </a:r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10,000K)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(74%)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39,543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(76%)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40,586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(78%)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41,629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(80%)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42,672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(82%)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43,716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(84%)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5801458"/>
                  </a:ext>
                </a:extLst>
              </a:tr>
              <a:tr h="11068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134,963</a:t>
                      </a:r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41,894</a:t>
                      </a:r>
                    </a:p>
                    <a:p>
                      <a:pPr algn="r"/>
                      <a:r>
                        <a:rPr lang="en-US" altLang="zh-TW" sz="1400" b="1" u="non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(31%)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43,801</a:t>
                      </a:r>
                    </a:p>
                    <a:p>
                      <a:pPr algn="r"/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(32%)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61,322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(45%)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73,443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(54%)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84,975</a:t>
                      </a:r>
                    </a:p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(63%)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89,946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(67%)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94,917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(70%)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99,888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(74%)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104,859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(78%)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109,830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(81%)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114,800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(85%)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3369665"/>
                  </a:ext>
                </a:extLst>
              </a:tr>
              <a:tr h="55149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258,783</a:t>
                      </a:r>
                      <a:endParaRPr lang="zh-TW" altLang="en-US" sz="14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69,022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75,645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101,108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132,933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147,712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165,024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173,320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181,616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189,912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198,208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206,502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0502635"/>
                  </a:ext>
                </a:extLst>
              </a:tr>
              <a:tr h="55341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中心目標達成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/>
                      <a:endParaRPr lang="zh-TW" altLang="en-US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39%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400" b="1" kern="1200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51%</a:t>
                      </a:r>
                      <a:endParaRPr lang="zh-TW" altLang="en-US" sz="1400" b="1" kern="1200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57%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64%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67%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70%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73%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77%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400" b="1" dirty="0">
                          <a:solidFill>
                            <a:srgbClr val="7030A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80%</a:t>
                      </a:r>
                      <a:endParaRPr lang="zh-TW" altLang="en-US" sz="1400" b="1" dirty="0">
                        <a:solidFill>
                          <a:srgbClr val="7030A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0686928"/>
                  </a:ext>
                </a:extLst>
              </a:tr>
            </a:tbl>
          </a:graphicData>
        </a:graphic>
      </p:graphicFrame>
      <p:sp>
        <p:nvSpPr>
          <p:cNvPr id="3" name="文字方塊 2">
            <a:extLst>
              <a:ext uri="{FF2B5EF4-FFF2-40B4-BE49-F238E27FC236}">
                <a16:creationId xmlns:a16="http://schemas.microsoft.com/office/drawing/2014/main" id="{361976FB-B776-4DA8-A8E5-C3F350C6B647}"/>
              </a:ext>
            </a:extLst>
          </p:cNvPr>
          <p:cNvSpPr txBox="1"/>
          <p:nvPr/>
        </p:nvSpPr>
        <p:spPr>
          <a:xfrm>
            <a:off x="1847528" y="6543354"/>
            <a:ext cx="91614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提醒：年底預估達成與目標仍有落差，請各組</a:t>
            </a:r>
            <a:r>
              <a:rPr lang="zh-TW" altLang="en-US" sz="2000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加速規劃案源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000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計畫動支認列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事宜</a:t>
            </a:r>
          </a:p>
        </p:txBody>
      </p:sp>
      <p:sp>
        <p:nvSpPr>
          <p:cNvPr id="4" name="矩形 3"/>
          <p:cNvSpPr/>
          <p:nvPr/>
        </p:nvSpPr>
        <p:spPr bwMode="gray">
          <a:xfrm>
            <a:off x="4367808" y="692695"/>
            <a:ext cx="1008112" cy="5850659"/>
          </a:xfrm>
          <a:prstGeom prst="rect">
            <a:avLst/>
          </a:prstGeom>
          <a:noFill/>
          <a:ln>
            <a:solidFill>
              <a:srgbClr val="FFC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5" name="矩形 4"/>
          <p:cNvSpPr/>
          <p:nvPr/>
        </p:nvSpPr>
        <p:spPr bwMode="gray">
          <a:xfrm>
            <a:off x="9232168" y="5373216"/>
            <a:ext cx="2867985" cy="576064"/>
          </a:xfrm>
          <a:prstGeom prst="rect">
            <a:avLst/>
          </a:prstGeom>
          <a:noFill/>
          <a:ln>
            <a:solidFill>
              <a:srgbClr val="FFC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789979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8BAE93-8245-4E15-9D8F-D93AD6089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60649"/>
            <a:ext cx="8229600" cy="765175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政府資源：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新公告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)SBIR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4B639B91-F1EC-41B5-AE15-8873B37572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042637"/>
              </p:ext>
            </p:extLst>
          </p:nvPr>
        </p:nvGraphicFramePr>
        <p:xfrm>
          <a:off x="911425" y="1230444"/>
          <a:ext cx="10513167" cy="4397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4157">
                  <a:extLst>
                    <a:ext uri="{9D8B030D-6E8A-4147-A177-3AD203B41FA5}">
                      <a16:colId xmlns:a16="http://schemas.microsoft.com/office/drawing/2014/main" val="373528800"/>
                    </a:ext>
                  </a:extLst>
                </a:gridCol>
                <a:gridCol w="5817966">
                  <a:extLst>
                    <a:ext uri="{9D8B030D-6E8A-4147-A177-3AD203B41FA5}">
                      <a16:colId xmlns:a16="http://schemas.microsoft.com/office/drawing/2014/main" val="1351442816"/>
                    </a:ext>
                  </a:extLst>
                </a:gridCol>
                <a:gridCol w="1531044">
                  <a:extLst>
                    <a:ext uri="{9D8B030D-6E8A-4147-A177-3AD203B41FA5}">
                      <a16:colId xmlns:a16="http://schemas.microsoft.com/office/drawing/2014/main" val="2634461819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業科類型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提案內容說明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建議提案</a:t>
                      </a:r>
                    </a:p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組別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197463"/>
                  </a:ext>
                </a:extLst>
              </a:tr>
              <a:tr h="6389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新竹縣</a:t>
                      </a:r>
                      <a:r>
                        <a:rPr lang="en-US" altLang="zh-TW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SBIR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中國生產力中心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FY113/5/10</a:t>
                      </a:r>
                      <a:r>
                        <a:rPr lang="zh-TW" altLang="en-US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公告</a:t>
                      </a:r>
                      <a:r>
                        <a:rPr lang="en-US" altLang="zh-TW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~FY113/7/15</a:t>
                      </a:r>
                      <a:r>
                        <a:rPr lang="zh-TW" altLang="en-US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截止</a:t>
                      </a:r>
                      <a:endParaRPr lang="en-US" altLang="zh-TW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(1)</a:t>
                      </a:r>
                      <a:r>
                        <a:rPr lang="zh-TW" altLang="en-US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總補助預算</a:t>
                      </a:r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2,500</a:t>
                      </a:r>
                      <a:r>
                        <a:rPr lang="zh-TW" altLang="en-US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</a:t>
                      </a:r>
                      <a:endParaRPr lang="en-US" altLang="zh-TW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(2)</a:t>
                      </a:r>
                      <a:r>
                        <a:rPr lang="zh-TW" altLang="en-US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每案</a:t>
                      </a:r>
                      <a:r>
                        <a:rPr lang="zh-TW" altLang="en-US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補助上限</a:t>
                      </a:r>
                      <a:r>
                        <a:rPr lang="en-US" altLang="zh-TW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r>
                        <a:rPr lang="zh-TW" altLang="en-US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</a:t>
                      </a:r>
                      <a:endParaRPr lang="en-US" altLang="zh-TW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(3)</a:t>
                      </a:r>
                      <a:r>
                        <a:rPr lang="zh-TW" altLang="en-US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「</a:t>
                      </a:r>
                      <a:r>
                        <a:rPr lang="en-US" altLang="zh-TW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AI</a:t>
                      </a:r>
                      <a:r>
                        <a:rPr lang="zh-TW" altLang="en-US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人工智慧」、「數位經濟」、「生物醫學」、「精緻農業」以及「文創觀光」</a:t>
                      </a:r>
                      <a:r>
                        <a:rPr lang="zh-TW" altLang="en-US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等創新內涵，將酌予鼓勵</a:t>
                      </a:r>
                      <a:endParaRPr lang="en-US" altLang="zh-TW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hlinkClick r:id="rId2"/>
                        </a:rPr>
                        <a:t>https://reurl.cc/ezL4VK</a:t>
                      </a:r>
                      <a:r>
                        <a:rPr lang="zh-TW" altLang="en-US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all</a:t>
                      </a:r>
                      <a:endParaRPr lang="zh-TW" altLang="en-US" sz="18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300185"/>
                  </a:ext>
                </a:extLst>
              </a:tr>
              <a:tr h="6389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苗栗縣</a:t>
                      </a:r>
                      <a:r>
                        <a:rPr lang="en-US" altLang="zh-TW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SBIR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苗栗縣政府工商發展處</a:t>
                      </a:r>
                      <a:endParaRPr lang="en-US" altLang="zh-TW" sz="18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FY113/4/15</a:t>
                      </a:r>
                      <a:r>
                        <a:rPr lang="zh-TW" altLang="en-US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公告</a:t>
                      </a:r>
                      <a:r>
                        <a:rPr lang="en-US" altLang="zh-TW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~FY113/6/14</a:t>
                      </a:r>
                      <a:r>
                        <a:rPr lang="zh-TW" altLang="en-US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截止</a:t>
                      </a:r>
                      <a:endParaRPr lang="en-US" altLang="zh-TW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(1)</a:t>
                      </a:r>
                      <a:r>
                        <a:rPr lang="zh-TW" altLang="en-US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每案</a:t>
                      </a:r>
                      <a:r>
                        <a:rPr lang="zh-TW" altLang="en-US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補助上限</a:t>
                      </a:r>
                      <a:r>
                        <a:rPr lang="en-US" altLang="zh-TW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r>
                        <a:rPr lang="zh-TW" altLang="en-US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萬</a:t>
                      </a:r>
                      <a:endParaRPr lang="en-US" altLang="zh-TW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(2)</a:t>
                      </a:r>
                      <a:r>
                        <a:rPr lang="zh-TW" altLang="en-US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優先輔導地方特色產業類別：農產加工、環保綠能及金屬製品產業</a:t>
                      </a:r>
                      <a:endParaRPr lang="en-US" altLang="zh-TW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hlinkClick r:id="rId3"/>
                        </a:rPr>
                        <a:t>https://startup.sme.gov.tw/home/modules/funding/detail/?sId=132</a:t>
                      </a:r>
                      <a:r>
                        <a:rPr lang="zh-TW" altLang="en-US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U</a:t>
                      </a:r>
                      <a:endParaRPr lang="zh-TW" altLang="en-US" sz="1800" b="1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543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09332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98細部審查-971226-簡報版</Template>
  <TotalTime>55680</TotalTime>
  <Words>2984</Words>
  <Application>Microsoft Office PowerPoint</Application>
  <PresentationFormat>寬螢幕</PresentationFormat>
  <Paragraphs>560</Paragraphs>
  <Slides>16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16</vt:i4>
      </vt:variant>
    </vt:vector>
  </HeadingPairs>
  <TitlesOfParts>
    <vt:vector size="28" baseType="lpstr">
      <vt:lpstr>宋体</vt:lpstr>
      <vt:lpstr>微軟正黑體</vt:lpstr>
      <vt:lpstr>PMingLiU</vt:lpstr>
      <vt:lpstr>PMingLiU</vt:lpstr>
      <vt:lpstr>標楷體</vt:lpstr>
      <vt:lpstr>Arial</vt:lpstr>
      <vt:lpstr>Bookman Old Style</vt:lpstr>
      <vt:lpstr>Calibri</vt:lpstr>
      <vt:lpstr>Times New Roman</vt:lpstr>
      <vt:lpstr>Wingdings</vt:lpstr>
      <vt:lpstr>佈景主題1</vt:lpstr>
      <vt:lpstr>1_佈景主題1</vt:lpstr>
      <vt:lpstr>PowerPoint 簡報</vt:lpstr>
      <vt:lpstr>PowerPoint 簡報</vt:lpstr>
      <vt:lpstr>FY113中心產業服務簽約統計</vt:lpstr>
      <vt:lpstr>FY113中心企業收入簽約統計</vt:lpstr>
      <vt:lpstr>各組之企業簽約數統計</vt:lpstr>
      <vt:lpstr>各組企業收入注意事項(1/2)</vt:lpstr>
      <vt:lpstr>各組企業收入注意事項(2/2)</vt:lpstr>
      <vt:lpstr>FY113 中心預估年度簽約認列數(含backlog)</vt:lpstr>
      <vt:lpstr>政府資源：(新公告)SBIR</vt:lpstr>
      <vt:lpstr>附件 </vt:lpstr>
      <vt:lpstr>PowerPoint 簡報</vt:lpstr>
      <vt:lpstr>PowerPoint 簡報</vt:lpstr>
      <vt:lpstr>PowerPoint 簡報</vt:lpstr>
      <vt:lpstr>PowerPoint 簡報</vt:lpstr>
      <vt:lpstr>各組主要政府業科資源提案規劃 H組:產發署高齡普惠與CIDT計畫 </vt:lpstr>
      <vt:lpstr>各組主要政府業科資源提案規劃 </vt:lpstr>
    </vt:vector>
  </TitlesOfParts>
  <Company>ITRI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Achieve the ITRI 2012  Internationalization Goals - Concrete Action Proposals</dc:title>
  <dc:creator>謝文雄</dc:creator>
  <cp:lastModifiedBy>謝政宏</cp:lastModifiedBy>
  <cp:revision>3978</cp:revision>
  <cp:lastPrinted>2024-05-14T04:59:21Z</cp:lastPrinted>
  <dcterms:created xsi:type="dcterms:W3CDTF">2006-06-27T09:16:39Z</dcterms:created>
  <dcterms:modified xsi:type="dcterms:W3CDTF">2024-05-15T04:15:39Z</dcterms:modified>
</cp:coreProperties>
</file>