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71" r:id="rId9"/>
    <p:sldId id="263" r:id="rId10"/>
    <p:sldId id="264" r:id="rId11"/>
    <p:sldId id="269" r:id="rId12"/>
    <p:sldId id="272" r:id="rId13"/>
    <p:sldId id="273" r:id="rId14"/>
    <p:sldId id="265" r:id="rId15"/>
    <p:sldId id="266" r:id="rId16"/>
    <p:sldId id="267" r:id="rId17"/>
    <p:sldId id="270" r:id="rId18"/>
    <p:sldId id="268"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2708684C-4D16-4618-839F-0558EEFCDFE6}"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p:restoredTop sz="93521" autoAdjust="0"/>
  </p:normalViewPr>
  <p:slideViewPr>
    <p:cSldViewPr snapToGrid="0">
      <p:cViewPr varScale="1">
        <p:scale>
          <a:sx n="79" d="100"/>
          <a:sy n="79" d="100"/>
        </p:scale>
        <p:origin x="82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2" name="Shape 10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3" name="Shape 10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5"/>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08"/>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5" y="5902261"/>
            <a:ext cx="3718143"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rPr lang="zh-TW" altLang="en-US"/>
              <a:t>按一下以編輯母片標題樣式</a:t>
            </a:r>
            <a:endParaRPr/>
          </a:p>
        </p:txBody>
      </p:sp>
      <p:sp>
        <p:nvSpPr>
          <p:cNvPr id="136" name="內文層級一…"/>
          <p:cNvSpPr txBox="1">
            <a:spLocks noGrp="1"/>
          </p:cNvSpPr>
          <p:nvPr>
            <p:ph type="body" idx="1"/>
          </p:nvPr>
        </p:nvSpPr>
        <p:spPr>
          <a:xfrm>
            <a:off x="4766733" y="273050"/>
            <a:ext cx="6815667" cy="5853115"/>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pPr lvl="0"/>
            <a:r>
              <a:rPr lang="zh-TW" altLang="en-US"/>
              <a:t>按一下以編輯母片文字樣式</a:t>
            </a: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rPr lang="zh-TW" altLang="en-US"/>
              <a:t>按一下以編輯母片標題樣式</a:t>
            </a:r>
            <a:endParaRP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r>
              <a:rPr lang="zh-TW" altLang="en-US"/>
              <a:t>按一下圖示以新增圖片</a:t>
            </a:r>
            <a:endParaRPr/>
          </a:p>
        </p:txBody>
      </p:sp>
      <p:sp>
        <p:nvSpPr>
          <p:cNvPr id="151" name="內文層級一…"/>
          <p:cNvSpPr txBox="1">
            <a:spLocks noGrp="1"/>
          </p:cNvSpPr>
          <p:nvPr>
            <p:ph type="body" sz="quarter" idx="1"/>
          </p:nvPr>
        </p:nvSpPr>
        <p:spPr>
          <a:xfrm>
            <a:off x="2389714" y="5367337"/>
            <a:ext cx="7315204" cy="804866"/>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章節標題">
    <p:spTree>
      <p:nvGrpSpPr>
        <p:cNvPr id="1" name=""/>
        <p:cNvGrpSpPr/>
        <p:nvPr/>
      </p:nvGrpSpPr>
      <p:grpSpPr>
        <a:xfrm>
          <a:off x="0" y="0"/>
          <a:ext cx="0" cy="0"/>
          <a:chOff x="0" y="0"/>
          <a:chExt cx="0" cy="0"/>
        </a:xfrm>
      </p:grpSpPr>
      <p:sp>
        <p:nvSpPr>
          <p:cNvPr id="15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6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61"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16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63" name="大標題文字"/>
          <p:cNvSpPr txBox="1">
            <a:spLocks noGrp="1"/>
          </p:cNvSpPr>
          <p:nvPr>
            <p:ph type="title"/>
          </p:nvPr>
        </p:nvSpPr>
        <p:spPr>
          <a:xfrm>
            <a:off x="963084" y="4406953"/>
            <a:ext cx="10363201" cy="1362079"/>
          </a:xfrm>
          <a:prstGeom prst="rect">
            <a:avLst/>
          </a:prstGeom>
        </p:spPr>
        <p:txBody>
          <a:bodyPr/>
          <a:lstStyle>
            <a:lvl1pPr>
              <a:defRPr sz="3000" b="1" cap="all"/>
            </a:lvl1pPr>
          </a:lstStyle>
          <a:p>
            <a:r>
              <a:rPr lang="zh-TW" altLang="en-US"/>
              <a:t>按一下以編輯母片標題樣式</a:t>
            </a:r>
            <a:endParaRPr/>
          </a:p>
        </p:txBody>
      </p:sp>
      <p:sp>
        <p:nvSpPr>
          <p:cNvPr id="164" name="內文層級一…"/>
          <p:cNvSpPr txBox="1">
            <a:spLocks noGrp="1"/>
          </p:cNvSpPr>
          <p:nvPr>
            <p:ph type="body" sz="quarter" idx="1"/>
          </p:nvPr>
        </p:nvSpPr>
        <p:spPr>
          <a:xfrm>
            <a:off x="963084" y="2906713"/>
            <a:ext cx="10363201" cy="1500191"/>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16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72" name="Picture 57" descr="Picture 57"/>
          <p:cNvPicPr>
            <a:picLocks noChangeAspect="1"/>
          </p:cNvPicPr>
          <p:nvPr/>
        </p:nvPicPr>
        <p:blipFill>
          <a:blip r:embed="rId2"/>
          <a:stretch>
            <a:fillRect/>
          </a:stretch>
        </p:blipFill>
        <p:spPr>
          <a:xfrm>
            <a:off x="8509000" y="4110037"/>
            <a:ext cx="3683000" cy="2747966"/>
          </a:xfrm>
          <a:prstGeom prst="rect">
            <a:avLst/>
          </a:prstGeom>
          <a:ln w="12700">
            <a:miter lim="400000"/>
          </a:ln>
        </p:spPr>
      </p:pic>
      <p:sp>
        <p:nvSpPr>
          <p:cNvPr id="17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4"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5"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6" name="內文層級一…"/>
          <p:cNvSpPr txBox="1">
            <a:spLocks noGrp="1"/>
          </p:cNvSpPr>
          <p:nvPr>
            <p:ph type="body" sz="quarter" idx="1" hasCustomPrompt="1"/>
          </p:nvPr>
        </p:nvSpPr>
        <p:spPr>
          <a:xfrm>
            <a:off x="728188" y="5059679"/>
            <a:ext cx="9027829" cy="755908"/>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7" name="文字版面配置區 8"/>
          <p:cNvSpPr>
            <a:spLocks noGrp="1"/>
          </p:cNvSpPr>
          <p:nvPr>
            <p:ph type="body" sz="quarter" idx="21" hasCustomPrompt="1"/>
          </p:nvPr>
        </p:nvSpPr>
        <p:spPr>
          <a:xfrm>
            <a:off x="728185" y="5902264"/>
            <a:ext cx="3718143" cy="432306"/>
          </a:xfrm>
          <a:prstGeom prst="rect">
            <a:avLst/>
          </a:prstGeom>
        </p:spPr>
        <p:txBody>
          <a:bodyPr/>
          <a:lstStyle>
            <a:lvl1pPr marL="0" indent="0">
              <a:spcBef>
                <a:spcPts val="200"/>
              </a:spcBef>
              <a:buSzTx/>
              <a:buNone/>
              <a:defRPr sz="1200"/>
            </a:lvl1pPr>
          </a:lstStyle>
          <a:p>
            <a:r>
              <a:t>簡報日期</a:t>
            </a:r>
          </a:p>
        </p:txBody>
      </p:sp>
      <p:sp>
        <p:nvSpPr>
          <p:cNvPr id="17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81" name="群組 10"/>
          <p:cNvGrpSpPr/>
          <p:nvPr/>
        </p:nvGrpSpPr>
        <p:grpSpPr>
          <a:xfrm>
            <a:off x="10068583" y="0"/>
            <a:ext cx="2117730" cy="6858000"/>
            <a:chOff x="0" y="0"/>
            <a:chExt cx="2117729" cy="6858000"/>
          </a:xfrm>
        </p:grpSpPr>
        <p:pic>
          <p:nvPicPr>
            <p:cNvPr id="179" name="圖片 14" descr="圖片 14"/>
            <p:cNvPicPr>
              <a:picLocks noChangeAspect="1"/>
            </p:cNvPicPr>
            <p:nvPr/>
          </p:nvPicPr>
          <p:blipFill>
            <a:blip r:embed="rId4"/>
            <a:stretch>
              <a:fillRect/>
            </a:stretch>
          </p:blipFill>
          <p:spPr>
            <a:xfrm>
              <a:off x="-1" y="0"/>
              <a:ext cx="2117730" cy="6858000"/>
            </a:xfrm>
            <a:prstGeom prst="rect">
              <a:avLst/>
            </a:prstGeom>
            <a:ln w="12700" cap="flat">
              <a:noFill/>
              <a:miter lim="400000"/>
            </a:ln>
            <a:effectLst/>
          </p:spPr>
        </p:pic>
        <p:pic>
          <p:nvPicPr>
            <p:cNvPr id="180" name="圖片 16" descr="圖片 16"/>
            <p:cNvPicPr>
              <a:picLocks noChangeAspect="1"/>
            </p:cNvPicPr>
            <p:nvPr/>
          </p:nvPicPr>
          <p:blipFill>
            <a:blip r:embed="rId5"/>
            <a:stretch>
              <a:fillRect/>
            </a:stretch>
          </p:blipFill>
          <p:spPr>
            <a:xfrm>
              <a:off x="418897" y="660397"/>
              <a:ext cx="1436692" cy="1590681"/>
            </a:xfrm>
            <a:prstGeom prst="rect">
              <a:avLst/>
            </a:prstGeom>
            <a:ln w="12700" cap="flat">
              <a:noFill/>
              <a:miter lim="400000"/>
            </a:ln>
            <a:effectLst/>
          </p:spPr>
        </p:pic>
      </p:grpSp>
      <p:pic>
        <p:nvPicPr>
          <p:cNvPr id="182" name="圖片 16" descr="圖片 16"/>
          <p:cNvPicPr>
            <a:picLocks noChangeAspect="1"/>
          </p:cNvPicPr>
          <p:nvPr/>
        </p:nvPicPr>
        <p:blipFill>
          <a:blip r:embed="rId6"/>
          <a:stretch>
            <a:fillRect/>
          </a:stretch>
        </p:blipFill>
        <p:spPr>
          <a:xfrm>
            <a:off x="9291193" y="254788"/>
            <a:ext cx="682739" cy="310334"/>
          </a:xfrm>
          <a:prstGeom prst="rect">
            <a:avLst/>
          </a:prstGeom>
          <a:ln w="12700">
            <a:miter lim="400000"/>
          </a:ln>
        </p:spPr>
      </p:pic>
      <p:sp>
        <p:nvSpPr>
          <p:cNvPr id="183"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9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91"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192"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193"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19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5"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19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7"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198" name="大標題文字"/>
          <p:cNvSpPr txBox="1">
            <a:spLocks noGrp="1"/>
          </p:cNvSpPr>
          <p:nvPr>
            <p:ph type="title"/>
          </p:nvPr>
        </p:nvSpPr>
        <p:spPr>
          <a:prstGeom prst="rect">
            <a:avLst/>
          </a:prstGeom>
        </p:spPr>
        <p:txBody>
          <a:bodyPr/>
          <a:lstStyle>
            <a:lvl1pPr>
              <a:defRPr sz="2700">
                <a:solidFill>
                  <a:srgbClr val="00B2B3"/>
                </a:solidFill>
              </a:defRPr>
            </a:lvl1pPr>
          </a:lstStyle>
          <a:p>
            <a:r>
              <a:rPr lang="zh-TW" altLang="en-US"/>
              <a:t>按一下以編輯母片標題樣式</a:t>
            </a:r>
            <a:endParaRPr/>
          </a:p>
        </p:txBody>
      </p:sp>
      <p:sp>
        <p:nvSpPr>
          <p:cNvPr id="199"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7"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208"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209"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21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11"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21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13"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214" name="大標題文字"/>
          <p:cNvSpPr txBox="1">
            <a:spLocks noGrp="1"/>
          </p:cNvSpPr>
          <p:nvPr>
            <p:ph type="title"/>
          </p:nvPr>
        </p:nvSpPr>
        <p:spPr>
          <a:prstGeom prst="rect">
            <a:avLst/>
          </a:prstGeom>
        </p:spPr>
        <p:txBody>
          <a:bodyPr/>
          <a:lstStyle>
            <a:lvl1pPr>
              <a:defRPr sz="2700">
                <a:solidFill>
                  <a:srgbClr val="00B2B3"/>
                </a:solidFill>
              </a:defRPr>
            </a:lvl1pPr>
          </a:lstStyle>
          <a:p>
            <a:r>
              <a:rPr lang="zh-TW" altLang="en-US"/>
              <a:t>按一下以編輯母片標題樣式</a:t>
            </a:r>
            <a:endParaRPr/>
          </a:p>
        </p:txBody>
      </p:sp>
      <p:sp>
        <p:nvSpPr>
          <p:cNvPr id="215" name="圖片版面配置區 2"/>
          <p:cNvSpPr>
            <a:spLocks noGrp="1"/>
          </p:cNvSpPr>
          <p:nvPr>
            <p:ph type="pic" sz="quarter" idx="21"/>
          </p:nvPr>
        </p:nvSpPr>
        <p:spPr>
          <a:xfrm>
            <a:off x="8962100" y="1439862"/>
            <a:ext cx="2798105" cy="4757743"/>
          </a:xfrm>
          <a:prstGeom prst="rect">
            <a:avLst/>
          </a:prstGeom>
        </p:spPr>
        <p:txBody>
          <a:bodyPr lIns="91439" tIns="45719" rIns="91439" bIns="45719">
            <a:noAutofit/>
          </a:bodyPr>
          <a:lstStyle/>
          <a:p>
            <a:r>
              <a:rPr lang="zh-TW" altLang="en-US"/>
              <a:t>按一下圖示以新增圖片</a:t>
            </a:r>
            <a:endParaRPr/>
          </a:p>
        </p:txBody>
      </p:sp>
      <p:sp>
        <p:nvSpPr>
          <p:cNvPr id="216"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2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4"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225"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226"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227"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8"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229"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30"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231"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rPr lang="zh-TW" altLang="en-US"/>
              <a:t>按一下以編輯母片標題樣式</a:t>
            </a:r>
            <a:endParaRPr/>
          </a:p>
        </p:txBody>
      </p:sp>
      <p:sp>
        <p:nvSpPr>
          <p:cNvPr id="232" name="圖片版面配置區 2"/>
          <p:cNvSpPr>
            <a:spLocks noGrp="1"/>
          </p:cNvSpPr>
          <p:nvPr>
            <p:ph type="pic" sz="half" idx="21"/>
          </p:nvPr>
        </p:nvSpPr>
        <p:spPr>
          <a:xfrm>
            <a:off x="609601" y="4725144"/>
            <a:ext cx="11146971" cy="1584180"/>
          </a:xfrm>
          <a:prstGeom prst="rect">
            <a:avLst/>
          </a:prstGeom>
        </p:spPr>
        <p:txBody>
          <a:bodyPr lIns="91439" tIns="45719" rIns="91439" bIns="45719">
            <a:noAutofit/>
          </a:bodyPr>
          <a:lstStyle/>
          <a:p>
            <a:r>
              <a:rPr lang="zh-TW" altLang="en-US"/>
              <a:t>按一下圖示以新增圖片</a:t>
            </a:r>
            <a:endParaRPr/>
          </a:p>
        </p:txBody>
      </p:sp>
      <p:sp>
        <p:nvSpPr>
          <p:cNvPr id="233"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41"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242"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243"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24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5"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24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7"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rPr lang="zh-TW" altLang="en-US"/>
              <a:t>按一下以編輯母片標題樣式</a:t>
            </a:r>
            <a:endParaRPr/>
          </a:p>
        </p:txBody>
      </p:sp>
      <p:sp>
        <p:nvSpPr>
          <p:cNvPr id="24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249"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7"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258"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259"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26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61"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26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63" name="大標題文字"/>
          <p:cNvSpPr txBox="1">
            <a:spLocks noGrp="1"/>
          </p:cNvSpPr>
          <p:nvPr>
            <p:ph type="title"/>
          </p:nvPr>
        </p:nvSpPr>
        <p:spPr>
          <a:xfrm>
            <a:off x="963084" y="4406903"/>
            <a:ext cx="10363201" cy="1362079"/>
          </a:xfrm>
          <a:prstGeom prst="rect">
            <a:avLst/>
          </a:prstGeom>
        </p:spPr>
        <p:txBody>
          <a:bodyPr/>
          <a:lstStyle>
            <a:lvl1pPr>
              <a:defRPr sz="3000" b="1" cap="all">
                <a:solidFill>
                  <a:srgbClr val="00B2B3"/>
                </a:solidFill>
              </a:defRPr>
            </a:lvl1pPr>
          </a:lstStyle>
          <a:p>
            <a:r>
              <a:rPr lang="zh-TW" altLang="en-US"/>
              <a:t>按一下以編輯母片標題樣式</a:t>
            </a:r>
            <a:endParaRPr/>
          </a:p>
        </p:txBody>
      </p:sp>
      <p:sp>
        <p:nvSpPr>
          <p:cNvPr id="264" name="內文層級一…"/>
          <p:cNvSpPr txBox="1">
            <a:spLocks noGrp="1"/>
          </p:cNvSpPr>
          <p:nvPr>
            <p:ph type="body" sz="quarter" idx="1"/>
          </p:nvPr>
        </p:nvSpPr>
        <p:spPr>
          <a:xfrm>
            <a:off x="963084" y="2906713"/>
            <a:ext cx="10363201" cy="1500191"/>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265"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73"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274"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275"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276"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7"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27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9"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280" name="大標題文字"/>
          <p:cNvSpPr txBox="1">
            <a:spLocks noGrp="1"/>
          </p:cNvSpPr>
          <p:nvPr>
            <p:ph type="title"/>
          </p:nvPr>
        </p:nvSpPr>
        <p:spPr>
          <a:prstGeom prst="rect">
            <a:avLst/>
          </a:prstGeom>
        </p:spPr>
        <p:txBody>
          <a:bodyPr/>
          <a:lstStyle>
            <a:lvl1pPr>
              <a:defRPr sz="2700">
                <a:solidFill>
                  <a:srgbClr val="00B2B3"/>
                </a:solidFill>
              </a:defRPr>
            </a:lvl1pPr>
          </a:lstStyle>
          <a:p>
            <a:r>
              <a:rPr lang="zh-TW" altLang="en-US"/>
              <a:t>按一下以編輯母片標題樣式</a:t>
            </a:r>
            <a:endParaRPr/>
          </a:p>
        </p:txBody>
      </p:sp>
      <p:sp>
        <p:nvSpPr>
          <p:cNvPr id="281"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30" name="大標題文字"/>
          <p:cNvSpPr txBox="1">
            <a:spLocks noGrp="1"/>
          </p:cNvSpPr>
          <p:nvPr>
            <p:ph type="title"/>
          </p:nvPr>
        </p:nvSpPr>
        <p:spPr>
          <a:prstGeom prst="rect">
            <a:avLst/>
          </a:prstGeom>
        </p:spPr>
        <p:txBody>
          <a:bodyPr/>
          <a:lstStyle/>
          <a:p>
            <a:r>
              <a:rPr lang="zh-TW" altLang="en-US"/>
              <a:t>按一下以編輯母片標題樣式</a:t>
            </a:r>
            <a:endParaRP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9"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290"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291"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292"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93"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29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5"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296" name="文字版面配置區 4"/>
          <p:cNvSpPr>
            <a:spLocks noGrp="1"/>
          </p:cNvSpPr>
          <p:nvPr>
            <p:ph type="body" sz="quarter" idx="21"/>
          </p:nvPr>
        </p:nvSpPr>
        <p:spPr>
          <a:xfrm>
            <a:off x="6193366" y="1535111"/>
            <a:ext cx="5389039" cy="639767"/>
          </a:xfrm>
          <a:prstGeom prst="rect">
            <a:avLst/>
          </a:prstGeom>
        </p:spPr>
        <p:txBody>
          <a:bodyPr anchor="b"/>
          <a:lstStyle/>
          <a:p>
            <a:pPr lvl="0"/>
            <a:r>
              <a:rPr lang="zh-TW" altLang="en-US"/>
              <a:t>按一下以編輯母片文字樣式</a:t>
            </a:r>
          </a:p>
        </p:txBody>
      </p:sp>
      <p:sp>
        <p:nvSpPr>
          <p:cNvPr id="297" name="大標題文字"/>
          <p:cNvSpPr txBox="1">
            <a:spLocks noGrp="1"/>
          </p:cNvSpPr>
          <p:nvPr>
            <p:ph type="title"/>
          </p:nvPr>
        </p:nvSpPr>
        <p:spPr>
          <a:prstGeom prst="rect">
            <a:avLst/>
          </a:prstGeom>
        </p:spPr>
        <p:txBody>
          <a:bodyPr/>
          <a:lstStyle>
            <a:lvl1pPr>
              <a:defRPr sz="2700">
                <a:solidFill>
                  <a:srgbClr val="00B2B3"/>
                </a:solidFill>
              </a:defRPr>
            </a:lvl1pPr>
          </a:lstStyle>
          <a:p>
            <a:r>
              <a:rPr lang="zh-TW" altLang="en-US"/>
              <a:t>按一下以編輯母片標題樣式</a:t>
            </a:r>
            <a:endParaRPr/>
          </a:p>
        </p:txBody>
      </p:sp>
      <p:sp>
        <p:nvSpPr>
          <p:cNvPr id="298"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6"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307"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308"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309"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10"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311"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12" name="大標題文字"/>
          <p:cNvSpPr txBox="1">
            <a:spLocks noGrp="1"/>
          </p:cNvSpPr>
          <p:nvPr>
            <p:ph type="title"/>
          </p:nvPr>
        </p:nvSpPr>
        <p:spPr>
          <a:prstGeom prst="rect">
            <a:avLst/>
          </a:prstGeom>
        </p:spPr>
        <p:txBody>
          <a:bodyPr/>
          <a:lstStyle>
            <a:lvl1pPr>
              <a:defRPr sz="2700">
                <a:solidFill>
                  <a:srgbClr val="00B2B3"/>
                </a:solidFill>
              </a:defRPr>
            </a:lvl1pPr>
          </a:lstStyle>
          <a:p>
            <a:r>
              <a:rPr lang="zh-TW" altLang="en-US"/>
              <a:t>按一下以編輯母片標題樣式</a:t>
            </a:r>
            <a:endParaRPr/>
          </a:p>
        </p:txBody>
      </p:sp>
      <p:sp>
        <p:nvSpPr>
          <p:cNvPr id="313"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21"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322"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323"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32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5"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32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7"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5"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336"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337"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338"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9"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340"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41"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rPr lang="zh-TW" altLang="en-US"/>
              <a:t>按一下以編輯母片標題樣式</a:t>
            </a:r>
            <a:endParaRPr/>
          </a:p>
        </p:txBody>
      </p:sp>
      <p:sp>
        <p:nvSpPr>
          <p:cNvPr id="342"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343" name="文字版面配置區 3"/>
          <p:cNvSpPr>
            <a:spLocks noGrp="1"/>
          </p:cNvSpPr>
          <p:nvPr>
            <p:ph type="body" sz="half" idx="21"/>
          </p:nvPr>
        </p:nvSpPr>
        <p:spPr>
          <a:xfrm>
            <a:off x="609599" y="1435103"/>
            <a:ext cx="4011090" cy="4691063"/>
          </a:xfrm>
          <a:prstGeom prst="rect">
            <a:avLst/>
          </a:prstGeom>
        </p:spPr>
        <p:txBody>
          <a:bodyPr/>
          <a:lstStyle/>
          <a:p>
            <a:pPr lvl="0"/>
            <a:r>
              <a:rPr lang="zh-TW" altLang="en-US"/>
              <a:t>按一下以編輯母片文字樣式</a:t>
            </a:r>
          </a:p>
        </p:txBody>
      </p:sp>
      <p:sp>
        <p:nvSpPr>
          <p:cNvPr id="344"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52"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353"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354"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355"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6"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357"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8"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rPr lang="zh-TW" altLang="en-US"/>
              <a:t>按一下以編輯母片標題樣式</a:t>
            </a:r>
            <a:endParaRPr/>
          </a:p>
        </p:txBody>
      </p:sp>
      <p:sp>
        <p:nvSpPr>
          <p:cNvPr id="359"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r>
              <a:rPr lang="zh-TW" altLang="en-US"/>
              <a:t>按一下圖示以新增圖片</a:t>
            </a:r>
            <a:endParaRPr/>
          </a:p>
        </p:txBody>
      </p:sp>
      <p:sp>
        <p:nvSpPr>
          <p:cNvPr id="360" name="內文層級一…"/>
          <p:cNvSpPr txBox="1">
            <a:spLocks noGrp="1"/>
          </p:cNvSpPr>
          <p:nvPr>
            <p:ph type="body" sz="quarter" idx="1"/>
          </p:nvPr>
        </p:nvSpPr>
        <p:spPr>
          <a:xfrm>
            <a:off x="2389714" y="5367337"/>
            <a:ext cx="7315204" cy="804866"/>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361"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9" name="Picture 49" descr="Picture 49"/>
          <p:cNvPicPr>
            <a:picLocks noChangeAspect="1"/>
          </p:cNvPicPr>
          <p:nvPr/>
        </p:nvPicPr>
        <p:blipFill>
          <a:blip r:embed="rId2"/>
          <a:stretch>
            <a:fillRect/>
          </a:stretch>
        </p:blipFill>
        <p:spPr>
          <a:xfrm>
            <a:off x="10458452" y="6278562"/>
            <a:ext cx="1667937" cy="290516"/>
          </a:xfrm>
          <a:prstGeom prst="rect">
            <a:avLst/>
          </a:prstGeom>
          <a:ln w="12700">
            <a:miter lim="400000"/>
          </a:ln>
        </p:spPr>
      </p:pic>
      <p:sp>
        <p:nvSpPr>
          <p:cNvPr id="370" name="Line 50"/>
          <p:cNvSpPr/>
          <p:nvPr/>
        </p:nvSpPr>
        <p:spPr>
          <a:xfrm>
            <a:off x="12194119" y="6202362"/>
            <a:ext cx="1155704" cy="4"/>
          </a:xfrm>
          <a:prstGeom prst="line">
            <a:avLst/>
          </a:prstGeom>
          <a:ln>
            <a:solidFill>
              <a:srgbClr val="FF0000"/>
            </a:solidFill>
          </a:ln>
        </p:spPr>
        <p:txBody>
          <a:bodyPr lIns="45718" tIns="45718" rIns="45718" bIns="45718"/>
          <a:lstStyle/>
          <a:p>
            <a:endParaRPr/>
          </a:p>
        </p:txBody>
      </p:sp>
      <p:sp>
        <p:nvSpPr>
          <p:cNvPr id="371" name="Line 51"/>
          <p:cNvSpPr/>
          <p:nvPr/>
        </p:nvSpPr>
        <p:spPr>
          <a:xfrm>
            <a:off x="10353253" y="6860223"/>
            <a:ext cx="4" cy="536579"/>
          </a:xfrm>
          <a:prstGeom prst="line">
            <a:avLst/>
          </a:prstGeom>
          <a:ln>
            <a:solidFill>
              <a:srgbClr val="FF0000"/>
            </a:solidFill>
          </a:ln>
        </p:spPr>
        <p:txBody>
          <a:bodyPr lIns="45718" tIns="45718" rIns="45718" bIns="45718"/>
          <a:lstStyle/>
          <a:p>
            <a:endParaRPr/>
          </a:p>
        </p:txBody>
      </p:sp>
      <p:sp>
        <p:nvSpPr>
          <p:cNvPr id="372"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73" name="圖片 10" descr="圖片 10"/>
          <p:cNvPicPr>
            <a:picLocks noChangeAspect="1"/>
          </p:cNvPicPr>
          <p:nvPr/>
        </p:nvPicPr>
        <p:blipFill>
          <a:blip r:embed="rId3"/>
          <a:stretch>
            <a:fillRect/>
          </a:stretch>
        </p:blipFill>
        <p:spPr>
          <a:xfrm>
            <a:off x="11020280" y="193871"/>
            <a:ext cx="910316" cy="310334"/>
          </a:xfrm>
          <a:prstGeom prst="rect">
            <a:avLst/>
          </a:prstGeom>
          <a:ln w="12700">
            <a:miter lim="400000"/>
          </a:ln>
        </p:spPr>
      </p:pic>
      <p:sp>
        <p:nvSpPr>
          <p:cNvPr id="37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5" name="大標題文字"/>
          <p:cNvSpPr txBox="1">
            <a:spLocks noGrp="1"/>
          </p:cNvSpPr>
          <p:nvPr>
            <p:ph type="title"/>
          </p:nvPr>
        </p:nvSpPr>
        <p:spPr>
          <a:prstGeom prst="rect">
            <a:avLst/>
          </a:prstGeom>
        </p:spPr>
        <p:txBody>
          <a:bodyPr/>
          <a:lstStyle>
            <a:lvl1pPr>
              <a:defRPr sz="2700">
                <a:solidFill>
                  <a:srgbClr val="00B2B3"/>
                </a:solidFill>
              </a:defRPr>
            </a:lvl1pPr>
          </a:lstStyle>
          <a:p>
            <a:r>
              <a:rPr lang="zh-TW" altLang="en-US"/>
              <a:t>按一下以編輯母片標題樣式</a:t>
            </a:r>
            <a:endParaRPr/>
          </a:p>
        </p:txBody>
      </p:sp>
      <p:sp>
        <p:nvSpPr>
          <p:cNvPr id="376"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83"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4" name="Picture 57" descr="Picture 57"/>
          <p:cNvPicPr>
            <a:picLocks noChangeAspect="1"/>
          </p:cNvPicPr>
          <p:nvPr/>
        </p:nvPicPr>
        <p:blipFill>
          <a:blip r:embed="rId3"/>
          <a:stretch>
            <a:fillRect/>
          </a:stretch>
        </p:blipFill>
        <p:spPr>
          <a:xfrm>
            <a:off x="8509000" y="4110037"/>
            <a:ext cx="3683000" cy="2747966"/>
          </a:xfrm>
          <a:prstGeom prst="rect">
            <a:avLst/>
          </a:prstGeom>
          <a:ln w="12700">
            <a:miter lim="400000"/>
          </a:ln>
        </p:spPr>
      </p:pic>
      <p:sp>
        <p:nvSpPr>
          <p:cNvPr id="385" name="大標題文字"/>
          <p:cNvSpPr txBox="1">
            <a:spLocks noGrp="1"/>
          </p:cNvSpPr>
          <p:nvPr>
            <p:ph type="title"/>
          </p:nvPr>
        </p:nvSpPr>
        <p:spPr>
          <a:xfrm>
            <a:off x="958850" y="2338390"/>
            <a:ext cx="10363201" cy="765179"/>
          </a:xfrm>
          <a:prstGeom prst="rect">
            <a:avLst/>
          </a:prstGeom>
        </p:spPr>
        <p:txBody>
          <a:bodyPr/>
          <a:lstStyle>
            <a:lvl1pPr>
              <a:lnSpc>
                <a:spcPct val="80000"/>
              </a:lnSpc>
              <a:defRPr sz="3300">
                <a:solidFill>
                  <a:srgbClr val="00B2B3"/>
                </a:solidFill>
              </a:defRPr>
            </a:lvl1pPr>
          </a:lstStyle>
          <a:p>
            <a:r>
              <a:rPr lang="zh-TW" altLang="en-US"/>
              <a:t>按一下以編輯母片標題樣式</a:t>
            </a:r>
            <a:endParaRPr/>
          </a:p>
        </p:txBody>
      </p:sp>
      <p:sp>
        <p:nvSpPr>
          <p:cNvPr id="386" name="內文層級一…"/>
          <p:cNvSpPr txBox="1">
            <a:spLocks noGrp="1"/>
          </p:cNvSpPr>
          <p:nvPr>
            <p:ph type="body" sz="quarter" idx="1"/>
          </p:nvPr>
        </p:nvSpPr>
        <p:spPr>
          <a:xfrm>
            <a:off x="958853" y="3598862"/>
            <a:ext cx="9351434" cy="914404"/>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pic>
        <p:nvPicPr>
          <p:cNvPr id="387" name="圖片 7" descr="圖片 7"/>
          <p:cNvPicPr>
            <a:picLocks noChangeAspect="1"/>
          </p:cNvPicPr>
          <p:nvPr/>
        </p:nvPicPr>
        <p:blipFill>
          <a:blip r:embed="rId4"/>
          <a:stretch>
            <a:fillRect/>
          </a:stretch>
        </p:blipFill>
        <p:spPr>
          <a:xfrm>
            <a:off x="10929408" y="193869"/>
            <a:ext cx="1001188" cy="341312"/>
          </a:xfrm>
          <a:prstGeom prst="rect">
            <a:avLst/>
          </a:prstGeom>
          <a:ln w="12700">
            <a:miter lim="400000"/>
          </a:ln>
        </p:spPr>
      </p:pic>
      <p:sp>
        <p:nvSpPr>
          <p:cNvPr id="388"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9" name="Text Box 48"/>
          <p:cNvSpPr txBox="1"/>
          <p:nvPr/>
        </p:nvSpPr>
        <p:spPr>
          <a:xfrm>
            <a:off x="45719" y="6620019"/>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90" name="幻燈片編號"/>
          <p:cNvSpPr txBox="1">
            <a:spLocks noGrp="1"/>
          </p:cNvSpPr>
          <p:nvPr>
            <p:ph type="sldNum" sz="quarter" idx="2"/>
          </p:nvPr>
        </p:nvSpPr>
        <p:spPr>
          <a:xfrm>
            <a:off x="11960728" y="6631591"/>
            <a:ext cx="231274"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7" name="Picture 57" descr="Picture 57"/>
          <p:cNvPicPr>
            <a:picLocks noChangeAspect="1"/>
          </p:cNvPicPr>
          <p:nvPr/>
        </p:nvPicPr>
        <p:blipFill>
          <a:blip r:embed="rId2"/>
          <a:stretch>
            <a:fillRect/>
          </a:stretch>
        </p:blipFill>
        <p:spPr>
          <a:xfrm>
            <a:off x="8509000" y="4110037"/>
            <a:ext cx="3683000" cy="2747966"/>
          </a:xfrm>
          <a:prstGeom prst="rect">
            <a:avLst/>
          </a:prstGeom>
          <a:ln w="12700">
            <a:miter lim="400000"/>
          </a:ln>
        </p:spPr>
      </p:pic>
      <p:sp>
        <p:nvSpPr>
          <p:cNvPr id="3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9"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400" name="簡報標題"/>
          <p:cNvSpPr txBox="1">
            <a:spLocks noGrp="1"/>
          </p:cNvSpPr>
          <p:nvPr>
            <p:ph type="title" hasCustomPrompt="1"/>
          </p:nvPr>
        </p:nvSpPr>
        <p:spPr>
          <a:xfrm>
            <a:off x="728188" y="2584704"/>
            <a:ext cx="8794754" cy="1219205"/>
          </a:xfrm>
          <a:prstGeom prst="rect">
            <a:avLst/>
          </a:prstGeom>
        </p:spPr>
        <p:txBody>
          <a:bodyPr/>
          <a:lstStyle>
            <a:lvl1pPr>
              <a:defRPr sz="4400" b="1">
                <a:solidFill>
                  <a:srgbClr val="00B2B3"/>
                </a:solidFill>
              </a:defRPr>
            </a:lvl1pPr>
          </a:lstStyle>
          <a:p>
            <a:r>
              <a:t>簡報標題</a:t>
            </a:r>
          </a:p>
        </p:txBody>
      </p:sp>
      <p:sp>
        <p:nvSpPr>
          <p:cNvPr id="401" name="內文層級一…"/>
          <p:cNvSpPr txBox="1">
            <a:spLocks noGrp="1"/>
          </p:cNvSpPr>
          <p:nvPr>
            <p:ph type="body" sz="quarter" idx="1" hasCustomPrompt="1"/>
          </p:nvPr>
        </p:nvSpPr>
        <p:spPr>
          <a:xfrm>
            <a:off x="728188" y="5059679"/>
            <a:ext cx="9027829" cy="755908"/>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402" name="文字版面配置區 8"/>
          <p:cNvSpPr>
            <a:spLocks noGrp="1"/>
          </p:cNvSpPr>
          <p:nvPr>
            <p:ph type="body" sz="quarter" idx="21" hasCustomPrompt="1"/>
          </p:nvPr>
        </p:nvSpPr>
        <p:spPr>
          <a:xfrm>
            <a:off x="728185" y="5902261"/>
            <a:ext cx="3718143" cy="432306"/>
          </a:xfrm>
          <a:prstGeom prst="rect">
            <a:avLst/>
          </a:prstGeom>
        </p:spPr>
        <p:txBody>
          <a:bodyPr/>
          <a:lstStyle>
            <a:lvl1pPr marL="0" indent="0">
              <a:spcBef>
                <a:spcPts val="300"/>
              </a:spcBef>
              <a:buSzTx/>
              <a:buNone/>
              <a:defRPr sz="1600"/>
            </a:lvl1pPr>
          </a:lstStyle>
          <a:p>
            <a:r>
              <a:t>簡報日期</a:t>
            </a:r>
          </a:p>
        </p:txBody>
      </p:sp>
      <p:sp>
        <p:nvSpPr>
          <p:cNvPr id="40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6" name="群組 10"/>
          <p:cNvGrpSpPr/>
          <p:nvPr/>
        </p:nvGrpSpPr>
        <p:grpSpPr>
          <a:xfrm>
            <a:off x="10068583" y="0"/>
            <a:ext cx="2117730" cy="6858000"/>
            <a:chOff x="0" y="0"/>
            <a:chExt cx="2117729" cy="6858000"/>
          </a:xfrm>
        </p:grpSpPr>
        <p:pic>
          <p:nvPicPr>
            <p:cNvPr id="404" name="圖片 14" descr="圖片 14"/>
            <p:cNvPicPr>
              <a:picLocks noChangeAspect="1"/>
            </p:cNvPicPr>
            <p:nvPr/>
          </p:nvPicPr>
          <p:blipFill>
            <a:blip r:embed="rId4"/>
            <a:stretch>
              <a:fillRect/>
            </a:stretch>
          </p:blipFill>
          <p:spPr>
            <a:xfrm>
              <a:off x="-1" y="0"/>
              <a:ext cx="2117730" cy="6858000"/>
            </a:xfrm>
            <a:prstGeom prst="rect">
              <a:avLst/>
            </a:prstGeom>
            <a:ln w="12700" cap="flat">
              <a:noFill/>
              <a:miter lim="400000"/>
            </a:ln>
            <a:effectLst/>
          </p:spPr>
        </p:pic>
        <p:pic>
          <p:nvPicPr>
            <p:cNvPr id="405" name="圖片 16" descr="圖片 16"/>
            <p:cNvPicPr>
              <a:picLocks noChangeAspect="1"/>
            </p:cNvPicPr>
            <p:nvPr/>
          </p:nvPicPr>
          <p:blipFill>
            <a:blip r:embed="rId5"/>
            <a:stretch>
              <a:fillRect/>
            </a:stretch>
          </p:blipFill>
          <p:spPr>
            <a:xfrm>
              <a:off x="418897" y="660397"/>
              <a:ext cx="1436692" cy="1590681"/>
            </a:xfrm>
            <a:prstGeom prst="rect">
              <a:avLst/>
            </a:prstGeom>
            <a:ln w="12700" cap="flat">
              <a:noFill/>
              <a:miter lim="400000"/>
            </a:ln>
            <a:effectLst/>
          </p:spPr>
        </p:pic>
      </p:grpSp>
      <p:pic>
        <p:nvPicPr>
          <p:cNvPr id="407"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6"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417"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418"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41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20"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42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2" name="內文層級一…"/>
          <p:cNvSpPr txBox="1">
            <a:spLocks noGrp="1"/>
          </p:cNvSpPr>
          <p:nvPr>
            <p:ph type="body" idx="1"/>
          </p:nvPr>
        </p:nvSpPr>
        <p:spPr>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423"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4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32"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433"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434"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43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6"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43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8" name="內文層級一…"/>
          <p:cNvSpPr txBox="1">
            <a:spLocks noGrp="1"/>
          </p:cNvSpPr>
          <p:nvPr>
            <p:ph type="body" idx="1"/>
          </p:nvPr>
        </p:nvSpPr>
        <p:spPr>
          <a:xfrm>
            <a:off x="609600" y="1439862"/>
            <a:ext cx="8168641" cy="4757743"/>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439"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440" name="圖片版面配置區 2"/>
          <p:cNvSpPr>
            <a:spLocks noGrp="1"/>
          </p:cNvSpPr>
          <p:nvPr>
            <p:ph type="pic" sz="quarter" idx="21"/>
          </p:nvPr>
        </p:nvSpPr>
        <p:spPr>
          <a:xfrm>
            <a:off x="8962097" y="1439862"/>
            <a:ext cx="2798105" cy="4757743"/>
          </a:xfrm>
          <a:prstGeom prst="rect">
            <a:avLst/>
          </a:prstGeom>
        </p:spPr>
        <p:txBody>
          <a:bodyPr lIns="91439" tIns="45719" rIns="91439" bIns="45719">
            <a:noAutofit/>
          </a:bodyPr>
          <a:lstStyle/>
          <a:p>
            <a:r>
              <a:rPr lang="zh-TW" altLang="en-US"/>
              <a:t>按一下圖示以新增圖片</a:t>
            </a:r>
            <a:endParaRPr/>
          </a:p>
        </p:txBody>
      </p:sp>
      <p:sp>
        <p:nvSpPr>
          <p:cNvPr id="4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43" name="大標題文字"/>
          <p:cNvSpPr txBox="1">
            <a:spLocks noGrp="1"/>
          </p:cNvSpPr>
          <p:nvPr>
            <p:ph type="title"/>
          </p:nvPr>
        </p:nvSpPr>
        <p:spPr>
          <a:prstGeom prst="rect">
            <a:avLst/>
          </a:prstGeom>
        </p:spPr>
        <p:txBody>
          <a:bodyPr/>
          <a:lstStyle/>
          <a:p>
            <a:r>
              <a:rPr lang="zh-TW" altLang="en-US"/>
              <a:t>按一下以編輯母片標題樣式</a:t>
            </a:r>
            <a:endParaRPr/>
          </a:p>
        </p:txBody>
      </p:sp>
      <p:sp>
        <p:nvSpPr>
          <p:cNvPr id="44" name="圖片版面配置區 2"/>
          <p:cNvSpPr>
            <a:spLocks noGrp="1"/>
          </p:cNvSpPr>
          <p:nvPr>
            <p:ph type="pic" sz="quarter" idx="21"/>
          </p:nvPr>
        </p:nvSpPr>
        <p:spPr>
          <a:xfrm>
            <a:off x="8962097" y="1439862"/>
            <a:ext cx="2798105" cy="4757743"/>
          </a:xfrm>
          <a:prstGeom prst="rect">
            <a:avLst/>
          </a:prstGeom>
        </p:spPr>
        <p:txBody>
          <a:bodyPr lIns="91439" tIns="45719" rIns="91439" bIns="45719">
            <a:noAutofit/>
          </a:bodyPr>
          <a:lstStyle/>
          <a:p>
            <a:r>
              <a:rPr lang="zh-TW" altLang="en-US"/>
              <a:t>按一下圖示以新增圖片</a:t>
            </a:r>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9"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450"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451"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45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53"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45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5" name="內文層級一…"/>
          <p:cNvSpPr txBox="1">
            <a:spLocks noGrp="1"/>
          </p:cNvSpPr>
          <p:nvPr>
            <p:ph type="body" idx="1"/>
          </p:nvPr>
        </p:nvSpPr>
        <p:spPr>
          <a:xfrm>
            <a:off x="609600" y="1439862"/>
            <a:ext cx="11146971" cy="3184389"/>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456"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rPr lang="zh-TW" altLang="en-US"/>
              <a:t>按一下以編輯母片標題樣式</a:t>
            </a:r>
            <a:endParaRPr/>
          </a:p>
        </p:txBody>
      </p:sp>
      <p:sp>
        <p:nvSpPr>
          <p:cNvPr id="457" name="圖片版面配置區 2"/>
          <p:cNvSpPr>
            <a:spLocks noGrp="1"/>
          </p:cNvSpPr>
          <p:nvPr>
            <p:ph type="pic" sz="half" idx="21"/>
          </p:nvPr>
        </p:nvSpPr>
        <p:spPr>
          <a:xfrm>
            <a:off x="609600" y="4725144"/>
            <a:ext cx="11146971" cy="1584180"/>
          </a:xfrm>
          <a:prstGeom prst="rect">
            <a:avLst/>
          </a:prstGeom>
        </p:spPr>
        <p:txBody>
          <a:bodyPr lIns="91439" tIns="45719" rIns="91439" bIns="45719">
            <a:noAutofit/>
          </a:bodyPr>
          <a:lstStyle/>
          <a:p>
            <a:r>
              <a:rPr lang="zh-TW" altLang="en-US"/>
              <a:t>按一下圖示以新增圖片</a:t>
            </a:r>
            <a:endParaRPr/>
          </a:p>
        </p:txBody>
      </p:sp>
      <p:sp>
        <p:nvSpPr>
          <p:cNvPr id="4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6"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467"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468"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46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70"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4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72"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rPr lang="zh-TW" altLang="en-US"/>
              <a:t>按一下以編輯母片標題樣式</a:t>
            </a:r>
            <a:endParaRPr/>
          </a:p>
        </p:txBody>
      </p:sp>
      <p:sp>
        <p:nvSpPr>
          <p:cNvPr id="473"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4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82"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483"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484"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48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6"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48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8" name="大標題文字"/>
          <p:cNvSpPr txBox="1">
            <a:spLocks noGrp="1"/>
          </p:cNvSpPr>
          <p:nvPr>
            <p:ph type="title"/>
          </p:nvPr>
        </p:nvSpPr>
        <p:spPr>
          <a:xfrm>
            <a:off x="963084" y="4406901"/>
            <a:ext cx="10363201" cy="1362079"/>
          </a:xfrm>
          <a:prstGeom prst="rect">
            <a:avLst/>
          </a:prstGeom>
        </p:spPr>
        <p:txBody>
          <a:bodyPr/>
          <a:lstStyle>
            <a:lvl1pPr>
              <a:defRPr sz="4000" b="1" cap="all">
                <a:solidFill>
                  <a:srgbClr val="00B2B3"/>
                </a:solidFill>
              </a:defRPr>
            </a:lvl1pPr>
          </a:lstStyle>
          <a:p>
            <a:r>
              <a:rPr lang="zh-TW" altLang="en-US"/>
              <a:t>按一下以編輯母片標題樣式</a:t>
            </a:r>
            <a:endParaRPr/>
          </a:p>
        </p:txBody>
      </p:sp>
      <p:sp>
        <p:nvSpPr>
          <p:cNvPr id="489" name="內文層級一…"/>
          <p:cNvSpPr txBox="1">
            <a:spLocks noGrp="1"/>
          </p:cNvSpPr>
          <p:nvPr>
            <p:ph type="body" sz="quarter" idx="1"/>
          </p:nvPr>
        </p:nvSpPr>
        <p:spPr>
          <a:xfrm>
            <a:off x="963084" y="2906713"/>
            <a:ext cx="10363201" cy="1500191"/>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49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8"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499"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500"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50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02"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50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4"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505"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5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4"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515"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516"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51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8"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51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20"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521" name="文字版面配置區 4"/>
          <p:cNvSpPr>
            <a:spLocks noGrp="1"/>
          </p:cNvSpPr>
          <p:nvPr>
            <p:ph type="body" sz="quarter" idx="21"/>
          </p:nvPr>
        </p:nvSpPr>
        <p:spPr>
          <a:xfrm>
            <a:off x="6193366" y="1535111"/>
            <a:ext cx="5389039" cy="639767"/>
          </a:xfrm>
          <a:prstGeom prst="rect">
            <a:avLst/>
          </a:prstGeom>
        </p:spPr>
        <p:txBody>
          <a:bodyPr anchor="b"/>
          <a:lstStyle/>
          <a:p>
            <a:pPr lvl="0"/>
            <a:r>
              <a:rPr lang="zh-TW" altLang="en-US"/>
              <a:t>按一下以編輯母片文字樣式</a:t>
            </a:r>
          </a:p>
        </p:txBody>
      </p:sp>
      <p:sp>
        <p:nvSpPr>
          <p:cNvPr id="522"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52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1"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532"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533"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53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5"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53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7"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53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6"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547"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548"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54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50"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55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5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60"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561"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562"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56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4"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56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6"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rPr lang="zh-TW" altLang="en-US"/>
              <a:t>按一下以編輯母片標題樣式</a:t>
            </a:r>
            <a:endParaRPr/>
          </a:p>
        </p:txBody>
      </p:sp>
      <p:sp>
        <p:nvSpPr>
          <p:cNvPr id="567" name="內文層級一…"/>
          <p:cNvSpPr txBox="1">
            <a:spLocks noGrp="1"/>
          </p:cNvSpPr>
          <p:nvPr>
            <p:ph type="body" idx="1"/>
          </p:nvPr>
        </p:nvSpPr>
        <p:spPr>
          <a:xfrm>
            <a:off x="4766733" y="273050"/>
            <a:ext cx="6815667" cy="5853115"/>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568" name="文字版面配置區 3"/>
          <p:cNvSpPr>
            <a:spLocks noGrp="1"/>
          </p:cNvSpPr>
          <p:nvPr>
            <p:ph type="body" sz="half" idx="21"/>
          </p:nvPr>
        </p:nvSpPr>
        <p:spPr>
          <a:xfrm>
            <a:off x="609599" y="1435101"/>
            <a:ext cx="4011087" cy="4691063"/>
          </a:xfrm>
          <a:prstGeom prst="rect">
            <a:avLst/>
          </a:prstGeom>
        </p:spPr>
        <p:txBody>
          <a:bodyPr/>
          <a:lstStyle/>
          <a:p>
            <a:pPr lvl="0"/>
            <a:r>
              <a:rPr lang="zh-TW" altLang="en-US"/>
              <a:t>按一下以編輯母片文字樣式</a:t>
            </a:r>
          </a:p>
        </p:txBody>
      </p:sp>
      <p:sp>
        <p:nvSpPr>
          <p:cNvPr id="5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7"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578"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579"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580"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81"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58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83"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rPr lang="zh-TW" altLang="en-US"/>
              <a:t>按一下以編輯母片標題樣式</a:t>
            </a:r>
            <a:endParaRPr/>
          </a:p>
        </p:txBody>
      </p:sp>
      <p:sp>
        <p:nvSpPr>
          <p:cNvPr id="584"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r>
              <a:rPr lang="zh-TW" altLang="en-US"/>
              <a:t>按一下圖示以新增圖片</a:t>
            </a:r>
            <a:endParaRPr/>
          </a:p>
        </p:txBody>
      </p:sp>
      <p:sp>
        <p:nvSpPr>
          <p:cNvPr id="585" name="內文層級一…"/>
          <p:cNvSpPr txBox="1">
            <a:spLocks noGrp="1"/>
          </p:cNvSpPr>
          <p:nvPr>
            <p:ph type="body" sz="quarter" idx="1"/>
          </p:nvPr>
        </p:nvSpPr>
        <p:spPr>
          <a:xfrm>
            <a:off x="2389714" y="5367337"/>
            <a:ext cx="7315204" cy="804866"/>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5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4"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595"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596"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59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8"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59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00"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60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57" name="大標題文字"/>
          <p:cNvSpPr txBox="1">
            <a:spLocks noGrp="1"/>
          </p:cNvSpPr>
          <p:nvPr>
            <p:ph type="title"/>
          </p:nvPr>
        </p:nvSpPr>
        <p:spPr>
          <a:xfrm>
            <a:off x="601132" y="316990"/>
            <a:ext cx="11155441" cy="889512"/>
          </a:xfrm>
          <a:prstGeom prst="rect">
            <a:avLst/>
          </a:prstGeom>
        </p:spPr>
        <p:txBody>
          <a:bodyPr/>
          <a:lstStyle/>
          <a:p>
            <a:r>
              <a:rPr lang="zh-TW" altLang="en-US"/>
              <a:t>按一下以編輯母片標題樣式</a:t>
            </a:r>
            <a:endParaRPr/>
          </a:p>
        </p:txBody>
      </p:sp>
      <p:sp>
        <p:nvSpPr>
          <p:cNvPr id="58" name="圖片版面配置區 2"/>
          <p:cNvSpPr>
            <a:spLocks noGrp="1"/>
          </p:cNvSpPr>
          <p:nvPr>
            <p:ph type="pic" sz="half" idx="21"/>
          </p:nvPr>
        </p:nvSpPr>
        <p:spPr>
          <a:xfrm>
            <a:off x="609600" y="4725144"/>
            <a:ext cx="11146971" cy="1584180"/>
          </a:xfrm>
          <a:prstGeom prst="rect">
            <a:avLst/>
          </a:prstGeom>
        </p:spPr>
        <p:txBody>
          <a:bodyPr lIns="91439" tIns="45719" rIns="91439" bIns="45719">
            <a:noAutofit/>
          </a:bodyPr>
          <a:lstStyle/>
          <a:p>
            <a:r>
              <a:rPr lang="zh-TW" altLang="en-US"/>
              <a:t>按一下圖示以新增圖片</a:t>
            </a:r>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9"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610"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611"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61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13"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61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5"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rPr lang="zh-TW" altLang="en-US"/>
              <a:t>按一下以編輯母片標題樣式</a:t>
            </a:r>
            <a:endParaRPr/>
          </a:p>
        </p:txBody>
      </p:sp>
      <p:sp>
        <p:nvSpPr>
          <p:cNvPr id="616" name="內文層級一…"/>
          <p:cNvSpPr txBox="1">
            <a:spLocks noGrp="1"/>
          </p:cNvSpPr>
          <p:nvPr>
            <p:ph type="body" idx="1"/>
          </p:nvPr>
        </p:nvSpPr>
        <p:spPr>
          <a:xfrm>
            <a:off x="964092" y="1223753"/>
            <a:ext cx="10262621" cy="5220585"/>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61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5"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626"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627"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628"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9"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63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31"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rPr lang="zh-TW" altLang="en-US"/>
              <a:t>按一下以編輯母片標題樣式</a:t>
            </a:r>
            <a:endParaRPr/>
          </a:p>
        </p:txBody>
      </p:sp>
      <p:sp>
        <p:nvSpPr>
          <p:cNvPr id="632" name="內文層級一…"/>
          <p:cNvSpPr txBox="1">
            <a:spLocks noGrp="1"/>
          </p:cNvSpPr>
          <p:nvPr>
            <p:ph type="body" idx="1"/>
          </p:nvPr>
        </p:nvSpPr>
        <p:spPr>
          <a:prstGeom prst="rect">
            <a:avLst/>
          </a:prstGeom>
        </p:spPr>
        <p:txBody>
          <a:bodyPr lIns="0" tIns="0" rIns="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633"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41"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642"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643"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64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5"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64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7"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8" name="幻燈片編號"/>
          <p:cNvSpPr txBox="1">
            <a:spLocks noGrp="1"/>
          </p:cNvSpPr>
          <p:nvPr>
            <p:ph type="sldNum" sz="quarter" idx="2"/>
          </p:nvPr>
        </p:nvSpPr>
        <p:spPr>
          <a:xfrm>
            <a:off x="8463949" y="6224225"/>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6"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657"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658"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65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60" name="圖片 10" descr="圖片 10"/>
          <p:cNvPicPr>
            <a:picLocks noChangeAspect="1"/>
          </p:cNvPicPr>
          <p:nvPr/>
        </p:nvPicPr>
        <p:blipFill>
          <a:blip r:embed="rId3"/>
          <a:stretch>
            <a:fillRect/>
          </a:stretch>
        </p:blipFill>
        <p:spPr>
          <a:xfrm>
            <a:off x="11281688" y="80863"/>
            <a:ext cx="910316" cy="310333"/>
          </a:xfrm>
          <a:prstGeom prst="rect">
            <a:avLst/>
          </a:prstGeom>
          <a:ln w="12700">
            <a:miter lim="400000"/>
          </a:ln>
        </p:spPr>
      </p:pic>
      <p:sp>
        <p:nvSpPr>
          <p:cNvPr id="66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9" name="Picture 57" descr="Picture 57"/>
          <p:cNvPicPr>
            <a:picLocks noChangeAspect="1"/>
          </p:cNvPicPr>
          <p:nvPr/>
        </p:nvPicPr>
        <p:blipFill>
          <a:blip r:embed="rId2"/>
          <a:stretch>
            <a:fillRect/>
          </a:stretch>
        </p:blipFill>
        <p:spPr>
          <a:xfrm>
            <a:off x="8509000" y="4110037"/>
            <a:ext cx="3683000" cy="2747966"/>
          </a:xfrm>
          <a:prstGeom prst="rect">
            <a:avLst/>
          </a:prstGeom>
          <a:ln w="12700">
            <a:miter lim="400000"/>
          </a:ln>
        </p:spPr>
      </p:pic>
      <p:sp>
        <p:nvSpPr>
          <p:cNvPr id="67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71"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72" name="簡報標題"/>
          <p:cNvSpPr txBox="1">
            <a:spLocks noGrp="1"/>
          </p:cNvSpPr>
          <p:nvPr>
            <p:ph type="title" hasCustomPrompt="1"/>
          </p:nvPr>
        </p:nvSpPr>
        <p:spPr>
          <a:xfrm>
            <a:off x="728188" y="2584704"/>
            <a:ext cx="8794754" cy="1219205"/>
          </a:xfrm>
          <a:prstGeom prst="rect">
            <a:avLst/>
          </a:prstGeom>
        </p:spPr>
        <p:txBody>
          <a:bodyPr/>
          <a:lstStyle>
            <a:lvl1pPr>
              <a:defRPr sz="4400" b="1">
                <a:solidFill>
                  <a:srgbClr val="00B2B3"/>
                </a:solidFill>
              </a:defRPr>
            </a:lvl1pPr>
          </a:lstStyle>
          <a:p>
            <a:r>
              <a:t>簡報標題</a:t>
            </a:r>
          </a:p>
        </p:txBody>
      </p:sp>
      <p:sp>
        <p:nvSpPr>
          <p:cNvPr id="673" name="內文層級一…"/>
          <p:cNvSpPr txBox="1">
            <a:spLocks noGrp="1"/>
          </p:cNvSpPr>
          <p:nvPr>
            <p:ph type="body" sz="quarter" idx="1" hasCustomPrompt="1"/>
          </p:nvPr>
        </p:nvSpPr>
        <p:spPr>
          <a:xfrm>
            <a:off x="728188" y="5059679"/>
            <a:ext cx="9027829" cy="755908"/>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4" name="文字版面配置區 8"/>
          <p:cNvSpPr>
            <a:spLocks noGrp="1"/>
          </p:cNvSpPr>
          <p:nvPr>
            <p:ph type="body" sz="quarter" idx="21" hasCustomPrompt="1"/>
          </p:nvPr>
        </p:nvSpPr>
        <p:spPr>
          <a:xfrm>
            <a:off x="728185" y="5902261"/>
            <a:ext cx="3718143" cy="432306"/>
          </a:xfrm>
          <a:prstGeom prst="rect">
            <a:avLst/>
          </a:prstGeom>
        </p:spPr>
        <p:txBody>
          <a:bodyPr/>
          <a:lstStyle>
            <a:lvl1pPr marL="0" indent="0">
              <a:spcBef>
                <a:spcPts val="300"/>
              </a:spcBef>
              <a:buSzTx/>
              <a:buNone/>
              <a:defRPr sz="1600"/>
            </a:lvl1pPr>
          </a:lstStyle>
          <a:p>
            <a:r>
              <a:t>簡報日期</a:t>
            </a:r>
          </a:p>
        </p:txBody>
      </p:sp>
      <p:sp>
        <p:nvSpPr>
          <p:cNvPr id="67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8" name="群組 10"/>
          <p:cNvGrpSpPr/>
          <p:nvPr/>
        </p:nvGrpSpPr>
        <p:grpSpPr>
          <a:xfrm>
            <a:off x="10068583" y="0"/>
            <a:ext cx="2117730" cy="6858000"/>
            <a:chOff x="0" y="0"/>
            <a:chExt cx="2117729" cy="6858000"/>
          </a:xfrm>
        </p:grpSpPr>
        <p:pic>
          <p:nvPicPr>
            <p:cNvPr id="676" name="圖片 14" descr="圖片 14"/>
            <p:cNvPicPr>
              <a:picLocks noChangeAspect="1"/>
            </p:cNvPicPr>
            <p:nvPr/>
          </p:nvPicPr>
          <p:blipFill>
            <a:blip r:embed="rId4"/>
            <a:stretch>
              <a:fillRect/>
            </a:stretch>
          </p:blipFill>
          <p:spPr>
            <a:xfrm>
              <a:off x="-1" y="0"/>
              <a:ext cx="2117730" cy="6858000"/>
            </a:xfrm>
            <a:prstGeom prst="rect">
              <a:avLst/>
            </a:prstGeom>
            <a:ln w="12700" cap="flat">
              <a:noFill/>
              <a:miter lim="400000"/>
            </a:ln>
            <a:effectLst/>
          </p:spPr>
        </p:pic>
        <p:pic>
          <p:nvPicPr>
            <p:cNvPr id="677" name="圖片 16" descr="圖片 16"/>
            <p:cNvPicPr>
              <a:picLocks noChangeAspect="1"/>
            </p:cNvPicPr>
            <p:nvPr/>
          </p:nvPicPr>
          <p:blipFill>
            <a:blip r:embed="rId5"/>
            <a:stretch>
              <a:fillRect/>
            </a:stretch>
          </p:blipFill>
          <p:spPr>
            <a:xfrm>
              <a:off x="418897" y="660397"/>
              <a:ext cx="1436692" cy="1590681"/>
            </a:xfrm>
            <a:prstGeom prst="rect">
              <a:avLst/>
            </a:prstGeom>
            <a:ln w="12700" cap="flat">
              <a:noFill/>
              <a:miter lim="400000"/>
            </a:ln>
            <a:effectLst/>
          </p:spPr>
        </p:pic>
      </p:grpSp>
      <p:pic>
        <p:nvPicPr>
          <p:cNvPr id="679"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8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8"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689"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690"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69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92"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69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4" name="內文層級一…"/>
          <p:cNvSpPr txBox="1">
            <a:spLocks noGrp="1"/>
          </p:cNvSpPr>
          <p:nvPr>
            <p:ph type="body" idx="1"/>
          </p:nvPr>
        </p:nvSpPr>
        <p:spPr>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695"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69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70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4"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705"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706"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70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8"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70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10" name="內文層級一…"/>
          <p:cNvSpPr txBox="1">
            <a:spLocks noGrp="1"/>
          </p:cNvSpPr>
          <p:nvPr>
            <p:ph type="body" idx="1"/>
          </p:nvPr>
        </p:nvSpPr>
        <p:spPr>
          <a:xfrm>
            <a:off x="609600" y="1439862"/>
            <a:ext cx="8168641" cy="4757743"/>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711"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712" name="圖片版面配置區 2"/>
          <p:cNvSpPr>
            <a:spLocks noGrp="1"/>
          </p:cNvSpPr>
          <p:nvPr>
            <p:ph type="pic" sz="quarter" idx="21"/>
          </p:nvPr>
        </p:nvSpPr>
        <p:spPr>
          <a:xfrm>
            <a:off x="8962097" y="1439862"/>
            <a:ext cx="2798105" cy="4757743"/>
          </a:xfrm>
          <a:prstGeom prst="rect">
            <a:avLst/>
          </a:prstGeom>
        </p:spPr>
        <p:txBody>
          <a:bodyPr lIns="91439" tIns="45719" rIns="91439" bIns="45719">
            <a:noAutofit/>
          </a:bodyPr>
          <a:lstStyle/>
          <a:p>
            <a:r>
              <a:rPr lang="zh-TW" altLang="en-US"/>
              <a:t>按一下圖示以新增圖片</a:t>
            </a:r>
            <a:endParaRPr/>
          </a:p>
        </p:txBody>
      </p:sp>
      <p:sp>
        <p:nvSpPr>
          <p:cNvPr id="7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21"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722"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723"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72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5"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72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7" name="內文層級一…"/>
          <p:cNvSpPr txBox="1">
            <a:spLocks noGrp="1"/>
          </p:cNvSpPr>
          <p:nvPr>
            <p:ph type="body" idx="1"/>
          </p:nvPr>
        </p:nvSpPr>
        <p:spPr>
          <a:xfrm>
            <a:off x="609600" y="1439862"/>
            <a:ext cx="11146971" cy="3184389"/>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728"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rPr lang="zh-TW" altLang="en-US"/>
              <a:t>按一下以編輯母片標題樣式</a:t>
            </a:r>
            <a:endParaRPr/>
          </a:p>
        </p:txBody>
      </p:sp>
      <p:sp>
        <p:nvSpPr>
          <p:cNvPr id="729" name="圖片版面配置區 2"/>
          <p:cNvSpPr>
            <a:spLocks noGrp="1"/>
          </p:cNvSpPr>
          <p:nvPr>
            <p:ph type="pic" sz="half" idx="21"/>
          </p:nvPr>
        </p:nvSpPr>
        <p:spPr>
          <a:xfrm>
            <a:off x="609600" y="4725144"/>
            <a:ext cx="11146971" cy="1584180"/>
          </a:xfrm>
          <a:prstGeom prst="rect">
            <a:avLst/>
          </a:prstGeom>
        </p:spPr>
        <p:txBody>
          <a:bodyPr lIns="91439" tIns="45719" rIns="91439" bIns="45719">
            <a:noAutofit/>
          </a:bodyPr>
          <a:lstStyle/>
          <a:p>
            <a:r>
              <a:rPr lang="zh-TW" altLang="en-US"/>
              <a:t>按一下圖示以新增圖片</a:t>
            </a:r>
            <a:endParaRPr/>
          </a:p>
        </p:txBody>
      </p:sp>
      <p:sp>
        <p:nvSpPr>
          <p:cNvPr id="73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8"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739"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740"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74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42"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74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4"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rPr lang="zh-TW" altLang="en-US"/>
              <a:t>按一下以編輯母片標題樣式</a:t>
            </a:r>
            <a:endParaRPr/>
          </a:p>
        </p:txBody>
      </p:sp>
      <p:sp>
        <p:nvSpPr>
          <p:cNvPr id="745"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74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5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4"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755"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756"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75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8"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75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60" name="大標題文字"/>
          <p:cNvSpPr txBox="1">
            <a:spLocks noGrp="1"/>
          </p:cNvSpPr>
          <p:nvPr>
            <p:ph type="title"/>
          </p:nvPr>
        </p:nvSpPr>
        <p:spPr>
          <a:xfrm>
            <a:off x="963084" y="4406901"/>
            <a:ext cx="10363201" cy="1362079"/>
          </a:xfrm>
          <a:prstGeom prst="rect">
            <a:avLst/>
          </a:prstGeom>
        </p:spPr>
        <p:txBody>
          <a:bodyPr/>
          <a:lstStyle>
            <a:lvl1pPr>
              <a:defRPr sz="4000" b="1" cap="all">
                <a:solidFill>
                  <a:srgbClr val="00B2B3"/>
                </a:solidFill>
              </a:defRPr>
            </a:lvl1pPr>
          </a:lstStyle>
          <a:p>
            <a:r>
              <a:rPr lang="zh-TW" altLang="en-US"/>
              <a:t>按一下以編輯母片標題樣式</a:t>
            </a:r>
            <a:endParaRPr/>
          </a:p>
        </p:txBody>
      </p:sp>
      <p:sp>
        <p:nvSpPr>
          <p:cNvPr id="761" name="內文層級一…"/>
          <p:cNvSpPr txBox="1">
            <a:spLocks noGrp="1"/>
          </p:cNvSpPr>
          <p:nvPr>
            <p:ph type="body" sz="quarter" idx="1"/>
          </p:nvPr>
        </p:nvSpPr>
        <p:spPr>
          <a:xfrm>
            <a:off x="963084" y="2906713"/>
            <a:ext cx="10363201" cy="1500191"/>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7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rPr lang="zh-TW" altLang="en-US"/>
              <a:t>按一下以編輯母片標題樣式</a:t>
            </a:r>
            <a:endParaRP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70"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771"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772"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77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4"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77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777"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77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6"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787"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788"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78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90"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79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92"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793" name="文字版面配置區 4"/>
          <p:cNvSpPr>
            <a:spLocks noGrp="1"/>
          </p:cNvSpPr>
          <p:nvPr>
            <p:ph type="body" sz="quarter" idx="21"/>
          </p:nvPr>
        </p:nvSpPr>
        <p:spPr>
          <a:xfrm>
            <a:off x="6193366" y="1535111"/>
            <a:ext cx="5389039" cy="639767"/>
          </a:xfrm>
          <a:prstGeom prst="rect">
            <a:avLst/>
          </a:prstGeom>
        </p:spPr>
        <p:txBody>
          <a:bodyPr anchor="b"/>
          <a:lstStyle/>
          <a:p>
            <a:pPr lvl="0"/>
            <a:r>
              <a:rPr lang="zh-TW" altLang="en-US"/>
              <a:t>按一下以編輯母片文字樣式</a:t>
            </a:r>
          </a:p>
        </p:txBody>
      </p:sp>
      <p:sp>
        <p:nvSpPr>
          <p:cNvPr id="794"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79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3"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804"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805"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806"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7"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80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9"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81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8"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819"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820"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82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22"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82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32"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833"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834"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83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6"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83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8"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rPr lang="zh-TW" altLang="en-US"/>
              <a:t>按一下以編輯母片標題樣式</a:t>
            </a:r>
            <a:endParaRPr/>
          </a:p>
        </p:txBody>
      </p:sp>
      <p:sp>
        <p:nvSpPr>
          <p:cNvPr id="839" name="內文層級一…"/>
          <p:cNvSpPr txBox="1">
            <a:spLocks noGrp="1"/>
          </p:cNvSpPr>
          <p:nvPr>
            <p:ph type="body" idx="1"/>
          </p:nvPr>
        </p:nvSpPr>
        <p:spPr>
          <a:xfrm>
            <a:off x="4766733" y="273050"/>
            <a:ext cx="6815667" cy="5853115"/>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840" name="文字版面配置區 3"/>
          <p:cNvSpPr>
            <a:spLocks noGrp="1"/>
          </p:cNvSpPr>
          <p:nvPr>
            <p:ph type="body" sz="half" idx="21"/>
          </p:nvPr>
        </p:nvSpPr>
        <p:spPr>
          <a:xfrm>
            <a:off x="609599" y="1435101"/>
            <a:ext cx="4011087" cy="4691063"/>
          </a:xfrm>
          <a:prstGeom prst="rect">
            <a:avLst/>
          </a:prstGeom>
        </p:spPr>
        <p:txBody>
          <a:bodyPr/>
          <a:lstStyle/>
          <a:p>
            <a:pPr lvl="0"/>
            <a:r>
              <a:rPr lang="zh-TW" altLang="en-US"/>
              <a:t>按一下以編輯母片文字樣式</a:t>
            </a:r>
          </a:p>
        </p:txBody>
      </p:sp>
      <p:sp>
        <p:nvSpPr>
          <p:cNvPr id="8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9"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850"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851"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85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53"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85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5"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rPr lang="zh-TW" altLang="en-US"/>
              <a:t>按一下以編輯母片標題樣式</a:t>
            </a:r>
            <a:endParaRPr/>
          </a:p>
        </p:txBody>
      </p:sp>
      <p:sp>
        <p:nvSpPr>
          <p:cNvPr id="856"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r>
              <a:rPr lang="zh-TW" altLang="en-US"/>
              <a:t>按一下圖示以新增圖片</a:t>
            </a:r>
            <a:endParaRPr/>
          </a:p>
        </p:txBody>
      </p:sp>
      <p:sp>
        <p:nvSpPr>
          <p:cNvPr id="857" name="內文層級一…"/>
          <p:cNvSpPr txBox="1">
            <a:spLocks noGrp="1"/>
          </p:cNvSpPr>
          <p:nvPr>
            <p:ph type="body" sz="quarter" idx="1"/>
          </p:nvPr>
        </p:nvSpPr>
        <p:spPr>
          <a:xfrm>
            <a:off x="2389714" y="5367337"/>
            <a:ext cx="7315204" cy="804866"/>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8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6" name="Picture 49" descr="Picture 49"/>
          <p:cNvPicPr>
            <a:picLocks noChangeAspect="1"/>
          </p:cNvPicPr>
          <p:nvPr/>
        </p:nvPicPr>
        <p:blipFill>
          <a:blip r:embed="rId2"/>
          <a:stretch>
            <a:fillRect/>
          </a:stretch>
        </p:blipFill>
        <p:spPr>
          <a:xfrm>
            <a:off x="10458450" y="6278562"/>
            <a:ext cx="1667936" cy="290516"/>
          </a:xfrm>
          <a:prstGeom prst="rect">
            <a:avLst/>
          </a:prstGeom>
          <a:ln w="12700">
            <a:miter lim="400000"/>
          </a:ln>
        </p:spPr>
      </p:pic>
      <p:sp>
        <p:nvSpPr>
          <p:cNvPr id="867" name="Line 50"/>
          <p:cNvSpPr/>
          <p:nvPr/>
        </p:nvSpPr>
        <p:spPr>
          <a:xfrm>
            <a:off x="12194116" y="6202362"/>
            <a:ext cx="1155704" cy="4"/>
          </a:xfrm>
          <a:prstGeom prst="line">
            <a:avLst/>
          </a:prstGeom>
          <a:ln>
            <a:solidFill>
              <a:srgbClr val="FF0000"/>
            </a:solidFill>
          </a:ln>
        </p:spPr>
        <p:txBody>
          <a:bodyPr lIns="45718" tIns="45718" rIns="45718" bIns="45718"/>
          <a:lstStyle/>
          <a:p>
            <a:endParaRPr/>
          </a:p>
        </p:txBody>
      </p:sp>
      <p:sp>
        <p:nvSpPr>
          <p:cNvPr id="868" name="Line 51"/>
          <p:cNvSpPr/>
          <p:nvPr/>
        </p:nvSpPr>
        <p:spPr>
          <a:xfrm>
            <a:off x="10353250" y="6860223"/>
            <a:ext cx="4" cy="536579"/>
          </a:xfrm>
          <a:prstGeom prst="line">
            <a:avLst/>
          </a:prstGeom>
          <a:ln>
            <a:solidFill>
              <a:srgbClr val="FF0000"/>
            </a:solidFill>
          </a:ln>
        </p:spPr>
        <p:txBody>
          <a:bodyPr lIns="45718" tIns="45718" rIns="45718" bIns="45718"/>
          <a:lstStyle/>
          <a:p>
            <a:endParaRPr/>
          </a:p>
        </p:txBody>
      </p:sp>
      <p:sp>
        <p:nvSpPr>
          <p:cNvPr id="86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70" name="圖片 10" descr="圖片 10"/>
          <p:cNvPicPr>
            <a:picLocks noChangeAspect="1"/>
          </p:cNvPicPr>
          <p:nvPr/>
        </p:nvPicPr>
        <p:blipFill>
          <a:blip r:embed="rId3"/>
          <a:stretch>
            <a:fillRect/>
          </a:stretch>
        </p:blipFill>
        <p:spPr>
          <a:xfrm>
            <a:off x="11020280" y="193869"/>
            <a:ext cx="910316" cy="310334"/>
          </a:xfrm>
          <a:prstGeom prst="rect">
            <a:avLst/>
          </a:prstGeom>
          <a:ln w="12700">
            <a:miter lim="400000"/>
          </a:ln>
        </p:spPr>
      </p:pic>
      <p:sp>
        <p:nvSpPr>
          <p:cNvPr id="8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72" name="大標題文字"/>
          <p:cNvSpPr txBox="1">
            <a:spLocks noGrp="1"/>
          </p:cNvSpPr>
          <p:nvPr>
            <p:ph type="title"/>
          </p:nvPr>
        </p:nvSpPr>
        <p:spPr>
          <a:prstGeom prst="rect">
            <a:avLst/>
          </a:prstGeom>
        </p:spPr>
        <p:txBody>
          <a:bodyPr/>
          <a:lstStyle>
            <a:lvl1pPr>
              <a:defRPr>
                <a:solidFill>
                  <a:srgbClr val="00B2B3"/>
                </a:solidFill>
              </a:defRPr>
            </a:lvl1pPr>
          </a:lstStyle>
          <a:p>
            <a:r>
              <a:rPr lang="zh-TW" altLang="en-US"/>
              <a:t>按一下以編輯母片標題樣式</a:t>
            </a:r>
            <a:endParaRPr/>
          </a:p>
        </p:txBody>
      </p:sp>
      <p:sp>
        <p:nvSpPr>
          <p:cNvPr id="87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2"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883"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9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92"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89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894"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j-lt"/>
                <a:ea typeface="+mj-ea"/>
                <a:cs typeface="+mj-cs"/>
                <a:sym typeface="Calibri"/>
              </a:defRPr>
            </a:lvl1pPr>
            <a:lvl2pPr marL="800100" indent="-342900">
              <a:spcBef>
                <a:spcPts val="500"/>
              </a:spcBef>
              <a:buClr>
                <a:srgbClr val="0070C0"/>
              </a:buClr>
              <a:buChar char="−"/>
              <a:defRPr sz="2400" b="1">
                <a:solidFill>
                  <a:srgbClr val="0070C0"/>
                </a:solidFill>
                <a:latin typeface="+mj-lt"/>
                <a:ea typeface="+mj-ea"/>
                <a:cs typeface="+mj-cs"/>
                <a:sym typeface="Calibri"/>
              </a:defRPr>
            </a:lvl2pPr>
            <a:lvl3pPr>
              <a:spcBef>
                <a:spcPts val="500"/>
              </a:spcBef>
              <a:buClr>
                <a:srgbClr val="0070C0"/>
              </a:buClr>
              <a:defRPr sz="2400" b="1">
                <a:solidFill>
                  <a:srgbClr val="0070C0"/>
                </a:solidFill>
                <a:latin typeface="+mj-lt"/>
                <a:ea typeface="+mj-ea"/>
                <a:cs typeface="+mj-cs"/>
                <a:sym typeface="Calibri"/>
              </a:defRPr>
            </a:lvl3pPr>
            <a:lvl4pPr marL="1714500" indent="-342900">
              <a:spcBef>
                <a:spcPts val="500"/>
              </a:spcBef>
              <a:buClr>
                <a:srgbClr val="0070C0"/>
              </a:buClr>
              <a:buChar char="✓"/>
              <a:defRPr sz="2400" b="1">
                <a:solidFill>
                  <a:srgbClr val="0070C0"/>
                </a:solidFill>
                <a:latin typeface="+mj-lt"/>
                <a:ea typeface="+mj-ea"/>
                <a:cs typeface="+mj-cs"/>
                <a:sym typeface="Calibri"/>
              </a:defRPr>
            </a:lvl4pPr>
            <a:lvl5pPr marL="2103120" indent="-274320">
              <a:spcBef>
                <a:spcPts val="500"/>
              </a:spcBef>
              <a:buClr>
                <a:srgbClr val="0070C0"/>
              </a:buClr>
              <a:buChar char="➢"/>
              <a:defRPr sz="2400" b="1">
                <a:solidFill>
                  <a:srgbClr val="0070C0"/>
                </a:solidFill>
                <a:latin typeface="+mj-lt"/>
                <a:ea typeface="+mj-ea"/>
                <a:cs typeface="+mj-cs"/>
                <a:sym typeface="Calibri"/>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895"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90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03"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4"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905"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906"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79"/>
          </a:xfrm>
          <a:prstGeom prst="rect">
            <a:avLst/>
          </a:prstGeom>
        </p:spPr>
        <p:txBody>
          <a:bodyPr/>
          <a:lstStyle>
            <a:lvl1pPr>
              <a:defRPr sz="4000" b="1" cap="all"/>
            </a:lvl1pPr>
          </a:lstStyle>
          <a:p>
            <a:r>
              <a:rPr lang="zh-TW" altLang="en-US"/>
              <a:t>按一下以編輯母片標題樣式</a:t>
            </a:r>
            <a:endParaRPr/>
          </a:p>
        </p:txBody>
      </p:sp>
      <p:sp>
        <p:nvSpPr>
          <p:cNvPr id="84" name="內文層級一…"/>
          <p:cNvSpPr txBox="1">
            <a:spLocks noGrp="1"/>
          </p:cNvSpPr>
          <p:nvPr>
            <p:ph type="body" sz="quarter" idx="1"/>
          </p:nvPr>
        </p:nvSpPr>
        <p:spPr>
          <a:xfrm>
            <a:off x="963084" y="2906713"/>
            <a:ext cx="10363201" cy="1500191"/>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13"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4"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5"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916"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917"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6"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92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928"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684212" indent="-342900">
              <a:spcBef>
                <a:spcPts val="500"/>
              </a:spcBef>
              <a:buClr>
                <a:srgbClr val="FF0066"/>
              </a:buClr>
              <a:buFont typeface="Calibri"/>
              <a:buChar char="✓"/>
              <a:defRPr sz="2400" b="1">
                <a:solidFill>
                  <a:srgbClr val="0070C0"/>
                </a:solidFill>
                <a:latin typeface="+mj-lt"/>
                <a:ea typeface="+mj-ea"/>
                <a:cs typeface="+mj-cs"/>
                <a:sym typeface="Calibri"/>
              </a:defRPr>
            </a:lvl2pPr>
            <a:lvl3pPr>
              <a:spcBef>
                <a:spcPts val="500"/>
              </a:spcBef>
              <a:buClr>
                <a:srgbClr val="FF0066"/>
              </a:buClr>
              <a:buFont typeface="Calibri"/>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2103120" indent="-274320">
              <a:spcBef>
                <a:spcPts val="500"/>
              </a:spcBef>
              <a:buClr>
                <a:srgbClr val="FF0066"/>
              </a:buClr>
              <a:buFont typeface="Calibri"/>
              <a:buChar char="➢"/>
              <a:defRPr sz="2400" b="1">
                <a:solidFill>
                  <a:srgbClr val="0070C0"/>
                </a:solidFill>
                <a:latin typeface="+mj-lt"/>
                <a:ea typeface="+mj-ea"/>
                <a:cs typeface="+mj-cs"/>
                <a:sym typeface="Calibri"/>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929"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8"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939" name="大標題文字"/>
          <p:cNvSpPr txBox="1">
            <a:spLocks noGrp="1"/>
          </p:cNvSpPr>
          <p:nvPr>
            <p:ph type="title"/>
          </p:nvPr>
        </p:nvSpPr>
        <p:spPr>
          <a:xfrm>
            <a:off x="914400" y="2130591"/>
            <a:ext cx="10363200" cy="1470029"/>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940"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j-lt"/>
                <a:ea typeface="+mj-ea"/>
                <a:cs typeface="+mj-cs"/>
                <a:sym typeface="Calibri"/>
              </a:defRPr>
            </a:lvl1pPr>
            <a:lvl2pPr marL="0" indent="0" algn="ctr">
              <a:spcBef>
                <a:spcPts val="500"/>
              </a:spcBef>
              <a:buSzTx/>
              <a:buNone/>
              <a:defRPr sz="2400" b="1">
                <a:solidFill>
                  <a:srgbClr val="0070C0"/>
                </a:solidFill>
                <a:latin typeface="+mj-lt"/>
                <a:ea typeface="+mj-ea"/>
                <a:cs typeface="+mj-cs"/>
                <a:sym typeface="Calibri"/>
              </a:defRPr>
            </a:lvl2pPr>
            <a:lvl3pPr marL="0" indent="0" algn="ctr">
              <a:spcBef>
                <a:spcPts val="500"/>
              </a:spcBef>
              <a:buSzTx/>
              <a:buNone/>
              <a:defRPr sz="2400" b="1">
                <a:solidFill>
                  <a:srgbClr val="0070C0"/>
                </a:solidFill>
                <a:latin typeface="+mj-lt"/>
                <a:ea typeface="+mj-ea"/>
                <a:cs typeface="+mj-cs"/>
                <a:sym typeface="Calibri"/>
              </a:defRPr>
            </a:lvl3pPr>
            <a:lvl4pPr marL="0" indent="0" algn="ctr">
              <a:spcBef>
                <a:spcPts val="500"/>
              </a:spcBef>
              <a:buSzTx/>
              <a:buNone/>
              <a:defRPr sz="2400" b="1">
                <a:solidFill>
                  <a:srgbClr val="0070C0"/>
                </a:solidFill>
                <a:latin typeface="+mj-lt"/>
                <a:ea typeface="+mj-ea"/>
                <a:cs typeface="+mj-cs"/>
                <a:sym typeface="Calibri"/>
              </a:defRPr>
            </a:lvl4pPr>
            <a:lvl5pPr marL="0" indent="0" algn="ctr">
              <a:spcBef>
                <a:spcPts val="500"/>
              </a:spcBef>
              <a:buSzTx/>
              <a:buNone/>
              <a:defRPr sz="2400" b="1">
                <a:solidFill>
                  <a:srgbClr val="0070C0"/>
                </a:solidFill>
                <a:latin typeface="+mj-lt"/>
                <a:ea typeface="+mj-ea"/>
                <a:cs typeface="+mj-cs"/>
                <a:sym typeface="Calibri"/>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941"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9"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0"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95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952"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j-lt"/>
                <a:ea typeface="+mj-ea"/>
                <a:cs typeface="+mj-cs"/>
                <a:sym typeface="Calibri"/>
              </a:defRPr>
            </a:lvl1pPr>
            <a:lvl2pPr marL="674687" indent="-333375">
              <a:spcBef>
                <a:spcPts val="600"/>
              </a:spcBef>
              <a:buClr>
                <a:srgbClr val="FF0066"/>
              </a:buClr>
              <a:buFont typeface="Calibri"/>
              <a:buChar char="✓"/>
              <a:defRPr sz="2800" b="1">
                <a:solidFill>
                  <a:srgbClr val="0070C0"/>
                </a:solidFill>
                <a:latin typeface="+mj-lt"/>
                <a:ea typeface="+mj-ea"/>
                <a:cs typeface="+mj-cs"/>
                <a:sym typeface="Calibri"/>
              </a:defRPr>
            </a:lvl2pPr>
            <a:lvl3pPr marL="1234438" indent="-320038">
              <a:spcBef>
                <a:spcPts val="600"/>
              </a:spcBef>
              <a:buClr>
                <a:srgbClr val="FF0066"/>
              </a:buClr>
              <a:buFont typeface="Calibri"/>
              <a:defRPr sz="2800" b="1">
                <a:solidFill>
                  <a:srgbClr val="0070C0"/>
                </a:solidFill>
                <a:latin typeface="+mj-lt"/>
                <a:ea typeface="+mj-ea"/>
                <a:cs typeface="+mj-cs"/>
                <a:sym typeface="Calibri"/>
              </a:defRPr>
            </a:lvl3pPr>
            <a:lvl4pPr marL="1727200" indent="-355600">
              <a:spcBef>
                <a:spcPts val="600"/>
              </a:spcBef>
              <a:buClr>
                <a:srgbClr val="FF0066"/>
              </a:buClr>
              <a:buFont typeface="Calibri"/>
              <a:buChar char="p"/>
              <a:defRPr sz="2800" b="1">
                <a:solidFill>
                  <a:srgbClr val="0070C0"/>
                </a:solidFill>
                <a:latin typeface="+mj-lt"/>
                <a:ea typeface="+mj-ea"/>
                <a:cs typeface="+mj-cs"/>
                <a:sym typeface="Calibri"/>
              </a:defRPr>
            </a:lvl4pPr>
            <a:lvl5pPr marL="2184400" indent="-355600">
              <a:spcBef>
                <a:spcPts val="600"/>
              </a:spcBef>
              <a:buClr>
                <a:srgbClr val="FF0066"/>
              </a:buClr>
              <a:buFont typeface="Calibri"/>
              <a:buChar char="➢"/>
              <a:defRPr sz="2800" b="1">
                <a:solidFill>
                  <a:srgbClr val="0070C0"/>
                </a:solidFill>
                <a:latin typeface="+mj-lt"/>
                <a:ea typeface="+mj-ea"/>
                <a:cs typeface="+mj-cs"/>
                <a:sym typeface="Calibri"/>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953"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6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2"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963"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684212" indent="-342900">
              <a:spcBef>
                <a:spcPts val="500"/>
              </a:spcBef>
              <a:buClr>
                <a:srgbClr val="FF0066"/>
              </a:buClr>
              <a:buFont typeface="Calibri"/>
              <a:buChar char="✓"/>
              <a:defRPr sz="2400" b="1">
                <a:solidFill>
                  <a:srgbClr val="0070C0"/>
                </a:solidFill>
                <a:latin typeface="+mj-lt"/>
                <a:ea typeface="+mj-ea"/>
                <a:cs typeface="+mj-cs"/>
                <a:sym typeface="Calibri"/>
              </a:defRPr>
            </a:lvl2pPr>
            <a:lvl3pPr>
              <a:spcBef>
                <a:spcPts val="500"/>
              </a:spcBef>
              <a:buClr>
                <a:srgbClr val="FF0066"/>
              </a:buClr>
              <a:buFont typeface="Calibri"/>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2103120" indent="-274320">
              <a:spcBef>
                <a:spcPts val="500"/>
              </a:spcBef>
              <a:buClr>
                <a:srgbClr val="FF0066"/>
              </a:buClr>
              <a:buFont typeface="Calibri"/>
              <a:buChar char="➢"/>
              <a:defRPr sz="2400" b="1">
                <a:solidFill>
                  <a:srgbClr val="0070C0"/>
                </a:solidFill>
                <a:latin typeface="+mj-lt"/>
                <a:ea typeface="+mj-ea"/>
                <a:cs typeface="+mj-cs"/>
                <a:sym typeface="Calibri"/>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964"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71"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72"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73"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974"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975"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684212" indent="-342900">
              <a:spcBef>
                <a:spcPts val="500"/>
              </a:spcBef>
              <a:buClr>
                <a:srgbClr val="FF0066"/>
              </a:buClr>
              <a:buFont typeface="Calibri"/>
              <a:buChar char="✓"/>
              <a:defRPr sz="2400" b="1">
                <a:solidFill>
                  <a:srgbClr val="0070C0"/>
                </a:solidFill>
                <a:latin typeface="+mj-lt"/>
                <a:ea typeface="+mj-ea"/>
                <a:cs typeface="+mj-cs"/>
                <a:sym typeface="Calibri"/>
              </a:defRPr>
            </a:lvl2pPr>
            <a:lvl3pPr>
              <a:spcBef>
                <a:spcPts val="500"/>
              </a:spcBef>
              <a:buClr>
                <a:srgbClr val="FF0066"/>
              </a:buClr>
              <a:buFont typeface="Calibri"/>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2103120" indent="-274320">
              <a:spcBef>
                <a:spcPts val="500"/>
              </a:spcBef>
              <a:buClr>
                <a:srgbClr val="FF0066"/>
              </a:buClr>
              <a:buFont typeface="Calibri"/>
              <a:buChar char="➢"/>
              <a:defRPr sz="2400" b="1">
                <a:solidFill>
                  <a:srgbClr val="0070C0"/>
                </a:solidFill>
                <a:latin typeface="+mj-lt"/>
                <a:ea typeface="+mj-ea"/>
                <a:cs typeface="+mj-cs"/>
                <a:sym typeface="Calibri"/>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976" name="文字版面配置區 8"/>
          <p:cNvSpPr>
            <a:spLocks noGrp="1"/>
          </p:cNvSpPr>
          <p:nvPr>
            <p:ph type="body" sz="quarter" idx="21"/>
          </p:nvPr>
        </p:nvSpPr>
        <p:spPr>
          <a:xfrm>
            <a:off x="96000" y="6650297"/>
            <a:ext cx="4415965" cy="188645"/>
          </a:xfrm>
          <a:prstGeom prst="rect">
            <a:avLst/>
          </a:prstGeom>
        </p:spPr>
        <p:txBody>
          <a:bodyPr lIns="0" tIns="0" rIns="0" bIns="0" anchor="ctr"/>
          <a:lstStyle/>
          <a:p>
            <a:pPr marL="147447" lvl="0" indent="-147447" defTabSz="393192">
              <a:spcBef>
                <a:spcPts val="300"/>
              </a:spcBef>
              <a:defRPr sz="1376"/>
            </a:pPr>
            <a:r>
              <a:rPr lang="zh-TW" altLang="en-US"/>
              <a:t>按一下以編輯母片文字樣式</a:t>
            </a:r>
          </a:p>
        </p:txBody>
      </p:sp>
      <p:sp>
        <p:nvSpPr>
          <p:cNvPr id="977"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6"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987" name="大標題文字"/>
          <p:cNvSpPr txBox="1">
            <a:spLocks noGrp="1"/>
          </p:cNvSpPr>
          <p:nvPr>
            <p:ph type="title"/>
          </p:nvPr>
        </p:nvSpPr>
        <p:spPr>
          <a:xfrm>
            <a:off x="914400" y="2130567"/>
            <a:ext cx="10363200" cy="1470029"/>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98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j-lt"/>
                <a:ea typeface="+mj-ea"/>
                <a:cs typeface="+mj-cs"/>
                <a:sym typeface="Calibri"/>
              </a:defRPr>
            </a:lvl1pPr>
            <a:lvl2pPr marL="0" indent="0" algn="ctr">
              <a:spcBef>
                <a:spcPts val="500"/>
              </a:spcBef>
              <a:buSzTx/>
              <a:buNone/>
              <a:defRPr sz="2400" b="1">
                <a:solidFill>
                  <a:srgbClr val="0070C0"/>
                </a:solidFill>
                <a:latin typeface="+mj-lt"/>
                <a:ea typeface="+mj-ea"/>
                <a:cs typeface="+mj-cs"/>
                <a:sym typeface="Calibri"/>
              </a:defRPr>
            </a:lvl2pPr>
            <a:lvl3pPr marL="0" indent="0" algn="ctr">
              <a:spcBef>
                <a:spcPts val="500"/>
              </a:spcBef>
              <a:buSzTx/>
              <a:buNone/>
              <a:defRPr sz="2400" b="1">
                <a:solidFill>
                  <a:srgbClr val="0070C0"/>
                </a:solidFill>
                <a:latin typeface="+mj-lt"/>
                <a:ea typeface="+mj-ea"/>
                <a:cs typeface="+mj-cs"/>
                <a:sym typeface="Calibri"/>
              </a:defRPr>
            </a:lvl3pPr>
            <a:lvl4pPr marL="0" indent="0" algn="ctr">
              <a:spcBef>
                <a:spcPts val="500"/>
              </a:spcBef>
              <a:buSzTx/>
              <a:buNone/>
              <a:defRPr sz="2400" b="1">
                <a:solidFill>
                  <a:srgbClr val="0070C0"/>
                </a:solidFill>
                <a:latin typeface="+mj-lt"/>
                <a:ea typeface="+mj-ea"/>
                <a:cs typeface="+mj-cs"/>
                <a:sym typeface="Calibri"/>
              </a:defRPr>
            </a:lvl4pPr>
            <a:lvl5pPr marL="0" indent="0" algn="ctr">
              <a:spcBef>
                <a:spcPts val="500"/>
              </a:spcBef>
              <a:buSzTx/>
              <a:buNone/>
              <a:defRPr sz="2400" b="1">
                <a:solidFill>
                  <a:srgbClr val="0070C0"/>
                </a:solidFill>
                <a:latin typeface="+mj-lt"/>
                <a:ea typeface="+mj-ea"/>
                <a:cs typeface="+mj-cs"/>
                <a:sym typeface="Calibri"/>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989"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8"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999"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1000"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1001"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9"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0"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1011"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rPr lang="zh-TW" altLang="en-US"/>
              <a:t>按一下以編輯母片標題樣式</a:t>
            </a:r>
            <a:endParaRPr/>
          </a:p>
        </p:txBody>
      </p:sp>
      <p:sp>
        <p:nvSpPr>
          <p:cNvPr id="1012"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1013"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2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22" name="圖片 11" descr="圖片 11"/>
          <p:cNvPicPr>
            <a:picLocks noChangeAspect="1"/>
          </p:cNvPicPr>
          <p:nvPr/>
        </p:nvPicPr>
        <p:blipFill>
          <a:blip r:embed="rId2"/>
          <a:srcRect r="31073"/>
          <a:stretch>
            <a:fillRect/>
          </a:stretch>
        </p:blipFill>
        <p:spPr>
          <a:xfrm>
            <a:off x="16933" y="-7942"/>
            <a:ext cx="1950609" cy="508008"/>
          </a:xfrm>
          <a:prstGeom prst="rect">
            <a:avLst/>
          </a:prstGeom>
          <a:ln w="12700">
            <a:miter lim="400000"/>
          </a:ln>
        </p:spPr>
      </p:pic>
      <p:sp>
        <p:nvSpPr>
          <p:cNvPr id="1023"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j-lt"/>
                <a:ea typeface="+mj-ea"/>
                <a:cs typeface="+mj-cs"/>
                <a:sym typeface="Calibri"/>
              </a:defRPr>
            </a:lvl1pPr>
          </a:lstStyle>
          <a:p>
            <a:r>
              <a:rPr lang="zh-TW" altLang="en-US"/>
              <a:t>按一下以編輯母片標題樣式</a:t>
            </a:r>
            <a:endParaRPr/>
          </a:p>
        </p:txBody>
      </p:sp>
      <p:pic>
        <p:nvPicPr>
          <p:cNvPr id="1024" name="Picture 60" descr="Picture 60"/>
          <p:cNvPicPr>
            <a:picLocks noChangeAspect="1"/>
          </p:cNvPicPr>
          <p:nvPr/>
        </p:nvPicPr>
        <p:blipFill>
          <a:blip r:embed="rId3"/>
          <a:stretch>
            <a:fillRect/>
          </a:stretch>
        </p:blipFill>
        <p:spPr>
          <a:xfrm>
            <a:off x="8509000" y="3866591"/>
            <a:ext cx="3683000" cy="2747966"/>
          </a:xfrm>
          <a:prstGeom prst="rect">
            <a:avLst/>
          </a:prstGeom>
          <a:ln w="12700">
            <a:miter lim="400000"/>
          </a:ln>
        </p:spPr>
      </p:pic>
      <p:sp>
        <p:nvSpPr>
          <p:cNvPr id="1025"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j-lt"/>
                <a:ea typeface="+mj-ea"/>
                <a:cs typeface="+mj-cs"/>
                <a:sym typeface="Calibri"/>
              </a:defRPr>
            </a:lvl1pPr>
            <a:lvl2pPr marL="770255" indent="-325755">
              <a:spcBef>
                <a:spcPts val="500"/>
              </a:spcBef>
              <a:buClr>
                <a:srgbClr val="FF0066"/>
              </a:buClr>
              <a:buFont typeface="Calibri"/>
              <a:buChar char="−"/>
              <a:defRPr sz="2400" b="1">
                <a:solidFill>
                  <a:srgbClr val="0070C0"/>
                </a:solidFill>
                <a:latin typeface="+mj-lt"/>
                <a:ea typeface="+mj-ea"/>
                <a:cs typeface="+mj-cs"/>
                <a:sym typeface="Calibri"/>
              </a:defRPr>
            </a:lvl2pPr>
            <a:lvl3pPr marL="1260475" indent="-457200">
              <a:spcBef>
                <a:spcPts val="500"/>
              </a:spcBef>
              <a:buClr>
                <a:srgbClr val="FF0066"/>
              </a:buClr>
              <a:buFont typeface="Calibri"/>
              <a:buChar char="➢"/>
              <a:defRPr sz="2400" b="1">
                <a:solidFill>
                  <a:srgbClr val="0070C0"/>
                </a:solidFill>
                <a:latin typeface="+mj-lt"/>
                <a:ea typeface="+mj-ea"/>
                <a:cs typeface="+mj-cs"/>
                <a:sym typeface="Calibri"/>
              </a:defRPr>
            </a:lvl3pPr>
            <a:lvl4pPr marL="1714500" indent="-342900">
              <a:spcBef>
                <a:spcPts val="500"/>
              </a:spcBef>
              <a:buClr>
                <a:srgbClr val="FF0066"/>
              </a:buClr>
              <a:buFont typeface="Calibri"/>
              <a:buChar char="p"/>
              <a:defRPr sz="2400" b="1">
                <a:solidFill>
                  <a:srgbClr val="0070C0"/>
                </a:solidFill>
                <a:latin typeface="+mj-lt"/>
                <a:ea typeface="+mj-ea"/>
                <a:cs typeface="+mj-cs"/>
                <a:sym typeface="Calibri"/>
              </a:defRPr>
            </a:lvl4pPr>
            <a:lvl5pPr marL="1816100" indent="-381000">
              <a:spcBef>
                <a:spcPts val="500"/>
              </a:spcBef>
              <a:buClr>
                <a:srgbClr val="FF0066"/>
              </a:buClr>
              <a:buFont typeface="Calibri"/>
              <a:buChar char="✓"/>
              <a:defRPr sz="2400" b="1">
                <a:solidFill>
                  <a:srgbClr val="0070C0"/>
                </a:solidFill>
                <a:latin typeface="+mj-lt"/>
                <a:ea typeface="+mj-ea"/>
                <a:cs typeface="+mj-cs"/>
                <a:sym typeface="Calibri"/>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1026" name="幻燈片編號"/>
          <p:cNvSpPr txBox="1">
            <a:spLocks noGrp="1"/>
          </p:cNvSpPr>
          <p:nvPr>
            <p:ph type="sldNum" sz="quarter" idx="2"/>
          </p:nvPr>
        </p:nvSpPr>
        <p:spPr>
          <a:xfrm>
            <a:off x="11918350"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97" name="大標題文字"/>
          <p:cNvSpPr txBox="1">
            <a:spLocks noGrp="1"/>
          </p:cNvSpPr>
          <p:nvPr>
            <p:ph type="title"/>
          </p:nvPr>
        </p:nvSpPr>
        <p:spPr>
          <a:prstGeom prst="rect">
            <a:avLst/>
          </a:prstGeom>
        </p:spPr>
        <p:txBody>
          <a:bodyPr/>
          <a:lstStyle/>
          <a:p>
            <a:r>
              <a:rPr lang="zh-TW" altLang="en-US"/>
              <a:t>按一下以編輯母片標題樣式</a:t>
            </a:r>
            <a:endParaRP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a:p>
        </p:txBody>
      </p:sp>
      <p:sp>
        <p:nvSpPr>
          <p:cNvPr id="110" name="文字版面配置區 4"/>
          <p:cNvSpPr>
            <a:spLocks noGrp="1"/>
          </p:cNvSpPr>
          <p:nvPr>
            <p:ph type="body" sz="quarter" idx="21"/>
          </p:nvPr>
        </p:nvSpPr>
        <p:spPr>
          <a:xfrm>
            <a:off x="6193366" y="1535111"/>
            <a:ext cx="5389039" cy="639767"/>
          </a:xfrm>
          <a:prstGeom prst="rect">
            <a:avLst/>
          </a:prstGeom>
        </p:spPr>
        <p:txBody>
          <a:bodyPr anchor="b"/>
          <a:lstStyle/>
          <a:p>
            <a:pPr lvl="0"/>
            <a:r>
              <a:rPr lang="zh-TW" altLang="en-US"/>
              <a:t>按一下以編輯母片文字樣式</a:t>
            </a:r>
          </a:p>
        </p:txBody>
      </p:sp>
      <p:sp>
        <p:nvSpPr>
          <p:cNvPr id="111" name="大標題文字"/>
          <p:cNvSpPr txBox="1">
            <a:spLocks noGrp="1"/>
          </p:cNvSpPr>
          <p:nvPr>
            <p:ph type="title"/>
          </p:nvPr>
        </p:nvSpPr>
        <p:spPr>
          <a:prstGeom prst="rect">
            <a:avLst/>
          </a:prstGeom>
        </p:spPr>
        <p:txBody>
          <a:bodyPr/>
          <a:lstStyle/>
          <a:p>
            <a:r>
              <a:rPr lang="zh-TW" altLang="en-US"/>
              <a:t>按一下以編輯母片標題樣式</a:t>
            </a:r>
            <a:endParaRP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16"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rPr lang="zh-TW" altLang="en-US"/>
              <a:t>按一下以編輯母片標題樣式</a:t>
            </a:r>
            <a:endParaRP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16"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0" y="6606813"/>
            <a:ext cx="273652"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eaLnBrk="1" latinLnBrk="0" hangingPunct="1">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eaLnBrk="1" latinLnBrk="0" hangingPunct="1">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eaLnBrk="1" latinLnBrk="0" hangingPunct="1">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eaLnBrk="1" latinLnBrk="0" hangingPunct="1">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eaLnBrk="1" latinLnBrk="0" hangingPunct="1">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eaLnBrk="1" latinLnBrk="0" hangingPunct="1">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eaLnBrk="1" latinLnBrk="0" hangingPunct="1">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eaLnBrk="1" latinLnBrk="0" hangingPunct="1">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eaLnBrk="1" latinLnBrk="0" hangingPunct="1">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txBox="1">
            <a:spLocks noGrp="1"/>
          </p:cNvSpPr>
          <p:nvPr>
            <p:ph type="title"/>
          </p:nvPr>
        </p:nvSpPr>
        <p:spPr>
          <a:xfrm>
            <a:off x="2614245" y="2060848"/>
            <a:ext cx="6963510" cy="1728188"/>
          </a:xfrm>
          <a:prstGeom prst="rect">
            <a:avLst/>
          </a:prstGeom>
        </p:spPr>
        <p:txBody>
          <a:bodyPr anchor="ctr">
            <a:normAutofit/>
          </a:bodyP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rPr dirty="0" err="1"/>
              <a:t>S</a:t>
            </a:r>
            <a:r>
              <a:rPr u="none" dirty="0" err="1"/>
              <a:t>組核心業務報告</a:t>
            </a:r>
            <a:br>
              <a:rPr u="none" dirty="0"/>
            </a:br>
            <a:r>
              <a:rPr sz="3200" u="none" dirty="0"/>
              <a:t>(113年</a:t>
            </a:r>
            <a:r>
              <a:rPr lang="en-US" altLang="zh-TW" sz="3200" dirty="0"/>
              <a:t>5</a:t>
            </a:r>
            <a:r>
              <a:rPr sz="3200" u="none" dirty="0"/>
              <a:t>月份)</a:t>
            </a:r>
          </a:p>
        </p:txBody>
      </p:sp>
      <p:sp>
        <p:nvSpPr>
          <p:cNvPr id="1036" name="文字方塊 11"/>
          <p:cNvSpPr txBox="1"/>
          <p:nvPr/>
        </p:nvSpPr>
        <p:spPr>
          <a:xfrm>
            <a:off x="5091555" y="4669371"/>
            <a:ext cx="2246765" cy="907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rPr dirty="0" err="1"/>
              <a:t>報告人：林宏墩</a:t>
            </a:r>
            <a:endParaRPr dirty="0"/>
          </a:p>
          <a:p>
            <a:pPr algn="ctr">
              <a:spcBef>
                <a:spcPts val="600"/>
              </a:spcBef>
              <a:defRPr sz="2400" b="1">
                <a:latin typeface="微軟正黑體"/>
                <a:ea typeface="微軟正黑體"/>
                <a:cs typeface="微軟正黑體"/>
                <a:sym typeface="微軟正黑體"/>
              </a:defRPr>
            </a:pPr>
            <a:r>
              <a:rPr dirty="0"/>
              <a:t>113.0</a:t>
            </a:r>
            <a:r>
              <a:rPr lang="en-US" altLang="zh-TW" dirty="0"/>
              <a:t>5</a:t>
            </a:r>
            <a:r>
              <a:rPr dirty="0"/>
              <a:t>.</a:t>
            </a:r>
            <a:r>
              <a:rPr lang="en-US" altLang="zh-TW" dirty="0"/>
              <a:t>15</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4"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75"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1076" name="文字方塊 5"/>
          <p:cNvSpPr txBox="1"/>
          <p:nvPr/>
        </p:nvSpPr>
        <p:spPr>
          <a:xfrm>
            <a:off x="7469969" y="656636"/>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簽約：</a:t>
            </a:r>
            <a:r>
              <a:rPr lang="en-US" altLang="zh-TW" dirty="0"/>
              <a:t>1,128</a:t>
            </a:r>
            <a:r>
              <a:rPr lang="zh-TW" altLang="en-US" dirty="0"/>
              <a:t>萬元</a:t>
            </a:r>
            <a:r>
              <a:rPr lang="en-US" altLang="zh-TW" dirty="0"/>
              <a:t>/</a:t>
            </a:r>
            <a:r>
              <a:rPr dirty="0"/>
              <a:t>努力與洽談中</a:t>
            </a:r>
            <a:r>
              <a:rPr lang="en-US" dirty="0"/>
              <a:t>3,360</a:t>
            </a:r>
            <a:r>
              <a:rPr dirty="0"/>
              <a:t>萬元</a:t>
            </a:r>
          </a:p>
        </p:txBody>
      </p:sp>
      <p:graphicFrame>
        <p:nvGraphicFramePr>
          <p:cNvPr id="1077" name="內容版面配置區 6"/>
          <p:cNvGraphicFramePr/>
          <p:nvPr>
            <p:extLst>
              <p:ext uri="{D42A27DB-BD31-4B8C-83A1-F6EECF244321}">
                <p14:modId xmlns:p14="http://schemas.microsoft.com/office/powerpoint/2010/main" val="1063408048"/>
              </p:ext>
            </p:extLst>
          </p:nvPr>
        </p:nvGraphicFramePr>
        <p:xfrm>
          <a:off x="304799" y="1025964"/>
          <a:ext cx="11582401" cy="5322472"/>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推廣中案件</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652511">
                <a:tc>
                  <a:txBody>
                    <a:bodyPr/>
                    <a:lstStyle/>
                    <a:p>
                      <a:pPr algn="l">
                        <a:defRPr sz="1800"/>
                      </a:pPr>
                      <a:r>
                        <a:rPr sz="1600" dirty="0">
                          <a:latin typeface="微軟正黑體" panose="020B0604030504040204" pitchFamily="34" charset="-120"/>
                          <a:ea typeface="微軟正黑體" panose="020B0604030504040204" pitchFamily="34" charset="-120"/>
                          <a:cs typeface="微軟正黑體"/>
                          <a:sym typeface="微軟正黑體"/>
                        </a:rPr>
                        <a:t>FY112-113臺史博文化數據指標研究與分析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鈕酷樂</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dirty="0">
                          <a:latin typeface="微軟正黑體" panose="020B0604030504040204" pitchFamily="34" charset="-120"/>
                          <a:ea typeface="微軟正黑體" panose="020B0604030504040204" pitchFamily="34" charset="-120"/>
                          <a:cs typeface="微軟正黑體"/>
                          <a:sym typeface="微軟正黑體"/>
                        </a:rPr>
                        <a:t> 126萬</a:t>
                      </a:r>
                      <a:r>
                        <a:rPr lang="zh-TW" altLang="en-US" sz="1600" dirty="0">
                          <a:latin typeface="微軟正黑體" panose="020B0604030504040204" pitchFamily="34" charset="-120"/>
                          <a:ea typeface="微軟正黑體" panose="020B0604030504040204" pitchFamily="34" charset="-120"/>
                          <a:cs typeface="微軟正黑體"/>
                          <a:sym typeface="微軟正黑體"/>
                        </a:rPr>
                        <a:t>元</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博物館文化數據指標研究與分析</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600">
                          <a:solidFill>
                            <a:srgbClr val="000099"/>
                          </a:solidFill>
                          <a:latin typeface="微軟正黑體"/>
                          <a:ea typeface="微軟正黑體"/>
                          <a:cs typeface="微軟正黑體"/>
                          <a:sym typeface="微軟正黑體"/>
                        </a:defRPr>
                      </a:pPr>
                      <a:r>
                        <a:rPr dirty="0" err="1">
                          <a:solidFill>
                            <a:schemeClr val="tx1"/>
                          </a:solidFill>
                          <a:latin typeface="微軟正黑體" panose="020B0604030504040204" pitchFamily="34" charset="-120"/>
                          <a:ea typeface="微軟正黑體" panose="020B0604030504040204" pitchFamily="34" charset="-120"/>
                        </a:rPr>
                        <a:t>已簽約</a:t>
                      </a:r>
                      <a:endParaRPr dirty="0">
                        <a:solidFill>
                          <a:schemeClr val="tx1"/>
                        </a:solidFill>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652511">
                <a:tc>
                  <a:txBody>
                    <a:bodyPr/>
                    <a:lstStyle/>
                    <a:p>
                      <a:pPr algn="l" defTabSz="686004">
                        <a:defRPr sz="1800"/>
                      </a:pPr>
                      <a:r>
                        <a:rPr sz="1600">
                          <a:latin typeface="微軟正黑體" panose="020B0604030504040204" pitchFamily="34" charset="-120"/>
                          <a:ea typeface="微軟正黑體" panose="020B0604030504040204" pitchFamily="34" charset="-120"/>
                          <a:cs typeface="微軟正黑體"/>
                          <a:sym typeface="微軟正黑體"/>
                        </a:rPr>
                        <a:t>iStimUweaR試量產計畫</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a:latin typeface="微軟正黑體" panose="020B0604030504040204" pitchFamily="34" charset="-120"/>
                          <a:ea typeface="微軟正黑體" panose="020B0604030504040204" pitchFamily="34" charset="-120"/>
                          <a:cs typeface="微軟正黑體"/>
                          <a:sym typeface="微軟正黑體"/>
                        </a:rPr>
                        <a:t>AFIT</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800"/>
                      </a:pPr>
                      <a:r>
                        <a:rPr sz="1600" dirty="0">
                          <a:latin typeface="微軟正黑體" panose="020B0604030504040204" pitchFamily="34" charset="-120"/>
                          <a:ea typeface="微軟正黑體" panose="020B0604030504040204" pitchFamily="34" charset="-120"/>
                          <a:cs typeface="微軟正黑體"/>
                          <a:sym typeface="微軟正黑體"/>
                        </a:rPr>
                        <a:t>22萬元</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a:latin typeface="微軟正黑體" panose="020B0604030504040204" pitchFamily="34" charset="-120"/>
                          <a:ea typeface="微軟正黑體" panose="020B0604030504040204" pitchFamily="34" charset="-120"/>
                          <a:cs typeface="微軟正黑體"/>
                          <a:sym typeface="微軟正黑體"/>
                        </a:rPr>
                        <a:t>智慧電刺激腿部輔具設計與試量產1K</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lang="zh-TW" altLang="en-US" sz="1600" dirty="0">
                          <a:solidFill>
                            <a:schemeClr val="tx1"/>
                          </a:solidFill>
                          <a:latin typeface="微軟正黑體" panose="020B0604030504040204" pitchFamily="34" charset="-120"/>
                          <a:ea typeface="微軟正黑體" panose="020B0604030504040204" pitchFamily="34" charset="-120"/>
                        </a:rPr>
                        <a:t>已簽約</a:t>
                      </a:r>
                      <a:endParaRPr sz="1600" dirty="0">
                        <a:solidFill>
                          <a:schemeClr val="tx1"/>
                        </a:solidFill>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3980252761"/>
                  </a:ext>
                </a:extLst>
              </a:tr>
              <a:tr h="644479">
                <a:tc>
                  <a:txBody>
                    <a:bodyPr/>
                    <a:lstStyle/>
                    <a:p>
                      <a:pPr algn="l" defTabSz="686004">
                        <a:defRPr sz="1600">
                          <a:latin typeface="微軟正黑體"/>
                          <a:ea typeface="微軟正黑體"/>
                          <a:cs typeface="微軟正黑體"/>
                          <a:sym typeface="微軟正黑體"/>
                        </a:defRPr>
                      </a:pPr>
                      <a:r>
                        <a:rPr dirty="0" err="1">
                          <a:latin typeface="微軟正黑體" panose="020B0604030504040204" pitchFamily="34" charset="-120"/>
                          <a:ea typeface="微軟正黑體" panose="020B0604030504040204" pitchFamily="34" charset="-120"/>
                        </a:rPr>
                        <a:t>和訊智慧寵物項圈試量產III</a:t>
                      </a:r>
                      <a:endParaRPr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傑萌</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800"/>
                      </a:pPr>
                      <a:r>
                        <a:rPr sz="1600" dirty="0">
                          <a:latin typeface="微軟正黑體" panose="020B0604030504040204" pitchFamily="34" charset="-120"/>
                          <a:ea typeface="微軟正黑體" panose="020B0604030504040204" pitchFamily="34" charset="-120"/>
                          <a:cs typeface="微軟正黑體"/>
                          <a:sym typeface="微軟正黑體"/>
                        </a:rPr>
                        <a:t>500萬元</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寵物居家健康照護應用</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600">
                          <a:solidFill>
                            <a:srgbClr val="000099"/>
                          </a:solidFill>
                          <a:latin typeface="微軟正黑體"/>
                          <a:ea typeface="微軟正黑體"/>
                          <a:cs typeface="微軟正黑體"/>
                          <a:sym typeface="微軟正黑體"/>
                        </a:defRPr>
                      </a:pPr>
                      <a:r>
                        <a:rPr lang="zh-TW" altLang="en-US" dirty="0">
                          <a:solidFill>
                            <a:schemeClr val="tx1"/>
                          </a:solidFill>
                          <a:latin typeface="微軟正黑體" panose="020B0604030504040204" pitchFamily="34" charset="-120"/>
                          <a:ea typeface="微軟正黑體" panose="020B0604030504040204" pitchFamily="34" charset="-120"/>
                        </a:rPr>
                        <a:t>用印中</a:t>
                      </a:r>
                      <a:endParaRPr dirty="0">
                        <a:solidFill>
                          <a:schemeClr val="tx1"/>
                        </a:solidFill>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10003"/>
                  </a:ext>
                </a:extLst>
              </a:tr>
              <a:tr h="844781">
                <a:tc>
                  <a:txBody>
                    <a:bodyPr/>
                    <a:lstStyle/>
                    <a:p>
                      <a:pPr algn="l" defTabSz="686004">
                        <a:defRPr sz="1800"/>
                      </a:pPr>
                      <a:r>
                        <a:rPr sz="1600">
                          <a:latin typeface="微軟正黑體" panose="020B0604030504040204" pitchFamily="34" charset="-120"/>
                          <a:ea typeface="微軟正黑體" panose="020B0604030504040204" pitchFamily="34" charset="-120"/>
                          <a:cs typeface="微軟正黑體"/>
                          <a:sym typeface="微軟正黑體"/>
                        </a:rPr>
                        <a:t>台灣手語語料庫建置/人文司/中正大學</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panose="020B0604030504040204" pitchFamily="34" charset="-120"/>
                          <a:ea typeface="微軟正黑體" panose="020B0604030504040204" pitchFamily="34" charset="-120"/>
                          <a:cs typeface="微軟正黑體"/>
                          <a:sym typeface="微軟正黑體"/>
                        </a:rPr>
                        <a:t>捷徑文化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dirty="0">
                          <a:latin typeface="微軟正黑體" panose="020B0604030504040204" pitchFamily="34" charset="-120"/>
                          <a:ea typeface="微軟正黑體" panose="020B0604030504040204" pitchFamily="34" charset="-120"/>
                          <a:cs typeface="微軟正黑體"/>
                          <a:sym typeface="微軟正黑體"/>
                        </a:rPr>
                        <a:t>32</a:t>
                      </a:r>
                      <a:r>
                        <a:rPr lang="en-US" altLang="zh-TW" sz="1600" dirty="0">
                          <a:latin typeface="微軟正黑體" panose="020B0604030504040204" pitchFamily="34" charset="-120"/>
                          <a:ea typeface="微軟正黑體" panose="020B0604030504040204" pitchFamily="34" charset="-120"/>
                          <a:cs typeface="微軟正黑體"/>
                          <a:sym typeface="微軟正黑體"/>
                        </a:rPr>
                        <a:t>0</a:t>
                      </a:r>
                      <a:r>
                        <a:rPr sz="1600" dirty="0">
                          <a:latin typeface="微軟正黑體" panose="020B0604030504040204" pitchFamily="34" charset="-120"/>
                          <a:ea typeface="微軟正黑體" panose="020B0604030504040204" pitchFamily="34" charset="-120"/>
                          <a:cs typeface="微軟正黑體"/>
                          <a:sym typeface="微軟正黑體"/>
                        </a:rPr>
                        <a:t>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新型手語語料建置</a:t>
                      </a:r>
                      <a:r>
                        <a:rPr sz="1600" dirty="0">
                          <a:latin typeface="微軟正黑體" panose="020B0604030504040204" pitchFamily="34" charset="-120"/>
                          <a:ea typeface="微軟正黑體" panose="020B0604030504040204" pitchFamily="34" charset="-120"/>
                          <a:cs typeface="微軟正黑體"/>
                          <a:sym typeface="微軟正黑體"/>
                        </a:rPr>
                        <a:t>/</a:t>
                      </a:r>
                      <a:r>
                        <a:rPr sz="1600" dirty="0" err="1">
                          <a:latin typeface="微軟正黑體" panose="020B0604030504040204" pitchFamily="34" charset="-120"/>
                          <a:ea typeface="微軟正黑體" panose="020B0604030504040204" pitchFamily="34" charset="-120"/>
                          <a:cs typeface="微軟正黑體"/>
                          <a:sym typeface="微軟正黑體"/>
                        </a:rPr>
                        <a:t>虛擬人</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600">
                          <a:solidFill>
                            <a:srgbClr val="000099"/>
                          </a:solidFill>
                          <a:latin typeface="微軟正黑體"/>
                          <a:ea typeface="微軟正黑體"/>
                          <a:cs typeface="微軟正黑體"/>
                          <a:sym typeface="微軟正黑體"/>
                        </a:defRPr>
                      </a:pPr>
                      <a:r>
                        <a:rPr lang="en-US" altLang="zh-TW" dirty="0">
                          <a:solidFill>
                            <a:schemeClr val="tx1"/>
                          </a:solidFill>
                          <a:latin typeface="微軟正黑體" panose="020B0604030504040204" pitchFamily="34" charset="-120"/>
                          <a:ea typeface="微軟正黑體" panose="020B0604030504040204" pitchFamily="34" charset="-120"/>
                        </a:rPr>
                        <a:t>5/10</a:t>
                      </a:r>
                      <a:r>
                        <a:rPr lang="zh-CN" altLang="en-US" dirty="0">
                          <a:solidFill>
                            <a:schemeClr val="tx1"/>
                          </a:solidFill>
                          <a:latin typeface="微軟正黑體" panose="020B0604030504040204" pitchFamily="34" charset="-120"/>
                          <a:ea typeface="微軟正黑體" panose="020B0604030504040204" pitchFamily="34" charset="-120"/>
                        </a:rPr>
                        <a:t>完成用印</a:t>
                      </a:r>
                      <a:endParaRPr lang="zh-TW" altLang="en-US" dirty="0">
                        <a:solidFill>
                          <a:schemeClr val="tx1"/>
                        </a:solidFill>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641274">
                <a:tc>
                  <a:txBody>
                    <a:bodyPr/>
                    <a:lstStyle/>
                    <a:p>
                      <a:pPr algn="l" defTabSz="686004">
                        <a:defRPr sz="1800"/>
                      </a:pPr>
                      <a:r>
                        <a:rPr sz="1600">
                          <a:latin typeface="微軟正黑體" panose="020B0604030504040204" pitchFamily="34" charset="-120"/>
                          <a:ea typeface="微軟正黑體" panose="020B0604030504040204" pitchFamily="34" charset="-120"/>
                          <a:cs typeface="微軟正黑體"/>
                          <a:sym typeface="微軟正黑體"/>
                        </a:rPr>
                        <a:t>智慧感測光能量高齡健康照護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panose="020B0604030504040204" pitchFamily="34" charset="-120"/>
                          <a:ea typeface="微軟正黑體" panose="020B0604030504040204" pitchFamily="34" charset="-120"/>
                          <a:cs typeface="微軟正黑體"/>
                          <a:sym typeface="微軟正黑體"/>
                        </a:rPr>
                        <a:t>泰沂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rPr dirty="0">
                          <a:latin typeface="微軟正黑體" panose="020B0604030504040204" pitchFamily="34" charset="-120"/>
                          <a:ea typeface="微軟正黑體" panose="020B0604030504040204" pitchFamily="34" charset="-120"/>
                        </a:rPr>
                        <a:t>600萬元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panose="020B0604030504040204" pitchFamily="34" charset="-120"/>
                          <a:ea typeface="微軟正黑體" panose="020B0604030504040204" pitchFamily="34" charset="-120"/>
                          <a:cs typeface="微軟正黑體"/>
                          <a:sym typeface="微軟正黑體"/>
                        </a:rPr>
                        <a:t>智慧感測光能量高齡健康照護平台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solidFill>
                            <a:srgbClr val="000099"/>
                          </a:solidFill>
                          <a:latin typeface="微軟正黑體"/>
                          <a:ea typeface="微軟正黑體"/>
                          <a:cs typeface="微軟正黑體"/>
                          <a:sym typeface="微軟正黑體"/>
                        </a:defRPr>
                      </a:pPr>
                      <a:r>
                        <a:rPr dirty="0" err="1">
                          <a:solidFill>
                            <a:schemeClr val="tx1"/>
                          </a:solidFill>
                          <a:latin typeface="微軟正黑體" panose="020B0604030504040204" pitchFamily="34" charset="-120"/>
                          <a:ea typeface="微軟正黑體" panose="020B0604030504040204" pitchFamily="34" charset="-120"/>
                        </a:rPr>
                        <a:t>洽談中</a:t>
                      </a:r>
                      <a:r>
                        <a:rPr dirty="0">
                          <a:solidFill>
                            <a:schemeClr val="tx1"/>
                          </a:solidFill>
                          <a:latin typeface="微軟正黑體" panose="020B0604030504040204" pitchFamily="34" charset="-120"/>
                          <a:ea typeface="微軟正黑體" panose="020B0604030504040204" pitchFamily="34" charset="-120"/>
                        </a:rPr>
                        <a:t>，</a:t>
                      </a:r>
                      <a:endParaRPr lang="en-US" dirty="0">
                        <a:solidFill>
                          <a:schemeClr val="tx1"/>
                        </a:solidFill>
                        <a:latin typeface="微軟正黑體" panose="020B0604030504040204" pitchFamily="34" charset="-120"/>
                        <a:ea typeface="微軟正黑體" panose="020B0604030504040204" pitchFamily="34" charset="-120"/>
                      </a:endParaRPr>
                    </a:p>
                    <a:p>
                      <a:pPr algn="l" defTabSz="686004">
                        <a:defRPr sz="1600">
                          <a:solidFill>
                            <a:srgbClr val="000099"/>
                          </a:solidFill>
                          <a:latin typeface="微軟正黑體"/>
                          <a:ea typeface="微軟正黑體"/>
                          <a:cs typeface="微軟正黑體"/>
                          <a:sym typeface="微軟正黑體"/>
                        </a:defRPr>
                      </a:pPr>
                      <a:r>
                        <a:rPr lang="zh-TW" altLang="en-US" sz="1600" b="0" i="0" u="none" strike="noStrike" cap="none" spc="0" baseline="0" dirty="0">
                          <a:solidFill>
                            <a:schemeClr val="tx1"/>
                          </a:solidFill>
                          <a:effectLst/>
                          <a:uFillTx/>
                          <a:latin typeface="微軟正黑體" panose="020B0604030504040204" pitchFamily="34" charset="-120"/>
                          <a:ea typeface="微軟正黑體" panose="020B0604030504040204" pitchFamily="34" charset="-120"/>
                          <a:cs typeface="+mj-cs"/>
                          <a:sym typeface="微軟正黑體"/>
                        </a:rPr>
                        <a:t>已與專家進行請益，將提整為醫療器材規畫</a:t>
                      </a:r>
                      <a:r>
                        <a:rPr lang="zh-TW" altLang="zh-TW" sz="1600" b="0" i="0" u="none" strike="noStrike" cap="none" spc="0" baseline="0" dirty="0">
                          <a:solidFill>
                            <a:schemeClr val="tx1"/>
                          </a:solidFill>
                          <a:effectLst/>
                          <a:uFillTx/>
                          <a:latin typeface="微軟正黑體" panose="020B0604030504040204" pitchFamily="34" charset="-120"/>
                          <a:ea typeface="微軟正黑體" panose="020B0604030504040204" pitchFamily="34" charset="-120"/>
                          <a:cs typeface="+mj-cs"/>
                          <a:sym typeface="微軟正黑體"/>
                        </a:rPr>
                        <a:t>，</a:t>
                      </a:r>
                      <a:r>
                        <a:rPr lang="zh-TW" altLang="en-US" sz="1600" b="0" i="0" u="none" strike="noStrike" cap="none" spc="0" baseline="0" dirty="0">
                          <a:solidFill>
                            <a:schemeClr val="tx1"/>
                          </a:solidFill>
                          <a:effectLst/>
                          <a:uFillTx/>
                          <a:latin typeface="微軟正黑體" panose="020B0604030504040204" pitchFamily="34" charset="-120"/>
                          <a:ea typeface="微軟正黑體" panose="020B0604030504040204" pitchFamily="34" charset="-120"/>
                          <a:cs typeface="+mj-cs"/>
                          <a:sym typeface="微軟正黑體"/>
                        </a:rPr>
                        <a:t>與廠商討論</a:t>
                      </a:r>
                      <a:r>
                        <a:rPr lang="zh-TW" altLang="zh-TW" sz="1600" b="0" i="0" u="none" strike="noStrike" cap="none" spc="0" baseline="0" dirty="0">
                          <a:solidFill>
                            <a:schemeClr val="tx1"/>
                          </a:solidFill>
                          <a:effectLst/>
                          <a:uFillTx/>
                          <a:latin typeface="+mj-lt"/>
                          <a:ea typeface="+mj-ea"/>
                          <a:cs typeface="+mj-cs"/>
                          <a:sym typeface="微軟正黑體"/>
                        </a:rPr>
                        <a:t>工作執行進度與後續規劃</a:t>
                      </a:r>
                      <a:r>
                        <a:rPr lang="zh-TW" altLang="en-US" sz="1600" b="0" i="0" u="none" strike="noStrike" cap="none" spc="0" baseline="0" dirty="0">
                          <a:solidFill>
                            <a:schemeClr val="tx1"/>
                          </a:solidFill>
                          <a:effectLst/>
                          <a:uFillTx/>
                          <a:latin typeface="+mj-lt"/>
                          <a:ea typeface="+mj-ea"/>
                          <a:cs typeface="+mj-cs"/>
                          <a:sym typeface="微軟正黑體"/>
                        </a:rPr>
                        <a:t>。</a:t>
                      </a:r>
                      <a:r>
                        <a:rPr lang="zh-TW" altLang="zh-TW" sz="1600" b="0" i="0" u="none" strike="noStrike" cap="none" spc="0" baseline="0" dirty="0">
                          <a:solidFill>
                            <a:schemeClr val="tx1"/>
                          </a:solidFill>
                          <a:effectLst/>
                          <a:uFillTx/>
                          <a:latin typeface="微軟正黑體" panose="020B0604030504040204" pitchFamily="34" charset="-120"/>
                          <a:ea typeface="微軟正黑體" panose="020B0604030504040204" pitchFamily="34" charset="-120"/>
                          <a:cs typeface="+mj-cs"/>
                          <a:sym typeface="微軟正黑體"/>
                        </a:rPr>
                        <a:t>預計</a:t>
                      </a:r>
                      <a:r>
                        <a:rPr lang="en-US" altLang="zh-TW" sz="1600" b="0" i="0" u="none" strike="noStrike" cap="none" spc="0" baseline="0" dirty="0">
                          <a:solidFill>
                            <a:schemeClr val="tx1"/>
                          </a:solidFill>
                          <a:effectLst/>
                          <a:uFillTx/>
                          <a:latin typeface="微軟正黑體" panose="020B0604030504040204" pitchFamily="34" charset="-120"/>
                          <a:ea typeface="微軟正黑體" panose="020B0604030504040204" pitchFamily="34" charset="-120"/>
                          <a:cs typeface="+mj-cs"/>
                          <a:sym typeface="微軟正黑體"/>
                        </a:rPr>
                        <a:t>5</a:t>
                      </a:r>
                      <a:r>
                        <a:rPr lang="zh-TW" altLang="zh-TW" sz="1600" b="0" i="0" u="none" strike="noStrike" cap="none" spc="0" baseline="0" dirty="0">
                          <a:solidFill>
                            <a:schemeClr val="tx1"/>
                          </a:solidFill>
                          <a:effectLst/>
                          <a:uFillTx/>
                          <a:latin typeface="微軟正黑體" panose="020B0604030504040204" pitchFamily="34" charset="-120"/>
                          <a:ea typeface="微軟正黑體" panose="020B0604030504040204" pitchFamily="34" charset="-120"/>
                          <a:cs typeface="+mj-cs"/>
                          <a:sym typeface="微軟正黑體"/>
                        </a:rPr>
                        <a:t>月中再次提案</a:t>
                      </a:r>
                      <a:endParaRPr dirty="0">
                        <a:solidFill>
                          <a:schemeClr val="tx1"/>
                        </a:solidFill>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r h="989255">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虛實融合一體機前瞻顯示互動系統開發</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中強</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600">
                          <a:latin typeface="微軟正黑體"/>
                          <a:ea typeface="微軟正黑體"/>
                          <a:cs typeface="微軟正黑體"/>
                          <a:sym typeface="微軟正黑體"/>
                        </a:defRPr>
                      </a:pPr>
                      <a:r>
                        <a:rPr dirty="0">
                          <a:latin typeface="微軟正黑體" panose="020B0604030504040204" pitchFamily="34" charset="-120"/>
                          <a:ea typeface="微軟正黑體" panose="020B0604030504040204" pitchFamily="34" charset="-120"/>
                        </a:rPr>
                        <a:t>1800萬元</a:t>
                      </a:r>
                    </a:p>
                    <a:p>
                      <a:pPr algn="l" defTabSz="686004">
                        <a:defRPr sz="1600">
                          <a:latin typeface="微軟正黑體"/>
                          <a:ea typeface="微軟正黑體"/>
                          <a:cs typeface="微軟正黑體"/>
                          <a:sym typeface="微軟正黑體"/>
                        </a:defRPr>
                      </a:pPr>
                      <a:r>
                        <a:rPr dirty="0">
                          <a:latin typeface="微軟正黑體" panose="020B0604030504040204" pitchFamily="34" charset="-120"/>
                          <a:ea typeface="微軟正黑體" panose="020B0604030504040204" pitchFamily="34" charset="-120"/>
                        </a:rPr>
                        <a:t>(兩年3600萬</a:t>
                      </a:r>
                    </a:p>
                    <a:p>
                      <a:pPr algn="l" defTabSz="686004">
                        <a:defRPr sz="1600">
                          <a:latin typeface="微軟正黑體"/>
                          <a:ea typeface="微軟正黑體"/>
                          <a:cs typeface="微軟正黑體"/>
                          <a:sym typeface="微軟正黑體"/>
                        </a:defRPr>
                      </a:pPr>
                      <a:r>
                        <a:rPr dirty="0">
                          <a:latin typeface="微軟正黑體" panose="020B0604030504040204" pitchFamily="34" charset="-120"/>
                          <a:ea typeface="微軟正黑體" panose="020B0604030504040204" pitchFamily="34" charset="-120"/>
                        </a:rPr>
                        <a:t>FY113-FY115)</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虛實融合一體機前瞻顯示互動系統</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600">
                          <a:solidFill>
                            <a:srgbClr val="000099"/>
                          </a:solidFill>
                          <a:latin typeface="微軟正黑體"/>
                          <a:ea typeface="微軟正黑體"/>
                          <a:cs typeface="微軟正黑體"/>
                          <a:sym typeface="微軟正黑體"/>
                        </a:defRPr>
                      </a:pPr>
                      <a:r>
                        <a:rPr lang="en-US" altLang="zh-TW" dirty="0">
                          <a:solidFill>
                            <a:schemeClr val="tx1"/>
                          </a:solidFill>
                          <a:latin typeface="微軟正黑體" panose="020B0604030504040204" pitchFamily="34" charset="-120"/>
                          <a:ea typeface="微軟正黑體" panose="020B0604030504040204" pitchFamily="34" charset="-120"/>
                        </a:rPr>
                        <a:t>5/9</a:t>
                      </a:r>
                      <a:r>
                        <a:rPr lang="zh-TW" altLang="en-US" dirty="0">
                          <a:solidFill>
                            <a:schemeClr val="tx1"/>
                          </a:solidFill>
                          <a:latin typeface="微軟正黑體" panose="020B0604030504040204" pitchFamily="34" charset="-120"/>
                          <a:ea typeface="微軟正黑體" panose="020B0604030504040204" pitchFamily="34" charset="-120"/>
                        </a:rPr>
                        <a:t>送件，簡報審核中</a:t>
                      </a:r>
                      <a:endParaRPr dirty="0">
                        <a:solidFill>
                          <a:schemeClr val="tx1"/>
                        </a:solidFill>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4"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75"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graphicFrame>
        <p:nvGraphicFramePr>
          <p:cNvPr id="1077" name="內容版面配置區 6"/>
          <p:cNvGraphicFramePr/>
          <p:nvPr>
            <p:extLst>
              <p:ext uri="{D42A27DB-BD31-4B8C-83A1-F6EECF244321}">
                <p14:modId xmlns:p14="http://schemas.microsoft.com/office/powerpoint/2010/main" val="2852038042"/>
              </p:ext>
            </p:extLst>
          </p:nvPr>
        </p:nvGraphicFramePr>
        <p:xfrm>
          <a:off x="304799" y="1043863"/>
          <a:ext cx="11582401" cy="5457290"/>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推廣中案件</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89255">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訓練路況圖資</a:t>
                      </a:r>
                      <a:endPar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p>
                      <a:pPr marL="0" marR="0" indent="0" algn="ctr" defTabSz="914400" rtl="0" eaLnBrk="1" fontAlgn="base" latinLnBrk="0" hangingPunct="1">
                        <a:lnSpc>
                          <a:spcPct val="100000"/>
                        </a:lnSpc>
                        <a:spcBef>
                          <a:spcPts val="0"/>
                        </a:spcBef>
                        <a:spcAft>
                          <a:spcPts val="0"/>
                        </a:spcAft>
                        <a:buClrTx/>
                        <a:buSzTx/>
                        <a:buFontTx/>
                        <a:buNone/>
                        <a:tabLst/>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j-cs"/>
                          <a:sym typeface="Arial"/>
                        </a:rPr>
                        <a:t>GenAI</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生成系統​</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GARMIN​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140</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萬元​</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Text-to-Image</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訓練路況圖資生成</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 </a:t>
                      </a:r>
                      <a:r>
                        <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Image-to-Image</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訓練路況圖資生成​</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由工研院院部業發處協助，已報價，規格修改中，並進行技術展示，預計</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6</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月底完成</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88447033"/>
                  </a:ext>
                </a:extLst>
              </a:tr>
              <a:tr h="989255">
                <a:tc>
                  <a:txBody>
                    <a:bodyPr/>
                    <a:lstStyle/>
                    <a:p>
                      <a:pPr algn="ctr"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穿戴裝置</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仁寶</a:t>
                      </a:r>
                      <a:endPar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base"/>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80</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萬元</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運動穿戴進行規格討論</a:t>
                      </a:r>
                      <a:endPar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報價中​，</a:t>
                      </a:r>
                      <a:endPar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endParaRPr>
                    </a:p>
                    <a:p>
                      <a:pPr algn="l" rtl="0" fontAlgn="base"/>
                      <a:r>
                        <a:rPr lang="zh-TW"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進行先期合作</a:t>
                      </a:r>
                      <a:endPar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040156731"/>
                  </a:ext>
                </a:extLst>
              </a:tr>
              <a:tr h="989255">
                <a:tc>
                  <a:txBody>
                    <a:bodyPr/>
                    <a:lstStyle/>
                    <a:p>
                      <a:pPr algn="ctr"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食物分析</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rtl="0" fontAlgn="base"/>
                      <a:r>
                        <a:rPr lang="en-US"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j-cs"/>
                          <a:sym typeface="Arial"/>
                        </a:rPr>
                        <a:t>北市大</a:t>
                      </a:r>
                      <a:endPar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rtl="0" fontAlgn="base"/>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30 </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萬元</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運動實務管理</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報價中​</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589727324"/>
                  </a:ext>
                </a:extLst>
              </a:tr>
              <a:tr h="989255">
                <a:tc>
                  <a:txBody>
                    <a:bodyPr/>
                    <a:lstStyle/>
                    <a:p>
                      <a:pPr algn="ctr"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互動網頁應用</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國美館</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rtl="0" fontAlgn="base"/>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80</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萬元</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互動網頁設計</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已領標，</a:t>
                      </a:r>
                      <a:endPar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endParaRPr>
                    </a:p>
                    <a:p>
                      <a:pPr algn="l" rtl="0" fontAlgn="base"/>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與黑洞創造公司合作提案</a:t>
                      </a:r>
                      <a:endPar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endParaRPr>
                    </a:p>
                    <a:p>
                      <a:pPr algn="l" rtl="0" fontAlgn="base"/>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資格審過</a:t>
                      </a:r>
                      <a:br>
                        <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br>
                      <a:r>
                        <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5/17</a:t>
                      </a: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簡報審</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873992774"/>
                  </a:ext>
                </a:extLst>
              </a:tr>
              <a:tr h="989255">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智慧庫房管理</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新北</a:t>
                      </a:r>
                      <a:endPar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美術館</a:t>
                      </a:r>
                      <a:endPar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150</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萬</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庫房管理系統建置與環境監控</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規劃中</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113972749"/>
                  </a:ext>
                </a:extLst>
              </a:tr>
            </a:tbl>
          </a:graphicData>
        </a:graphic>
      </p:graphicFrame>
      <p:sp>
        <p:nvSpPr>
          <p:cNvPr id="3" name="文字方塊 5">
            <a:extLst>
              <a:ext uri="{FF2B5EF4-FFF2-40B4-BE49-F238E27FC236}">
                <a16:creationId xmlns:a16="http://schemas.microsoft.com/office/drawing/2014/main" id="{26A88ED9-3B1A-55CE-53A7-5286B15A148C}"/>
              </a:ext>
            </a:extLst>
          </p:cNvPr>
          <p:cNvSpPr txBox="1"/>
          <p:nvPr/>
        </p:nvSpPr>
        <p:spPr>
          <a:xfrm>
            <a:off x="7469969" y="656636"/>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簽約：</a:t>
            </a:r>
            <a:r>
              <a:rPr lang="en-US" altLang="zh-TW" dirty="0"/>
              <a:t>1,128</a:t>
            </a:r>
            <a:r>
              <a:rPr lang="zh-TW" altLang="en-US" dirty="0"/>
              <a:t>萬元</a:t>
            </a:r>
            <a:r>
              <a:rPr lang="en-US" altLang="zh-TW" dirty="0"/>
              <a:t>/</a:t>
            </a:r>
            <a:r>
              <a:rPr dirty="0"/>
              <a:t>努力與洽談中</a:t>
            </a:r>
            <a:r>
              <a:rPr lang="en-US" dirty="0"/>
              <a:t>3,360</a:t>
            </a:r>
            <a:r>
              <a:rPr dirty="0"/>
              <a:t>萬元</a:t>
            </a:r>
          </a:p>
        </p:txBody>
      </p:sp>
    </p:spTree>
    <p:extLst>
      <p:ext uri="{BB962C8B-B14F-4D97-AF65-F5344CB8AC3E}">
        <p14:creationId xmlns:p14="http://schemas.microsoft.com/office/powerpoint/2010/main" val="28896466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6">
            <a:extLst>
              <a:ext uri="{FF2B5EF4-FFF2-40B4-BE49-F238E27FC236}">
                <a16:creationId xmlns:a16="http://schemas.microsoft.com/office/drawing/2014/main" id="{9B83948E-9BD6-487E-BA9F-9237FE3E702B}"/>
              </a:ext>
            </a:extLst>
          </p:cNvPr>
          <p:cNvGraphicFramePr/>
          <p:nvPr>
            <p:extLst>
              <p:ext uri="{D42A27DB-BD31-4B8C-83A1-F6EECF244321}">
                <p14:modId xmlns:p14="http://schemas.microsoft.com/office/powerpoint/2010/main" val="3036639652"/>
              </p:ext>
            </p:extLst>
          </p:nvPr>
        </p:nvGraphicFramePr>
        <p:xfrm>
          <a:off x="304799" y="1043863"/>
          <a:ext cx="11582401" cy="4390490"/>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推廣中案件</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簽約規劃</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合作內容</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89255">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平台輔導</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動聯國際</a:t>
                      </a:r>
                      <a:r>
                        <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10</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萬元​</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高齡友善智慧檢測及健康管理平台計畫</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l"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已通過</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 </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簽約中</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88447033"/>
                  </a:ext>
                </a:extLst>
              </a:tr>
              <a:tr h="989255">
                <a:tc>
                  <a:txBody>
                    <a:bodyPr/>
                    <a:lstStyle/>
                    <a:p>
                      <a:pPr algn="ctr"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平台輔導</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創智生物科技 </a:t>
                      </a:r>
                      <a:endPar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base"/>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10</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萬元</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高齡友善跨裝置舒眠報告平台計畫</a:t>
                      </a:r>
                    </a:p>
                    <a:p>
                      <a:pPr algn="l" rtl="0" fontAlgn="base"/>
                      <a:endPar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完成報價</a:t>
                      </a:r>
                      <a:r>
                        <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 </a:t>
                      </a: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已於</a:t>
                      </a:r>
                      <a:r>
                        <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5/13</a:t>
                      </a: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在產發署簡報</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040156731"/>
                  </a:ext>
                </a:extLst>
              </a:tr>
              <a:tr h="989255">
                <a:tc>
                  <a:txBody>
                    <a:bodyPr/>
                    <a:lstStyle/>
                    <a:p>
                      <a:pPr algn="ctr"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平台輔導</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英發磊科技 </a:t>
                      </a:r>
                      <a:endPar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base"/>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10 </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萬元</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石墨烯遠紅外線穿戴錶帶健康追蹤平台計畫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完成報價</a:t>
                      </a:r>
                      <a:r>
                        <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 </a:t>
                      </a: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已於</a:t>
                      </a:r>
                      <a:r>
                        <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5/13</a:t>
                      </a: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在產發署簡報</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589727324"/>
                  </a:ext>
                </a:extLst>
              </a:tr>
              <a:tr h="989255">
                <a:tc>
                  <a:txBody>
                    <a:bodyPr/>
                    <a:lstStyle/>
                    <a:p>
                      <a:pPr algn="ctr" rtl="0" fontAlgn="base"/>
                      <a:r>
                        <a:rPr lang="zh-TW" altLang="en-US" sz="1600" b="0" i="0" u="none" strike="noStrike" dirty="0">
                          <a:solidFill>
                            <a:srgbClr val="000000"/>
                          </a:solidFill>
                          <a:effectLst/>
                          <a:ea typeface="微軟正黑體" panose="020B0604030504040204" pitchFamily="34" charset="-120"/>
                        </a:rPr>
                        <a:t>技術合作開發</a:t>
                      </a:r>
                      <a:r>
                        <a:rPr lang="zh-TW" altLang="en-US" sz="1600" b="0" i="0" dirty="0">
                          <a:solidFill>
                            <a:srgbClr val="000000"/>
                          </a:solidFill>
                          <a:effectLst/>
                          <a:latin typeface="微軟正黑體" panose="020B0604030504040204" pitchFamily="34" charset="-120"/>
                        </a:rPr>
                        <a:t>​</a:t>
                      </a:r>
                      <a:endParaRPr lang="zh-TW" altLang="en-US" b="0" i="0" dirty="0">
                        <a:solidFill>
                          <a:srgbClr val="000000"/>
                        </a:solidFill>
                        <a:effectLst/>
                      </a:endParaRP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a:solidFill>
                            <a:srgbClr val="000000"/>
                          </a:solidFill>
                          <a:effectLst/>
                          <a:ea typeface="微軟正黑體" panose="020B0604030504040204" pitchFamily="34" charset="-120"/>
                        </a:rPr>
                        <a:t>日本</a:t>
                      </a:r>
                      <a:r>
                        <a:rPr lang="zh-TW" altLang="en-US" sz="1600" b="0" i="0">
                          <a:solidFill>
                            <a:srgbClr val="000000"/>
                          </a:solidFill>
                          <a:effectLst/>
                          <a:latin typeface="微軟正黑體" panose="020B0604030504040204" pitchFamily="34" charset="-120"/>
                        </a:rPr>
                        <a:t>​</a:t>
                      </a:r>
                      <a:endParaRPr lang="zh-TW" altLang="en-US" b="0" i="0">
                        <a:solidFill>
                          <a:srgbClr val="000000"/>
                        </a:solidFill>
                        <a:effectLst/>
                      </a:endParaRPr>
                    </a:p>
                    <a:p>
                      <a:pPr algn="l" rtl="0" fontAlgn="base"/>
                      <a:r>
                        <a:rPr lang="en-US" sz="1600" b="0" i="0" u="none" strike="noStrike">
                          <a:solidFill>
                            <a:srgbClr val="000000"/>
                          </a:solidFill>
                          <a:effectLst/>
                          <a:latin typeface="微軟正黑體" panose="020B0604030504040204" pitchFamily="34" charset="-120"/>
                        </a:rPr>
                        <a:t>TAPPON</a:t>
                      </a:r>
                      <a:r>
                        <a:rPr lang="en-US" sz="1600" b="0" i="0">
                          <a:solidFill>
                            <a:srgbClr val="000000"/>
                          </a:solidFill>
                          <a:effectLst/>
                          <a:latin typeface="微軟正黑體" panose="020B0604030504040204" pitchFamily="34" charset="-120"/>
                        </a:rPr>
                        <a:t>​</a:t>
                      </a:r>
                      <a:endParaRPr lang="en-US" b="0" i="0">
                        <a:solidFill>
                          <a:srgbClr val="000000"/>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base"/>
                      <a:r>
                        <a:rPr lang="en-US" altLang="zh-TW" sz="1600" b="0" i="0" u="none" strike="noStrike" dirty="0">
                          <a:solidFill>
                            <a:srgbClr val="000000"/>
                          </a:solidFill>
                          <a:effectLst/>
                          <a:latin typeface="微軟正黑體" panose="020B0604030504040204" pitchFamily="34" charset="-120"/>
                        </a:rPr>
                        <a:t>300</a:t>
                      </a:r>
                      <a:r>
                        <a:rPr lang="zh-TW" altLang="en-US" sz="1600" b="0" i="0" u="none" strike="noStrike" dirty="0">
                          <a:solidFill>
                            <a:srgbClr val="000000"/>
                          </a:solidFill>
                          <a:effectLst/>
                          <a:ea typeface="微軟正黑體" panose="020B0604030504040204" pitchFamily="34" charset="-120"/>
                        </a:rPr>
                        <a:t>萬元</a:t>
                      </a:r>
                      <a:r>
                        <a:rPr lang="zh-TW" altLang="en-US" sz="1600" b="0" i="0" dirty="0">
                          <a:solidFill>
                            <a:srgbClr val="000000"/>
                          </a:solidFill>
                          <a:effectLst/>
                          <a:latin typeface="微軟正黑體" panose="020B0604030504040204" pitchFamily="34" charset="-120"/>
                        </a:rPr>
                        <a:t>​</a:t>
                      </a:r>
                      <a:endParaRPr lang="zh-TW" altLang="en-US" b="0" i="0" dirty="0">
                        <a:solidFill>
                          <a:srgbClr val="000000"/>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ea typeface="微軟正黑體" panose="020B0604030504040204" pitchFamily="34" charset="-120"/>
                        </a:rPr>
                        <a:t>寵物項圈、寵物相機及物聯網穿戴裝置</a:t>
                      </a:r>
                      <a:r>
                        <a:rPr lang="zh-TW" altLang="en-US" sz="1600" b="0" i="0" dirty="0">
                          <a:solidFill>
                            <a:srgbClr val="000000"/>
                          </a:solidFill>
                          <a:effectLst/>
                          <a:latin typeface="微軟正黑體" panose="020B0604030504040204" pitchFamily="34" charset="-120"/>
                        </a:rPr>
                        <a:t>​</a:t>
                      </a:r>
                      <a:endParaRPr lang="zh-TW" altLang="en-US" b="0" i="0" dirty="0">
                        <a:solidFill>
                          <a:srgbClr val="000000"/>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ea typeface="微軟正黑體" panose="020B0604030504040204" pitchFamily="34" charset="-120"/>
                        </a:rPr>
                        <a:t>由工研院日本辦事處協助進行洽談中</a:t>
                      </a:r>
                      <a:r>
                        <a:rPr lang="zh-TW" altLang="en-US" sz="1600" b="0" i="0" dirty="0">
                          <a:solidFill>
                            <a:srgbClr val="000000"/>
                          </a:solidFill>
                          <a:effectLst/>
                          <a:latin typeface="微軟正黑體" panose="020B0604030504040204" pitchFamily="34" charset="-120"/>
                        </a:rPr>
                        <a:t>​</a:t>
                      </a:r>
                      <a:endParaRPr lang="zh-TW" altLang="en-US" b="0" i="0" dirty="0">
                        <a:solidFill>
                          <a:srgbClr val="000000"/>
                        </a:solidFill>
                        <a:effectLst/>
                      </a:endParaRPr>
                    </a:p>
                    <a:p>
                      <a:pPr algn="l" rtl="0" fontAlgn="base"/>
                      <a:r>
                        <a:rPr lang="zh-TW" altLang="en-US" sz="1600" b="0" i="0" u="none" strike="noStrike" dirty="0">
                          <a:solidFill>
                            <a:srgbClr val="000000"/>
                          </a:solidFill>
                          <a:effectLst/>
                          <a:ea typeface="微軟正黑體" panose="020B0604030504040204" pitchFamily="34" charset="-120"/>
                        </a:rPr>
                        <a:t>希望申請國際合作</a:t>
                      </a:r>
                      <a:r>
                        <a:rPr lang="zh-TW" altLang="en-US" sz="1600" b="0" i="0" dirty="0">
                          <a:solidFill>
                            <a:srgbClr val="000000"/>
                          </a:solidFill>
                          <a:effectLst/>
                          <a:latin typeface="微軟正黑體" panose="020B0604030504040204" pitchFamily="34" charset="-120"/>
                        </a:rPr>
                        <a:t>​</a:t>
                      </a:r>
                      <a:endParaRPr lang="zh-TW" altLang="en-US" b="0" i="0" dirty="0">
                        <a:solidFill>
                          <a:srgbClr val="000000"/>
                        </a:solidFill>
                        <a:effectLst/>
                      </a:endParaRP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053455577"/>
                  </a:ext>
                </a:extLst>
              </a:tr>
            </a:tbl>
          </a:graphicData>
        </a:graphic>
      </p:graphicFrame>
      <p:sp>
        <p:nvSpPr>
          <p:cNvPr id="6" name="標題 1">
            <a:extLst>
              <a:ext uri="{FF2B5EF4-FFF2-40B4-BE49-F238E27FC236}">
                <a16:creationId xmlns:a16="http://schemas.microsoft.com/office/drawing/2014/main" id="{6A40FD9A-6B64-4CF3-8E7C-FD6FD7268181}"/>
              </a:ext>
            </a:extLst>
          </p:cNvPr>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sp>
        <p:nvSpPr>
          <p:cNvPr id="2" name="文字方塊 5">
            <a:extLst>
              <a:ext uri="{FF2B5EF4-FFF2-40B4-BE49-F238E27FC236}">
                <a16:creationId xmlns:a16="http://schemas.microsoft.com/office/drawing/2014/main" id="{98F8F7BD-B59F-D0C3-9FDB-B71BAFB3342D}"/>
              </a:ext>
            </a:extLst>
          </p:cNvPr>
          <p:cNvSpPr txBox="1"/>
          <p:nvPr/>
        </p:nvSpPr>
        <p:spPr>
          <a:xfrm>
            <a:off x="7469969" y="656636"/>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簽約：</a:t>
            </a:r>
            <a:r>
              <a:rPr lang="en-US" altLang="zh-TW" dirty="0"/>
              <a:t>1,128</a:t>
            </a:r>
            <a:r>
              <a:rPr lang="zh-TW" altLang="en-US" dirty="0"/>
              <a:t>萬元</a:t>
            </a:r>
            <a:r>
              <a:rPr lang="en-US" altLang="zh-TW" dirty="0"/>
              <a:t>/</a:t>
            </a:r>
            <a:r>
              <a:rPr dirty="0"/>
              <a:t>努力與洽談中</a:t>
            </a:r>
            <a:r>
              <a:rPr lang="en-US" dirty="0"/>
              <a:t>3,360</a:t>
            </a:r>
            <a:r>
              <a:rPr dirty="0"/>
              <a:t>萬元</a:t>
            </a:r>
          </a:p>
        </p:txBody>
      </p:sp>
    </p:spTree>
    <p:extLst>
      <p:ext uri="{BB962C8B-B14F-4D97-AF65-F5344CB8AC3E}">
        <p14:creationId xmlns:p14="http://schemas.microsoft.com/office/powerpoint/2010/main" val="315705260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6">
            <a:extLst>
              <a:ext uri="{FF2B5EF4-FFF2-40B4-BE49-F238E27FC236}">
                <a16:creationId xmlns:a16="http://schemas.microsoft.com/office/drawing/2014/main" id="{9B83948E-9BD6-487E-BA9F-9237FE3E702B}"/>
              </a:ext>
            </a:extLst>
          </p:cNvPr>
          <p:cNvGraphicFramePr/>
          <p:nvPr>
            <p:extLst>
              <p:ext uri="{D42A27DB-BD31-4B8C-83A1-F6EECF244321}">
                <p14:modId xmlns:p14="http://schemas.microsoft.com/office/powerpoint/2010/main" val="4066852506"/>
              </p:ext>
            </p:extLst>
          </p:nvPr>
        </p:nvGraphicFramePr>
        <p:xfrm>
          <a:off x="304799" y="1043863"/>
          <a:ext cx="11582401" cy="2489525"/>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推廣中案件</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簽約規劃</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合作內容</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89255">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科技藝術媒合案</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大可創意</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a:t>
                      </a:r>
                      <a:r>
                        <a:rPr lang="zh-CN"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台北市文化局</a:t>
                      </a:r>
                      <a:endPar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150</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萬</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藝術家進駐（三個月）台北數位藝術中心，辦理科技工作坊與科技支援及國際合作</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l" defTabSz="914400" rtl="0" eaLnBrk="1" fontAlgn="base" latinLnBrk="0" hangingPunct="1">
                        <a:lnSpc>
                          <a:spcPct val="100000"/>
                        </a:lnSpc>
                        <a:spcBef>
                          <a:spcPts val="0"/>
                        </a:spcBef>
                        <a:spcAft>
                          <a:spcPts val="0"/>
                        </a:spcAft>
                        <a:buClrTx/>
                        <a:buSzTx/>
                        <a:buFontTx/>
                        <a:buNone/>
                        <a:tabLst/>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5/10</a:t>
                      </a:r>
                      <a:r>
                        <a:rPr lang="zh-CN"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公告得標，</a:t>
                      </a:r>
                      <a:r>
                        <a:rPr lang="en-US" altLang="zh-CN"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5/17</a:t>
                      </a:r>
                      <a:r>
                        <a:rPr lang="zh-CN"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大可創意與台北市文化局進行議價</a:t>
                      </a:r>
                      <a:endPar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613040408"/>
                  </a:ext>
                </a:extLst>
              </a:tr>
              <a:tr h="989255">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智慧庫房管理</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台中市立美術館</a:t>
                      </a:r>
                      <a:endPar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150</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萬</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智慧庫房管理系統規劃案</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eaLnBrk="1" fontAlgn="base" latinLnBrk="0" hangingPunct="1">
                        <a:lnSpc>
                          <a:spcPct val="100000"/>
                        </a:lnSpc>
                        <a:spcBef>
                          <a:spcPts val="0"/>
                        </a:spcBef>
                        <a:spcAft>
                          <a:spcPts val="0"/>
                        </a:spcAft>
                        <a:buClrTx/>
                        <a:buSzTx/>
                        <a:buFontTx/>
                        <a:buNone/>
                        <a:tabLst/>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6/7</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拜訪</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70113112"/>
                  </a:ext>
                </a:extLst>
              </a:tr>
            </a:tbl>
          </a:graphicData>
        </a:graphic>
      </p:graphicFrame>
      <p:sp>
        <p:nvSpPr>
          <p:cNvPr id="6" name="標題 1">
            <a:extLst>
              <a:ext uri="{FF2B5EF4-FFF2-40B4-BE49-F238E27FC236}">
                <a16:creationId xmlns:a16="http://schemas.microsoft.com/office/drawing/2014/main" id="{6A40FD9A-6B64-4CF3-8E7C-FD6FD7268181}"/>
              </a:ext>
            </a:extLst>
          </p:cNvPr>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sp>
        <p:nvSpPr>
          <p:cNvPr id="2" name="文字方塊 5">
            <a:extLst>
              <a:ext uri="{FF2B5EF4-FFF2-40B4-BE49-F238E27FC236}">
                <a16:creationId xmlns:a16="http://schemas.microsoft.com/office/drawing/2014/main" id="{9D1D48B6-3D04-D897-D1D4-36F040A7C7DB}"/>
              </a:ext>
            </a:extLst>
          </p:cNvPr>
          <p:cNvSpPr txBox="1"/>
          <p:nvPr/>
        </p:nvSpPr>
        <p:spPr>
          <a:xfrm>
            <a:off x="7469969" y="656636"/>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簽約：</a:t>
            </a:r>
            <a:r>
              <a:rPr lang="en-US" altLang="zh-TW" dirty="0"/>
              <a:t>1,128</a:t>
            </a:r>
            <a:r>
              <a:rPr lang="zh-TW" altLang="en-US" dirty="0"/>
              <a:t>萬元</a:t>
            </a:r>
            <a:r>
              <a:rPr lang="en-US" altLang="zh-TW" dirty="0"/>
              <a:t>/</a:t>
            </a:r>
            <a:r>
              <a:rPr dirty="0"/>
              <a:t>努力與洽談中</a:t>
            </a:r>
            <a:r>
              <a:rPr lang="en-US" dirty="0"/>
              <a:t>3,360</a:t>
            </a:r>
            <a:r>
              <a:rPr dirty="0"/>
              <a:t>萬元</a:t>
            </a:r>
          </a:p>
        </p:txBody>
      </p:sp>
    </p:spTree>
    <p:extLst>
      <p:ext uri="{BB962C8B-B14F-4D97-AF65-F5344CB8AC3E}">
        <p14:creationId xmlns:p14="http://schemas.microsoft.com/office/powerpoint/2010/main" val="197612288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14</a:t>
            </a:fld>
            <a:endParaRPr/>
          </a:p>
        </p:txBody>
      </p:sp>
      <p:sp>
        <p:nvSpPr>
          <p:cNvPr id="108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81" name="內容版面配置區 6"/>
          <p:cNvGraphicFramePr/>
          <p:nvPr>
            <p:extLst>
              <p:ext uri="{D42A27DB-BD31-4B8C-83A1-F6EECF244321}">
                <p14:modId xmlns:p14="http://schemas.microsoft.com/office/powerpoint/2010/main" val="1322929934"/>
              </p:ext>
            </p:extLst>
          </p:nvPr>
        </p:nvGraphicFramePr>
        <p:xfrm>
          <a:off x="539823" y="1356295"/>
          <a:ext cx="11112353" cy="3371953"/>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推廣中案件</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sym typeface="Calibri"/>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技術移轉</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云泰</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600">
                          <a:sym typeface="Calibri"/>
                        </a:defRPr>
                      </a:pPr>
                      <a:r>
                        <a:rPr lang="en-US" altLang="zh-TW" sz="1600" dirty="0">
                          <a:latin typeface="微軟正黑體" panose="020B0604030504040204" pitchFamily="34" charset="-120"/>
                          <a:ea typeface="微軟正黑體" panose="020B0604030504040204" pitchFamily="34" charset="-120"/>
                          <a:cs typeface="微軟正黑體"/>
                          <a:sym typeface="微軟正黑體"/>
                        </a:rPr>
                        <a:t>150</a:t>
                      </a:r>
                      <a:r>
                        <a:rPr lang="zh-TW" altLang="en-US" sz="1600" dirty="0">
                          <a:latin typeface="微軟正黑體" panose="020B0604030504040204" pitchFamily="34" charset="-120"/>
                          <a:ea typeface="微軟正黑體" panose="020B0604030504040204" pitchFamily="34" charset="-120"/>
                          <a:cs typeface="微軟正黑體"/>
                          <a:sym typeface="微軟正黑體"/>
                        </a:rPr>
                        <a:t>萬元</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動物非接觸生理感測照護應用</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600">
                          <a:sym typeface="Calibri"/>
                        </a:defRPr>
                      </a:pP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用印中</a:t>
                      </a:r>
                      <a:endParaRPr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375244143"/>
                  </a:ext>
                </a:extLst>
              </a:tr>
              <a:tr h="934058">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智慧睡眠感測技術授權</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愛菲斯</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600">
                          <a:sym typeface="Calibri"/>
                        </a:defRPr>
                      </a:pPr>
                      <a:r>
                        <a:rPr sz="1600" dirty="0">
                          <a:latin typeface="微軟正黑體" panose="020B0604030504040204" pitchFamily="34" charset="-120"/>
                          <a:ea typeface="微軟正黑體" panose="020B0604030504040204" pitchFamily="34" charset="-120"/>
                        </a:rPr>
                        <a:t>300</a:t>
                      </a:r>
                      <a:r>
                        <a:rPr sz="1600" dirty="0">
                          <a:latin typeface="微軟正黑體" panose="020B0604030504040204" pitchFamily="34" charset="-120"/>
                          <a:ea typeface="微軟正黑體" panose="020B0604030504040204" pitchFamily="34" charset="-120"/>
                          <a:cs typeface="微軟正黑體"/>
                          <a:sym typeface="微軟正黑體"/>
                        </a:rPr>
                        <a:t>萬元</a:t>
                      </a: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個人居家睡眠健康照護應用</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600">
                          <a:solidFill>
                            <a:srgbClr val="000099"/>
                          </a:solidFill>
                          <a:latin typeface="微軟正黑體"/>
                          <a:ea typeface="微軟正黑體"/>
                          <a:cs typeface="微軟正黑體"/>
                          <a:sym typeface="微軟正黑體"/>
                        </a:defRPr>
                      </a:pPr>
                      <a:r>
                        <a:rPr sz="1600" dirty="0" err="1">
                          <a:solidFill>
                            <a:schemeClr val="tx1"/>
                          </a:solidFill>
                          <a:latin typeface="微軟正黑體" panose="020B0604030504040204" pitchFamily="34" charset="-120"/>
                          <a:ea typeface="微軟正黑體" panose="020B0604030504040204" pitchFamily="34" charset="-120"/>
                        </a:rPr>
                        <a:t>洽談中，議約中</a:t>
                      </a:r>
                      <a:r>
                        <a:rPr lang="zh-TW" altLang="en-US" sz="1600" dirty="0">
                          <a:solidFill>
                            <a:schemeClr val="tx1"/>
                          </a:solidFill>
                          <a:latin typeface="微軟正黑體" panose="020B0604030504040204" pitchFamily="34" charset="-120"/>
                          <a:ea typeface="微軟正黑體" panose="020B0604030504040204" pitchFamily="34" charset="-120"/>
                        </a:rPr>
                        <a:t>，</a:t>
                      </a:r>
                      <a:r>
                        <a:rPr lang="en-US" altLang="zh-TW" sz="1600" dirty="0">
                          <a:solidFill>
                            <a:schemeClr val="tx1"/>
                          </a:solidFill>
                          <a:latin typeface="微軟正黑體" panose="020B0604030504040204" pitchFamily="34" charset="-120"/>
                          <a:ea typeface="微軟正黑體" panose="020B0604030504040204" pitchFamily="34" charset="-120"/>
                        </a:rPr>
                        <a:t>5</a:t>
                      </a:r>
                      <a:r>
                        <a:rPr lang="zh-TW" altLang="en-US" sz="1600" dirty="0">
                          <a:solidFill>
                            <a:schemeClr val="tx1"/>
                          </a:solidFill>
                          <a:latin typeface="微軟正黑體" panose="020B0604030504040204" pitchFamily="34" charset="-120"/>
                          <a:ea typeface="微軟正黑體" panose="020B0604030504040204" pitchFamily="34" charset="-120"/>
                        </a:rPr>
                        <a:t>月進行會議</a:t>
                      </a:r>
                      <a:endParaRPr sz="1600" dirty="0">
                        <a:solidFill>
                          <a:schemeClr val="tx1"/>
                        </a:solidFill>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34058">
                <a:tc>
                  <a:txBody>
                    <a:bodyPr/>
                    <a:lstStyle/>
                    <a:p>
                      <a:pPr algn="l" rtl="0" fontAlgn="base"/>
                      <a:r>
                        <a:rPr lang="zh-TW" altLang="en-US" sz="1600" b="0" i="0" u="none" strike="noStrike" dirty="0">
                          <a:solidFill>
                            <a:srgbClr val="000000"/>
                          </a:solidFill>
                          <a:effectLst/>
                          <a:ea typeface="微軟正黑體" panose="020B0604030504040204" pitchFamily="34" charset="-120"/>
                        </a:rPr>
                        <a:t>技術移轉</a:t>
                      </a:r>
                      <a:r>
                        <a:rPr lang="zh-TW" altLang="en-US" sz="1600" b="0" i="0" dirty="0">
                          <a:solidFill>
                            <a:srgbClr val="000000"/>
                          </a:solidFill>
                          <a:effectLst/>
                          <a:latin typeface="微軟正黑體" panose="020B0604030504040204" pitchFamily="34" charset="-120"/>
                        </a:rPr>
                        <a:t>​</a:t>
                      </a:r>
                      <a:endParaRPr lang="zh-TW" altLang="en-US" b="0" i="0" dirty="0">
                        <a:solidFill>
                          <a:srgbClr val="000000"/>
                        </a:solidFill>
                        <a:effectLst/>
                      </a:endParaRP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base"/>
                      <a:r>
                        <a:rPr lang="zh-TW" altLang="en-US" sz="1600" b="0" i="0" u="none" strike="noStrike">
                          <a:solidFill>
                            <a:srgbClr val="000000"/>
                          </a:solidFill>
                          <a:effectLst/>
                          <a:ea typeface="微軟正黑體" panose="020B0604030504040204" pitchFamily="34" charset="-120"/>
                        </a:rPr>
                        <a:t>加拿大</a:t>
                      </a:r>
                      <a:r>
                        <a:rPr lang="zh-TW" altLang="en-US" sz="1600" b="0" i="0">
                          <a:solidFill>
                            <a:srgbClr val="000000"/>
                          </a:solidFill>
                          <a:effectLst/>
                          <a:latin typeface="微軟正黑體" panose="020B0604030504040204" pitchFamily="34" charset="-120"/>
                        </a:rPr>
                        <a:t>​</a:t>
                      </a:r>
                      <a:endParaRPr lang="zh-TW" altLang="en-US" b="0" i="0">
                        <a:solidFill>
                          <a:srgbClr val="000000"/>
                        </a:solidFill>
                        <a:effectLst/>
                      </a:endParaRPr>
                    </a:p>
                    <a:p>
                      <a:pPr algn="ctr" rtl="0" fontAlgn="base"/>
                      <a:r>
                        <a:rPr lang="en-US" sz="1600" b="0" i="0" u="none" strike="noStrike">
                          <a:solidFill>
                            <a:srgbClr val="000000"/>
                          </a:solidFill>
                          <a:effectLst/>
                          <a:latin typeface="微軟正黑體" panose="020B0604030504040204" pitchFamily="34" charset="-120"/>
                        </a:rPr>
                        <a:t>Queva</a:t>
                      </a:r>
                      <a:r>
                        <a:rPr lang="en-US" sz="1600" b="0" i="0">
                          <a:solidFill>
                            <a:srgbClr val="000000"/>
                          </a:solidFill>
                          <a:effectLst/>
                          <a:latin typeface="微軟正黑體" panose="020B0604030504040204" pitchFamily="34" charset="-120"/>
                        </a:rPr>
                        <a:t>​</a:t>
                      </a:r>
                      <a:endParaRPr lang="en-US" b="0" i="0">
                        <a:solidFill>
                          <a:srgbClr val="000000"/>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base"/>
                      <a:r>
                        <a:rPr lang="en-US" altLang="zh-TW" sz="1600" b="0" i="0" u="none" strike="noStrike">
                          <a:solidFill>
                            <a:srgbClr val="000000"/>
                          </a:solidFill>
                          <a:effectLst/>
                          <a:latin typeface="微軟正黑體" panose="020B0604030504040204" pitchFamily="34" charset="-120"/>
                        </a:rPr>
                        <a:t>300</a:t>
                      </a:r>
                      <a:r>
                        <a:rPr lang="zh-TW" altLang="en-US" sz="1600" b="0" i="0" u="none" strike="noStrike">
                          <a:solidFill>
                            <a:srgbClr val="000000"/>
                          </a:solidFill>
                          <a:effectLst/>
                          <a:ea typeface="微軟正黑體" panose="020B0604030504040204" pitchFamily="34" charset="-120"/>
                        </a:rPr>
                        <a:t>萬元</a:t>
                      </a:r>
                      <a:r>
                        <a:rPr lang="zh-TW" altLang="en-US" sz="1600" b="0" i="0">
                          <a:solidFill>
                            <a:srgbClr val="000000"/>
                          </a:solidFill>
                          <a:effectLst/>
                          <a:latin typeface="微軟正黑體" panose="020B0604030504040204" pitchFamily="34" charset="-120"/>
                        </a:rPr>
                        <a:t>​</a:t>
                      </a:r>
                      <a:endParaRPr lang="zh-TW" altLang="en-US" b="0" i="0">
                        <a:solidFill>
                          <a:srgbClr val="000000"/>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a:solidFill>
                            <a:srgbClr val="000000"/>
                          </a:solidFill>
                          <a:effectLst/>
                          <a:ea typeface="微軟正黑體" panose="020B0604030504040204" pitchFamily="34" charset="-120"/>
                        </a:rPr>
                        <a:t>寵物項圈專利</a:t>
                      </a:r>
                      <a:r>
                        <a:rPr lang="zh-TW" altLang="en-US" sz="1600" b="0" i="0">
                          <a:solidFill>
                            <a:srgbClr val="000000"/>
                          </a:solidFill>
                          <a:effectLst/>
                          <a:latin typeface="微軟正黑體" panose="020B0604030504040204" pitchFamily="34" charset="-120"/>
                        </a:rPr>
                        <a:t>​</a:t>
                      </a:r>
                      <a:endParaRPr lang="zh-TW" altLang="en-US" b="0" i="0">
                        <a:solidFill>
                          <a:srgbClr val="000000"/>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sym typeface="Arial"/>
                        </a:rPr>
                        <a:t>已報價</a:t>
                      </a:r>
                      <a:r>
                        <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sym typeface="Arial"/>
                        </a:rPr>
                        <a:t>12</a:t>
                      </a: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sym typeface="Arial"/>
                        </a:rPr>
                        <a:t>萬美元，​希望申請國際合作​</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115864711"/>
                  </a:ext>
                </a:extLst>
              </a:tr>
            </a:tbl>
          </a:graphicData>
        </a:graphic>
      </p:graphicFrame>
      <p:sp>
        <p:nvSpPr>
          <p:cNvPr id="1082" name="文字方塊 1"/>
          <p:cNvSpPr txBox="1"/>
          <p:nvPr/>
        </p:nvSpPr>
        <p:spPr>
          <a:xfrm>
            <a:off x="7860116" y="900009"/>
            <a:ext cx="3792060"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b="1">
                <a:latin typeface="微軟正黑體"/>
                <a:ea typeface="微軟正黑體"/>
                <a:cs typeface="微軟正黑體"/>
                <a:sym typeface="微軟正黑體"/>
              </a:defRPr>
            </a:lvl1pPr>
          </a:lstStyle>
          <a:p>
            <a:r>
              <a:rPr lang="zh-TW" altLang="en-US" dirty="0"/>
              <a:t>簽約：</a:t>
            </a:r>
            <a:r>
              <a:rPr lang="en-US" altLang="zh-TW" dirty="0"/>
              <a:t>150</a:t>
            </a:r>
            <a:r>
              <a:rPr lang="zh-TW" altLang="en-US" dirty="0"/>
              <a:t>萬</a:t>
            </a:r>
            <a:r>
              <a:rPr lang="en-US" altLang="zh-TW" dirty="0"/>
              <a:t>/</a:t>
            </a:r>
            <a:r>
              <a:rPr dirty="0"/>
              <a:t>努力與洽談中</a:t>
            </a:r>
            <a:r>
              <a:rPr lang="en-US" altLang="zh-TW" dirty="0"/>
              <a:t>60</a:t>
            </a:r>
            <a:r>
              <a:rPr dirty="0"/>
              <a:t>0萬元</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 name="投影片編號版面配置區 3"/>
          <p:cNvSpPr txBox="1">
            <a:spLocks noGrp="1"/>
          </p:cNvSpPr>
          <p:nvPr>
            <p:ph type="sldNum" sz="quarter" idx="4294967295"/>
          </p:nvPr>
        </p:nvSpPr>
        <p:spPr>
          <a:xfrm>
            <a:off x="11929580" y="6604317"/>
            <a:ext cx="262416"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15</a:t>
            </a:fld>
            <a:endParaRPr/>
          </a:p>
        </p:txBody>
      </p:sp>
      <p:sp>
        <p:nvSpPr>
          <p:cNvPr id="1085" name="標題 1"/>
          <p:cNvSpPr txBox="1">
            <a:spLocks noGrp="1"/>
          </p:cNvSpPr>
          <p:nvPr>
            <p:ph type="title"/>
          </p:nvPr>
        </p:nvSpPr>
        <p:spPr>
          <a:xfrm>
            <a:off x="1991548" y="37678"/>
            <a:ext cx="8370276" cy="775374"/>
          </a:xfrm>
          <a:prstGeom prst="rect">
            <a:avLst/>
          </a:prstGeom>
        </p:spPr>
        <p:txBody>
          <a:bodyPr/>
          <a:lstStyle/>
          <a:p>
            <a:pPr algn="ctr">
              <a:defRPr b="1">
                <a:solidFill>
                  <a:srgbClr val="000099"/>
                </a:solidFill>
                <a:latin typeface="微軟正黑體"/>
                <a:ea typeface="微軟正黑體"/>
                <a:cs typeface="微軟正黑體"/>
                <a:sym typeface="微軟正黑體"/>
              </a:defRPr>
            </a:pPr>
            <a:r>
              <a:t>重要業務推廣案件 (工服)</a:t>
            </a:r>
          </a:p>
        </p:txBody>
      </p:sp>
      <p:graphicFrame>
        <p:nvGraphicFramePr>
          <p:cNvPr id="1086" name="內容版面配置區 6"/>
          <p:cNvGraphicFramePr/>
          <p:nvPr>
            <p:extLst>
              <p:ext uri="{D42A27DB-BD31-4B8C-83A1-F6EECF244321}">
                <p14:modId xmlns:p14="http://schemas.microsoft.com/office/powerpoint/2010/main" val="2470920407"/>
              </p:ext>
            </p:extLst>
          </p:nvPr>
        </p:nvGraphicFramePr>
        <p:xfrm>
          <a:off x="539823" y="1356295"/>
          <a:ext cx="11112353" cy="2437895"/>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panose="020B0604030504040204" pitchFamily="34" charset="-120"/>
                          <a:ea typeface="微軟正黑體" panose="020B0604030504040204" pitchFamily="34" charset="-120"/>
                          <a:cs typeface="微軟正黑體"/>
                          <a:sym typeface="微軟正黑體"/>
                        </a:rPr>
                        <a:t>推廣中案件</a:t>
                      </a:r>
                      <a:endParaRPr sz="1600" b="1" dirty="0">
                        <a:solidFill>
                          <a:srgbClr val="FFFFFF"/>
                        </a:solidFill>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panose="020B0604030504040204" pitchFamily="34" charset="-120"/>
                          <a:ea typeface="微軟正黑體" panose="020B0604030504040204" pitchFamily="34" charset="-120"/>
                          <a:sym typeface="Calibri"/>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Arial"/>
                        </a:rPr>
                        <a:t>普羅斯工服案</a:t>
                      </a:r>
                      <a:endParaRPr sz="1600" dirty="0">
                        <a:latin typeface="微軟正黑體" panose="020B0604030504040204" pitchFamily="34" charset="-120"/>
                        <a:ea typeface="微軟正黑體" panose="020B0604030504040204" pitchFamily="34" charset="-120"/>
                        <a:cs typeface="Arial"/>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Arial"/>
                        </a:rPr>
                        <a:t>普羅斯</a:t>
                      </a:r>
                      <a:endParaRPr sz="1600" dirty="0">
                        <a:latin typeface="微軟正黑體" panose="020B0604030504040204" pitchFamily="34" charset="-120"/>
                        <a:ea typeface="微軟正黑體" panose="020B0604030504040204" pitchFamily="34" charset="-120"/>
                        <a:cs typeface="Arial"/>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dirty="0">
                          <a:latin typeface="微軟正黑體" panose="020B0604030504040204" pitchFamily="34" charset="-120"/>
                          <a:ea typeface="微軟正黑體" panose="020B0604030504040204" pitchFamily="34" charset="-120"/>
                          <a:cs typeface="微軟正黑體"/>
                          <a:sym typeface="微軟正黑體"/>
                        </a:rPr>
                        <a:t>15萬元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雷達感測模組設計與製作</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solidFill>
                            <a:schemeClr val="tx1"/>
                          </a:solidFill>
                          <a:latin typeface="微軟正黑體" panose="020B0604030504040204" pitchFamily="34" charset="-120"/>
                          <a:ea typeface="微軟正黑體" panose="020B0604030504040204" pitchFamily="34" charset="-120"/>
                          <a:cs typeface="微軟正黑體"/>
                          <a:sym typeface="微軟正黑體"/>
                        </a:rPr>
                        <a:t>報價中</a:t>
                      </a:r>
                      <a:endParaRPr sz="1600" dirty="0">
                        <a:solidFill>
                          <a:schemeClr val="tx1"/>
                        </a:solidFill>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34058">
                <a:tc>
                  <a:txBody>
                    <a:bodyPr/>
                    <a:lstStyle/>
                    <a:p>
                      <a:pPr algn="l" defTabSz="686004">
                        <a:defRPr sz="1800"/>
                      </a:pP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台灣櫻井</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工服案</a:t>
                      </a:r>
                      <a:endParaRPr sz="1600" dirty="0">
                        <a:latin typeface="微軟正黑體" panose="020B0604030504040204" pitchFamily="34" charset="-120"/>
                        <a:ea typeface="微軟正黑體" panose="020B0604030504040204" pitchFamily="34" charset="-120"/>
                        <a:cs typeface="Arial"/>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defTabSz="686004">
                        <a:defRPr sz="1800"/>
                      </a:pP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台灣</a:t>
                      </a:r>
                      <a:endPar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endParaRPr>
                    </a:p>
                    <a:p>
                      <a:pPr algn="l" defTabSz="686004">
                        <a:defRPr sz="1800"/>
                      </a:pP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櫻井</a:t>
                      </a:r>
                      <a:endParaRPr sz="1600" dirty="0">
                        <a:latin typeface="微軟正黑體" panose="020B0604030504040204" pitchFamily="34" charset="-120"/>
                        <a:ea typeface="微軟正黑體" panose="020B0604030504040204" pitchFamily="34" charset="-120"/>
                        <a:cs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ctr" defTabSz="686004">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10</a:t>
                      </a:r>
                      <a:r>
                        <a:rPr lang="zh-TW" altLang="en-US" sz="1600" dirty="0">
                          <a:latin typeface="微軟正黑體" panose="020B0604030504040204" pitchFamily="34" charset="-120"/>
                          <a:ea typeface="微軟正黑體" panose="020B0604030504040204" pitchFamily="34" charset="-120"/>
                          <a:cs typeface="微軟正黑體"/>
                          <a:sym typeface="微軟正黑體"/>
                        </a:rPr>
                        <a:t>萬元</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defTabSz="686004">
                        <a:defRPr sz="1800"/>
                      </a:pP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Arial"/>
                        </a:rPr>
                        <a:t>運動護具合作進行洽談</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微軟正黑體"/>
                          <a:sym typeface="微軟正黑體"/>
                        </a:rPr>
                        <a:t>報價中與</a:t>
                      </a:r>
                      <a:r>
                        <a:rPr lang="zh-TW"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rPr>
                        <a:t>樣品製作中</a:t>
                      </a:r>
                      <a:endParaRPr lang="en-US" altLang="zh-TW" sz="1600" b="0" i="0" u="none" strike="noStrike" cap="none" spc="0" baseline="0" dirty="0">
                        <a:solidFill>
                          <a:schemeClr val="tx1"/>
                        </a:solidFill>
                        <a:uFillTx/>
                        <a:latin typeface="微軟正黑體" panose="020B0604030504040204" pitchFamily="34" charset="-120"/>
                        <a:ea typeface="微軟正黑體" panose="020B0604030504040204" pitchFamily="34" charset="-120"/>
                        <a:cs typeface="+mj-cs"/>
                        <a:sym typeface="Arial"/>
                      </a:endParaRPr>
                    </a:p>
                    <a:p>
                      <a:pPr marL="0" marR="0" lvl="0" indent="0" algn="l" defTabSz="686004" rtl="0" eaLnBrk="1" fontAlgn="auto" latinLnBrk="0" hangingPunct="1">
                        <a:lnSpc>
                          <a:spcPct val="100000"/>
                        </a:lnSpc>
                        <a:spcBef>
                          <a:spcPts val="0"/>
                        </a:spcBef>
                        <a:spcAft>
                          <a:spcPts val="0"/>
                        </a:spcAft>
                        <a:buClrTx/>
                        <a:buSzTx/>
                        <a:buFontTx/>
                        <a:buNone/>
                        <a:tabLst/>
                        <a:defRPr sz="1800"/>
                      </a:pPr>
                      <a:endParaRPr sz="1600" dirty="0">
                        <a:solidFill>
                          <a:schemeClr val="tx1"/>
                        </a:solidFill>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2769230315"/>
                  </a:ext>
                </a:extLst>
              </a:tr>
            </a:tbl>
          </a:graphicData>
        </a:graphic>
      </p:graphicFrame>
      <p:sp>
        <p:nvSpPr>
          <p:cNvPr id="1087" name="文字方塊 1"/>
          <p:cNvSpPr txBox="1"/>
          <p:nvPr/>
        </p:nvSpPr>
        <p:spPr>
          <a:xfrm>
            <a:off x="9437471" y="986967"/>
            <a:ext cx="2214705"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努力與洽談中</a:t>
            </a:r>
            <a:r>
              <a:rPr lang="en-US" altLang="zh-TW" dirty="0"/>
              <a:t>2</a:t>
            </a:r>
            <a:r>
              <a:rPr dirty="0"/>
              <a:t>5萬元</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16</a:t>
            </a:fld>
            <a:endParaRPr/>
          </a:p>
        </p:txBody>
      </p:sp>
      <p:sp>
        <p:nvSpPr>
          <p:cNvPr id="1090" name="標題 1"/>
          <p:cNvSpPr txBox="1">
            <a:spLocks noGrp="1"/>
          </p:cNvSpPr>
          <p:nvPr>
            <p:ph type="title"/>
          </p:nvPr>
        </p:nvSpPr>
        <p:spPr>
          <a:xfrm>
            <a:off x="1991548" y="37678"/>
            <a:ext cx="8370276" cy="775374"/>
          </a:xfrm>
          <a:prstGeom prst="rect">
            <a:avLst/>
          </a:prstGeom>
        </p:spPr>
        <p:txBody>
          <a:bodyPr/>
          <a:lstStyle/>
          <a:p>
            <a:pPr algn="ctr">
              <a:defRPr b="1">
                <a:solidFill>
                  <a:srgbClr val="000099"/>
                </a:solidFill>
                <a:latin typeface="微軟正黑體"/>
                <a:ea typeface="微軟正黑體"/>
                <a:cs typeface="微軟正黑體"/>
                <a:sym typeface="微軟正黑體"/>
              </a:defRPr>
            </a:pPr>
            <a:r>
              <a:rPr dirty="0" err="1"/>
              <a:t>重大效益</a:t>
            </a:r>
            <a:r>
              <a:rPr dirty="0"/>
              <a:t>/</a:t>
            </a:r>
            <a:r>
              <a:rPr dirty="0" err="1"/>
              <a:t>重要任務規劃事項</a:t>
            </a:r>
            <a:endParaRPr dirty="0"/>
          </a:p>
        </p:txBody>
      </p:sp>
      <p:graphicFrame>
        <p:nvGraphicFramePr>
          <p:cNvPr id="1091" name="表格 1"/>
          <p:cNvGraphicFramePr/>
          <p:nvPr>
            <p:extLst>
              <p:ext uri="{D42A27DB-BD31-4B8C-83A1-F6EECF244321}">
                <p14:modId xmlns:p14="http://schemas.microsoft.com/office/powerpoint/2010/main" val="364888589"/>
              </p:ext>
            </p:extLst>
          </p:nvPr>
        </p:nvGraphicFramePr>
        <p:xfrm>
          <a:off x="256898" y="688306"/>
          <a:ext cx="11839576" cy="6692493"/>
        </p:xfrm>
        <a:graphic>
          <a:graphicData uri="http://schemas.openxmlformats.org/drawingml/2006/table">
            <a:tbl>
              <a:tblPr>
                <a:tableStyleId>{4C3C2611-4C71-4FC5-86AE-919BDF0F9419}</a:tableStyleId>
              </a:tblPr>
              <a:tblGrid>
                <a:gridCol w="2423790">
                  <a:extLst>
                    <a:ext uri="{9D8B030D-6E8A-4147-A177-3AD203B41FA5}">
                      <a16:colId xmlns:a16="http://schemas.microsoft.com/office/drawing/2014/main" val="20000"/>
                    </a:ext>
                  </a:extLst>
                </a:gridCol>
                <a:gridCol w="2933164">
                  <a:extLst>
                    <a:ext uri="{9D8B030D-6E8A-4147-A177-3AD203B41FA5}">
                      <a16:colId xmlns:a16="http://schemas.microsoft.com/office/drawing/2014/main" val="20001"/>
                    </a:ext>
                  </a:extLst>
                </a:gridCol>
                <a:gridCol w="1158146">
                  <a:extLst>
                    <a:ext uri="{9D8B030D-6E8A-4147-A177-3AD203B41FA5}">
                      <a16:colId xmlns:a16="http://schemas.microsoft.com/office/drawing/2014/main" val="20002"/>
                    </a:ext>
                  </a:extLst>
                </a:gridCol>
                <a:gridCol w="2581275">
                  <a:extLst>
                    <a:ext uri="{9D8B030D-6E8A-4147-A177-3AD203B41FA5}">
                      <a16:colId xmlns:a16="http://schemas.microsoft.com/office/drawing/2014/main" val="20003"/>
                    </a:ext>
                  </a:extLst>
                </a:gridCol>
                <a:gridCol w="1228725">
                  <a:extLst>
                    <a:ext uri="{9D8B030D-6E8A-4147-A177-3AD203B41FA5}">
                      <a16:colId xmlns:a16="http://schemas.microsoft.com/office/drawing/2014/main" val="20004"/>
                    </a:ext>
                  </a:extLst>
                </a:gridCol>
                <a:gridCol w="1514476">
                  <a:extLst>
                    <a:ext uri="{9D8B030D-6E8A-4147-A177-3AD203B41FA5}">
                      <a16:colId xmlns:a16="http://schemas.microsoft.com/office/drawing/2014/main" val="20005"/>
                    </a:ext>
                  </a:extLst>
                </a:gridCol>
              </a:tblGrid>
              <a:tr h="287922">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600">
                          <a:latin typeface="+mn-lt"/>
                          <a:ea typeface="+mn-ea"/>
                          <a:cs typeface="+mn-cs"/>
                          <a:sym typeface="Helvetica"/>
                        </a:defRPr>
                      </a:pPr>
                      <a: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n-lt"/>
                          <a:ea typeface="+mn-ea"/>
                          <a:cs typeface="+mn-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575843">
                <a:tc vMerge="1">
                  <a:txBody>
                    <a:bodyPr/>
                    <a:lstStyle/>
                    <a:p>
                      <a:endParaRPr lang="zh-TW"/>
                    </a:p>
                  </a:txBody>
                  <a:tcPr/>
                </a:tc>
                <a:tc>
                  <a:txBody>
                    <a:bodyPr/>
                    <a:lstStyle/>
                    <a:p>
                      <a:pPr algn="ctr">
                        <a:defRPr sz="1800"/>
                      </a:pPr>
                      <a:r>
                        <a:rPr sz="1600">
                          <a:latin typeface="微軟正黑體"/>
                          <a:ea typeface="微軟正黑體"/>
                          <a:cs typeface="微軟正黑體"/>
                          <a:sym typeface="微軟正黑體"/>
                        </a:rPr>
                        <a:t>達成之
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800"/>
                      </a:pPr>
                      <a:r>
                        <a:rPr sz="1600">
                          <a:latin typeface="微軟正黑體"/>
                          <a:ea typeface="微軟正黑體"/>
                          <a:cs typeface="微軟正黑體"/>
                          <a:sym typeface="微軟正黑體"/>
                        </a:rPr>
                        <a:t>預計
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800"/>
                      </a:pPr>
                      <a:r>
                        <a:rPr sz="1600">
                          <a:latin typeface="微軟正黑體"/>
                          <a:ea typeface="微軟正黑體"/>
                          <a:cs typeface="微軟正黑體"/>
                          <a:sym typeface="微軟正黑體"/>
                        </a:rPr>
                        <a:t>重要進展
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800"/>
                      </a:pPr>
                      <a:r>
                        <a:rPr sz="1600">
                          <a:latin typeface="微軟正黑體"/>
                          <a:ea typeface="微軟正黑體"/>
                          <a:cs typeface="微軟正黑體"/>
                          <a:sym typeface="微軟正黑體"/>
                        </a:rPr>
                        <a:t>預訂
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1439608">
                <a:tc>
                  <a:txBody>
                    <a:bodyPr/>
                    <a:lstStyle/>
                    <a:p>
                      <a:pPr algn="just">
                        <a:lnSpc>
                          <a:spcPts val="2000"/>
                        </a:lnSpc>
                        <a:defRPr sz="1600">
                          <a:latin typeface="微軟正黑體"/>
                          <a:ea typeface="微軟正黑體"/>
                          <a:cs typeface="微軟正黑體"/>
                          <a:sym typeface="微軟正黑體"/>
                        </a:defRPr>
                      </a:pPr>
                      <a:r>
                        <a:t>推動跨業整合智慧環景顯示與AI感知新興運動科技服務應用系統平台解決方案</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與1家國內投影顯示設備大廠共創發展創新智慧互動應用投影一體機系統提供場館/居家服務應用</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智慧沈浸式AI互動感知投影系統關鍵技術整合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113.6.30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en-US" altLang="zh-TW" dirty="0">
                          <a:solidFill>
                            <a:schemeClr val="tx1"/>
                          </a:solidFill>
                          <a:latin typeface="微軟正黑體" panose="020B0604030504040204" pitchFamily="34" charset="-120"/>
                          <a:ea typeface="微軟正黑體" panose="020B0604030504040204" pitchFamily="34" charset="-120"/>
                        </a:rPr>
                        <a:t>5/9</a:t>
                      </a:r>
                      <a:r>
                        <a:rPr lang="zh-TW" altLang="en-US" dirty="0">
                          <a:solidFill>
                            <a:schemeClr val="tx1"/>
                          </a:solidFill>
                          <a:latin typeface="微軟正黑體" panose="020B0604030504040204" pitchFamily="34" charset="-120"/>
                          <a:ea typeface="微軟正黑體" panose="020B0604030504040204" pitchFamily="34" charset="-120"/>
                        </a:rPr>
                        <a:t>送件，簡報審核中</a:t>
                      </a:r>
                    </a:p>
                    <a:p>
                      <a:pPr algn="l" defTabSz="686004">
                        <a:defRPr sz="1600">
                          <a:latin typeface="微軟正黑體"/>
                          <a:ea typeface="微軟正黑體"/>
                          <a:cs typeface="微軟正黑體"/>
                          <a:sym typeface="微軟正黑體"/>
                        </a:defRPr>
                      </a:pPr>
                      <a:endParaRPr sz="1600" dirty="0">
                        <a:solidFill>
                          <a:schemeClr val="tx1"/>
                        </a:solidFill>
                        <a:latin typeface="微軟正黑體"/>
                        <a:ea typeface="微軟正黑體"/>
                        <a:cs typeface="微軟正黑體"/>
                        <a:sym typeface="微軟正黑體"/>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2303372">
                <a:tc>
                  <a:txBody>
                    <a:bodyPr/>
                    <a:lstStyle/>
                    <a:p>
                      <a:pPr algn="just">
                        <a:lnSpc>
                          <a:spcPts val="2000"/>
                        </a:lnSpc>
                        <a:defRPr sz="1800"/>
                      </a:pPr>
                      <a:r>
                        <a:rPr sz="1600">
                          <a:latin typeface="微軟正黑體"/>
                          <a:ea typeface="微軟正黑體"/>
                          <a:cs typeface="微軟正黑體"/>
                          <a:sym typeface="微軟正黑體"/>
                        </a:rPr>
                        <a:t>以新展演與新音樂打造新興文化影視音產業解決方案與服務</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lang="zh-TW" altLang="en-US" dirty="0"/>
                        <a:t>與策展領頭業者，如</a:t>
                      </a:r>
                      <a:r>
                        <a:rPr lang="en-US" altLang="zh-TW" dirty="0"/>
                        <a:t>:</a:t>
                      </a:r>
                      <a:r>
                        <a:rPr lang="zh-TW" altLang="en-US" dirty="0"/>
                        <a:t>國內領頭內容產製（夢想創造、甲尚娛樂）與展演</a:t>
                      </a:r>
                      <a:r>
                        <a:rPr lang="en-US" altLang="zh-TW" dirty="0"/>
                        <a:t>(</a:t>
                      </a:r>
                      <a:r>
                        <a:rPr lang="zh-TW" altLang="en-US" dirty="0"/>
                        <a:t>必應</a:t>
                      </a:r>
                      <a:r>
                        <a:rPr lang="en-US" altLang="zh-TW" dirty="0"/>
                        <a:t>)</a:t>
                      </a:r>
                      <a:r>
                        <a:rPr lang="zh-TW" altLang="en-US" dirty="0"/>
                        <a:t>並結合終端裝置，打造虛實互動新展演與新音樂方案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lvl="0"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noProof="0" dirty="0">
                          <a:solidFill>
                            <a:srgbClr val="000000"/>
                          </a:solidFill>
                          <a:uFillTx/>
                          <a:latin typeface="微軟正黑體"/>
                          <a:ea typeface="微軟正黑體"/>
                          <a:cs typeface="+mj-cs"/>
                          <a:sym typeface="Arial"/>
                        </a:rPr>
                        <a:t>虛實風格化互動影音生成式</a:t>
                      </a:r>
                      <a:r>
                        <a:rPr lang="en-US" altLang="zh-TW" sz="1600" b="0" i="0" u="none" strike="noStrike" cap="none" spc="0" baseline="0" noProof="0" dirty="0">
                          <a:solidFill>
                            <a:srgbClr val="000000"/>
                          </a:solidFill>
                          <a:uFillTx/>
                          <a:latin typeface="微軟正黑體"/>
                          <a:ea typeface="微軟正黑體"/>
                          <a:cs typeface="+mj-cs"/>
                          <a:sym typeface="Arial"/>
                        </a:rPr>
                        <a:t>AI</a:t>
                      </a:r>
                      <a:r>
                        <a:rPr lang="zh-TW" altLang="en-US" sz="1600" b="0" i="0" u="none" strike="noStrike" cap="none" spc="0" baseline="0" noProof="0" dirty="0">
                          <a:solidFill>
                            <a:srgbClr val="000000"/>
                          </a:solidFill>
                          <a:uFillTx/>
                          <a:latin typeface="微軟正黑體"/>
                          <a:ea typeface="微軟正黑體"/>
                          <a:cs typeface="+mj-cs"/>
                          <a:sym typeface="Arial"/>
                        </a:rPr>
                        <a:t>偶像</a:t>
                      </a:r>
                      <a:r>
                        <a:rPr lang="en-US" altLang="zh-TW" sz="1600" b="0" i="0" u="none" strike="noStrike" cap="none" spc="0" baseline="0" noProof="0" dirty="0">
                          <a:solidFill>
                            <a:srgbClr val="000000"/>
                          </a:solidFill>
                          <a:uFillTx/>
                          <a:latin typeface="微軟正黑體"/>
                          <a:ea typeface="微軟正黑體"/>
                          <a:cs typeface="+mj-cs"/>
                          <a:sym typeface="Arial"/>
                        </a:rPr>
                        <a:t> x TTXC</a:t>
                      </a:r>
                      <a:r>
                        <a:rPr lang="zh-TW" altLang="en-US" sz="1600" b="0" i="0" u="none" strike="noStrike" cap="none" spc="0" baseline="0" noProof="0" dirty="0">
                          <a:solidFill>
                            <a:srgbClr val="000000"/>
                          </a:solidFill>
                          <a:uFillTx/>
                          <a:latin typeface="微軟正黑體"/>
                          <a:ea typeface="微軟正黑體"/>
                          <a:cs typeface="+mj-cs"/>
                          <a:sym typeface="Arial"/>
                        </a:rPr>
                        <a:t>多邊合作展演：</a:t>
                      </a:r>
                      <a:r>
                        <a:rPr lang="zh-CN" altLang="en-US" sz="1600" b="0" i="0" u="none" strike="noStrike" cap="none" spc="0" baseline="0" noProof="0" dirty="0">
                          <a:solidFill>
                            <a:srgbClr val="000000"/>
                          </a:solidFill>
                          <a:uFillTx/>
                          <a:latin typeface="微軟正黑體"/>
                          <a:ea typeface="微軟正黑體"/>
                          <a:cs typeface="+mj-cs"/>
                          <a:sym typeface="Arial"/>
                        </a:rPr>
                        <a:t>促成與高流打狗祭演唱會</a:t>
                      </a:r>
                      <a:r>
                        <a:rPr lang="en" altLang="zh-CN" sz="1600" b="0" i="0" u="none" strike="noStrike" cap="none" spc="0" baseline="0" noProof="0" dirty="0">
                          <a:solidFill>
                            <a:srgbClr val="000000"/>
                          </a:solidFill>
                          <a:uFillTx/>
                          <a:latin typeface="微軟正黑體"/>
                          <a:ea typeface="微軟正黑體"/>
                          <a:cs typeface="+mj-cs"/>
                          <a:sym typeface="Arial"/>
                        </a:rPr>
                        <a:t>IP</a:t>
                      </a:r>
                      <a:r>
                        <a:rPr lang="zh-CN" altLang="en-US" sz="1600" b="0" i="0" u="none" strike="noStrike" cap="none" spc="0" baseline="0" noProof="0" dirty="0">
                          <a:solidFill>
                            <a:srgbClr val="000000"/>
                          </a:solidFill>
                          <a:uFillTx/>
                          <a:latin typeface="微軟正黑體"/>
                          <a:ea typeface="微軟正黑體"/>
                          <a:cs typeface="+mj-cs"/>
                          <a:sym typeface="Arial"/>
                        </a:rPr>
                        <a:t>虛實共演、駁二藝術特區</a:t>
                      </a:r>
                      <a:r>
                        <a:rPr lang="en-US" altLang="zh-CN" sz="1600" b="0" i="0" u="none" strike="noStrike" cap="none" spc="0" baseline="0" noProof="0" dirty="0">
                          <a:solidFill>
                            <a:srgbClr val="000000"/>
                          </a:solidFill>
                          <a:uFillTx/>
                          <a:latin typeface="微軟正黑體"/>
                          <a:ea typeface="微軟正黑體"/>
                          <a:cs typeface="+mj-cs"/>
                          <a:sym typeface="Arial"/>
                        </a:rPr>
                        <a:t>XR</a:t>
                      </a:r>
                      <a:r>
                        <a:rPr lang="zh-CN" altLang="en-US" sz="1600" b="0" i="0" u="none" strike="noStrike" cap="none" spc="0" baseline="0" noProof="0" dirty="0">
                          <a:solidFill>
                            <a:srgbClr val="000000"/>
                          </a:solidFill>
                          <a:uFillTx/>
                          <a:latin typeface="微軟正黑體"/>
                          <a:ea typeface="微軟正黑體"/>
                          <a:cs typeface="+mj-cs"/>
                          <a:sym typeface="Arial"/>
                        </a:rPr>
                        <a:t>展演應用、沈浸劇場多方共演；</a:t>
                      </a:r>
                      <a:r>
                        <a:rPr lang="zh-TW" altLang="zh-TW" sz="1600" b="0" i="0" u="none" strike="noStrike" cap="none" spc="0" baseline="0" dirty="0">
                          <a:solidFill>
                            <a:srgbClr val="000000"/>
                          </a:solidFill>
                          <a:uFillTx/>
                          <a:latin typeface="微軟正黑體"/>
                          <a:ea typeface="微軟正黑體"/>
                          <a:cs typeface="+mj-cs"/>
                          <a:sym typeface="Microsoft JhengHei"/>
                        </a:rPr>
                        <a:t>高擬真影音生成與展演</a:t>
                      </a:r>
                      <a:r>
                        <a:rPr lang="zh-TW" altLang="en-US" sz="1600" b="0" i="0" u="none" strike="noStrike" cap="none" spc="0" baseline="0" dirty="0">
                          <a:solidFill>
                            <a:srgbClr val="000000"/>
                          </a:solidFill>
                          <a:uFillTx/>
                          <a:latin typeface="微軟正黑體"/>
                          <a:ea typeface="微軟正黑體"/>
                          <a:cs typeface="+mj-cs"/>
                          <a:sym typeface="Microsoft JhengHei"/>
                        </a:rPr>
                        <a:t>映</a:t>
                      </a:r>
                      <a:r>
                        <a:rPr lang="zh-TW" altLang="zh-TW" sz="1600" b="0" i="0" u="none" strike="noStrike" cap="none" spc="0" baseline="0" dirty="0">
                          <a:solidFill>
                            <a:srgbClr val="000000"/>
                          </a:solidFill>
                          <a:uFillTx/>
                          <a:latin typeface="微軟正黑體"/>
                          <a:ea typeface="微軟正黑體"/>
                          <a:cs typeface="+mj-cs"/>
                          <a:sym typeface="Microsoft JhengHei"/>
                        </a:rPr>
                        <a:t>應用服務系統</a:t>
                      </a:r>
                      <a:r>
                        <a:rPr lang="en-US" altLang="zh-TW" sz="1600" b="0" i="0" u="none" strike="noStrike" cap="none" spc="0" baseline="0" dirty="0">
                          <a:solidFill>
                            <a:srgbClr val="000000"/>
                          </a:solidFill>
                          <a:uFillTx/>
                          <a:latin typeface="微軟正黑體"/>
                          <a:ea typeface="微軟正黑體"/>
                          <a:cs typeface="+mj-cs"/>
                          <a:sym typeface="Microsoft JhengHei"/>
                        </a:rPr>
                        <a:t>-</a:t>
                      </a:r>
                      <a:r>
                        <a:rPr lang="zh-CN" altLang="en-US" sz="1600" b="0" i="0" u="none" strike="noStrike" cap="none" spc="0" baseline="0" dirty="0">
                          <a:solidFill>
                            <a:srgbClr val="000000"/>
                          </a:solidFill>
                          <a:uFillTx/>
                          <a:latin typeface="微軟正黑體"/>
                          <a:ea typeface="微軟正黑體"/>
                          <a:cs typeface="+mj-cs"/>
                          <a:sym typeface="Microsoft JhengHei"/>
                        </a:rPr>
                        <a:t>對焦</a:t>
                      </a:r>
                      <a:r>
                        <a:rPr lang="zh-TW" altLang="en-US" sz="1600" b="0" i="0" u="none" strike="noStrike" cap="none" spc="0" baseline="0" dirty="0">
                          <a:solidFill>
                            <a:srgbClr val="000000"/>
                          </a:solidFill>
                          <a:uFillTx/>
                          <a:latin typeface="微軟正黑體"/>
                          <a:ea typeface="微軟正黑體"/>
                          <a:cs typeface="+mj-cs"/>
                          <a:sym typeface="Arial"/>
                        </a:rPr>
                        <a:t>產業佈局</a:t>
                      </a:r>
                      <a:endParaRPr lang="en-US" altLang="zh-TW" sz="1200" b="0" i="0" u="none" strike="noStrike" cap="none" spc="0" baseline="0" dirty="0">
                        <a:solidFill>
                          <a:srgbClr val="000000"/>
                        </a:solidFill>
                        <a:effectLst/>
                        <a:uFillTx/>
                        <a:latin typeface="+mj-lt"/>
                        <a:ea typeface="+mj-ea"/>
                        <a:cs typeface="+mj-cs"/>
                        <a:sym typeface="Arial"/>
                      </a:endParaRPr>
                    </a:p>
                    <a:p>
                      <a:pPr marL="342900" marR="0" lvl="4"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400" b="0" i="0" u="none" strike="noStrike" cap="none" spc="0" baseline="0" dirty="0">
                          <a:solidFill>
                            <a:srgbClr val="000000"/>
                          </a:solidFill>
                          <a:effectLst/>
                          <a:uFillTx/>
                          <a:latin typeface="+mj-lt"/>
                          <a:ea typeface="+mj-ea"/>
                          <a:cs typeface="+mj-cs"/>
                          <a:sym typeface="Arial"/>
                        </a:rPr>
                        <a:t>文化局回覆科技帶來亮點、演唱會經濟數位轉型，亞灣產業（動畫影視音）導入。</a:t>
                      </a:r>
                      <a:endParaRPr lang="en-US" altLang="zh-TW" sz="1400" b="0" i="0" u="none" strike="noStrike" cap="none" spc="0" baseline="0" dirty="0">
                        <a:solidFill>
                          <a:srgbClr val="000000"/>
                        </a:solidFill>
                        <a:effectLst/>
                        <a:uFillTx/>
                        <a:latin typeface="+mj-lt"/>
                        <a:ea typeface="+mj-ea"/>
                        <a:cs typeface="+mj-cs"/>
                        <a:sym typeface="Arial"/>
                      </a:endParaRPr>
                    </a:p>
                    <a:p>
                      <a:pPr marL="342900" marR="0" lvl="4"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400" b="0" i="0" u="none" strike="noStrike" cap="none" spc="0" baseline="0" dirty="0">
                          <a:solidFill>
                            <a:srgbClr val="000000"/>
                          </a:solidFill>
                          <a:effectLst/>
                          <a:uFillTx/>
                          <a:latin typeface="+mj-lt"/>
                          <a:ea typeface="+mj-ea"/>
                          <a:cs typeface="+mj-cs"/>
                          <a:sym typeface="Arial"/>
                        </a:rPr>
                        <a:t>線上虛擬型的</a:t>
                      </a:r>
                      <a:r>
                        <a:rPr lang="en" altLang="zh-TW" sz="1400" b="0" i="0" u="none" strike="noStrike" cap="none" spc="0" baseline="0" dirty="0">
                          <a:solidFill>
                            <a:srgbClr val="000000"/>
                          </a:solidFill>
                          <a:effectLst/>
                          <a:uFillTx/>
                          <a:latin typeface="+mj-lt"/>
                          <a:ea typeface="+mj-ea"/>
                          <a:cs typeface="+mj-cs"/>
                          <a:sym typeface="Arial"/>
                        </a:rPr>
                        <a:t>IP</a:t>
                      </a:r>
                      <a:r>
                        <a:rPr lang="zh-TW" altLang="en-US" sz="1400" b="0" i="0" u="none" strike="noStrike" cap="none" spc="0" baseline="0" dirty="0">
                          <a:solidFill>
                            <a:srgbClr val="000000"/>
                          </a:solidFill>
                          <a:effectLst/>
                          <a:uFillTx/>
                          <a:latin typeface="+mj-lt"/>
                          <a:ea typeface="+mj-ea"/>
                          <a:cs typeface="+mj-cs"/>
                          <a:sym typeface="Arial"/>
                        </a:rPr>
                        <a:t>；工研院可以先製作部分</a:t>
                      </a:r>
                      <a:r>
                        <a:rPr lang="en" altLang="zh-TW" sz="1400" b="0" i="0" u="none" strike="noStrike" cap="none" spc="0" baseline="0" dirty="0">
                          <a:solidFill>
                            <a:srgbClr val="000000"/>
                          </a:solidFill>
                          <a:effectLst/>
                          <a:uFillTx/>
                          <a:latin typeface="+mj-lt"/>
                          <a:ea typeface="+mj-ea"/>
                          <a:cs typeface="+mj-cs"/>
                          <a:sym typeface="Arial"/>
                        </a:rPr>
                        <a:t>IP</a:t>
                      </a:r>
                      <a:r>
                        <a:rPr lang="zh-TW" altLang="en-US" sz="1400" b="0" i="0" u="none" strike="noStrike" cap="none" spc="0" baseline="0" dirty="0">
                          <a:solidFill>
                            <a:srgbClr val="000000"/>
                          </a:solidFill>
                          <a:effectLst/>
                          <a:uFillTx/>
                          <a:latin typeface="+mj-lt"/>
                          <a:ea typeface="+mj-ea"/>
                          <a:cs typeface="+mj-cs"/>
                          <a:sym typeface="Arial"/>
                        </a:rPr>
                        <a:t>，六月前試煉。</a:t>
                      </a:r>
                      <a:endParaRPr lang="en-US" altLang="zh-TW" sz="1400" b="0" i="0" u="none" strike="noStrike" cap="none" spc="0" baseline="0" dirty="0">
                        <a:solidFill>
                          <a:srgbClr val="000000"/>
                        </a:solidFill>
                        <a:effectLst/>
                        <a:uFillTx/>
                        <a:latin typeface="+mj-lt"/>
                        <a:ea typeface="+mj-ea"/>
                        <a:cs typeface="+mj-cs"/>
                        <a:sym typeface="Arial"/>
                      </a:endParaRPr>
                    </a:p>
                    <a:p>
                      <a:pPr marL="342900" marR="0" lvl="4"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400" b="0" i="0" u="none" strike="noStrike" cap="none" spc="0" baseline="0" dirty="0">
                          <a:solidFill>
                            <a:srgbClr val="000000"/>
                          </a:solidFill>
                          <a:effectLst/>
                          <a:uFillTx/>
                          <a:latin typeface="+mj-lt"/>
                          <a:ea typeface="+mj-ea"/>
                          <a:cs typeface="+mj-cs"/>
                          <a:sym typeface="Arial"/>
                        </a:rPr>
                        <a:t>彙整「藝術家進駐工研院」的內容＠駁二科技駐村</a:t>
                      </a:r>
                    </a:p>
                    <a:p>
                      <a:pPr marL="342900" marR="0" lvl="0"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endParaRPr lang="zh-TW" altLang="en-US" sz="1600" b="0" i="0" u="none" strike="noStrike" cap="none" spc="0" baseline="0" dirty="0">
                        <a:solidFill>
                          <a:srgbClr val="000000"/>
                        </a:solidFill>
                        <a:uFillTx/>
                        <a:latin typeface="微軟正黑體"/>
                        <a:ea typeface="微軟正黑體"/>
                        <a:cs typeface="+mj-cs"/>
                        <a:sym typeface="Arial"/>
                      </a:endParaRPr>
                    </a:p>
                    <a:p>
                      <a:pPr marL="342900" marR="0" lvl="0"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endParaRPr lang="zh-TW" altLang="en-US" sz="1600" b="0" i="0" u="none" strike="noStrike" cap="none" spc="0" baseline="0" noProof="0" dirty="0">
                        <a:solidFill>
                          <a:srgbClr val="000000"/>
                        </a:solidFill>
                        <a:uFillTx/>
                        <a:latin typeface="微軟正黑體"/>
                        <a:ea typeface="微軟正黑體"/>
                        <a:cs typeface="+mj-cs"/>
                        <a:sym typeface="Arial"/>
                      </a:endParaRPr>
                    </a:p>
                    <a:p>
                      <a:pPr marL="342900" marR="0" lvl="0"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endParaRPr lang="zh-TW" altLang="en-US" sz="1600" b="0" i="0" u="none" strike="noStrike" cap="none" spc="0" baseline="0" dirty="0">
                        <a:solidFill>
                          <a:srgbClr val="000000"/>
                        </a:solidFill>
                        <a:uFillTx/>
                        <a:latin typeface="微軟正黑體"/>
                        <a:ea typeface="微軟正黑體"/>
                        <a:cs typeface="+mj-cs"/>
                        <a:sym typeface="Arial"/>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b="0" i="0" u="none" strike="noStrike" cap="none" spc="0" baseline="0" dirty="0">
                          <a:solidFill>
                            <a:srgbClr val="000000"/>
                          </a:solidFill>
                          <a:uFillTx/>
                          <a:latin typeface="微軟正黑體"/>
                          <a:ea typeface="微軟正黑體"/>
                          <a:cs typeface="+mj-cs"/>
                          <a:sym typeface="微軟正黑體"/>
                        </a:rPr>
                        <a:t>113.0</a:t>
                      </a:r>
                      <a:r>
                        <a:rPr lang="en-US" altLang="zh-TW" sz="1600" b="0" i="0" u="none" strike="noStrike" cap="none" spc="0" baseline="0" dirty="0">
                          <a:solidFill>
                            <a:srgbClr val="000000"/>
                          </a:solidFill>
                          <a:uFillTx/>
                          <a:latin typeface="微軟正黑體"/>
                          <a:ea typeface="微軟正黑體"/>
                          <a:cs typeface="+mj-cs"/>
                          <a:sym typeface="微軟正黑體"/>
                        </a:rPr>
                        <a:t>8</a:t>
                      </a:r>
                      <a:r>
                        <a:rPr sz="1600" b="0" i="0" u="none" strike="noStrike" cap="none" spc="0" baseline="0" dirty="0">
                          <a:solidFill>
                            <a:srgbClr val="000000"/>
                          </a:solidFill>
                          <a:uFillTx/>
                          <a:latin typeface="微軟正黑體"/>
                          <a:ea typeface="微軟正黑體"/>
                          <a:cs typeface="+mj-cs"/>
                          <a:sym typeface="微軟正黑體"/>
                        </a:rPr>
                        <a:t>.30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just">
                        <a:lnSpc>
                          <a:spcPts val="2000"/>
                        </a:lnSpc>
                        <a:defRPr sz="1800"/>
                      </a:pPr>
                      <a:r>
                        <a:rPr lang="en-US" altLang="zh-TW" sz="1600" dirty="0">
                          <a:latin typeface="微軟正黑體"/>
                          <a:ea typeface="微軟正黑體"/>
                          <a:cs typeface="微軟正黑體"/>
                          <a:sym typeface="微軟正黑體"/>
                        </a:rPr>
                        <a:t>5/2</a:t>
                      </a:r>
                      <a:r>
                        <a:rPr lang="zh-TW" altLang="en-US" sz="1600" dirty="0">
                          <a:latin typeface="微軟正黑體"/>
                          <a:ea typeface="微軟正黑體"/>
                          <a:cs typeface="微軟正黑體"/>
                          <a:sym typeface="微軟正黑體"/>
                        </a:rPr>
                        <a:t>拜訪高雄文化局副局長及高流執行長</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17</a:t>
            </a:fld>
            <a:endParaRPr/>
          </a:p>
        </p:txBody>
      </p:sp>
      <p:sp>
        <p:nvSpPr>
          <p:cNvPr id="1090" name="標題 1"/>
          <p:cNvSpPr txBox="1">
            <a:spLocks noGrp="1"/>
          </p:cNvSpPr>
          <p:nvPr>
            <p:ph type="title"/>
          </p:nvPr>
        </p:nvSpPr>
        <p:spPr>
          <a:xfrm>
            <a:off x="1991548" y="37678"/>
            <a:ext cx="8370276" cy="775374"/>
          </a:xfrm>
          <a:prstGeom prst="rect">
            <a:avLst/>
          </a:prstGeom>
        </p:spPr>
        <p:txBody>
          <a:bodyPr/>
          <a:lstStyle/>
          <a:p>
            <a:pPr algn="ctr">
              <a:defRPr b="1">
                <a:solidFill>
                  <a:srgbClr val="000099"/>
                </a:solidFill>
                <a:latin typeface="微軟正黑體"/>
                <a:ea typeface="微軟正黑體"/>
                <a:cs typeface="微軟正黑體"/>
                <a:sym typeface="微軟正黑體"/>
              </a:defRPr>
            </a:pPr>
            <a:r>
              <a:rPr dirty="0" err="1"/>
              <a:t>重大效益</a:t>
            </a:r>
            <a:r>
              <a:rPr dirty="0"/>
              <a:t>/</a:t>
            </a:r>
            <a:r>
              <a:rPr dirty="0" err="1"/>
              <a:t>重要任務規劃事項</a:t>
            </a:r>
            <a:endParaRPr dirty="0"/>
          </a:p>
        </p:txBody>
      </p:sp>
      <p:graphicFrame>
        <p:nvGraphicFramePr>
          <p:cNvPr id="1091" name="表格 1"/>
          <p:cNvGraphicFramePr/>
          <p:nvPr>
            <p:extLst>
              <p:ext uri="{D42A27DB-BD31-4B8C-83A1-F6EECF244321}">
                <p14:modId xmlns:p14="http://schemas.microsoft.com/office/powerpoint/2010/main" val="626864694"/>
              </p:ext>
            </p:extLst>
          </p:nvPr>
        </p:nvGraphicFramePr>
        <p:xfrm>
          <a:off x="145039" y="634638"/>
          <a:ext cx="11901921" cy="6194132"/>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3299610">
                  <a:extLst>
                    <a:ext uri="{9D8B030D-6E8A-4147-A177-3AD203B41FA5}">
                      <a16:colId xmlns:a16="http://schemas.microsoft.com/office/drawing/2014/main" val="20001"/>
                    </a:ext>
                  </a:extLst>
                </a:gridCol>
                <a:gridCol w="954156">
                  <a:extLst>
                    <a:ext uri="{9D8B030D-6E8A-4147-A177-3AD203B41FA5}">
                      <a16:colId xmlns:a16="http://schemas.microsoft.com/office/drawing/2014/main" val="20002"/>
                    </a:ext>
                  </a:extLst>
                </a:gridCol>
                <a:gridCol w="3022229">
                  <a:extLst>
                    <a:ext uri="{9D8B030D-6E8A-4147-A177-3AD203B41FA5}">
                      <a16:colId xmlns:a16="http://schemas.microsoft.com/office/drawing/2014/main" val="20003"/>
                    </a:ext>
                  </a:extLst>
                </a:gridCol>
                <a:gridCol w="1228725">
                  <a:extLst>
                    <a:ext uri="{9D8B030D-6E8A-4147-A177-3AD203B41FA5}">
                      <a16:colId xmlns:a16="http://schemas.microsoft.com/office/drawing/2014/main" val="20004"/>
                    </a:ext>
                  </a:extLst>
                </a:gridCol>
                <a:gridCol w="1514476">
                  <a:extLst>
                    <a:ext uri="{9D8B030D-6E8A-4147-A177-3AD203B41FA5}">
                      <a16:colId xmlns:a16="http://schemas.microsoft.com/office/drawing/2014/main" val="20005"/>
                    </a:ext>
                  </a:extLst>
                </a:gridCol>
              </a:tblGrid>
              <a:tr h="0">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600">
                          <a:latin typeface="+mn-lt"/>
                          <a:ea typeface="+mn-ea"/>
                          <a:cs typeface="+mn-cs"/>
                          <a:sym typeface="Helvetica"/>
                        </a:defRPr>
                      </a:pPr>
                      <a: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n-lt"/>
                          <a:ea typeface="+mn-ea"/>
                          <a:cs typeface="+mn-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510013">
                <a:tc vMerge="1">
                  <a:txBody>
                    <a:bodyPr/>
                    <a:lstStyle/>
                    <a:p>
                      <a:endParaRPr lang="zh-TW"/>
                    </a:p>
                  </a:txBody>
                  <a:tcPr/>
                </a:tc>
                <a:tc>
                  <a:txBody>
                    <a:bodyPr/>
                    <a:lstStyle/>
                    <a:p>
                      <a:pPr algn="ctr">
                        <a:defRPr sz="1800"/>
                      </a:pPr>
                      <a:r>
                        <a:rPr sz="1600">
                          <a:latin typeface="微軟正黑體"/>
                          <a:ea typeface="微軟正黑體"/>
                          <a:cs typeface="微軟正黑體"/>
                          <a:sym typeface="微軟正黑體"/>
                        </a:rPr>
                        <a:t>達成之
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800"/>
                      </a:pPr>
                      <a:r>
                        <a:rPr sz="1600">
                          <a:latin typeface="微軟正黑體"/>
                          <a:ea typeface="微軟正黑體"/>
                          <a:cs typeface="微軟正黑體"/>
                          <a:sym typeface="微軟正黑體"/>
                        </a:rPr>
                        <a:t>預計
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800"/>
                      </a:pPr>
                      <a:r>
                        <a:rPr sz="1600">
                          <a:latin typeface="微軟正黑體"/>
                          <a:ea typeface="微軟正黑體"/>
                          <a:cs typeface="微軟正黑體"/>
                          <a:sym typeface="微軟正黑體"/>
                        </a:rPr>
                        <a:t>重要進展
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800"/>
                      </a:pPr>
                      <a:r>
                        <a:rPr sz="1600">
                          <a:latin typeface="微軟正黑體"/>
                          <a:ea typeface="微軟正黑體"/>
                          <a:cs typeface="微軟正黑體"/>
                          <a:sym typeface="微軟正黑體"/>
                        </a:rPr>
                        <a:t>預訂
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2313344">
                <a:tc>
                  <a:txBody>
                    <a:bodyPr/>
                    <a:lstStyle/>
                    <a:p>
                      <a:pPr marL="0" marR="0" lvl="0" indent="0" algn="just" defTabSz="914400" rtl="0" eaLnBrk="1" fontAlgn="auto" latinLnBrk="0" hangingPunct="1">
                        <a:lnSpc>
                          <a:spcPts val="2000"/>
                        </a:lnSpc>
                        <a:spcBef>
                          <a:spcPts val="0"/>
                        </a:spcBef>
                        <a:spcAft>
                          <a:spcPts val="0"/>
                        </a:spcAft>
                        <a:buClrTx/>
                        <a:buSzTx/>
                        <a:buFontTx/>
                        <a:buNone/>
                        <a:tabLst/>
                        <a:defRPr sz="1600">
                          <a:latin typeface="微軟正黑體"/>
                          <a:ea typeface="微軟正黑體"/>
                          <a:cs typeface="微軟正黑體"/>
                          <a:sym typeface="微軟正黑體"/>
                        </a:defRPr>
                      </a:pPr>
                      <a:r>
                        <a:rPr lang="zh-CN" altLang="en-US" dirty="0"/>
                        <a:t>淬煉策展展示示範計畫：</a:t>
                      </a:r>
                      <a:r>
                        <a:rPr lang="zh-TW" altLang="en-US" dirty="0"/>
                        <a:t>生成超身體繹境（</a:t>
                      </a:r>
                      <a:r>
                        <a:rPr lang="en" altLang="zh-TW" dirty="0"/>
                        <a:t>Generative of Future, A Journey.</a:t>
                      </a:r>
                    </a:p>
                    <a:p>
                      <a:pPr algn="just">
                        <a:lnSpc>
                          <a:spcPts val="2000"/>
                        </a:lnSpc>
                        <a:defRPr sz="1600">
                          <a:latin typeface="微軟正黑體"/>
                          <a:ea typeface="微軟正黑體"/>
                          <a:cs typeface="微軟正黑體"/>
                          <a:sym typeface="微軟正黑體"/>
                        </a:defRPr>
                      </a:pPr>
                      <a:endParaRPr dirty="0"/>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lvl="0" indent="-342900" algn="l"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CN" altLang="en-US" dirty="0"/>
                        <a:t>透過實體策展製作整合電光、資通、材化、服科等所技術，邀請文化部等跨部會單位及館所參訪體驗</a:t>
                      </a:r>
                      <a:endParaRPr lang="en-US" altLang="zh-CN" dirty="0"/>
                    </a:p>
                    <a:p>
                      <a:pPr marL="342900" marR="0" lvl="0" indent="-342900" algn="l"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en-US" altLang="zh-TW" sz="1400" dirty="0"/>
                        <a:t>1.</a:t>
                      </a:r>
                      <a:r>
                        <a:rPr lang="zh-TW" altLang="en-US" sz="1400" dirty="0"/>
                        <a:t>超越身體的存在：</a:t>
                      </a:r>
                      <a:r>
                        <a:rPr lang="en" altLang="zh-TW" sz="1400" dirty="0"/>
                        <a:t>#GAI</a:t>
                      </a:r>
                      <a:r>
                        <a:rPr lang="zh-TW" altLang="en-US" sz="1400" dirty="0"/>
                        <a:t>虛擬快速建模技術</a:t>
                      </a:r>
                      <a:r>
                        <a:rPr lang="en" altLang="zh-TW" sz="1400" dirty="0"/>
                        <a:t>3D</a:t>
                      </a:r>
                      <a:r>
                        <a:rPr lang="zh-TW" altLang="en-US" sz="1400" dirty="0"/>
                        <a:t>，虛擬人登場</a:t>
                      </a:r>
                      <a:r>
                        <a:rPr lang="en-US" altLang="zh-TW" sz="1400" dirty="0"/>
                        <a:t>(</a:t>
                      </a:r>
                      <a:r>
                        <a:rPr lang="zh-TW" altLang="en-US" sz="1400" dirty="0"/>
                        <a:t>自我形象體</a:t>
                      </a:r>
                      <a:r>
                        <a:rPr lang="en-US" altLang="zh-TW" sz="1400" dirty="0"/>
                        <a:t>)</a:t>
                      </a:r>
                      <a:r>
                        <a:rPr lang="zh-TW" altLang="en-US" sz="1400" dirty="0"/>
                        <a:t>並說出展覽引言；</a:t>
                      </a:r>
                      <a:r>
                        <a:rPr lang="en-US" altLang="zh-TW" sz="1400" dirty="0"/>
                        <a:t>3</a:t>
                      </a:r>
                      <a:r>
                        <a:rPr lang="en" altLang="zh-TW" sz="1400" dirty="0"/>
                        <a:t>D</a:t>
                      </a:r>
                      <a:r>
                        <a:rPr lang="zh-TW" altLang="en-US" sz="1400" dirty="0"/>
                        <a:t>虛擬人</a:t>
                      </a:r>
                      <a:r>
                        <a:rPr lang="en-US" altLang="zh-TW" sz="1400" dirty="0"/>
                        <a:t>+</a:t>
                      </a:r>
                      <a:r>
                        <a:rPr lang="en" altLang="zh-TW" sz="1400" dirty="0"/>
                        <a:t>AR</a:t>
                      </a:r>
                      <a:r>
                        <a:rPr lang="zh-TW" altLang="en-US" sz="1400" dirty="0"/>
                        <a:t>面具</a:t>
                      </a:r>
                      <a:r>
                        <a:rPr lang="en-US" altLang="zh-TW" sz="1400" dirty="0"/>
                        <a:t>#</a:t>
                      </a:r>
                      <a:r>
                        <a:rPr lang="zh-TW" altLang="en-US" sz="1400" dirty="0"/>
                        <a:t>語音嘴型即時處理、數位之礦 生成設定</a:t>
                      </a:r>
                      <a:endParaRPr lang="en-US" altLang="zh-TW" sz="1400" dirty="0"/>
                    </a:p>
                    <a:p>
                      <a:pPr marL="342900" marR="0" lvl="0" indent="-342900" algn="l"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en-US" altLang="zh-TW" sz="1400" dirty="0"/>
                        <a:t>2.</a:t>
                      </a:r>
                      <a:r>
                        <a:rPr lang="zh-TW" altLang="en-US" sz="1400" dirty="0"/>
                        <a:t>時間流境長廊（</a:t>
                      </a:r>
                      <a:r>
                        <a:rPr lang="en-US" altLang="zh-TW" sz="1400" dirty="0"/>
                        <a:t>7</a:t>
                      </a:r>
                      <a:r>
                        <a:rPr lang="zh-CN" altLang="en-US" sz="1400" dirty="0"/>
                        <a:t>米</a:t>
                      </a:r>
                      <a:r>
                        <a:rPr lang="zh-TW" altLang="en-US" sz="1400" dirty="0"/>
                        <a:t>）透明顯示、毫米波技術</a:t>
                      </a:r>
                      <a:endParaRPr lang="en-US" altLang="zh-TW" sz="1400" dirty="0"/>
                    </a:p>
                    <a:p>
                      <a:pPr marL="342900" marR="0" lvl="0" indent="-342900" algn="l"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en-US" altLang="zh-TW" sz="1400" dirty="0"/>
                        <a:t>3.</a:t>
                      </a:r>
                      <a:r>
                        <a:rPr lang="zh-TW" altLang="en-US" sz="1400" dirty="0"/>
                        <a:t>旅站：存取自我、觀看這個旅程；</a:t>
                      </a:r>
                      <a:r>
                        <a:rPr lang="en-US" altLang="zh-TW" sz="1400" dirty="0"/>
                        <a:t>#</a:t>
                      </a:r>
                      <a:r>
                        <a:rPr lang="zh-TW" altLang="en-US" sz="1400" dirty="0"/>
                        <a:t>智慧透顯技術 </a:t>
                      </a:r>
                      <a:r>
                        <a:rPr lang="en-US" altLang="zh-TW" sz="1400" dirty="0"/>
                        <a:t>#</a:t>
                      </a:r>
                      <a:r>
                        <a:rPr lang="en" altLang="zh-TW" sz="1400" dirty="0"/>
                        <a:t>GAI</a:t>
                      </a:r>
                      <a:r>
                        <a:rPr lang="zh-TW" altLang="en-US" sz="1400" dirty="0"/>
                        <a:t>虛擬快速建模辨識</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dirty="0">
                          <a:latin typeface="微軟正黑體"/>
                          <a:ea typeface="微軟正黑體"/>
                          <a:cs typeface="微軟正黑體"/>
                          <a:sym typeface="微軟正黑體"/>
                        </a:rPr>
                        <a:t>113.</a:t>
                      </a:r>
                      <a:r>
                        <a:rPr lang="en-US" altLang="zh-TW" sz="1600" dirty="0">
                          <a:latin typeface="微軟正黑體"/>
                          <a:ea typeface="微軟正黑體"/>
                          <a:cs typeface="微軟正黑體"/>
                          <a:sym typeface="微軟正黑體"/>
                        </a:rPr>
                        <a:t>10</a:t>
                      </a:r>
                      <a:r>
                        <a:rPr sz="1600" dirty="0">
                          <a:latin typeface="微軟正黑體"/>
                          <a:ea typeface="微軟正黑體"/>
                          <a:cs typeface="微軟正黑體"/>
                          <a:sym typeface="微軟正黑體"/>
                        </a:rPr>
                        <a:t>.31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lvl="0" indent="-342900" algn="l"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CN" altLang="en-US" dirty="0"/>
                        <a:t>策展流程與動畫確認</a:t>
                      </a:r>
                      <a:endParaRPr lang="en-US" altLang="zh-CN" dirty="0"/>
                    </a:p>
                    <a:p>
                      <a:pPr marL="342900" indent="-342900" algn="l">
                        <a:buSzPts val="1600"/>
                        <a:buFont typeface="Symbol"/>
                        <a:buChar char="-"/>
                        <a:defRPr sz="1600">
                          <a:latin typeface="微軟正黑體"/>
                          <a:ea typeface="微軟正黑體"/>
                          <a:cs typeface="微軟正黑體"/>
                          <a:sym typeface="微軟正黑體"/>
                        </a:defRPr>
                      </a:pPr>
                      <a:r>
                        <a:rPr lang="zh-TW" altLang="en-US" dirty="0"/>
                        <a:t>透過完整性的策展內容設計，</a:t>
                      </a:r>
                      <a:r>
                        <a:rPr lang="en-US" altLang="zh-TW" dirty="0"/>
                        <a:t>3D</a:t>
                      </a:r>
                      <a:r>
                        <a:rPr lang="zh-CN" altLang="en-US" dirty="0"/>
                        <a:t>模型與視覺確認</a:t>
                      </a:r>
                      <a:endParaRPr lang="en-US" altLang="zh-CN" dirty="0"/>
                    </a:p>
                    <a:p>
                      <a:pPr marL="342900" indent="-342900" algn="l">
                        <a:buSzPts val="1600"/>
                        <a:buFont typeface="Symbol"/>
                        <a:buChar char="-"/>
                        <a:defRPr sz="1600">
                          <a:latin typeface="微軟正黑體"/>
                          <a:ea typeface="微軟正黑體"/>
                          <a:cs typeface="微軟正黑體"/>
                          <a:sym typeface="微軟正黑體"/>
                        </a:defRPr>
                      </a:pPr>
                      <a:r>
                        <a:rPr lang="zh-CN" altLang="en-US" dirty="0"/>
                        <a:t>場域建置申請與細部施工設計</a:t>
                      </a:r>
                      <a:endParaRPr lang="en-US" altLang="zh-CN"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dirty="0">
                          <a:latin typeface="微軟正黑體"/>
                          <a:ea typeface="微軟正黑體"/>
                          <a:cs typeface="微軟正黑體"/>
                          <a:sym typeface="微軟正黑體"/>
                        </a:rPr>
                        <a:t>113.6.</a:t>
                      </a:r>
                      <a:r>
                        <a:rPr lang="en-US" altLang="zh-TW" sz="1600" dirty="0">
                          <a:latin typeface="微軟正黑體"/>
                          <a:ea typeface="微軟正黑體"/>
                          <a:cs typeface="微軟正黑體"/>
                          <a:sym typeface="微軟正黑體"/>
                        </a:rPr>
                        <a:t>25</a:t>
                      </a:r>
                      <a:r>
                        <a:rPr lang="zh-CN" altLang="en-US" sz="1600" dirty="0">
                          <a:latin typeface="微軟正黑體"/>
                          <a:ea typeface="微軟正黑體"/>
                          <a:cs typeface="微軟正黑體"/>
                          <a:sym typeface="微軟正黑體"/>
                        </a:rPr>
                        <a:t>開展</a:t>
                      </a:r>
                      <a:endParaRPr lang="en-US" altLang="zh-CN" sz="1600" dirty="0">
                        <a:latin typeface="微軟正黑體"/>
                        <a:ea typeface="微軟正黑體"/>
                        <a:cs typeface="微軟正黑體"/>
                        <a:sym typeface="微軟正黑體"/>
                      </a:endParaRPr>
                    </a:p>
                    <a:p>
                      <a:pPr algn="just">
                        <a:lnSpc>
                          <a:spcPts val="2000"/>
                        </a:lnSpc>
                        <a:defRPr sz="1800"/>
                      </a:pPr>
                      <a:r>
                        <a:rPr lang="en-US" altLang="zh-TW" sz="1600" dirty="0">
                          <a:latin typeface="微軟正黑體"/>
                          <a:ea typeface="微軟正黑體"/>
                          <a:cs typeface="微軟正黑體"/>
                          <a:sym typeface="微軟正黑體"/>
                        </a:rPr>
                        <a:t>113.6.15</a:t>
                      </a:r>
                      <a:r>
                        <a:rPr lang="zh-CN" altLang="en-US" sz="1600" dirty="0">
                          <a:latin typeface="微軟正黑體"/>
                          <a:ea typeface="微軟正黑體"/>
                          <a:cs typeface="微軟正黑體"/>
                          <a:sym typeface="微軟正黑體"/>
                        </a:rPr>
                        <a:t>完成展覽建置，進行一週測試及修復</a:t>
                      </a:r>
                      <a:endParaRPr lang="en-US" altLang="zh-CN" sz="1600" dirty="0">
                        <a:latin typeface="微軟正黑體"/>
                        <a:ea typeface="微軟正黑體"/>
                        <a:cs typeface="微軟正黑體"/>
                        <a:sym typeface="微軟正黑體"/>
                      </a:endParaRPr>
                    </a:p>
                    <a:p>
                      <a:pPr algn="just">
                        <a:lnSpc>
                          <a:spcPts val="2000"/>
                        </a:lnSpc>
                        <a:defRPr sz="1800"/>
                      </a:pPr>
                      <a:r>
                        <a:rPr lang="zh-CN" altLang="en-US" sz="1600" dirty="0">
                          <a:latin typeface="微軟正黑體"/>
                          <a:ea typeface="微軟正黑體"/>
                          <a:cs typeface="微軟正黑體"/>
                          <a:sym typeface="微軟正黑體"/>
                        </a:rPr>
                        <a:t>已請企研安排協理情境</a:t>
                      </a:r>
                      <a:r>
                        <a:rPr lang="en-US" altLang="zh-CN" sz="1600" dirty="0">
                          <a:latin typeface="微軟正黑體"/>
                          <a:ea typeface="微軟正黑體"/>
                          <a:cs typeface="微軟正黑體"/>
                          <a:sym typeface="微軟正黑體"/>
                        </a:rPr>
                        <a:t>review</a:t>
                      </a:r>
                      <a:endParaRPr sz="1600" dirty="0">
                        <a:latin typeface="微軟正黑體"/>
                        <a:ea typeface="微軟正黑體"/>
                        <a:cs typeface="微軟正黑體"/>
                        <a:sym typeface="微軟正黑體"/>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rPr lang="zh-TW" altLang="en-US" dirty="0"/>
                        <a:t>展期</a:t>
                      </a:r>
                      <a:r>
                        <a:rPr lang="en-US" altLang="zh-TW" sz="1600" dirty="0">
                          <a:latin typeface="微軟正黑體"/>
                          <a:ea typeface="微軟正黑體"/>
                          <a:cs typeface="微軟正黑體"/>
                          <a:sym typeface="微軟正黑體"/>
                        </a:rPr>
                        <a:t>113.6.25-8/1</a:t>
                      </a:r>
                      <a:endParaRPr lang="en-US" altLang="zh-TW" dirty="0"/>
                    </a:p>
                    <a:p>
                      <a:pPr marL="342900" indent="-342900" algn="l">
                        <a:buSzPts val="1600"/>
                        <a:buFont typeface="Symbol"/>
                        <a:buChar char="-"/>
                        <a:defRPr sz="1600">
                          <a:latin typeface="微軟正黑體"/>
                          <a:ea typeface="微軟正黑體"/>
                          <a:cs typeface="微軟正黑體"/>
                          <a:sym typeface="微軟正黑體"/>
                        </a:defRPr>
                      </a:pPr>
                      <a:r>
                        <a:rPr lang="zh-TW" altLang="en-US" dirty="0"/>
                        <a:t>展出場域 工研院</a:t>
                      </a:r>
                      <a:r>
                        <a:rPr lang="en-US" altLang="zh-TW" dirty="0"/>
                        <a:t>51</a:t>
                      </a:r>
                      <a:r>
                        <a:rPr lang="zh-TW" altLang="en-US" dirty="0"/>
                        <a:t>館</a:t>
                      </a:r>
                      <a:r>
                        <a:rPr lang="en-US" altLang="zh-TW" dirty="0"/>
                        <a:t>2</a:t>
                      </a:r>
                      <a:r>
                        <a:rPr lang="zh-TW" altLang="en-US" dirty="0"/>
                        <a:t>樓大廳</a:t>
                      </a:r>
                      <a:endParaRPr lang="en-US" altLang="zh-TW" dirty="0"/>
                    </a:p>
                    <a:p>
                      <a:pPr algn="l" defTabSz="686004">
                        <a:defRPr sz="1600">
                          <a:solidFill>
                            <a:srgbClr val="000099"/>
                          </a:solidFill>
                          <a:latin typeface="微軟正黑體"/>
                          <a:ea typeface="微軟正黑體"/>
                          <a:cs typeface="微軟正黑體"/>
                          <a:sym typeface="微軟正黑體"/>
                        </a:defRPr>
                      </a:pPr>
                      <a:endParaRPr sz="1600" dirty="0">
                        <a:solidFill>
                          <a:schemeClr val="tx1"/>
                        </a:solidFill>
                        <a:latin typeface="微軟正黑體"/>
                        <a:ea typeface="微軟正黑體"/>
                        <a:cs typeface="微軟正黑體"/>
                        <a:sym typeface="微軟正黑體"/>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2544679">
                <a:tc>
                  <a:txBody>
                    <a:bodyPr/>
                    <a:lstStyle/>
                    <a:p>
                      <a:pPr algn="just">
                        <a:lnSpc>
                          <a:spcPts val="2000"/>
                        </a:lnSpc>
                        <a:defRPr sz="1800"/>
                      </a:pPr>
                      <a:r>
                        <a:rPr lang="en-US" altLang="zh-TW" sz="1800" b="0" i="0" u="none" strike="noStrike" cap="none" spc="0" baseline="0" dirty="0">
                          <a:solidFill>
                            <a:srgbClr val="000000"/>
                          </a:solidFill>
                          <a:effectLst/>
                          <a:uFillTx/>
                          <a:latin typeface="+mj-lt"/>
                          <a:ea typeface="+mj-ea"/>
                          <a:cs typeface="+mj-cs"/>
                          <a:sym typeface="Arial"/>
                        </a:rPr>
                        <a:t>GAI</a:t>
                      </a:r>
                      <a:r>
                        <a:rPr lang="zh-TW" altLang="en-US" sz="1800" b="0" i="0" u="none" strike="noStrike" cap="none" spc="0" baseline="0" dirty="0">
                          <a:solidFill>
                            <a:srgbClr val="000000"/>
                          </a:solidFill>
                          <a:effectLst/>
                          <a:uFillTx/>
                          <a:latin typeface="+mj-lt"/>
                          <a:ea typeface="+mj-ea"/>
                          <a:cs typeface="+mj-cs"/>
                          <a:sym typeface="Arial"/>
                        </a:rPr>
                        <a:t>演奏擴增演繹國際示範 </a:t>
                      </a:r>
                      <a:r>
                        <a:rPr lang="en-US" altLang="zh-TW" sz="1800" b="0" i="0" u="none" strike="noStrike" cap="none" spc="0" baseline="0" dirty="0">
                          <a:solidFill>
                            <a:srgbClr val="000000"/>
                          </a:solidFill>
                          <a:effectLst/>
                          <a:uFillTx/>
                          <a:latin typeface="+mj-lt"/>
                          <a:ea typeface="+mj-ea"/>
                          <a:cs typeface="+mj-cs"/>
                          <a:sym typeface="Arial"/>
                        </a:rPr>
                        <a:t>2.0</a:t>
                      </a:r>
                      <a:r>
                        <a:rPr lang="zh-TW" altLang="en-US" sz="1800" b="0" i="0" u="none" strike="noStrike" cap="none" spc="0" baseline="0" dirty="0">
                          <a:solidFill>
                            <a:srgbClr val="000000"/>
                          </a:solidFill>
                          <a:effectLst/>
                          <a:uFillTx/>
                          <a:latin typeface="+mj-lt"/>
                          <a:ea typeface="+mj-ea"/>
                          <a:cs typeface="+mj-cs"/>
                          <a:sym typeface="Arial"/>
                        </a:rPr>
                        <a:t>​</a:t>
                      </a:r>
                      <a:endParaRPr sz="1600" b="0" dirty="0">
                        <a:latin typeface="微軟正黑體"/>
                        <a:ea typeface="微軟正黑體"/>
                        <a:cs typeface="微軟正黑體"/>
                        <a:sym typeface="微軟正黑體"/>
                      </a:endParaRP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indent="-342900" algn="just" defTabSz="914400" rtl="0" latinLnBrk="0">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zh-TW" sz="1600" b="0" i="0" u="none" strike="noStrike" cap="none" spc="0" baseline="0" dirty="0">
                          <a:solidFill>
                            <a:srgbClr val="000000"/>
                          </a:solidFill>
                          <a:effectLst/>
                          <a:uFillTx/>
                          <a:latin typeface="+mj-lt"/>
                          <a:ea typeface="+mj-ea"/>
                          <a:cs typeface="+mj-cs"/>
                          <a:sym typeface="微軟正黑體"/>
                        </a:rPr>
                        <a:t>延續 </a:t>
                      </a:r>
                      <a:r>
                        <a:rPr lang="en-US" altLang="zh-TW" sz="1600" b="0" i="0" u="none" strike="noStrike" cap="none" spc="0" baseline="0" dirty="0">
                          <a:solidFill>
                            <a:srgbClr val="000000"/>
                          </a:solidFill>
                          <a:effectLst/>
                          <a:uFillTx/>
                          <a:latin typeface="+mj-lt"/>
                          <a:ea typeface="+mj-ea"/>
                          <a:cs typeface="+mj-cs"/>
                          <a:sym typeface="微軟正黑體"/>
                        </a:rPr>
                        <a:t>2023</a:t>
                      </a:r>
                      <a:r>
                        <a:rPr lang="zh-TW" altLang="zh-TW" sz="1600" b="0" i="0" u="none" strike="noStrike" cap="none" spc="0" baseline="0" dirty="0">
                          <a:solidFill>
                            <a:srgbClr val="000000"/>
                          </a:solidFill>
                          <a:effectLst/>
                          <a:uFillTx/>
                          <a:latin typeface="+mj-lt"/>
                          <a:ea typeface="+mj-ea"/>
                          <a:cs typeface="+mj-cs"/>
                          <a:sym typeface="微軟正黑體"/>
                        </a:rPr>
                        <a:t>年 </a:t>
                      </a:r>
                      <a:r>
                        <a:rPr lang="en-US" altLang="zh-TW" sz="1600" b="0" i="0" u="none" strike="noStrike" cap="none" spc="0" baseline="0" dirty="0">
                          <a:solidFill>
                            <a:srgbClr val="000000"/>
                          </a:solidFill>
                          <a:effectLst/>
                          <a:uFillTx/>
                          <a:latin typeface="+mj-lt"/>
                          <a:ea typeface="+mj-ea"/>
                          <a:cs typeface="+mj-cs"/>
                          <a:sym typeface="微軟正黑體"/>
                        </a:rPr>
                        <a:t>GAI x </a:t>
                      </a:r>
                      <a:r>
                        <a:rPr lang="zh-TW" altLang="zh-TW" sz="1600" b="0" i="0" u="none" strike="noStrike" cap="none" spc="0" baseline="0" dirty="0">
                          <a:solidFill>
                            <a:srgbClr val="000000"/>
                          </a:solidFill>
                          <a:effectLst/>
                          <a:uFillTx/>
                          <a:latin typeface="+mj-lt"/>
                          <a:ea typeface="+mj-ea"/>
                          <a:cs typeface="+mj-cs"/>
                          <a:sym typeface="微軟正黑體"/>
                        </a:rPr>
                        <a:t>古典音樂</a:t>
                      </a:r>
                      <a:r>
                        <a:rPr lang="en-US" altLang="zh-TW" sz="1600" b="0" i="0" u="none" strike="noStrike" cap="none" spc="0" baseline="0" dirty="0">
                          <a:solidFill>
                            <a:srgbClr val="000000"/>
                          </a:solidFill>
                          <a:effectLst/>
                          <a:uFillTx/>
                          <a:latin typeface="+mj-lt"/>
                          <a:ea typeface="+mj-ea"/>
                          <a:cs typeface="+mj-cs"/>
                          <a:sym typeface="微軟正黑體"/>
                        </a:rPr>
                        <a:t>@</a:t>
                      </a:r>
                      <a:r>
                        <a:rPr lang="zh-TW" altLang="zh-TW" sz="1600" b="0" i="0" u="none" strike="noStrike" cap="none" spc="0" baseline="0" dirty="0">
                          <a:solidFill>
                            <a:srgbClr val="000000"/>
                          </a:solidFill>
                          <a:effectLst/>
                          <a:uFillTx/>
                          <a:latin typeface="+mj-lt"/>
                          <a:ea typeface="+mj-ea"/>
                          <a:cs typeface="+mj-cs"/>
                          <a:sym typeface="微軟正黑體"/>
                        </a:rPr>
                        <a:t>衛武營國家音樂廳展演模式，切入</a:t>
                      </a:r>
                      <a:r>
                        <a:rPr lang="en-US" altLang="zh-TW" sz="1600" b="0" i="0" u="none" strike="noStrike" cap="none" spc="0" baseline="0" dirty="0">
                          <a:solidFill>
                            <a:srgbClr val="000000"/>
                          </a:solidFill>
                          <a:effectLst/>
                          <a:uFillTx/>
                          <a:latin typeface="+mj-lt"/>
                          <a:ea typeface="+mj-ea"/>
                          <a:cs typeface="+mj-cs"/>
                          <a:sym typeface="微軟正黑體"/>
                        </a:rPr>
                        <a:t>GAI</a:t>
                      </a:r>
                      <a:r>
                        <a:rPr lang="zh-TW" altLang="zh-TW" sz="1600" b="0" i="0" u="none" strike="noStrike" cap="none" spc="0" baseline="0" dirty="0">
                          <a:solidFill>
                            <a:srgbClr val="000000"/>
                          </a:solidFill>
                          <a:effectLst/>
                          <a:uFillTx/>
                          <a:latin typeface="+mj-lt"/>
                          <a:ea typeface="+mj-ea"/>
                          <a:cs typeface="+mj-cs"/>
                          <a:sym typeface="微軟正黑體"/>
                        </a:rPr>
                        <a:t>技術應用較罕見的古典音樂領域</a:t>
                      </a:r>
                      <a:endParaRPr lang="en-US" altLang="zh-TW" sz="1600" b="0" i="0" u="none" strike="noStrike" cap="none" spc="0" baseline="0" dirty="0">
                        <a:solidFill>
                          <a:srgbClr val="000000"/>
                        </a:solidFill>
                        <a:effectLst/>
                        <a:uFillTx/>
                        <a:latin typeface="+mj-lt"/>
                        <a:ea typeface="+mj-ea"/>
                        <a:cs typeface="+mj-cs"/>
                        <a:sym typeface="微軟正黑體"/>
                      </a:endParaRPr>
                    </a:p>
                    <a:p>
                      <a:pPr marL="342900" marR="0" indent="-342900" algn="just" defTabSz="914400" rtl="0" latinLnBrk="0">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zh-TW" sz="1400" b="0" i="0" u="none" strike="noStrike" cap="none" spc="0" baseline="0" dirty="0">
                          <a:solidFill>
                            <a:srgbClr val="000000"/>
                          </a:solidFill>
                          <a:effectLst/>
                          <a:uFillTx/>
                          <a:latin typeface="+mj-lt"/>
                          <a:ea typeface="+mj-ea"/>
                          <a:cs typeface="+mj-cs"/>
                          <a:sym typeface="微軟正黑體"/>
                        </a:rPr>
                        <a:t>以「</a:t>
                      </a:r>
                      <a:r>
                        <a:rPr lang="zh-TW" altLang="zh-TW" sz="1400" b="1" i="0" u="none" strike="noStrike" cap="none" spc="0" baseline="0" dirty="0">
                          <a:solidFill>
                            <a:srgbClr val="000000"/>
                          </a:solidFill>
                          <a:effectLst/>
                          <a:uFillTx/>
                          <a:latin typeface="+mj-lt"/>
                          <a:ea typeface="+mj-ea"/>
                          <a:cs typeface="+mj-cs"/>
                          <a:sym typeface="微軟正黑體"/>
                        </a:rPr>
                        <a:t>科技．網脈．示範</a:t>
                      </a:r>
                      <a:r>
                        <a:rPr lang="zh-TW" altLang="zh-TW" sz="1400" b="0" i="0" u="none" strike="noStrike" cap="none" spc="0" baseline="0" dirty="0">
                          <a:solidFill>
                            <a:srgbClr val="000000"/>
                          </a:solidFill>
                          <a:effectLst/>
                          <a:uFillTx/>
                          <a:latin typeface="+mj-lt"/>
                          <a:ea typeface="+mj-ea"/>
                          <a:cs typeface="+mj-cs"/>
                          <a:sym typeface="微軟正黑體"/>
                        </a:rPr>
                        <a:t>」模式，邀請對國外市場有影響力的國內外關鍵貴賓，親眼見證</a:t>
                      </a:r>
                      <a:r>
                        <a:rPr lang="en-US" altLang="zh-TW" sz="1400" b="0" i="0" u="none" strike="noStrike" cap="none" spc="0" baseline="0" dirty="0">
                          <a:solidFill>
                            <a:srgbClr val="000000"/>
                          </a:solidFill>
                          <a:effectLst/>
                          <a:uFillTx/>
                          <a:latin typeface="+mj-lt"/>
                          <a:ea typeface="+mj-ea"/>
                          <a:cs typeface="+mj-cs"/>
                          <a:sym typeface="微軟正黑體"/>
                        </a:rPr>
                        <a:t>GAI</a:t>
                      </a:r>
                      <a:r>
                        <a:rPr lang="zh-TW" altLang="zh-TW" sz="1400" b="0" i="0" u="none" strike="noStrike" cap="none" spc="0" baseline="0" dirty="0">
                          <a:solidFill>
                            <a:srgbClr val="000000"/>
                          </a:solidFill>
                          <a:effectLst/>
                          <a:uFillTx/>
                          <a:latin typeface="+mj-lt"/>
                          <a:ea typeface="+mj-ea"/>
                          <a:cs typeface="+mj-cs"/>
                          <a:sym typeface="微軟正黑體"/>
                        </a:rPr>
                        <a:t>技術應用於音樂會的市場價值；並透過社群經營與虛擬體驗，影響國外關鍵貴賓</a:t>
                      </a:r>
                      <a:r>
                        <a:rPr lang="zh-TW" altLang="zh-TW" sz="1400" b="0" i="0" u="none" strike="noStrike" cap="none" spc="0" baseline="0" dirty="0">
                          <a:solidFill>
                            <a:srgbClr val="000000"/>
                          </a:solidFill>
                          <a:effectLst/>
                          <a:uFillTx/>
                          <a:latin typeface="+mj-lt"/>
                          <a:ea typeface="+mj-ea"/>
                          <a:cs typeface="+mj-cs"/>
                          <a:sym typeface="Arial"/>
                        </a:rPr>
                        <a:t>建網脈</a:t>
                      </a:r>
                      <a:r>
                        <a:rPr lang="en-US" altLang="zh-TW" sz="1400" b="0" i="0" u="none" strike="noStrike" cap="none" spc="0" baseline="0" dirty="0">
                          <a:solidFill>
                            <a:srgbClr val="000000"/>
                          </a:solidFill>
                          <a:effectLst/>
                          <a:uFillTx/>
                          <a:latin typeface="+mj-lt"/>
                          <a:ea typeface="+mj-ea"/>
                          <a:cs typeface="+mj-cs"/>
                          <a:sym typeface="Arial"/>
                        </a:rPr>
                        <a:t>-</a:t>
                      </a:r>
                      <a:r>
                        <a:rPr lang="zh-TW" altLang="zh-TW" sz="1400" b="0" i="0" u="none" strike="noStrike" cap="none" spc="0" baseline="0" dirty="0">
                          <a:solidFill>
                            <a:srgbClr val="000000"/>
                          </a:solidFill>
                          <a:effectLst/>
                          <a:uFillTx/>
                          <a:latin typeface="+mj-lt"/>
                          <a:ea typeface="+mj-ea"/>
                          <a:cs typeface="+mj-cs"/>
                          <a:sym typeface="Arial"/>
                        </a:rPr>
                        <a:t>用科技</a:t>
                      </a:r>
                      <a:r>
                        <a:rPr lang="en-US" altLang="zh-TW" sz="1400" b="0" i="0" u="none" strike="noStrike" cap="none" spc="0" baseline="0" dirty="0">
                          <a:solidFill>
                            <a:srgbClr val="000000"/>
                          </a:solidFill>
                          <a:effectLst/>
                          <a:uFillTx/>
                          <a:latin typeface="+mj-lt"/>
                          <a:ea typeface="+mj-ea"/>
                          <a:cs typeface="+mj-cs"/>
                          <a:sym typeface="Arial"/>
                        </a:rPr>
                        <a:t>-</a:t>
                      </a:r>
                      <a:r>
                        <a:rPr lang="zh-TW" altLang="zh-TW" sz="1400" b="0" i="0" u="none" strike="noStrike" cap="none" spc="0" baseline="0" dirty="0">
                          <a:solidFill>
                            <a:srgbClr val="000000"/>
                          </a:solidFill>
                          <a:effectLst/>
                          <a:uFillTx/>
                          <a:latin typeface="+mj-lt"/>
                          <a:ea typeface="+mj-ea"/>
                          <a:cs typeface="+mj-cs"/>
                          <a:sym typeface="Arial"/>
                        </a:rPr>
                        <a:t>展內容</a:t>
                      </a:r>
                      <a:r>
                        <a:rPr lang="en-US" altLang="zh-TW" sz="1600" b="0" i="0" u="none" strike="noStrike" cap="none" spc="0" baseline="0" dirty="0">
                          <a:solidFill>
                            <a:srgbClr val="000000"/>
                          </a:solidFill>
                          <a:effectLst/>
                          <a:uFillTx/>
                          <a:latin typeface="+mj-lt"/>
                          <a:ea typeface="+mj-ea"/>
                          <a:cs typeface="+mj-cs"/>
                          <a:sym typeface="Arial"/>
                        </a:rPr>
                        <a:t>​​</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dirty="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indent="-342900" algn="l" defTabSz="914400" rtl="0" fontAlgn="base" latinLnBrk="0">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cs typeface="+mj-cs"/>
                          <a:sym typeface="Arial"/>
                        </a:rPr>
                        <a:t>藝術家</a:t>
                      </a:r>
                      <a:r>
                        <a:rPr lang="en-US" altLang="zh-TW" sz="1600" b="0" i="0" u="none" strike="noStrike" cap="none" spc="0" baseline="0" dirty="0">
                          <a:solidFill>
                            <a:srgbClr val="000000"/>
                          </a:solidFill>
                          <a:uFillTx/>
                          <a:latin typeface="微軟正黑體"/>
                          <a:ea typeface="微軟正黑體"/>
                          <a:cs typeface="+mj-cs"/>
                          <a:sym typeface="Arial"/>
                        </a:rPr>
                        <a:t>A.I.</a:t>
                      </a:r>
                      <a:r>
                        <a:rPr lang="zh-TW" altLang="en-US" sz="1600" b="0" i="0" u="none" strike="noStrike" cap="none" spc="0" baseline="0" dirty="0">
                          <a:solidFill>
                            <a:srgbClr val="000000"/>
                          </a:solidFill>
                          <a:uFillTx/>
                          <a:latin typeface="微軟正黑體"/>
                          <a:ea typeface="微軟正黑體"/>
                          <a:cs typeface="+mj-cs"/>
                          <a:sym typeface="Arial"/>
                        </a:rPr>
                        <a:t>虛擬人：提供藝術家建置</a:t>
                      </a:r>
                      <a:r>
                        <a:rPr lang="en-US" altLang="zh-TW" sz="1600" b="0" i="0" u="none" strike="noStrike" cap="none" spc="0" baseline="0" dirty="0">
                          <a:solidFill>
                            <a:srgbClr val="000000"/>
                          </a:solidFill>
                          <a:uFillTx/>
                          <a:latin typeface="微軟正黑體"/>
                          <a:ea typeface="微軟正黑體"/>
                          <a:cs typeface="+mj-cs"/>
                          <a:sym typeface="Arial"/>
                        </a:rPr>
                        <a:t>AI</a:t>
                      </a:r>
                      <a:r>
                        <a:rPr lang="zh-TW" altLang="en-US" sz="1600" b="0" i="0" u="none" strike="noStrike" cap="none" spc="0" baseline="0" dirty="0">
                          <a:solidFill>
                            <a:srgbClr val="000000"/>
                          </a:solidFill>
                          <a:uFillTx/>
                          <a:latin typeface="微軟正黑體"/>
                          <a:ea typeface="微軟正黑體"/>
                          <a:cs typeface="+mj-cs"/>
                          <a:sym typeface="Arial"/>
                        </a:rPr>
                        <a:t>訓練自動化</a:t>
                      </a:r>
                      <a:r>
                        <a:rPr lang="en-US" altLang="zh-TW" sz="1600" b="0" i="0" u="none" strike="noStrike" cap="none" spc="0" baseline="0" dirty="0">
                          <a:solidFill>
                            <a:srgbClr val="000000"/>
                          </a:solidFill>
                          <a:uFillTx/>
                          <a:latin typeface="微軟正黑體"/>
                          <a:ea typeface="微軟正黑體"/>
                          <a:cs typeface="+mj-cs"/>
                          <a:sym typeface="Arial"/>
                        </a:rPr>
                        <a:t>PaaS</a:t>
                      </a:r>
                      <a:r>
                        <a:rPr lang="zh-TW" altLang="en-US" sz="1600" b="0" i="0" u="none" strike="noStrike" cap="none" spc="0" baseline="0" dirty="0">
                          <a:solidFill>
                            <a:srgbClr val="000000"/>
                          </a:solidFill>
                          <a:uFillTx/>
                          <a:latin typeface="微軟正黑體"/>
                          <a:ea typeface="微軟正黑體"/>
                          <a:cs typeface="+mj-cs"/>
                          <a:sym typeface="Arial"/>
                        </a:rPr>
                        <a:t>服務。協助藝術家及策展單位，建立多維擬真，快速導入展演賞析詮釋</a:t>
                      </a:r>
                      <a:endParaRPr lang="en-US" altLang="zh-TW" sz="1600" b="0" i="0" u="none" strike="noStrike" cap="none" spc="0" baseline="0" dirty="0">
                        <a:solidFill>
                          <a:srgbClr val="000000"/>
                        </a:solidFill>
                        <a:uFillTx/>
                        <a:latin typeface="微軟正黑體"/>
                        <a:ea typeface="微軟正黑體"/>
                        <a:cs typeface="+mj-cs"/>
                        <a:sym typeface="Arial"/>
                      </a:endParaRPr>
                    </a:p>
                    <a:p>
                      <a:pPr marL="342900" marR="0" indent="-342900" algn="l" defTabSz="914400" rtl="0" fontAlgn="base" latinLnBrk="0">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cs typeface="+mj-cs"/>
                          <a:sym typeface="Arial"/>
                        </a:rPr>
                        <a:t>演奏視覺擴增體驗：以</a:t>
                      </a:r>
                      <a:r>
                        <a:rPr lang="en-US" altLang="zh-TW" sz="1600" b="0" i="0" u="none" strike="noStrike" cap="none" spc="0" baseline="0" dirty="0">
                          <a:solidFill>
                            <a:srgbClr val="000000"/>
                          </a:solidFill>
                          <a:uFillTx/>
                          <a:latin typeface="微軟正黑體"/>
                          <a:ea typeface="微軟正黑體"/>
                          <a:cs typeface="+mj-cs"/>
                          <a:sym typeface="Arial"/>
                        </a:rPr>
                        <a:t>PaaS</a:t>
                      </a:r>
                      <a:r>
                        <a:rPr lang="zh-TW" altLang="en-US" sz="1600" b="0" i="0" u="none" strike="noStrike" cap="none" spc="0" baseline="0" dirty="0">
                          <a:solidFill>
                            <a:srgbClr val="000000"/>
                          </a:solidFill>
                          <a:uFillTx/>
                          <a:latin typeface="微軟正黑體"/>
                          <a:ea typeface="微軟正黑體"/>
                          <a:cs typeface="+mj-cs"/>
                          <a:sym typeface="Arial"/>
                        </a:rPr>
                        <a:t>服務，協助音樂家、影音創作者及策展單位，建立音樂會現場所需的特效體驗擴增內容</a:t>
                      </a:r>
                      <a:endParaRPr lang="en-US" altLang="zh-TW" sz="1600" b="0" i="0" u="none" strike="noStrike" cap="none" spc="0" baseline="0" dirty="0">
                        <a:solidFill>
                          <a:srgbClr val="000000"/>
                        </a:solidFill>
                        <a:uFillTx/>
                        <a:latin typeface="微軟正黑體"/>
                        <a:ea typeface="微軟正黑體"/>
                        <a:cs typeface="+mj-cs"/>
                        <a:sym typeface="Arial"/>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indent="-342900" algn="l" defTabSz="914400" rtl="0" fontAlgn="base" latinLnBrk="0">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sz="1600" b="0" i="0" u="none" strike="noStrike" cap="none" spc="0" baseline="0" dirty="0">
                          <a:solidFill>
                            <a:srgbClr val="000000"/>
                          </a:solidFill>
                          <a:uFillTx/>
                          <a:latin typeface="微軟正黑體"/>
                          <a:ea typeface="微軟正黑體"/>
                          <a:cs typeface="+mj-cs"/>
                          <a:sym typeface="微軟正黑體"/>
                        </a:rPr>
                        <a:t>113.0</a:t>
                      </a:r>
                      <a:r>
                        <a:rPr lang="en-US" altLang="zh-TW" sz="1600" b="0" i="0" u="none" strike="noStrike" cap="none" spc="0" baseline="0" dirty="0">
                          <a:solidFill>
                            <a:srgbClr val="000000"/>
                          </a:solidFill>
                          <a:uFillTx/>
                          <a:latin typeface="微軟正黑體"/>
                          <a:ea typeface="微軟正黑體"/>
                          <a:cs typeface="+mj-cs"/>
                          <a:sym typeface="微軟正黑體"/>
                        </a:rPr>
                        <a:t>8</a:t>
                      </a:r>
                      <a:r>
                        <a:rPr sz="1600" b="0" i="0" u="none" strike="noStrike" cap="none" spc="0" baseline="0" dirty="0">
                          <a:solidFill>
                            <a:srgbClr val="000000"/>
                          </a:solidFill>
                          <a:uFillTx/>
                          <a:latin typeface="微軟正黑體"/>
                          <a:ea typeface="微軟正黑體"/>
                          <a:cs typeface="+mj-cs"/>
                          <a:sym typeface="微軟正黑體"/>
                        </a:rPr>
                        <a:t>.</a:t>
                      </a:r>
                      <a:r>
                        <a:rPr lang="en-US" altLang="zh-TW" sz="1600" b="0" i="0" u="none" strike="noStrike" cap="none" spc="0" baseline="0" dirty="0">
                          <a:solidFill>
                            <a:srgbClr val="000000"/>
                          </a:solidFill>
                          <a:uFillTx/>
                          <a:latin typeface="微軟正黑體"/>
                          <a:ea typeface="微軟正黑體"/>
                          <a:cs typeface="+mj-cs"/>
                          <a:sym typeface="微軟正黑體"/>
                        </a:rPr>
                        <a:t>9</a:t>
                      </a:r>
                      <a:r>
                        <a:rPr lang="zh-CN" altLang="en-US" sz="1600" b="0" i="0" u="none" strike="noStrike" cap="none" spc="0" baseline="0" dirty="0">
                          <a:solidFill>
                            <a:srgbClr val="000000"/>
                          </a:solidFill>
                          <a:uFillTx/>
                          <a:latin typeface="微軟正黑體"/>
                          <a:ea typeface="微軟正黑體"/>
                          <a:cs typeface="+mj-cs"/>
                          <a:sym typeface="微軟正黑體"/>
                        </a:rPr>
                        <a:t>兩廳院演出</a:t>
                      </a:r>
                      <a:endParaRPr lang="en-US" altLang="zh-TW" sz="1600" b="0" i="0" u="none" strike="noStrike" cap="none" spc="0" baseline="0" dirty="0">
                        <a:solidFill>
                          <a:srgbClr val="000000"/>
                        </a:solidFill>
                        <a:uFillTx/>
                        <a:latin typeface="微軟正黑體"/>
                        <a:ea typeface="微軟正黑體"/>
                        <a:cs typeface="+mj-cs"/>
                        <a:sym typeface="微軟正黑體"/>
                      </a:endParaRPr>
                    </a:p>
                    <a:p>
                      <a:pPr marL="342900" marR="0" indent="-342900" algn="l" defTabSz="914400" rtl="0" fontAlgn="base" latinLnBrk="0">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CN" altLang="en-US" sz="1600" b="0" i="0" u="none" strike="noStrike" cap="none" spc="0" baseline="0" dirty="0">
                          <a:solidFill>
                            <a:srgbClr val="000000"/>
                          </a:solidFill>
                          <a:uFillTx/>
                          <a:latin typeface="微軟正黑體"/>
                          <a:ea typeface="微軟正黑體"/>
                          <a:cs typeface="+mj-cs"/>
                          <a:sym typeface="微軟正黑體"/>
                        </a:rPr>
                        <a:t>國際論壇</a:t>
                      </a:r>
                      <a:r>
                        <a:rPr lang="en-US" altLang="zh-CN" sz="1600" b="0" i="0" u="none" strike="noStrike" cap="none" spc="0" baseline="0" dirty="0">
                          <a:solidFill>
                            <a:srgbClr val="000000"/>
                          </a:solidFill>
                          <a:uFillTx/>
                          <a:latin typeface="微軟正黑體"/>
                          <a:ea typeface="微軟正黑體"/>
                          <a:cs typeface="+mj-cs"/>
                          <a:sym typeface="微軟正黑體"/>
                        </a:rPr>
                        <a:t>113.11</a:t>
                      </a:r>
                      <a:endParaRPr sz="1600" b="0" i="0" u="none" strike="noStrike" cap="none" spc="0" baseline="0" dirty="0">
                        <a:solidFill>
                          <a:srgbClr val="000000"/>
                        </a:solidFill>
                        <a:uFillTx/>
                        <a:latin typeface="微軟正黑體"/>
                        <a:ea typeface="微軟正黑體"/>
                        <a:cs typeface="+mj-cs"/>
                        <a:sym typeface="微軟正黑體"/>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l">
                        <a:lnSpc>
                          <a:spcPts val="2000"/>
                        </a:lnSpc>
                        <a:defRPr sz="1800"/>
                      </a:pPr>
                      <a:r>
                        <a:rPr lang="en-US" altLang="zh-TW" sz="1600" dirty="0">
                          <a:latin typeface="微軟正黑體"/>
                          <a:ea typeface="微軟正黑體"/>
                          <a:cs typeface="微軟正黑體"/>
                          <a:sym typeface="微軟正黑體"/>
                        </a:rPr>
                        <a:t>5/9</a:t>
                      </a:r>
                      <a:r>
                        <a:rPr lang="zh-CN" altLang="en-US" sz="1600" dirty="0">
                          <a:latin typeface="微軟正黑體"/>
                          <a:ea typeface="微軟正黑體"/>
                          <a:cs typeface="微軟正黑體"/>
                          <a:sym typeface="微軟正黑體"/>
                        </a:rPr>
                        <a:t>與產科國際討論商業模式，</a:t>
                      </a:r>
                      <a:r>
                        <a:rPr lang="en-US" altLang="zh-CN" sz="1600" dirty="0">
                          <a:latin typeface="微軟正黑體"/>
                          <a:ea typeface="微軟正黑體"/>
                          <a:cs typeface="微軟正黑體"/>
                          <a:sym typeface="微軟正黑體"/>
                        </a:rPr>
                        <a:t>5/14</a:t>
                      </a:r>
                      <a:r>
                        <a:rPr lang="zh-CN" altLang="en-US" sz="1600" dirty="0">
                          <a:latin typeface="微軟正黑體"/>
                          <a:ea typeface="微軟正黑體"/>
                          <a:cs typeface="微軟正黑體"/>
                          <a:sym typeface="微軟正黑體"/>
                        </a:rPr>
                        <a:t>中心討論並調整，</a:t>
                      </a:r>
                      <a:r>
                        <a:rPr lang="en-US" altLang="zh-CN" sz="1600" dirty="0">
                          <a:latin typeface="微軟正黑體"/>
                          <a:ea typeface="微軟正黑體"/>
                          <a:cs typeface="微軟正黑體"/>
                          <a:sym typeface="微軟正黑體"/>
                        </a:rPr>
                        <a:t>5/16</a:t>
                      </a:r>
                      <a:r>
                        <a:rPr lang="zh-CN" altLang="en-US" sz="1600" dirty="0">
                          <a:latin typeface="微軟正黑體"/>
                          <a:ea typeface="微軟正黑體"/>
                          <a:cs typeface="微軟正黑體"/>
                          <a:sym typeface="微軟正黑體"/>
                        </a:rPr>
                        <a:t>提供中心長官參閱與指導後安排蘇協理會議</a:t>
                      </a:r>
                      <a:endParaRPr lang="en-US" altLang="zh-CN" sz="1600" dirty="0">
                        <a:latin typeface="微軟正黑體"/>
                        <a:ea typeface="微軟正黑體"/>
                        <a:cs typeface="微軟正黑體"/>
                        <a:sym typeface="微軟正黑體"/>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8963878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3"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094" name="投影片編號版面配置區 3"/>
          <p:cNvSpPr txBox="1">
            <a:spLocks noGrp="1"/>
          </p:cNvSpPr>
          <p:nvPr>
            <p:ph type="sldNum" sz="quarter" idx="4294967295"/>
          </p:nvPr>
        </p:nvSpPr>
        <p:spPr>
          <a:xfrm>
            <a:off x="11918346" y="6606812"/>
            <a:ext cx="273653"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18</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9"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40" name="內容版面配置區 4"/>
          <p:cNvSpPr txBox="1">
            <a:spLocks noGrp="1"/>
          </p:cNvSpPr>
          <p:nvPr>
            <p:ph type="body" sz="half" idx="1"/>
          </p:nvPr>
        </p:nvSpPr>
        <p:spPr>
          <a:xfrm>
            <a:off x="1475655" y="1844823"/>
            <a:ext cx="6696744" cy="3024341"/>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43" name="標題 2"/>
          <p:cNvSpPr txBox="1"/>
          <p:nvPr/>
        </p:nvSpPr>
        <p:spPr>
          <a:xfrm>
            <a:off x="562183" y="124753"/>
            <a:ext cx="11067631" cy="726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4" name="文字方塊 10"/>
          <p:cNvSpPr txBox="1"/>
          <p:nvPr/>
        </p:nvSpPr>
        <p:spPr>
          <a:xfrm>
            <a:off x="9724789" y="503510"/>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3" name="表格 2">
            <a:extLst>
              <a:ext uri="{FF2B5EF4-FFF2-40B4-BE49-F238E27FC236}">
                <a16:creationId xmlns:a16="http://schemas.microsoft.com/office/drawing/2014/main" id="{F2CDA42B-5148-0118-BB68-B2055EAF325B}"/>
              </a:ext>
            </a:extLst>
          </p:cNvPr>
          <p:cNvGraphicFramePr>
            <a:graphicFrameLocks noGrp="1"/>
          </p:cNvGraphicFramePr>
          <p:nvPr>
            <p:extLst>
              <p:ext uri="{D42A27DB-BD31-4B8C-83A1-F6EECF244321}">
                <p14:modId xmlns:p14="http://schemas.microsoft.com/office/powerpoint/2010/main" val="1467300148"/>
              </p:ext>
            </p:extLst>
          </p:nvPr>
        </p:nvGraphicFramePr>
        <p:xfrm>
          <a:off x="1034938" y="810847"/>
          <a:ext cx="10122124" cy="5637329"/>
        </p:xfrm>
        <a:graphic>
          <a:graphicData uri="http://schemas.openxmlformats.org/drawingml/2006/table">
            <a:tbl>
              <a:tblPr/>
              <a:tblGrid>
                <a:gridCol w="2099769">
                  <a:extLst>
                    <a:ext uri="{9D8B030D-6E8A-4147-A177-3AD203B41FA5}">
                      <a16:colId xmlns:a16="http://schemas.microsoft.com/office/drawing/2014/main" val="2346986436"/>
                    </a:ext>
                  </a:extLst>
                </a:gridCol>
                <a:gridCol w="1072359">
                  <a:extLst>
                    <a:ext uri="{9D8B030D-6E8A-4147-A177-3AD203B41FA5}">
                      <a16:colId xmlns:a16="http://schemas.microsoft.com/office/drawing/2014/main" val="1726839973"/>
                    </a:ext>
                  </a:extLst>
                </a:gridCol>
                <a:gridCol w="866877">
                  <a:extLst>
                    <a:ext uri="{9D8B030D-6E8A-4147-A177-3AD203B41FA5}">
                      <a16:colId xmlns:a16="http://schemas.microsoft.com/office/drawing/2014/main" val="3103218493"/>
                    </a:ext>
                  </a:extLst>
                </a:gridCol>
                <a:gridCol w="1027410">
                  <a:extLst>
                    <a:ext uri="{9D8B030D-6E8A-4147-A177-3AD203B41FA5}">
                      <a16:colId xmlns:a16="http://schemas.microsoft.com/office/drawing/2014/main" val="4194511197"/>
                    </a:ext>
                  </a:extLst>
                </a:gridCol>
                <a:gridCol w="610024">
                  <a:extLst>
                    <a:ext uri="{9D8B030D-6E8A-4147-A177-3AD203B41FA5}">
                      <a16:colId xmlns:a16="http://schemas.microsoft.com/office/drawing/2014/main" val="1231127934"/>
                    </a:ext>
                  </a:extLst>
                </a:gridCol>
                <a:gridCol w="764136">
                  <a:extLst>
                    <a:ext uri="{9D8B030D-6E8A-4147-A177-3AD203B41FA5}">
                      <a16:colId xmlns:a16="http://schemas.microsoft.com/office/drawing/2014/main" val="460279040"/>
                    </a:ext>
                  </a:extLst>
                </a:gridCol>
                <a:gridCol w="727749">
                  <a:extLst>
                    <a:ext uri="{9D8B030D-6E8A-4147-A177-3AD203B41FA5}">
                      <a16:colId xmlns:a16="http://schemas.microsoft.com/office/drawing/2014/main" val="291216466"/>
                    </a:ext>
                  </a:extLst>
                </a:gridCol>
                <a:gridCol w="984600">
                  <a:extLst>
                    <a:ext uri="{9D8B030D-6E8A-4147-A177-3AD203B41FA5}">
                      <a16:colId xmlns:a16="http://schemas.microsoft.com/office/drawing/2014/main" val="2411113665"/>
                    </a:ext>
                  </a:extLst>
                </a:gridCol>
                <a:gridCol w="984600">
                  <a:extLst>
                    <a:ext uri="{9D8B030D-6E8A-4147-A177-3AD203B41FA5}">
                      <a16:colId xmlns:a16="http://schemas.microsoft.com/office/drawing/2014/main" val="3473437909"/>
                    </a:ext>
                  </a:extLst>
                </a:gridCol>
                <a:gridCol w="984600">
                  <a:extLst>
                    <a:ext uri="{9D8B030D-6E8A-4147-A177-3AD203B41FA5}">
                      <a16:colId xmlns:a16="http://schemas.microsoft.com/office/drawing/2014/main" val="2439836647"/>
                    </a:ext>
                  </a:extLst>
                </a:gridCol>
              </a:tblGrid>
              <a:tr h="455578">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項    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預算目標</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zh-TW" altLang="en-US"/>
                    </a:p>
                  </a:txBody>
                  <a:tcPr/>
                </a:tc>
                <a:tc gridSpan="2">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已簽約預計執行</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B</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zh-TW" altLang="en-US"/>
                    </a:p>
                  </a:txBody>
                  <a:tcPr/>
                </a:tc>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已簽約達成率</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B/A</a:t>
                      </a:r>
                    </a:p>
                  </a:txBody>
                  <a:tcPr marL="0" marR="0" marT="0" marB="0" anchor="ctr">
                    <a:lnL>
                      <a:noFill/>
                    </a:lnL>
                    <a:lnR>
                      <a:noFill/>
                    </a:lnR>
                    <a:lnT>
                      <a:noFill/>
                    </a:lnT>
                    <a:lnB>
                      <a:noFill/>
                    </a:lnB>
                    <a:solidFill>
                      <a:srgbClr val="FFFF99"/>
                    </a:solidFill>
                  </a:tcPr>
                </a:tc>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差異數</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B-A</a:t>
                      </a:r>
                    </a:p>
                  </a:txBody>
                  <a:tcPr marL="0" marR="0" marT="0" marB="0" anchor="ctr">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洽談中</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C</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預測數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含洽談中</a:t>
                      </a:r>
                      <a:r>
                        <a:rPr lang="en-US" altLang="zh-TW" sz="800" b="1" i="0" u="none" strike="noStrike">
                          <a:effectLst/>
                          <a:latin typeface="微軟正黑體" panose="020B0604030504040204" pitchFamily="34" charset="-120"/>
                          <a:ea typeface="微軟正黑體" panose="020B0604030504040204" pitchFamily="34" charset="-120"/>
                        </a:rPr>
                        <a:t>)</a:t>
                      </a:r>
                      <a:br>
                        <a:rPr lang="en-US" altLang="zh-TW"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差異數</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932219381"/>
                  </a:ext>
                </a:extLst>
              </a:tr>
              <a:tr h="235020">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業務收入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114,893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100%</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65,265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100%</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(49,628)</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17,667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82,932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(31,961)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extLst>
                  <a:ext uri="{0D108BD9-81ED-4DB2-BD59-A6C34878D82A}">
                    <a16:rowId xmlns:a16="http://schemas.microsoft.com/office/drawing/2014/main" val="4166895831"/>
                  </a:ext>
                </a:extLst>
              </a:tr>
              <a:tr h="257618">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51,800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40,241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62%</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(11,559)</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8,400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48,641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(3,159)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29290375"/>
                  </a:ext>
                </a:extLst>
              </a:tr>
              <a:tr h="235020">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56,623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49%</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23,524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36%</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(33,099)</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7,767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31,291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(25,332)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5643932"/>
                  </a:ext>
                </a:extLst>
              </a:tr>
              <a:tr h="268918">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45,303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39%</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14,204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22%</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(31,099)</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7,767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21,971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(23,332)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46487274"/>
                  </a:ext>
                </a:extLst>
              </a:tr>
              <a:tr h="268918">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09577235"/>
                  </a:ext>
                </a:extLst>
              </a:tr>
              <a:tr h="2237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11,320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9,320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(2,000)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63641642"/>
                  </a:ext>
                </a:extLst>
              </a:tr>
              <a:tr h="2237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6,470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(4,970)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1,500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(3,470)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9011341"/>
                  </a:ext>
                </a:extLst>
              </a:tr>
              <a:tr h="22372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毛利</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毛利率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20,881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10,932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(9,949)</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4,670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15,602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extLst>
                  <a:ext uri="{0D108BD9-81ED-4DB2-BD59-A6C34878D82A}">
                    <a16:rowId xmlns:a16="http://schemas.microsoft.com/office/drawing/2014/main" val="638105468"/>
                  </a:ext>
                </a:extLst>
              </a:tr>
              <a:tr h="323154">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6,216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4,851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(1,365)</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840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5,691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35694856"/>
                  </a:ext>
                </a:extLst>
              </a:tr>
              <a:tr h="323154">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11,784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8,846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38%</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(2,938)</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2,330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11,176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30612080"/>
                  </a:ext>
                </a:extLst>
              </a:tr>
              <a:tr h="323154">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9,520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5,555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39%</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(3,965)</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2,330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7,885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17977100"/>
                  </a:ext>
                </a:extLst>
              </a:tr>
              <a:tr h="323154">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78048035"/>
                  </a:ext>
                </a:extLst>
              </a:tr>
              <a:tr h="323154">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2,264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3,291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35%</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1,027 </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3,291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5120455"/>
                  </a:ext>
                </a:extLst>
              </a:tr>
              <a:tr h="323154">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2,881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(2,765)</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-184%</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(5,646)</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1,500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(4,146)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4395118"/>
                  </a:ext>
                </a:extLst>
              </a:tr>
              <a:tr h="325413">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業務餘絀目標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9,828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(121)</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(9,949)</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4,670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031418118"/>
                  </a:ext>
                </a:extLst>
              </a:tr>
              <a:tr h="207903">
                <a:tc>
                  <a:txBody>
                    <a:bodyPr/>
                    <a:lstStyle/>
                    <a:p>
                      <a:pPr algn="l"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p>
                  </a:txBody>
                  <a:tcPr marL="0" marR="0" marT="0" marB="0" anchor="ctr">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2836950"/>
                  </a:ext>
                </a:extLst>
              </a:tr>
              <a:tr h="257618">
                <a:tc>
                  <a:txBody>
                    <a:bodyPr/>
                    <a:lstStyle/>
                    <a:p>
                      <a:pPr algn="l"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企業收入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r>
                        <a:rPr lang="en-US" altLang="zh-TW" sz="1000" b="1" i="0" u="none" strike="noStrike">
                          <a:solidFill>
                            <a:srgbClr val="000080"/>
                          </a:solidFill>
                          <a:effectLst/>
                          <a:latin typeface="微軟正黑體" panose="020B0604030504040204" pitchFamily="34" charset="-120"/>
                          <a:ea typeface="微軟正黑體" panose="020B0604030504040204" pitchFamily="34" charset="-120"/>
                        </a:rPr>
                        <a:t>51,773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r>
                        <a:rPr lang="en-US" altLang="zh-TW" sz="1000" b="1" i="0" u="none" strike="noStrike">
                          <a:solidFill>
                            <a:srgbClr val="000080"/>
                          </a:solidFill>
                          <a:effectLst/>
                          <a:latin typeface="微軟正黑體" panose="020B0604030504040204" pitchFamily="34" charset="-120"/>
                          <a:ea typeface="微軟正黑體" panose="020B0604030504040204" pitchFamily="34" charset="-120"/>
                        </a:rPr>
                        <a:t>15,704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80"/>
                          </a:solidFill>
                          <a:effectLst/>
                          <a:latin typeface="微軟正黑體" panose="020B0604030504040204" pitchFamily="34" charset="-120"/>
                          <a:ea typeface="微軟正黑體" panose="020B0604030504040204" pitchFamily="34" charset="-120"/>
                        </a:rPr>
                        <a:t>30%</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(36,069)</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9,267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24,971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(26,802)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3547087"/>
                  </a:ext>
                </a:extLst>
              </a:tr>
              <a:tr h="257618">
                <a:tc>
                  <a:txBody>
                    <a:bodyPr/>
                    <a:lstStyle/>
                    <a:p>
                      <a:pPr algn="l"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科專研發成果收入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r>
                        <a:rPr lang="en-US" altLang="zh-TW" sz="1000" b="1" i="0" u="none" strike="noStrike">
                          <a:solidFill>
                            <a:srgbClr val="000080"/>
                          </a:solidFill>
                          <a:effectLst/>
                          <a:latin typeface="微軟正黑體" panose="020B0604030504040204" pitchFamily="34" charset="-120"/>
                          <a:ea typeface="微軟正黑體" panose="020B0604030504040204" pitchFamily="34" charset="-120"/>
                        </a:rPr>
                        <a:t>4,791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r>
                        <a:rPr lang="en-US" altLang="zh-TW" sz="1000" b="1" i="0" u="none" strike="noStrike">
                          <a:solidFill>
                            <a:srgbClr val="00008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80"/>
                          </a:solidFill>
                          <a:effectLst/>
                          <a:latin typeface="微軟正黑體" panose="020B0604030504040204" pitchFamily="34" charset="-120"/>
                          <a:ea typeface="微軟正黑體" panose="020B0604030504040204" pitchFamily="34" charset="-120"/>
                        </a:rPr>
                        <a:t>31%</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(3,291)</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1,500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071498"/>
                  </a:ext>
                </a:extLst>
              </a:tr>
              <a:tr h="257618">
                <a:tc>
                  <a:txBody>
                    <a:bodyPr/>
                    <a:lstStyle/>
                    <a:p>
                      <a:pPr algn="l"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科專研發成果收入繳庫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r>
                        <a:rPr lang="en-US" altLang="zh-TW" sz="1000" b="1" i="0" u="none" strike="noStrike">
                          <a:solidFill>
                            <a:srgbClr val="000080"/>
                          </a:solidFill>
                          <a:effectLst/>
                          <a:latin typeface="微軟正黑體" panose="020B0604030504040204" pitchFamily="34" charset="-120"/>
                          <a:ea typeface="微軟正黑體" panose="020B0604030504040204" pitchFamily="34" charset="-120"/>
                        </a:rPr>
                        <a:t>2,347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solidFill>
                            <a:srgbClr val="000080"/>
                          </a:solidFill>
                          <a:effectLst/>
                          <a:latin typeface="微軟正黑體" panose="020B0604030504040204" pitchFamily="34" charset="-120"/>
                          <a:ea typeface="微軟正黑體" panose="020B0604030504040204" pitchFamily="34" charset="-120"/>
                        </a:rPr>
                        <a:t>                       </a:t>
                      </a:r>
                      <a:r>
                        <a:rPr lang="en-US" altLang="zh-TW" sz="1000" b="1" i="0" u="none" strike="noStrike">
                          <a:solidFill>
                            <a:srgbClr val="00008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80"/>
                          </a:solidFill>
                          <a:effectLst/>
                          <a:latin typeface="微軟正黑體" panose="020B0604030504040204" pitchFamily="34" charset="-120"/>
                          <a:ea typeface="微軟正黑體" panose="020B0604030504040204" pitchFamily="34" charset="-120"/>
                        </a:rPr>
                        <a:t>0%</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(2,347)</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825 </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dirty="0">
                          <a:effectLst/>
                          <a:latin typeface="微軟正黑體" panose="020B0604030504040204" pitchFamily="34" charset="-120"/>
                          <a:ea typeface="微軟正黑體" panose="020B0604030504040204" pitchFamily="34" charset="-120"/>
                        </a:rPr>
                        <a:t>(1,522)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441734"/>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8"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9" name="文字方塊 7"/>
          <p:cNvSpPr txBox="1"/>
          <p:nvPr/>
        </p:nvSpPr>
        <p:spPr>
          <a:xfrm>
            <a:off x="9776951" y="599393"/>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rPr dirty="0" err="1"/>
              <a:t>單位：千元</a:t>
            </a:r>
            <a:endParaRPr dirty="0"/>
          </a:p>
        </p:txBody>
      </p:sp>
      <p:sp>
        <p:nvSpPr>
          <p:cNvPr id="6" name="矩形 6">
            <a:extLst>
              <a:ext uri="{FF2B5EF4-FFF2-40B4-BE49-F238E27FC236}">
                <a16:creationId xmlns:a16="http://schemas.microsoft.com/office/drawing/2014/main" id="{6B144573-EA6C-409F-A8D9-C50FF58E345E}"/>
              </a:ext>
            </a:extLst>
          </p:cNvPr>
          <p:cNvSpPr txBox="1"/>
          <p:nvPr/>
        </p:nvSpPr>
        <p:spPr>
          <a:xfrm>
            <a:off x="4096141" y="782275"/>
            <a:ext cx="4131896" cy="4616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rPr dirty="0"/>
              <a:t>企業收入業績目標：</a:t>
            </a:r>
            <a:r>
              <a:rPr lang="en-US" dirty="0"/>
              <a:t>51,773</a:t>
            </a:r>
            <a:r>
              <a:rPr dirty="0"/>
              <a:t>K</a:t>
            </a:r>
          </a:p>
        </p:txBody>
      </p:sp>
      <p:graphicFrame>
        <p:nvGraphicFramePr>
          <p:cNvPr id="4" name="表格 3">
            <a:extLst>
              <a:ext uri="{FF2B5EF4-FFF2-40B4-BE49-F238E27FC236}">
                <a16:creationId xmlns:a16="http://schemas.microsoft.com/office/drawing/2014/main" id="{F5704643-D22A-5E52-8F97-40A95FD7287F}"/>
              </a:ext>
            </a:extLst>
          </p:cNvPr>
          <p:cNvGraphicFramePr>
            <a:graphicFrameLocks noGrp="1"/>
          </p:cNvGraphicFramePr>
          <p:nvPr>
            <p:extLst>
              <p:ext uri="{D42A27DB-BD31-4B8C-83A1-F6EECF244321}">
                <p14:modId xmlns:p14="http://schemas.microsoft.com/office/powerpoint/2010/main" val="2295172450"/>
              </p:ext>
            </p:extLst>
          </p:nvPr>
        </p:nvGraphicFramePr>
        <p:xfrm>
          <a:off x="663981" y="1260651"/>
          <a:ext cx="10864037" cy="5260997"/>
        </p:xfrm>
        <a:graphic>
          <a:graphicData uri="http://schemas.openxmlformats.org/drawingml/2006/table">
            <a:tbl>
              <a:tblPr/>
              <a:tblGrid>
                <a:gridCol w="457906">
                  <a:extLst>
                    <a:ext uri="{9D8B030D-6E8A-4147-A177-3AD203B41FA5}">
                      <a16:colId xmlns:a16="http://schemas.microsoft.com/office/drawing/2014/main" val="1608317404"/>
                    </a:ext>
                  </a:extLst>
                </a:gridCol>
                <a:gridCol w="619520">
                  <a:extLst>
                    <a:ext uri="{9D8B030D-6E8A-4147-A177-3AD203B41FA5}">
                      <a16:colId xmlns:a16="http://schemas.microsoft.com/office/drawing/2014/main" val="188830429"/>
                    </a:ext>
                  </a:extLst>
                </a:gridCol>
                <a:gridCol w="673391">
                  <a:extLst>
                    <a:ext uri="{9D8B030D-6E8A-4147-A177-3AD203B41FA5}">
                      <a16:colId xmlns:a16="http://schemas.microsoft.com/office/drawing/2014/main" val="3916879196"/>
                    </a:ext>
                  </a:extLst>
                </a:gridCol>
                <a:gridCol w="653188">
                  <a:extLst>
                    <a:ext uri="{9D8B030D-6E8A-4147-A177-3AD203B41FA5}">
                      <a16:colId xmlns:a16="http://schemas.microsoft.com/office/drawing/2014/main" val="2889633877"/>
                    </a:ext>
                  </a:extLst>
                </a:gridCol>
                <a:gridCol w="727262">
                  <a:extLst>
                    <a:ext uri="{9D8B030D-6E8A-4147-A177-3AD203B41FA5}">
                      <a16:colId xmlns:a16="http://schemas.microsoft.com/office/drawing/2014/main" val="3907894230"/>
                    </a:ext>
                  </a:extLst>
                </a:gridCol>
                <a:gridCol w="727262">
                  <a:extLst>
                    <a:ext uri="{9D8B030D-6E8A-4147-A177-3AD203B41FA5}">
                      <a16:colId xmlns:a16="http://schemas.microsoft.com/office/drawing/2014/main" val="47121567"/>
                    </a:ext>
                  </a:extLst>
                </a:gridCol>
                <a:gridCol w="835004">
                  <a:extLst>
                    <a:ext uri="{9D8B030D-6E8A-4147-A177-3AD203B41FA5}">
                      <a16:colId xmlns:a16="http://schemas.microsoft.com/office/drawing/2014/main" val="688763577"/>
                    </a:ext>
                  </a:extLst>
                </a:gridCol>
                <a:gridCol w="1824889">
                  <a:extLst>
                    <a:ext uri="{9D8B030D-6E8A-4147-A177-3AD203B41FA5}">
                      <a16:colId xmlns:a16="http://schemas.microsoft.com/office/drawing/2014/main" val="3119201162"/>
                    </a:ext>
                  </a:extLst>
                </a:gridCol>
                <a:gridCol w="693593">
                  <a:extLst>
                    <a:ext uri="{9D8B030D-6E8A-4147-A177-3AD203B41FA5}">
                      <a16:colId xmlns:a16="http://schemas.microsoft.com/office/drawing/2014/main" val="287555129"/>
                    </a:ext>
                  </a:extLst>
                </a:gridCol>
                <a:gridCol w="760932">
                  <a:extLst>
                    <a:ext uri="{9D8B030D-6E8A-4147-A177-3AD203B41FA5}">
                      <a16:colId xmlns:a16="http://schemas.microsoft.com/office/drawing/2014/main" val="1986222751"/>
                    </a:ext>
                  </a:extLst>
                </a:gridCol>
                <a:gridCol w="646455">
                  <a:extLst>
                    <a:ext uri="{9D8B030D-6E8A-4147-A177-3AD203B41FA5}">
                      <a16:colId xmlns:a16="http://schemas.microsoft.com/office/drawing/2014/main" val="1124809832"/>
                    </a:ext>
                  </a:extLst>
                </a:gridCol>
                <a:gridCol w="599317">
                  <a:extLst>
                    <a:ext uri="{9D8B030D-6E8A-4147-A177-3AD203B41FA5}">
                      <a16:colId xmlns:a16="http://schemas.microsoft.com/office/drawing/2014/main" val="377749991"/>
                    </a:ext>
                  </a:extLst>
                </a:gridCol>
                <a:gridCol w="619520">
                  <a:extLst>
                    <a:ext uri="{9D8B030D-6E8A-4147-A177-3AD203B41FA5}">
                      <a16:colId xmlns:a16="http://schemas.microsoft.com/office/drawing/2014/main" val="2108747905"/>
                    </a:ext>
                  </a:extLst>
                </a:gridCol>
                <a:gridCol w="547691">
                  <a:extLst>
                    <a:ext uri="{9D8B030D-6E8A-4147-A177-3AD203B41FA5}">
                      <a16:colId xmlns:a16="http://schemas.microsoft.com/office/drawing/2014/main" val="489109498"/>
                    </a:ext>
                  </a:extLst>
                </a:gridCol>
                <a:gridCol w="478107">
                  <a:extLst>
                    <a:ext uri="{9D8B030D-6E8A-4147-A177-3AD203B41FA5}">
                      <a16:colId xmlns:a16="http://schemas.microsoft.com/office/drawing/2014/main" val="650380302"/>
                    </a:ext>
                  </a:extLst>
                </a:gridCol>
              </a:tblGrid>
              <a:tr h="28259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2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763895888"/>
                  </a:ext>
                </a:extLst>
              </a:tr>
              <a:tr h="26140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ctr" fontAlgn="b"/>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227822155"/>
                  </a:ext>
                </a:extLst>
              </a:tr>
              <a:tr h="36737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56,221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45,250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9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1,500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22,250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23,750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48,721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94%</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3,052 </a:t>
                      </a:r>
                    </a:p>
                  </a:txBody>
                  <a:tcPr marL="0" marR="0" marT="0" marB="0" anchor="ctr">
                    <a:lnL>
                      <a:noFill/>
                    </a:lnL>
                    <a:lnR>
                      <a:noFill/>
                    </a:lnR>
                    <a:lnT>
                      <a:noFill/>
                    </a:lnT>
                    <a:lnB>
                      <a:noFill/>
                    </a:lnB>
                  </a:tcPr>
                </a:tc>
                <a:extLst>
                  <a:ext uri="{0D108BD9-81ED-4DB2-BD59-A6C34878D82A}">
                    <a16:rowId xmlns:a16="http://schemas.microsoft.com/office/drawing/2014/main" val="764665639"/>
                  </a:ext>
                </a:extLst>
              </a:tr>
              <a:tr h="26846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896947221"/>
                  </a:ext>
                </a:extLst>
              </a:tr>
              <a:tr h="26846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19,000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19,000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49872708"/>
                  </a:ext>
                </a:extLst>
              </a:tr>
              <a:tr h="26846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台灣櫻井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651462641"/>
                  </a:ext>
                </a:extLst>
              </a:tr>
              <a:tr h="26846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普羅通信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420419116"/>
                  </a:ext>
                </a:extLst>
              </a:tr>
              <a:tr h="26846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愛菲斯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44639656"/>
                  </a:ext>
                </a:extLst>
              </a:tr>
              <a:tr h="25669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619460254"/>
                  </a:ext>
                </a:extLst>
              </a:tr>
              <a:tr h="379150">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40,802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21%</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10,971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10,767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1,500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9,267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24,971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48%</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26,802 </a:t>
                      </a:r>
                    </a:p>
                  </a:txBody>
                  <a:tcPr marL="0" marR="0" marT="0" marB="0" anchor="ctr">
                    <a:lnL>
                      <a:noFill/>
                    </a:lnL>
                    <a:lnR>
                      <a:noFill/>
                    </a:lnR>
                    <a:lnT>
                      <a:noFill/>
                    </a:lnT>
                    <a:lnB>
                      <a:noFill/>
                    </a:lnB>
                  </a:tcPr>
                </a:tc>
                <a:extLst>
                  <a:ext uri="{0D108BD9-81ED-4DB2-BD59-A6C34878D82A}">
                    <a16:rowId xmlns:a16="http://schemas.microsoft.com/office/drawing/2014/main" val="3400505212"/>
                  </a:ext>
                </a:extLst>
              </a:tr>
              <a:tr h="28259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3,067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捷徑文化</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3,067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21175030"/>
                  </a:ext>
                </a:extLst>
              </a:tr>
              <a:tr h="28259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5,000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傑萌生技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46305630"/>
                  </a:ext>
                </a:extLst>
              </a:tr>
              <a:tr h="27553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1,100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雙葉電子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361750753"/>
                  </a:ext>
                </a:extLst>
              </a:tr>
              <a:tr h="27553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973754668"/>
                  </a:ext>
                </a:extLst>
              </a:tr>
              <a:tr h="27553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云泰創新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012059899"/>
                  </a:ext>
                </a:extLst>
              </a:tr>
              <a:tr h="27553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81296425"/>
                  </a:ext>
                </a:extLst>
              </a:tr>
              <a:tr h="367375">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51,569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0%</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204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204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204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204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15,704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36,069 </a:t>
                      </a:r>
                    </a:p>
                  </a:txBody>
                  <a:tcPr marL="0" marR="0" marT="0" marB="0" anchor="ctr">
                    <a:lnL>
                      <a:noFill/>
                    </a:lnL>
                    <a:lnR>
                      <a:noFill/>
                    </a:lnR>
                    <a:lnT>
                      <a:noFill/>
                    </a:lnT>
                    <a:lnB>
                      <a:noFill/>
                    </a:lnB>
                  </a:tcPr>
                </a:tc>
                <a:extLst>
                  <a:ext uri="{0D108BD9-81ED-4DB2-BD59-A6C34878D82A}">
                    <a16:rowId xmlns:a16="http://schemas.microsoft.com/office/drawing/2014/main" val="2077308855"/>
                  </a:ext>
                </a:extLst>
              </a:tr>
              <a:tr h="33676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8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FF"/>
                          </a:solidFill>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30%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333788527"/>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atin typeface="微軟正黑體"/>
                <a:ea typeface="微軟正黑體"/>
                <a:cs typeface="微軟正黑體"/>
                <a:sym typeface="微軟正黑體"/>
              </a:defRPr>
            </a:lvl1pPr>
          </a:lstStyle>
          <a:p>
            <a:fld id="{86CB4B4D-7CA3-9044-876B-883B54F8677D}" type="slidenum">
              <a:t>5</a:t>
            </a:fld>
            <a:endParaRPr/>
          </a:p>
        </p:txBody>
      </p:sp>
      <p:sp>
        <p:nvSpPr>
          <p:cNvPr id="1054"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5" name="文字方塊 7"/>
          <p:cNvSpPr txBox="1"/>
          <p:nvPr/>
        </p:nvSpPr>
        <p:spPr>
          <a:xfrm>
            <a:off x="9767383" y="921409"/>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rPr dirty="0" err="1"/>
              <a:t>單位：千元</a:t>
            </a:r>
            <a:endParaRPr dirty="0"/>
          </a:p>
        </p:txBody>
      </p:sp>
      <p:sp>
        <p:nvSpPr>
          <p:cNvPr id="6" name="矩形 6">
            <a:extLst>
              <a:ext uri="{FF2B5EF4-FFF2-40B4-BE49-F238E27FC236}">
                <a16:creationId xmlns:a16="http://schemas.microsoft.com/office/drawing/2014/main" id="{41738381-A86C-4ADA-B136-36D7F933776B}"/>
              </a:ext>
            </a:extLst>
          </p:cNvPr>
          <p:cNvSpPr txBox="1"/>
          <p:nvPr/>
        </p:nvSpPr>
        <p:spPr>
          <a:xfrm>
            <a:off x="4133679" y="879652"/>
            <a:ext cx="3220598"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sz="2400" b="1">
                <a:latin typeface="微軟正黑體"/>
                <a:ea typeface="微軟正黑體"/>
                <a:cs typeface="微軟正黑體"/>
                <a:sym typeface="微軟正黑體"/>
              </a:defRPr>
            </a:pPr>
            <a:r>
              <a:rPr dirty="0"/>
              <a:t>衍生加值目標：6,470K</a:t>
            </a:r>
          </a:p>
        </p:txBody>
      </p:sp>
      <p:graphicFrame>
        <p:nvGraphicFramePr>
          <p:cNvPr id="4" name="表格 3">
            <a:extLst>
              <a:ext uri="{FF2B5EF4-FFF2-40B4-BE49-F238E27FC236}">
                <a16:creationId xmlns:a16="http://schemas.microsoft.com/office/drawing/2014/main" id="{B29DAC2B-E6C2-EDE3-49F8-9505BB5530E7}"/>
              </a:ext>
            </a:extLst>
          </p:cNvPr>
          <p:cNvGraphicFramePr>
            <a:graphicFrameLocks noGrp="1"/>
          </p:cNvGraphicFramePr>
          <p:nvPr/>
        </p:nvGraphicFramePr>
        <p:xfrm>
          <a:off x="1109589" y="1439863"/>
          <a:ext cx="10152210" cy="4757736"/>
        </p:xfrm>
        <a:graphic>
          <a:graphicData uri="http://schemas.openxmlformats.org/drawingml/2006/table">
            <a:tbl>
              <a:tblPr/>
              <a:tblGrid>
                <a:gridCol w="592444">
                  <a:extLst>
                    <a:ext uri="{9D8B030D-6E8A-4147-A177-3AD203B41FA5}">
                      <a16:colId xmlns:a16="http://schemas.microsoft.com/office/drawing/2014/main" val="2392160423"/>
                    </a:ext>
                  </a:extLst>
                </a:gridCol>
                <a:gridCol w="611914">
                  <a:extLst>
                    <a:ext uri="{9D8B030D-6E8A-4147-A177-3AD203B41FA5}">
                      <a16:colId xmlns:a16="http://schemas.microsoft.com/office/drawing/2014/main" val="1335346055"/>
                    </a:ext>
                  </a:extLst>
                </a:gridCol>
                <a:gridCol w="834428">
                  <a:extLst>
                    <a:ext uri="{9D8B030D-6E8A-4147-A177-3AD203B41FA5}">
                      <a16:colId xmlns:a16="http://schemas.microsoft.com/office/drawing/2014/main" val="2770167246"/>
                    </a:ext>
                  </a:extLst>
                </a:gridCol>
                <a:gridCol w="767674">
                  <a:extLst>
                    <a:ext uri="{9D8B030D-6E8A-4147-A177-3AD203B41FA5}">
                      <a16:colId xmlns:a16="http://schemas.microsoft.com/office/drawing/2014/main" val="2314700617"/>
                    </a:ext>
                  </a:extLst>
                </a:gridCol>
                <a:gridCol w="767674">
                  <a:extLst>
                    <a:ext uri="{9D8B030D-6E8A-4147-A177-3AD203B41FA5}">
                      <a16:colId xmlns:a16="http://schemas.microsoft.com/office/drawing/2014/main" val="368101902"/>
                    </a:ext>
                  </a:extLst>
                </a:gridCol>
                <a:gridCol w="792707">
                  <a:extLst>
                    <a:ext uri="{9D8B030D-6E8A-4147-A177-3AD203B41FA5}">
                      <a16:colId xmlns:a16="http://schemas.microsoft.com/office/drawing/2014/main" val="2031446773"/>
                    </a:ext>
                  </a:extLst>
                </a:gridCol>
                <a:gridCol w="1679982">
                  <a:extLst>
                    <a:ext uri="{9D8B030D-6E8A-4147-A177-3AD203B41FA5}">
                      <a16:colId xmlns:a16="http://schemas.microsoft.com/office/drawing/2014/main" val="950115222"/>
                    </a:ext>
                  </a:extLst>
                </a:gridCol>
                <a:gridCol w="867805">
                  <a:extLst>
                    <a:ext uri="{9D8B030D-6E8A-4147-A177-3AD203B41FA5}">
                      <a16:colId xmlns:a16="http://schemas.microsoft.com/office/drawing/2014/main" val="3498327080"/>
                    </a:ext>
                  </a:extLst>
                </a:gridCol>
                <a:gridCol w="609133">
                  <a:extLst>
                    <a:ext uri="{9D8B030D-6E8A-4147-A177-3AD203B41FA5}">
                      <a16:colId xmlns:a16="http://schemas.microsoft.com/office/drawing/2014/main" val="2915120873"/>
                    </a:ext>
                  </a:extLst>
                </a:gridCol>
                <a:gridCol w="667542">
                  <a:extLst>
                    <a:ext uri="{9D8B030D-6E8A-4147-A177-3AD203B41FA5}">
                      <a16:colId xmlns:a16="http://schemas.microsoft.com/office/drawing/2014/main" val="1478419986"/>
                    </a:ext>
                  </a:extLst>
                </a:gridCol>
                <a:gridCol w="776019">
                  <a:extLst>
                    <a:ext uri="{9D8B030D-6E8A-4147-A177-3AD203B41FA5}">
                      <a16:colId xmlns:a16="http://schemas.microsoft.com/office/drawing/2014/main" val="3546996647"/>
                    </a:ext>
                  </a:extLst>
                </a:gridCol>
                <a:gridCol w="592444">
                  <a:extLst>
                    <a:ext uri="{9D8B030D-6E8A-4147-A177-3AD203B41FA5}">
                      <a16:colId xmlns:a16="http://schemas.microsoft.com/office/drawing/2014/main" val="2478888871"/>
                    </a:ext>
                  </a:extLst>
                </a:gridCol>
                <a:gridCol w="592444">
                  <a:extLst>
                    <a:ext uri="{9D8B030D-6E8A-4147-A177-3AD203B41FA5}">
                      <a16:colId xmlns:a16="http://schemas.microsoft.com/office/drawing/2014/main" val="3204102604"/>
                    </a:ext>
                  </a:extLst>
                </a:gridCol>
              </a:tblGrid>
              <a:tr h="397962">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600" b="1" i="0" u="none" strike="noStrike">
                          <a:solidFill>
                            <a:srgbClr val="000000"/>
                          </a:solidFill>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收入認列</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3719397479"/>
                  </a:ext>
                </a:extLst>
              </a:tr>
              <a:tr h="308908">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99279374"/>
                  </a:ext>
                </a:extLst>
              </a:tr>
              <a:tr h="551025">
                <a:tc>
                  <a:txBody>
                    <a:bodyPr/>
                    <a:lstStyle/>
                    <a:p>
                      <a:pPr algn="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ct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46%</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4,500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70%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88791134"/>
                  </a:ext>
                </a:extLst>
              </a:tr>
              <a:tr h="40909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云泰創新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276998802"/>
                  </a:ext>
                </a:extLst>
              </a:tr>
              <a:tr h="275512">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209448923"/>
                  </a:ext>
                </a:extLst>
              </a:tr>
              <a:tr h="18701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4482135"/>
                  </a:ext>
                </a:extLst>
              </a:tr>
              <a:tr h="52597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46%</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093889943"/>
                  </a:ext>
                </a:extLst>
              </a:tr>
              <a:tr h="38404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云泰創新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165582056"/>
                  </a:ext>
                </a:extLst>
              </a:tr>
              <a:tr h="200373">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618708155"/>
                  </a:ext>
                </a:extLst>
              </a:tr>
              <a:tr h="200373">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995125124"/>
                  </a:ext>
                </a:extLst>
              </a:tr>
              <a:tr h="225419">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646801468"/>
                  </a:ext>
                </a:extLst>
              </a:tr>
              <a:tr h="18701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299820916"/>
                  </a:ext>
                </a:extLst>
              </a:tr>
              <a:tr h="18701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455412901"/>
                  </a:ext>
                </a:extLst>
              </a:tr>
              <a:tr h="359001">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6,470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0%</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4,970 </a:t>
                      </a:r>
                    </a:p>
                  </a:txBody>
                  <a:tcPr marL="0" marR="0" marT="0" marB="0" anchor="ctr">
                    <a:lnL>
                      <a:noFill/>
                    </a:lnL>
                    <a:lnR>
                      <a:noFill/>
                    </a:lnR>
                    <a:lnT>
                      <a:noFill/>
                    </a:lnT>
                    <a:lnB>
                      <a:noFill/>
                    </a:lnB>
                  </a:tcPr>
                </a:tc>
                <a:extLst>
                  <a:ext uri="{0D108BD9-81ED-4DB2-BD59-A6C34878D82A}">
                    <a16:rowId xmlns:a16="http://schemas.microsoft.com/office/drawing/2014/main" val="1140425858"/>
                  </a:ext>
                </a:extLst>
              </a:tr>
              <a:tr h="359001">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1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dirty="0">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634529479"/>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6</a:t>
            </a:fld>
            <a:endParaRPr/>
          </a:p>
        </p:txBody>
      </p:sp>
      <p:sp>
        <p:nvSpPr>
          <p:cNvPr id="1060"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61" name="文字方塊 6"/>
          <p:cNvSpPr txBox="1"/>
          <p:nvPr/>
        </p:nvSpPr>
        <p:spPr>
          <a:xfrm>
            <a:off x="9462747" y="810331"/>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6" name="矩形 7">
            <a:extLst>
              <a:ext uri="{FF2B5EF4-FFF2-40B4-BE49-F238E27FC236}">
                <a16:creationId xmlns:a16="http://schemas.microsoft.com/office/drawing/2014/main" id="{0883DE8E-B323-415F-9546-0DC2F3BC0397}"/>
              </a:ext>
            </a:extLst>
          </p:cNvPr>
          <p:cNvSpPr txBox="1"/>
          <p:nvPr/>
        </p:nvSpPr>
        <p:spPr>
          <a:xfrm>
            <a:off x="4883472" y="627801"/>
            <a:ext cx="2594329"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sz="2400" b="1">
                <a:latin typeface="微軟正黑體"/>
                <a:ea typeface="微軟正黑體"/>
                <a:cs typeface="微軟正黑體"/>
                <a:sym typeface="微軟正黑體"/>
              </a:defRPr>
            </a:pPr>
            <a:r>
              <a:rPr dirty="0"/>
              <a:t>BP目標：56,623K</a:t>
            </a:r>
          </a:p>
        </p:txBody>
      </p:sp>
      <p:graphicFrame>
        <p:nvGraphicFramePr>
          <p:cNvPr id="7" name="表格 6">
            <a:extLst>
              <a:ext uri="{FF2B5EF4-FFF2-40B4-BE49-F238E27FC236}">
                <a16:creationId xmlns:a16="http://schemas.microsoft.com/office/drawing/2014/main" id="{15690FF1-B752-084D-24F7-AA3FA83A4E7A}"/>
              </a:ext>
            </a:extLst>
          </p:cNvPr>
          <p:cNvGraphicFramePr>
            <a:graphicFrameLocks noGrp="1"/>
          </p:cNvGraphicFramePr>
          <p:nvPr>
            <p:extLst>
              <p:ext uri="{D42A27DB-BD31-4B8C-83A1-F6EECF244321}">
                <p14:modId xmlns:p14="http://schemas.microsoft.com/office/powerpoint/2010/main" val="3925708013"/>
              </p:ext>
            </p:extLst>
          </p:nvPr>
        </p:nvGraphicFramePr>
        <p:xfrm>
          <a:off x="1090138" y="1190679"/>
          <a:ext cx="10011724" cy="5392970"/>
        </p:xfrm>
        <a:graphic>
          <a:graphicData uri="http://schemas.openxmlformats.org/drawingml/2006/table">
            <a:tbl>
              <a:tblPr/>
              <a:tblGrid>
                <a:gridCol w="527585">
                  <a:extLst>
                    <a:ext uri="{9D8B030D-6E8A-4147-A177-3AD203B41FA5}">
                      <a16:colId xmlns:a16="http://schemas.microsoft.com/office/drawing/2014/main" val="2786714634"/>
                    </a:ext>
                  </a:extLst>
                </a:gridCol>
                <a:gridCol w="527585">
                  <a:extLst>
                    <a:ext uri="{9D8B030D-6E8A-4147-A177-3AD203B41FA5}">
                      <a16:colId xmlns:a16="http://schemas.microsoft.com/office/drawing/2014/main" val="1653177717"/>
                    </a:ext>
                  </a:extLst>
                </a:gridCol>
                <a:gridCol w="743077">
                  <a:extLst>
                    <a:ext uri="{9D8B030D-6E8A-4147-A177-3AD203B41FA5}">
                      <a16:colId xmlns:a16="http://schemas.microsoft.com/office/drawing/2014/main" val="3078901456"/>
                    </a:ext>
                  </a:extLst>
                </a:gridCol>
                <a:gridCol w="802523">
                  <a:extLst>
                    <a:ext uri="{9D8B030D-6E8A-4147-A177-3AD203B41FA5}">
                      <a16:colId xmlns:a16="http://schemas.microsoft.com/office/drawing/2014/main" val="2852828011"/>
                    </a:ext>
                  </a:extLst>
                </a:gridCol>
                <a:gridCol w="802523">
                  <a:extLst>
                    <a:ext uri="{9D8B030D-6E8A-4147-A177-3AD203B41FA5}">
                      <a16:colId xmlns:a16="http://schemas.microsoft.com/office/drawing/2014/main" val="743757656"/>
                    </a:ext>
                  </a:extLst>
                </a:gridCol>
                <a:gridCol w="720785">
                  <a:extLst>
                    <a:ext uri="{9D8B030D-6E8A-4147-A177-3AD203B41FA5}">
                      <a16:colId xmlns:a16="http://schemas.microsoft.com/office/drawing/2014/main" val="1133073734"/>
                    </a:ext>
                  </a:extLst>
                </a:gridCol>
                <a:gridCol w="1694214">
                  <a:extLst>
                    <a:ext uri="{9D8B030D-6E8A-4147-A177-3AD203B41FA5}">
                      <a16:colId xmlns:a16="http://schemas.microsoft.com/office/drawing/2014/main" val="631233475"/>
                    </a:ext>
                  </a:extLst>
                </a:gridCol>
                <a:gridCol w="720785">
                  <a:extLst>
                    <a:ext uri="{9D8B030D-6E8A-4147-A177-3AD203B41FA5}">
                      <a16:colId xmlns:a16="http://schemas.microsoft.com/office/drawing/2014/main" val="1465996090"/>
                    </a:ext>
                  </a:extLst>
                </a:gridCol>
                <a:gridCol w="765370">
                  <a:extLst>
                    <a:ext uri="{9D8B030D-6E8A-4147-A177-3AD203B41FA5}">
                      <a16:colId xmlns:a16="http://schemas.microsoft.com/office/drawing/2014/main" val="3909853262"/>
                    </a:ext>
                  </a:extLst>
                </a:gridCol>
                <a:gridCol w="802523">
                  <a:extLst>
                    <a:ext uri="{9D8B030D-6E8A-4147-A177-3AD203B41FA5}">
                      <a16:colId xmlns:a16="http://schemas.microsoft.com/office/drawing/2014/main" val="1986887896"/>
                    </a:ext>
                  </a:extLst>
                </a:gridCol>
                <a:gridCol w="772799">
                  <a:extLst>
                    <a:ext uri="{9D8B030D-6E8A-4147-A177-3AD203B41FA5}">
                      <a16:colId xmlns:a16="http://schemas.microsoft.com/office/drawing/2014/main" val="896879177"/>
                    </a:ext>
                  </a:extLst>
                </a:gridCol>
                <a:gridCol w="604370">
                  <a:extLst>
                    <a:ext uri="{9D8B030D-6E8A-4147-A177-3AD203B41FA5}">
                      <a16:colId xmlns:a16="http://schemas.microsoft.com/office/drawing/2014/main" val="3532172248"/>
                    </a:ext>
                  </a:extLst>
                </a:gridCol>
                <a:gridCol w="527585">
                  <a:extLst>
                    <a:ext uri="{9D8B030D-6E8A-4147-A177-3AD203B41FA5}">
                      <a16:colId xmlns:a16="http://schemas.microsoft.com/office/drawing/2014/main" val="4248420539"/>
                    </a:ext>
                  </a:extLst>
                </a:gridCol>
              </a:tblGrid>
              <a:tr h="32021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333333"/>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753264853"/>
                  </a:ext>
                </a:extLst>
              </a:tr>
              <a:tr h="296200">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2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830383471"/>
                  </a:ext>
                </a:extLst>
              </a:tr>
              <a:tr h="405606">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28%</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15,871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6,400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FFFF00"/>
                          </a:solidFill>
                          <a:effectLst/>
                          <a:latin typeface="微軟正黑體" panose="020B0604030504040204" pitchFamily="34" charset="-120"/>
                          <a:ea typeface="微軟正黑體" panose="020B0604030504040204" pitchFamily="34" charset="-120"/>
                        </a:rPr>
                        <a:t>19,150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3,400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34,691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61%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21,932 </a:t>
                      </a:r>
                    </a:p>
                  </a:txBody>
                  <a:tcPr marL="0" marR="0" marT="0" marB="0" anchor="ctr">
                    <a:lnL>
                      <a:noFill/>
                    </a:lnL>
                    <a:lnR>
                      <a:noFill/>
                    </a:lnR>
                    <a:lnT>
                      <a:noFill/>
                    </a:lnT>
                    <a:lnB>
                      <a:noFill/>
                    </a:lnB>
                  </a:tcPr>
                </a:tc>
                <a:extLst>
                  <a:ext uri="{0D108BD9-81ED-4DB2-BD59-A6C34878D82A}">
                    <a16:rowId xmlns:a16="http://schemas.microsoft.com/office/drawing/2014/main" val="3972245516"/>
                  </a:ext>
                </a:extLst>
              </a:tr>
              <a:tr h="365580">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745114116"/>
                  </a:ext>
                </a:extLst>
              </a:tr>
              <a:tr h="365580">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826847935"/>
                  </a:ext>
                </a:extLst>
              </a:tr>
              <a:tr h="365580">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台灣櫻井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228202687"/>
                  </a:ext>
                </a:extLst>
              </a:tr>
              <a:tr h="365580">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普羅通信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261031936"/>
                  </a:ext>
                </a:extLst>
              </a:tr>
              <a:tr h="448302">
                <a:tc>
                  <a:txBody>
                    <a:bodyPr/>
                    <a:lstStyle/>
                    <a:p>
                      <a:pPr algn="r"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17%</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9,471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9,267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7,767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31,291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55%</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25,332 </a:t>
                      </a:r>
                    </a:p>
                  </a:txBody>
                  <a:tcPr marL="0" marR="0" marT="0" marB="0" anchor="ctr">
                    <a:lnL>
                      <a:noFill/>
                    </a:lnL>
                    <a:lnR>
                      <a:noFill/>
                    </a:lnR>
                    <a:lnT>
                      <a:noFill/>
                    </a:lnT>
                    <a:lnB>
                      <a:noFill/>
                    </a:lnB>
                  </a:tcPr>
                </a:tc>
                <a:extLst>
                  <a:ext uri="{0D108BD9-81ED-4DB2-BD59-A6C34878D82A}">
                    <a16:rowId xmlns:a16="http://schemas.microsoft.com/office/drawing/2014/main" val="1375329211"/>
                  </a:ext>
                </a:extLst>
              </a:tr>
              <a:tr h="376254">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3,067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3,067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捷徑文化</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3,067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3,067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249259972"/>
                  </a:ext>
                </a:extLst>
              </a:tr>
              <a:tr h="376254">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5,000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傑萌生技</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3,500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3,500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451856622"/>
                  </a:ext>
                </a:extLst>
              </a:tr>
              <a:tr h="32021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1,100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雙葉電子</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1,100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1,100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663230946"/>
                  </a:ext>
                </a:extLst>
              </a:tr>
              <a:tr h="320216">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100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619061695"/>
                  </a:ext>
                </a:extLst>
              </a:tr>
              <a:tr h="416280">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191486569"/>
                  </a:ext>
                </a:extLst>
              </a:tr>
              <a:tr h="349569">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56,419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0%</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204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204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204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204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23,524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42%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33,099 </a:t>
                      </a:r>
                    </a:p>
                  </a:txBody>
                  <a:tcPr marL="0" marR="0" marT="0" marB="0" anchor="ctr">
                    <a:lnL>
                      <a:noFill/>
                    </a:lnL>
                    <a:lnR>
                      <a:noFill/>
                    </a:lnR>
                    <a:lnT>
                      <a:noFill/>
                    </a:lnT>
                    <a:lnB>
                      <a:noFill/>
                    </a:lnB>
                  </a:tcPr>
                </a:tc>
                <a:extLst>
                  <a:ext uri="{0D108BD9-81ED-4DB2-BD59-A6C34878D82A}">
                    <a16:rowId xmlns:a16="http://schemas.microsoft.com/office/drawing/2014/main" val="21960230"/>
                  </a:ext>
                </a:extLst>
              </a:tr>
              <a:tr h="301537">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9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23,320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23,320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FFFFFF"/>
                          </a:solidFill>
                          <a:effectLst/>
                          <a:latin typeface="微軟正黑體" panose="020B0604030504040204" pitchFamily="34" charset="-120"/>
                          <a:ea typeface="微軟正黑體" panose="020B0604030504040204" pitchFamily="34" charset="-120"/>
                        </a:rPr>
                        <a:t>#VALUE!</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41%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887071722"/>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1066" name="標題 1"/>
          <p:cNvSpPr txBox="1">
            <a:spLocks noGrp="1"/>
          </p:cNvSpPr>
          <p:nvPr>
            <p:ph type="title"/>
          </p:nvPr>
        </p:nvSpPr>
        <p:spPr>
          <a:xfrm>
            <a:off x="-1" y="116629"/>
            <a:ext cx="12192005" cy="787941"/>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6" name="表格 5">
            <a:extLst>
              <a:ext uri="{FF2B5EF4-FFF2-40B4-BE49-F238E27FC236}">
                <a16:creationId xmlns:a16="http://schemas.microsoft.com/office/drawing/2014/main" id="{11221A1D-C794-4FB6-A612-B8A678735F8C}"/>
              </a:ext>
            </a:extLst>
          </p:cNvPr>
          <p:cNvGraphicFramePr/>
          <p:nvPr>
            <p:extLst>
              <p:ext uri="{D42A27DB-BD31-4B8C-83A1-F6EECF244321}">
                <p14:modId xmlns:p14="http://schemas.microsoft.com/office/powerpoint/2010/main" val="3748655693"/>
              </p:ext>
            </p:extLst>
          </p:nvPr>
        </p:nvGraphicFramePr>
        <p:xfrm>
          <a:off x="246849" y="819096"/>
          <a:ext cx="11698302" cy="5389659"/>
        </p:xfrm>
        <a:graphic>
          <a:graphicData uri="http://schemas.openxmlformats.org/drawingml/2006/table">
            <a:tbl>
              <a:tblPr firstRow="1">
                <a:tableStyleId>{4C3C2611-4C71-4FC5-86AE-919BDF0F9419}</a:tableStyleId>
              </a:tblPr>
              <a:tblGrid>
                <a:gridCol w="1771042">
                  <a:extLst>
                    <a:ext uri="{9D8B030D-6E8A-4147-A177-3AD203B41FA5}">
                      <a16:colId xmlns:a16="http://schemas.microsoft.com/office/drawing/2014/main" val="20000"/>
                    </a:ext>
                  </a:extLst>
                </a:gridCol>
                <a:gridCol w="2249241">
                  <a:extLst>
                    <a:ext uri="{9D8B030D-6E8A-4147-A177-3AD203B41FA5}">
                      <a16:colId xmlns:a16="http://schemas.microsoft.com/office/drawing/2014/main" val="20001"/>
                    </a:ext>
                  </a:extLst>
                </a:gridCol>
                <a:gridCol w="690647">
                  <a:extLst>
                    <a:ext uri="{9D8B030D-6E8A-4147-A177-3AD203B41FA5}">
                      <a16:colId xmlns:a16="http://schemas.microsoft.com/office/drawing/2014/main" val="20002"/>
                    </a:ext>
                  </a:extLst>
                </a:gridCol>
                <a:gridCol w="858075">
                  <a:extLst>
                    <a:ext uri="{9D8B030D-6E8A-4147-A177-3AD203B41FA5}">
                      <a16:colId xmlns:a16="http://schemas.microsoft.com/office/drawing/2014/main" val="20003"/>
                    </a:ext>
                  </a:extLst>
                </a:gridCol>
                <a:gridCol w="4760418">
                  <a:extLst>
                    <a:ext uri="{9D8B030D-6E8A-4147-A177-3AD203B41FA5}">
                      <a16:colId xmlns:a16="http://schemas.microsoft.com/office/drawing/2014/main" val="20004"/>
                    </a:ext>
                  </a:extLst>
                </a:gridCol>
                <a:gridCol w="1368879">
                  <a:extLst>
                    <a:ext uri="{9D8B030D-6E8A-4147-A177-3AD203B41FA5}">
                      <a16:colId xmlns:a16="http://schemas.microsoft.com/office/drawing/2014/main" val="20005"/>
                    </a:ext>
                  </a:extLst>
                </a:gridCol>
              </a:tblGrid>
              <a:tr h="681087">
                <a:tc>
                  <a:txBody>
                    <a:bodyPr/>
                    <a:lstStyle/>
                    <a:p>
                      <a:pPr algn="ctr">
                        <a:defRPr sz="1800" b="0"/>
                      </a:pPr>
                      <a:r>
                        <a:rPr sz="2000" b="1" dirty="0" err="1">
                          <a:solidFill>
                            <a:srgbClr val="FFFFFF"/>
                          </a:solidFill>
                          <a:latin typeface="微軟正黑體"/>
                          <a:ea typeface="微軟正黑體"/>
                          <a:cs typeface="微軟正黑體"/>
                          <a:sym typeface="微軟正黑體"/>
                        </a:rPr>
                        <a:t>單位</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dirty="0" err="1">
                          <a:latin typeface="微軟正黑體" panose="020B0604030504040204" pitchFamily="34" charset="-120"/>
                          <a:ea typeface="微軟正黑體" panose="020B0604030504040204" pitchFamily="34" charset="-120"/>
                          <a:cs typeface="微軟正黑體"/>
                          <a:sym typeface="微軟正黑體"/>
                        </a:rPr>
                        <a:t>國家電影中心</a:t>
                      </a:r>
                      <a:endParaRPr sz="14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panose="020B0604030504040204" pitchFamily="34" charset="-120"/>
                          <a:ea typeface="微軟正黑體" panose="020B0604030504040204" pitchFamily="34" charset="-120"/>
                          <a:cs typeface="Arial"/>
                        </a:rPr>
                        <a:t>透明顯示互動裝置模組計畫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dirty="0">
                          <a:latin typeface="微軟正黑體" panose="020B0604030504040204" pitchFamily="34" charset="-120"/>
                          <a:ea typeface="微軟正黑體" panose="020B0604030504040204" pitchFamily="34" charset="-120"/>
                          <a:sym typeface="Calibri"/>
                        </a:rPr>
                        <a:t>298</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a:latin typeface="微軟正黑體" panose="020B0604030504040204" pitchFamily="34" charset="-120"/>
                          <a:ea typeface="微軟正黑體" panose="020B0604030504040204" pitchFamily="34" charset="-120"/>
                          <a:sym typeface="Calibri"/>
                        </a:rPr>
                        <a:t>202311-202402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panose="020B0604030504040204" pitchFamily="34" charset="-120"/>
                          <a:ea typeface="微軟正黑體" panose="020B0604030504040204" pitchFamily="34" charset="-120"/>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panose="020B0604030504040204" pitchFamily="34" charset="-120"/>
                          <a:ea typeface="微軟正黑體" panose="020B0604030504040204" pitchFamily="34" charset="-120"/>
                          <a:cs typeface="微軟正黑體"/>
                          <a:sym typeface="微軟正黑體"/>
                        </a:rPr>
                        <a:t>香蘭/祐頡</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600">
                          <a:latin typeface="微軟正黑體"/>
                          <a:ea typeface="微軟正黑體"/>
                          <a:cs typeface="微軟正黑體"/>
                          <a:sym typeface="微軟正黑體"/>
                        </a:defRPr>
                      </a:pPr>
                      <a:r>
                        <a:rPr sz="1400" dirty="0" err="1">
                          <a:latin typeface="微軟正黑體" panose="020B0604030504040204" pitchFamily="34" charset="-120"/>
                          <a:ea typeface="微軟正黑體" panose="020B0604030504040204" pitchFamily="34" charset="-120"/>
                        </a:rPr>
                        <a:t>文化部</a:t>
                      </a:r>
                      <a:r>
                        <a:rPr sz="1400" dirty="0">
                          <a:latin typeface="微軟正黑體" panose="020B0604030504040204" pitchFamily="34" charset="-120"/>
                          <a:ea typeface="微軟正黑體" panose="020B0604030504040204" pitchFamily="34" charset="-120"/>
                        </a:rPr>
                        <a:t>/</a:t>
                      </a:r>
                    </a:p>
                    <a:p>
                      <a:pPr algn="l">
                        <a:defRPr sz="1600">
                          <a:latin typeface="微軟正黑體"/>
                          <a:ea typeface="微軟正黑體"/>
                          <a:cs typeface="微軟正黑體"/>
                          <a:sym typeface="微軟正黑體"/>
                        </a:defRPr>
                      </a:pPr>
                      <a:r>
                        <a:rPr sz="1400" dirty="0" err="1">
                          <a:latin typeface="微軟正黑體" panose="020B0604030504040204" pitchFamily="34" charset="-120"/>
                          <a:ea typeface="微軟正黑體" panose="020B0604030504040204" pitchFamily="34" charset="-120"/>
                        </a:rPr>
                        <a:t>桃園市政府</a:t>
                      </a:r>
                      <a:endParaRPr sz="140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dirty="0">
                          <a:latin typeface="微軟正黑體" panose="020B0604030504040204" pitchFamily="34" charset="-120"/>
                          <a:ea typeface="微軟正黑體" panose="020B0604030504040204" pitchFamily="34" charset="-120"/>
                          <a:cs typeface="微軟正黑體"/>
                          <a:sym typeface="微軟正黑體"/>
                        </a:rPr>
                        <a:t>Feel </a:t>
                      </a:r>
                      <a:r>
                        <a:rPr sz="1400" dirty="0" err="1">
                          <a:latin typeface="微軟正黑體" panose="020B0604030504040204" pitchFamily="34" charset="-120"/>
                          <a:ea typeface="微軟正黑體" panose="020B0604030504040204" pitchFamily="34" charset="-120"/>
                          <a:cs typeface="微軟正黑體"/>
                          <a:sym typeface="微軟正黑體"/>
                        </a:rPr>
                        <a:t>Together藝文場域體感平權計畫</a:t>
                      </a:r>
                      <a:endParaRPr sz="14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dirty="0">
                          <a:latin typeface="微軟正黑體" panose="020B0604030504040204" pitchFamily="34" charset="-120"/>
                          <a:ea typeface="微軟正黑體" panose="020B0604030504040204" pitchFamily="34" charset="-120"/>
                          <a:sym typeface="Calibri"/>
                        </a:rPr>
                        <a:t>796</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a:latin typeface="微軟正黑體" panose="020B0604030504040204" pitchFamily="34" charset="-120"/>
                          <a:ea typeface="微軟正黑體" panose="020B0604030504040204" pitchFamily="34" charset="-120"/>
                          <a:sym typeface="Calibri"/>
                        </a:rPr>
                        <a:t>202307-202410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panose="020B0604030504040204" pitchFamily="34" charset="-120"/>
                          <a:ea typeface="微軟正黑體" panose="020B0604030504040204" pitchFamily="34" charset="-120"/>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panose="020B0604030504040204" pitchFamily="34" charset="-120"/>
                          <a:ea typeface="微軟正黑體" panose="020B0604030504040204" pitchFamily="34" charset="-120"/>
                          <a:cs typeface="微軟正黑體"/>
                          <a:sym typeface="微軟正黑體"/>
                        </a:rPr>
                        <a:t>惠晴.泰維.香蘭</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629627">
                <a:tc>
                  <a:txBody>
                    <a:bodyPr/>
                    <a:lstStyle/>
                    <a:p>
                      <a:pPr algn="l">
                        <a:defRPr sz="1800"/>
                      </a:pPr>
                      <a:r>
                        <a:rPr sz="1400" dirty="0" err="1">
                          <a:latin typeface="微軟正黑體" panose="020B0604030504040204" pitchFamily="34" charset="-120"/>
                          <a:ea typeface="微軟正黑體" panose="020B0604030504040204" pitchFamily="34" charset="-120"/>
                          <a:cs typeface="微軟正黑體"/>
                          <a:sym typeface="微軟正黑體"/>
                        </a:rPr>
                        <a:t>文化部</a:t>
                      </a:r>
                      <a:endParaRPr sz="14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600">
                          <a:sym typeface="Calibri"/>
                        </a:defRPr>
                      </a:pPr>
                      <a:r>
                        <a:rPr sz="1400" dirty="0">
                          <a:latin typeface="微軟正黑體" panose="020B0604030504040204" pitchFamily="34" charset="-120"/>
                          <a:ea typeface="微軟正黑體" panose="020B0604030504040204" pitchFamily="34" charset="-120"/>
                        </a:rPr>
                        <a:t>112-113</a:t>
                      </a:r>
                      <a:r>
                        <a:rPr sz="1400" dirty="0">
                          <a:latin typeface="微軟正黑體" panose="020B0604030504040204" pitchFamily="34" charset="-120"/>
                          <a:ea typeface="微軟正黑體" panose="020B0604030504040204" pitchFamily="34" charset="-120"/>
                          <a:cs typeface="微軟正黑體"/>
                          <a:sym typeface="微軟正黑體"/>
                        </a:rPr>
                        <a:t>年「媒合藝術家及科研單位發展科藝創新實驗計畫」藝文採購案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dirty="0">
                          <a:latin typeface="微軟正黑體" panose="020B0604030504040204" pitchFamily="34" charset="-120"/>
                          <a:ea typeface="微軟正黑體" panose="020B0604030504040204" pitchFamily="34" charset="-120"/>
                          <a:sym typeface="Calibri"/>
                        </a:rPr>
                        <a:t>980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a:latin typeface="微軟正黑體" panose="020B0604030504040204" pitchFamily="34" charset="-120"/>
                          <a:ea typeface="微軟正黑體" panose="020B0604030504040204" pitchFamily="34" charset="-120"/>
                          <a:sym typeface="Calibri"/>
                        </a:rPr>
                        <a:t>202305-202410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err="1">
                          <a:latin typeface="微軟正黑體" panose="020B0604030504040204" pitchFamily="34" charset="-120"/>
                          <a:ea typeface="微軟正黑體" panose="020B0604030504040204" pitchFamily="34" charset="-120"/>
                          <a:cs typeface="微軟正黑體"/>
                          <a:sym typeface="微軟正黑體"/>
                        </a:rPr>
                        <a:t>已簽約</a:t>
                      </a:r>
                      <a:r>
                        <a:rPr sz="1400" dirty="0">
                          <a:latin typeface="微軟正黑體" panose="020B0604030504040204" pitchFamily="34" charset="-120"/>
                          <a:ea typeface="微軟正黑體" panose="020B0604030504040204" pitchFamily="34" charset="-120"/>
                          <a:cs typeface="微軟正黑體"/>
                          <a:sym typeface="微軟正黑體"/>
                        </a:rPr>
                        <a:t>
</a:t>
                      </a:r>
                      <a:r>
                        <a:rPr sz="1400" dirty="0" err="1">
                          <a:latin typeface="微軟正黑體" panose="020B0604030504040204" pitchFamily="34" charset="-120"/>
                          <a:ea typeface="微軟正黑體" panose="020B0604030504040204" pitchFamily="34" charset="-120"/>
                          <a:cs typeface="微軟正黑體"/>
                          <a:sym typeface="微軟正黑體"/>
                        </a:rPr>
                        <a:t>擬下年度發展方向並</a:t>
                      </a:r>
                      <a:r>
                        <a:rPr lang="zh-TW" altLang="en-US" sz="1400" dirty="0">
                          <a:latin typeface="微軟正黑體" panose="020B0604030504040204" pitchFamily="34" charset="-120"/>
                          <a:ea typeface="微軟正黑體" panose="020B0604030504040204" pitchFamily="34" charset="-120"/>
                          <a:cs typeface="微軟正黑體"/>
                          <a:sym typeface="微軟正黑體"/>
                        </a:rPr>
                        <a:t>預計</a:t>
                      </a:r>
                      <a:r>
                        <a:rPr lang="en-US" altLang="zh-TW" sz="1400" dirty="0">
                          <a:latin typeface="微軟正黑體" panose="020B0604030504040204" pitchFamily="34" charset="-120"/>
                          <a:ea typeface="微軟正黑體" panose="020B0604030504040204" pitchFamily="34" charset="-120"/>
                          <a:cs typeface="微軟正黑體"/>
                          <a:sym typeface="微軟正黑體"/>
                        </a:rPr>
                        <a:t>5/7</a:t>
                      </a:r>
                      <a:r>
                        <a:rPr lang="zh-CN" altLang="en-US" sz="1400" dirty="0">
                          <a:latin typeface="微軟正黑體" panose="020B0604030504040204" pitchFamily="34" charset="-120"/>
                          <a:ea typeface="微軟正黑體" panose="020B0604030504040204" pitchFamily="34" charset="-120"/>
                          <a:cs typeface="微軟正黑體"/>
                          <a:sym typeface="微軟正黑體"/>
                        </a:rPr>
                        <a:t>與</a:t>
                      </a:r>
                      <a:r>
                        <a:rPr sz="1400" dirty="0" err="1">
                          <a:latin typeface="微軟正黑體" panose="020B0604030504040204" pitchFamily="34" charset="-120"/>
                          <a:ea typeface="微軟正黑體" panose="020B0604030504040204" pitchFamily="34" charset="-120"/>
                          <a:cs typeface="微軟正黑體"/>
                          <a:sym typeface="微軟正黑體"/>
                        </a:rPr>
                        <a:t>藝發司司長</a:t>
                      </a:r>
                      <a:r>
                        <a:rPr lang="zh-TW" altLang="en-US" sz="1400" dirty="0">
                          <a:latin typeface="微軟正黑體" panose="020B0604030504040204" pitchFamily="34" charset="-120"/>
                          <a:ea typeface="微軟正黑體" panose="020B0604030504040204" pitchFamily="34" charset="-120"/>
                          <a:cs typeface="微軟正黑體"/>
                          <a:sym typeface="微軟正黑體"/>
                        </a:rPr>
                        <a:t>討論</a:t>
                      </a:r>
                      <a:endParaRPr sz="14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600">
                          <a:latin typeface="微軟正黑體"/>
                          <a:ea typeface="微軟正黑體"/>
                          <a:cs typeface="微軟正黑體"/>
                          <a:sym typeface="微軟正黑體"/>
                        </a:defRPr>
                      </a:pPr>
                      <a:r>
                        <a:rPr sz="1400" dirty="0" err="1">
                          <a:latin typeface="微軟正黑體" panose="020B0604030504040204" pitchFamily="34" charset="-120"/>
                          <a:ea typeface="微軟正黑體" panose="020B0604030504040204" pitchFamily="34" charset="-120"/>
                        </a:rPr>
                        <a:t>香蘭.又琳</a:t>
                      </a:r>
                      <a:r>
                        <a:rPr sz="1400" dirty="0">
                          <a:latin typeface="微軟正黑體" panose="020B0604030504040204" pitchFamily="34" charset="-120"/>
                          <a:ea typeface="微軟正黑體" panose="020B0604030504040204" pitchFamily="34" charset="-120"/>
                        </a:rPr>
                        <a:t>.</a:t>
                      </a:r>
                    </a:p>
                    <a:p>
                      <a:pPr algn="ctr">
                        <a:defRPr sz="1600">
                          <a:latin typeface="微軟正黑體"/>
                          <a:ea typeface="微軟正黑體"/>
                          <a:cs typeface="微軟正黑體"/>
                          <a:sym typeface="微軟正黑體"/>
                        </a:defRPr>
                      </a:pPr>
                      <a:r>
                        <a:rPr sz="1400" dirty="0" err="1">
                          <a:latin typeface="微軟正黑體" panose="020B0604030504040204" pitchFamily="34" charset="-120"/>
                          <a:ea typeface="微軟正黑體" panose="020B0604030504040204" pitchFamily="34" charset="-120"/>
                        </a:rPr>
                        <a:t>惠晴</a:t>
                      </a:r>
                      <a:endParaRPr sz="1400" dirty="0">
                        <a:latin typeface="微軟正黑體" panose="020B0604030504040204" pitchFamily="34" charset="-120"/>
                        <a:ea typeface="微軟正黑體" panose="020B0604030504040204" pitchFamily="34" charset="-120"/>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3"/>
                  </a:ext>
                </a:extLst>
              </a:tr>
              <a:tr h="1125275">
                <a:tc>
                  <a:txBody>
                    <a:bodyPr/>
                    <a:lstStyle/>
                    <a:p>
                      <a:pPr algn="l">
                        <a:defRPr sz="1800"/>
                      </a:pPr>
                      <a:r>
                        <a:rPr sz="1400" dirty="0" err="1">
                          <a:latin typeface="微軟正黑體" panose="020B0604030504040204" pitchFamily="34" charset="-120"/>
                          <a:ea typeface="微軟正黑體" panose="020B0604030504040204" pitchFamily="34" charset="-120"/>
                          <a:cs typeface="微軟正黑體"/>
                          <a:sym typeface="微軟正黑體"/>
                        </a:rPr>
                        <a:t>故宮</a:t>
                      </a:r>
                      <a:endParaRPr sz="14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panose="020B0604030504040204" pitchFamily="34" charset="-120"/>
                          <a:ea typeface="微軟正黑體" panose="020B0604030504040204" pitchFamily="34" charset="-120"/>
                          <a:cs typeface="Arial"/>
                        </a:rPr>
                        <a:t>國際展演計畫：國際博覽會/百年院慶</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lang="en-US" altLang="zh-TW" sz="1400" dirty="0">
                          <a:latin typeface="微軟正黑體" panose="020B0604030504040204" pitchFamily="34" charset="-120"/>
                          <a:ea typeface="微軟正黑體" panose="020B0604030504040204" pitchFamily="34" charset="-120"/>
                          <a:sym typeface="Calibri"/>
                        </a:rPr>
                        <a:t>2,8</a:t>
                      </a:r>
                      <a:r>
                        <a:rPr sz="1400" dirty="0">
                          <a:latin typeface="微軟正黑體" panose="020B0604030504040204" pitchFamily="34" charset="-120"/>
                          <a:ea typeface="微軟正黑體" panose="020B0604030504040204" pitchFamily="34" charset="-120"/>
                          <a:sym typeface="Calibri"/>
                        </a:rPr>
                        <a:t>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a:latin typeface="微軟正黑體" panose="020B0604030504040204" pitchFamily="34" charset="-120"/>
                          <a:ea typeface="微軟正黑體" panose="020B0604030504040204" pitchFamily="34" charset="-120"/>
                          <a:sym typeface="Calibri"/>
                        </a:rPr>
                        <a:t>202406-202506</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just">
                        <a:defRPr sz="1800"/>
                      </a:pPr>
                      <a:r>
                        <a:rPr lang="zh-TW" altLang="en-US" sz="1400" dirty="0">
                          <a:latin typeface="微軟正黑體" panose="020B0604030504040204" pitchFamily="34" charset="-120"/>
                          <a:ea typeface="微軟正黑體" panose="020B0604030504040204" pitchFamily="34" charset="-120"/>
                          <a:cs typeface="微軟正黑體"/>
                          <a:sym typeface="微軟正黑體"/>
                        </a:rPr>
                        <a:t>目前安排</a:t>
                      </a:r>
                      <a:r>
                        <a:rPr lang="en-US" altLang="zh-TW" sz="1400" dirty="0">
                          <a:latin typeface="微軟正黑體" panose="020B0604030504040204" pitchFamily="34" charset="-120"/>
                          <a:ea typeface="微軟正黑體" panose="020B0604030504040204" pitchFamily="34" charset="-120"/>
                          <a:cs typeface="微軟正黑體"/>
                          <a:sym typeface="微軟正黑體"/>
                        </a:rPr>
                        <a:t>5/22</a:t>
                      </a:r>
                      <a:r>
                        <a:rPr lang="zh-CN" altLang="en-US" sz="1400" dirty="0">
                          <a:latin typeface="微軟正黑體" panose="020B0604030504040204" pitchFamily="34" charset="-120"/>
                          <a:ea typeface="微軟正黑體" panose="020B0604030504040204" pitchFamily="34" charset="-120"/>
                          <a:cs typeface="微軟正黑體"/>
                          <a:sym typeface="微軟正黑體"/>
                        </a:rPr>
                        <a:t>葉技術長與組長至故宮會議</a:t>
                      </a:r>
                      <a:br>
                        <a:rPr lang="en-US" altLang="zh-CN" sz="1400" dirty="0">
                          <a:latin typeface="微軟正黑體" panose="020B0604030504040204" pitchFamily="34" charset="-120"/>
                          <a:ea typeface="微軟正黑體" panose="020B0604030504040204" pitchFamily="34" charset="-120"/>
                          <a:cs typeface="微軟正黑體"/>
                          <a:sym typeface="微軟正黑體"/>
                        </a:rPr>
                      </a:br>
                      <a:r>
                        <a:rPr lang="zh-CN" altLang="en-US" sz="1400" dirty="0">
                          <a:latin typeface="微軟正黑體" panose="020B0604030504040204" pitchFamily="34" charset="-120"/>
                          <a:ea typeface="微軟正黑體" panose="020B0604030504040204" pitchFamily="34" charset="-120"/>
                          <a:cs typeface="微軟正黑體"/>
                          <a:sym typeface="微軟正黑體"/>
                        </a:rPr>
                        <a:t>討論科發提案策略，並更新目前故宮的提案進度。</a:t>
                      </a:r>
                      <a:endParaRPr lang="zh-TW" altLang="en-US" sz="14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err="1">
                          <a:latin typeface="微軟正黑體" panose="020B0604030504040204" pitchFamily="34" charset="-120"/>
                          <a:ea typeface="微軟正黑體" panose="020B0604030504040204" pitchFamily="34" charset="-120"/>
                          <a:cs typeface="微軟正黑體"/>
                          <a:sym typeface="微軟正黑體"/>
                        </a:rPr>
                        <a:t>香蘭</a:t>
                      </a:r>
                      <a:endParaRPr sz="140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4"/>
                  </a:ext>
                </a:extLst>
              </a:tr>
              <a:tr h="710700">
                <a:tc>
                  <a:txBody>
                    <a:bodyPr/>
                    <a:lstStyle/>
                    <a:p>
                      <a:pPr algn="l">
                        <a:defRPr sz="1800"/>
                      </a:pPr>
                      <a:r>
                        <a:rPr sz="1400" dirty="0" err="1">
                          <a:latin typeface="微軟正黑體" panose="020B0604030504040204" pitchFamily="34" charset="-120"/>
                          <a:ea typeface="微軟正黑體" panose="020B0604030504040204" pitchFamily="34" charset="-120"/>
                          <a:cs typeface="Microsoft JhengHei"/>
                          <a:sym typeface="Microsoft JhengHei"/>
                        </a:rPr>
                        <a:t>文化部黑潮計畫</a:t>
                      </a:r>
                      <a:endParaRPr sz="1400" dirty="0">
                        <a:latin typeface="微軟正黑體" panose="020B0604030504040204" pitchFamily="34" charset="-120"/>
                        <a:ea typeface="微軟正黑體" panose="020B0604030504040204" pitchFamily="34" charset="-120"/>
                        <a:cs typeface="Microsoft JhengHei"/>
                        <a:sym typeface="Microsoft JhengHei"/>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dirty="0" err="1">
                          <a:latin typeface="微軟正黑體" panose="020B0604030504040204" pitchFamily="34" charset="-120"/>
                          <a:ea typeface="微軟正黑體" panose="020B0604030504040204" pitchFamily="34" charset="-120"/>
                          <a:cs typeface="Microsoft JhengHei"/>
                          <a:sym typeface="Microsoft JhengHei"/>
                        </a:rPr>
                        <a:t>視覺藝術產業補助計畫（忠壯藝術家補助</a:t>
                      </a:r>
                      <a:r>
                        <a:rPr sz="1400" dirty="0">
                          <a:latin typeface="微軟正黑體" panose="020B0604030504040204" pitchFamily="34" charset="-120"/>
                          <a:ea typeface="微軟正黑體" panose="020B0604030504040204" pitchFamily="34" charset="-120"/>
                          <a:cs typeface="Microsoft JhengHei"/>
                          <a:sym typeface="Microsoft JhengHei"/>
                        </a:rPr>
                        <a:t>）、</a:t>
                      </a:r>
                      <a:r>
                        <a:rPr sz="1400" dirty="0" err="1">
                          <a:latin typeface="微軟正黑體" panose="020B0604030504040204" pitchFamily="34" charset="-120"/>
                          <a:ea typeface="微軟正黑體" panose="020B0604030504040204" pitchFamily="34" charset="-120"/>
                          <a:cs typeface="Microsoft JhengHei"/>
                          <a:sym typeface="Microsoft JhengHei"/>
                        </a:rPr>
                        <a:t>電影產業國際合製計畫</a:t>
                      </a:r>
                      <a:endParaRPr sz="1400" dirty="0">
                        <a:latin typeface="微軟正黑體" panose="020B0604030504040204" pitchFamily="34" charset="-120"/>
                        <a:ea typeface="微軟正黑體" panose="020B0604030504040204" pitchFamily="34" charset="-120"/>
                        <a:cs typeface="Microsoft JhengHei"/>
                        <a:sym typeface="Microsoft JhengHei"/>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dirty="0">
                          <a:latin typeface="微軟正黑體" panose="020B0604030504040204" pitchFamily="34" charset="-120"/>
                          <a:ea typeface="微軟正黑體" panose="020B0604030504040204" pitchFamily="34" charset="-120"/>
                          <a:cs typeface="Microsoft JhengHei"/>
                          <a:sym typeface="Microsoft JhengHei"/>
                        </a:rPr>
                        <a:t>200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800"/>
                      </a:pPr>
                      <a:r>
                        <a:rPr sz="1400" dirty="0">
                          <a:latin typeface="微軟正黑體" panose="020B0604030504040204" pitchFamily="34" charset="-120"/>
                          <a:ea typeface="微軟正黑體" panose="020B0604030504040204" pitchFamily="34" charset="-120"/>
                          <a:cs typeface="Microsoft JhengHei"/>
                          <a:sym typeface="Microsoft JhengHei"/>
                        </a:rPr>
                        <a:t>20240</a:t>
                      </a:r>
                      <a:r>
                        <a:rPr lang="en-US" altLang="zh-TW" sz="1400" dirty="0">
                          <a:latin typeface="微軟正黑體" panose="020B0604030504040204" pitchFamily="34" charset="-120"/>
                          <a:ea typeface="微軟正黑體" panose="020B0604030504040204" pitchFamily="34" charset="-120"/>
                          <a:cs typeface="Microsoft JhengHei"/>
                          <a:sym typeface="Microsoft JhengHei"/>
                        </a:rPr>
                        <a:t>7</a:t>
                      </a:r>
                      <a:r>
                        <a:rPr sz="1400" dirty="0">
                          <a:latin typeface="微軟正黑體" panose="020B0604030504040204" pitchFamily="34" charset="-120"/>
                          <a:ea typeface="微軟正黑體" panose="020B0604030504040204" pitchFamily="34" charset="-120"/>
                          <a:cs typeface="Microsoft JhengHei"/>
                          <a:sym typeface="Microsoft JhengHei"/>
                        </a:rPr>
                        <a:t>-202506</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600">
                          <a:latin typeface="Microsoft JhengHei"/>
                          <a:ea typeface="Microsoft JhengHei"/>
                          <a:cs typeface="Microsoft JhengHei"/>
                          <a:sym typeface="Microsoft JhengHei"/>
                        </a:defRPr>
                      </a:pPr>
                      <a:r>
                        <a:rPr lang="en-US" altLang="zh-TW" sz="14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Microsoft JhengHei"/>
                        </a:rPr>
                        <a:t>5</a:t>
                      </a:r>
                      <a:r>
                        <a:rPr lang="zh-CN" altLang="en-US" sz="14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Microsoft JhengHei"/>
                        </a:rPr>
                        <a:t>月</a:t>
                      </a:r>
                      <a:r>
                        <a:rPr lang="en-US" altLang="zh-CN" sz="14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Microsoft JhengHei"/>
                        </a:rPr>
                        <a:t>10</a:t>
                      </a:r>
                      <a:r>
                        <a:rPr lang="zh-CN" altLang="en-US" sz="14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Microsoft JhengHei"/>
                        </a:rPr>
                        <a:t>已與專案經理人預約</a:t>
                      </a:r>
                      <a:r>
                        <a:rPr lang="en-US" altLang="zh-CN" sz="14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Microsoft JhengHei"/>
                        </a:rPr>
                        <a:t>5</a:t>
                      </a:r>
                      <a:r>
                        <a:rPr lang="zh-CN" altLang="en-US" sz="14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j-cs"/>
                          <a:sym typeface="Microsoft JhengHei"/>
                        </a:rPr>
                        <a:t>月底以前討論合作內容</a:t>
                      </a:r>
                      <a:endParaRPr lang="zh-TW" altLang="en-US" sz="1400" dirty="0">
                        <a:latin typeface="微軟正黑體" panose="020B0604030504040204" pitchFamily="34" charset="-120"/>
                        <a:ea typeface="微軟正黑體" panose="020B0604030504040204" pitchFamily="34" charset="-120"/>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err="1">
                          <a:latin typeface="微軟正黑體" panose="020B0604030504040204" pitchFamily="34" charset="-120"/>
                          <a:ea typeface="微軟正黑體" panose="020B0604030504040204" pitchFamily="34" charset="-120"/>
                          <a:cs typeface="Microsoft JhengHei"/>
                          <a:sym typeface="Microsoft JhengHei"/>
                        </a:rPr>
                        <a:t>香蘭.又琳</a:t>
                      </a:r>
                      <a:endParaRPr sz="1400" dirty="0">
                        <a:latin typeface="微軟正黑體" panose="020B0604030504040204" pitchFamily="34" charset="-120"/>
                        <a:ea typeface="微軟正黑體" panose="020B0604030504040204" pitchFamily="34" charset="-120"/>
                        <a:cs typeface="Microsoft JhengHei"/>
                        <a:sym typeface="Microsoft JhengHei"/>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5"/>
                  </a:ext>
                </a:extLst>
              </a:tr>
              <a:tr h="970884">
                <a:tc>
                  <a:txBody>
                    <a:bodyPr/>
                    <a:lstStyle/>
                    <a:p>
                      <a:pPr algn="l">
                        <a:defRPr sz="1800"/>
                      </a:pPr>
                      <a:r>
                        <a:rPr lang="zh-TW" altLang="en-US" sz="1400" dirty="0">
                          <a:latin typeface="微軟正黑體" panose="020B0604030504040204" pitchFamily="34" charset="-120"/>
                          <a:ea typeface="微軟正黑體" panose="020B0604030504040204" pitchFamily="34" charset="-120"/>
                          <a:cs typeface="Microsoft JhengHei"/>
                          <a:sym typeface="Microsoft JhengHei"/>
                        </a:rPr>
                        <a:t>國美館</a:t>
                      </a:r>
                      <a:endParaRPr sz="1400" dirty="0">
                        <a:latin typeface="微軟正黑體" panose="020B0604030504040204" pitchFamily="34" charset="-120"/>
                        <a:ea typeface="微軟正黑體" panose="020B0604030504040204" pitchFamily="34" charset="-120"/>
                        <a:cs typeface="Microsoft JhengHei"/>
                        <a:sym typeface="Microsoft JhengHei"/>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dirty="0">
                          <a:latin typeface="微軟正黑體" panose="020B0604030504040204" pitchFamily="34" charset="-120"/>
                          <a:ea typeface="微軟正黑體" panose="020B0604030504040204" pitchFamily="34" charset="-120"/>
                          <a:cs typeface="Microsoft JhengHei"/>
                          <a:sym typeface="Microsoft JhengHei"/>
                        </a:rPr>
                        <a:t>漂浮島城2.0國際共製（113-114）</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r">
                        <a:defRPr sz="1800"/>
                      </a:pPr>
                      <a:r>
                        <a:rPr sz="1400" dirty="0">
                          <a:latin typeface="微軟正黑體" panose="020B0604030504040204" pitchFamily="34" charset="-120"/>
                          <a:ea typeface="微軟正黑體" panose="020B0604030504040204" pitchFamily="34" charset="-120"/>
                          <a:cs typeface="Microsoft JhengHei"/>
                          <a:sym typeface="Microsoft JhengHei"/>
                        </a:rPr>
                        <a:t>500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lnSpc>
                          <a:spcPct val="80000"/>
                        </a:lnSpc>
                        <a:defRPr sz="1800"/>
                      </a:pPr>
                      <a:r>
                        <a:rPr sz="1400" dirty="0">
                          <a:latin typeface="微軟正黑體" panose="020B0604030504040204" pitchFamily="34" charset="-120"/>
                          <a:ea typeface="微軟正黑體" panose="020B0604030504040204" pitchFamily="34" charset="-120"/>
                          <a:cs typeface="Microsoft JhengHei"/>
                          <a:sym typeface="Microsoft JhengHei"/>
                        </a:rPr>
                        <a:t>202409-202512</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latin typeface="微軟正黑體" panose="020B0604030504040204" pitchFamily="34" charset="-120"/>
                          <a:ea typeface="微軟正黑體" panose="020B0604030504040204" pitchFamily="34" charset="-120"/>
                          <a:cs typeface="Microsoft JhengHei"/>
                          <a:sym typeface="Microsoft JhengHei"/>
                        </a:rPr>
                        <a:t>5/10HTC</a:t>
                      </a:r>
                      <a:r>
                        <a:rPr lang="zh-CN" altLang="en-US" sz="1400" dirty="0">
                          <a:latin typeface="微軟正黑體" panose="020B0604030504040204" pitchFamily="34" charset="-120"/>
                          <a:ea typeface="微軟正黑體" panose="020B0604030504040204" pitchFamily="34" charset="-120"/>
                          <a:cs typeface="Microsoft JhengHei"/>
                          <a:sym typeface="Microsoft JhengHei"/>
                        </a:rPr>
                        <a:t>提供合作框架內容</a:t>
                      </a:r>
                      <a:endParaRPr lang="zh-TW" altLang="en-US" sz="1400" dirty="0">
                        <a:latin typeface="微軟正黑體" panose="020B0604030504040204" pitchFamily="34" charset="-120"/>
                        <a:ea typeface="微軟正黑體" panose="020B0604030504040204" pitchFamily="34" charset="-120"/>
                        <a:cs typeface="Microsoft JhengHei"/>
                        <a:sym typeface="Microsoft JhengHei"/>
                      </a:endParaRPr>
                    </a:p>
                    <a:p>
                      <a:pPr algn="l"/>
                      <a:r>
                        <a:rPr lang="en-US" altLang="zh-TW" sz="1400" dirty="0">
                          <a:latin typeface="微軟正黑體" panose="020B0604030504040204" pitchFamily="34" charset="-120"/>
                          <a:ea typeface="微軟正黑體" panose="020B0604030504040204" pitchFamily="34" charset="-120"/>
                          <a:cs typeface="Microsoft JhengHei"/>
                          <a:sym typeface="Microsoft JhengHei"/>
                        </a:rPr>
                        <a:t>5/15</a:t>
                      </a:r>
                      <a:r>
                        <a:rPr lang="zh-TW" altLang="en-US" sz="1400" dirty="0">
                          <a:latin typeface="微軟正黑體" panose="020B0604030504040204" pitchFamily="34" charset="-120"/>
                          <a:ea typeface="微軟正黑體" panose="020B0604030504040204" pitchFamily="34" charset="-120"/>
                          <a:cs typeface="Microsoft JhengHei"/>
                          <a:sym typeface="Microsoft JhengHei"/>
                        </a:rPr>
                        <a:t>將與館長研討，</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前瞻重建臺灣藝術史─「致未來世代的美術史」，參照法國奧塞美術館 </a:t>
                      </a: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150</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週年「今夜與印象派畫家，巴黎</a:t>
                      </a: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1874</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」由</a:t>
                      </a:r>
                      <a:r>
                        <a:rPr lang="en-US" altLang="zh-TW" sz="1400" b="0" i="0" u="none" strike="noStrike" cap="none" spc="0" baseline="0" dirty="0" err="1">
                          <a:solidFill>
                            <a:srgbClr val="000000"/>
                          </a:solidFill>
                          <a:uFillTx/>
                          <a:latin typeface="微軟正黑體" panose="020B0604030504040204" pitchFamily="34" charset="-120"/>
                          <a:ea typeface="微軟正黑體" panose="020B0604030504040204" pitchFamily="34" charset="-120"/>
                          <a:cs typeface="+mj-cs"/>
                          <a:sym typeface="Arial"/>
                        </a:rPr>
                        <a:t>Excurio</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與</a:t>
                      </a: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GEDEON Experience</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j-cs"/>
                          <a:sym typeface="Arial"/>
                        </a:rPr>
                        <a:t>聯手製作</a:t>
                      </a:r>
                      <a:endPar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dirty="0" err="1">
                          <a:latin typeface="微軟正黑體" panose="020B0604030504040204" pitchFamily="34" charset="-120"/>
                          <a:ea typeface="微軟正黑體" panose="020B0604030504040204" pitchFamily="34" charset="-120"/>
                          <a:cs typeface="Microsoft JhengHei"/>
                          <a:sym typeface="Microsoft JhengHei"/>
                        </a:rPr>
                        <a:t>香蘭</a:t>
                      </a:r>
                      <a:endParaRPr sz="1400" dirty="0">
                        <a:latin typeface="微軟正黑體" panose="020B0604030504040204" pitchFamily="34" charset="-120"/>
                        <a:ea typeface="微軟正黑體" panose="020B0604030504040204" pitchFamily="34" charset="-120"/>
                        <a:cs typeface="Microsoft JhengHei"/>
                        <a:sym typeface="Microsoft JhengHei"/>
                      </a:endParaRP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6"/>
                  </a:ext>
                </a:extLst>
              </a:tr>
            </a:tbl>
          </a:graphicData>
        </a:graphic>
      </p:graphicFrame>
      <p:sp>
        <p:nvSpPr>
          <p:cNvPr id="3" name="文字方塊 5">
            <a:extLst>
              <a:ext uri="{FF2B5EF4-FFF2-40B4-BE49-F238E27FC236}">
                <a16:creationId xmlns:a16="http://schemas.microsoft.com/office/drawing/2014/main" id="{B01EA8C6-60B5-DA71-E529-1AC0236FF94F}"/>
              </a:ext>
            </a:extLst>
          </p:cNvPr>
          <p:cNvSpPr txBox="1"/>
          <p:nvPr/>
        </p:nvSpPr>
        <p:spPr>
          <a:xfrm>
            <a:off x="7239931" y="464966"/>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簽約：</a:t>
            </a:r>
            <a:r>
              <a:rPr lang="en-US" altLang="zh-TW" dirty="0"/>
              <a:t>2,074</a:t>
            </a:r>
            <a:r>
              <a:rPr lang="zh-TW" altLang="en-US" dirty="0"/>
              <a:t>萬元</a:t>
            </a:r>
            <a:r>
              <a:rPr lang="en-US" altLang="zh-TW" dirty="0"/>
              <a:t>/</a:t>
            </a:r>
            <a:r>
              <a:rPr dirty="0"/>
              <a:t>努力與洽談中</a:t>
            </a:r>
            <a:r>
              <a:rPr lang="en-US" altLang="zh-TW" dirty="0"/>
              <a:t>3,620</a:t>
            </a:r>
            <a:r>
              <a:rPr lang="zh-TW" altLang="en-US" dirty="0"/>
              <a:t>萬元</a:t>
            </a:r>
            <a:endParaRPr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1066" name="標題 1"/>
          <p:cNvSpPr txBox="1">
            <a:spLocks noGrp="1"/>
          </p:cNvSpPr>
          <p:nvPr>
            <p:ph type="title"/>
          </p:nvPr>
        </p:nvSpPr>
        <p:spPr>
          <a:xfrm>
            <a:off x="-1" y="116629"/>
            <a:ext cx="12192005" cy="787941"/>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6" name="表格 5">
            <a:extLst>
              <a:ext uri="{FF2B5EF4-FFF2-40B4-BE49-F238E27FC236}">
                <a16:creationId xmlns:a16="http://schemas.microsoft.com/office/drawing/2014/main" id="{11221A1D-C794-4FB6-A612-B8A678735F8C}"/>
              </a:ext>
            </a:extLst>
          </p:cNvPr>
          <p:cNvGraphicFramePr/>
          <p:nvPr>
            <p:extLst>
              <p:ext uri="{D42A27DB-BD31-4B8C-83A1-F6EECF244321}">
                <p14:modId xmlns:p14="http://schemas.microsoft.com/office/powerpoint/2010/main" val="682150994"/>
              </p:ext>
            </p:extLst>
          </p:nvPr>
        </p:nvGraphicFramePr>
        <p:xfrm>
          <a:off x="534838" y="868086"/>
          <a:ext cx="11111154" cy="2268468"/>
        </p:xfrm>
        <a:graphic>
          <a:graphicData uri="http://schemas.openxmlformats.org/drawingml/2006/table">
            <a:tbl>
              <a:tblPr firstRow="1">
                <a:tableStyleId>{4C3C2611-4C71-4FC5-86AE-919BDF0F9419}</a:tableStyleId>
              </a:tblPr>
              <a:tblGrid>
                <a:gridCol w="1682152">
                  <a:extLst>
                    <a:ext uri="{9D8B030D-6E8A-4147-A177-3AD203B41FA5}">
                      <a16:colId xmlns:a16="http://schemas.microsoft.com/office/drawing/2014/main" val="20000"/>
                    </a:ext>
                  </a:extLst>
                </a:gridCol>
                <a:gridCol w="2136349">
                  <a:extLst>
                    <a:ext uri="{9D8B030D-6E8A-4147-A177-3AD203B41FA5}">
                      <a16:colId xmlns:a16="http://schemas.microsoft.com/office/drawing/2014/main" val="20001"/>
                    </a:ext>
                  </a:extLst>
                </a:gridCol>
                <a:gridCol w="655983">
                  <a:extLst>
                    <a:ext uri="{9D8B030D-6E8A-4147-A177-3AD203B41FA5}">
                      <a16:colId xmlns:a16="http://schemas.microsoft.com/office/drawing/2014/main" val="20002"/>
                    </a:ext>
                  </a:extLst>
                </a:gridCol>
                <a:gridCol w="895367">
                  <a:extLst>
                    <a:ext uri="{9D8B030D-6E8A-4147-A177-3AD203B41FA5}">
                      <a16:colId xmlns:a16="http://schemas.microsoft.com/office/drawing/2014/main" val="20003"/>
                    </a:ext>
                  </a:extLst>
                </a:gridCol>
                <a:gridCol w="4441129">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681087">
                <a:tc>
                  <a:txBody>
                    <a:bodyPr/>
                    <a:lstStyle/>
                    <a:p>
                      <a:pPr algn="ctr">
                        <a:defRPr sz="1800" b="0"/>
                      </a:pPr>
                      <a:r>
                        <a:rPr sz="2000" b="1" dirty="0" err="1">
                          <a:solidFill>
                            <a:srgbClr val="FFFFFF"/>
                          </a:solidFill>
                          <a:latin typeface="微軟正黑體"/>
                          <a:ea typeface="微軟正黑體"/>
                          <a:cs typeface="微軟正黑體"/>
                          <a:sym typeface="微軟正黑體"/>
                        </a:rPr>
                        <a:t>單位</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經濟部產發署</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高齡友善智慧檢測及健康管理平台計畫</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r" defTabSz="914400" rtl="0" eaLnBrk="1" latinLnBrk="0" hangingPunct="1">
                        <a:lnSpc>
                          <a:spcPct val="100000"/>
                        </a:lnSpc>
                        <a:spcBef>
                          <a:spcPts val="0"/>
                        </a:spcBef>
                        <a:spcAft>
                          <a:spcPts val="0"/>
                        </a:spcAft>
                        <a:buClrTx/>
                        <a:buSzTx/>
                        <a:buFontTx/>
                        <a:buNone/>
                        <a:tabLst/>
                        <a:defRPr sz="1800"/>
                      </a:pPr>
                      <a:r>
                        <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40</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202405-</a:t>
                      </a:r>
                    </a:p>
                    <a:p>
                      <a:pPr marL="0" marR="0" indent="0" algn="l" defTabSz="914400" rtl="0" eaLnBrk="1" latinLnBrk="0" hangingPunct="1">
                        <a:lnSpc>
                          <a:spcPct val="100000"/>
                        </a:lnSpc>
                        <a:spcBef>
                          <a:spcPts val="0"/>
                        </a:spcBef>
                        <a:spcAft>
                          <a:spcPts val="0"/>
                        </a:spcAft>
                        <a:buClrTx/>
                        <a:buSzTx/>
                        <a:buFontTx/>
                        <a:buNone/>
                        <a:tabLst/>
                        <a:defRPr sz="1800"/>
                      </a:pPr>
                      <a:r>
                        <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202410</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已通過，</a:t>
                      </a: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5</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月中簽約</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志聰</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824353768"/>
                  </a:ext>
                </a:extLst>
              </a:tr>
              <a:tr h="522476">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經濟部產發署</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高齡友善跨裝置舒眠報告平台計畫</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r" defTabSz="914400" rtl="0" eaLnBrk="1" latinLnBrk="0" hangingPunct="1">
                        <a:lnSpc>
                          <a:spcPct val="100000"/>
                        </a:lnSpc>
                        <a:spcBef>
                          <a:spcPts val="0"/>
                        </a:spcBef>
                        <a:spcAft>
                          <a:spcPts val="0"/>
                        </a:spcAft>
                        <a:buClrTx/>
                        <a:buSzTx/>
                        <a:buFontTx/>
                        <a:buNone/>
                        <a:tabLst/>
                        <a:defRPr sz="1800"/>
                      </a:pPr>
                      <a:r>
                        <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40</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202405-</a:t>
                      </a:r>
                    </a:p>
                    <a:p>
                      <a:pPr marL="0" marR="0" indent="0" algn="l" defTabSz="914400" rtl="0" eaLnBrk="1" latinLnBrk="0" hangingPunct="1">
                        <a:lnSpc>
                          <a:spcPct val="100000"/>
                        </a:lnSpc>
                        <a:spcBef>
                          <a:spcPts val="0"/>
                        </a:spcBef>
                        <a:spcAft>
                          <a:spcPts val="0"/>
                        </a:spcAft>
                        <a:buClrTx/>
                        <a:buSzTx/>
                        <a:buFontTx/>
                        <a:buNone/>
                        <a:tabLst/>
                        <a:defRPr sz="1800"/>
                      </a:pPr>
                      <a:r>
                        <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202410</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與創智生物科技合作睡眠科技，已於</a:t>
                      </a: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5/13</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簡報</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志聰</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3091470603"/>
                  </a:ext>
                </a:extLst>
              </a:tr>
              <a:tr h="522476">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經濟部產發署</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石墨烯遠紅外線穿戴錶帶健康追蹤平台計畫 </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indent="0" algn="r" defTabSz="914400" rtl="0" eaLnBrk="1" latinLnBrk="0" hangingPunct="1">
                        <a:lnSpc>
                          <a:spcPct val="100000"/>
                        </a:lnSpc>
                        <a:spcBef>
                          <a:spcPts val="0"/>
                        </a:spcBef>
                        <a:spcAft>
                          <a:spcPts val="0"/>
                        </a:spcAft>
                        <a:buClrTx/>
                        <a:buSzTx/>
                        <a:buFontTx/>
                        <a:buNone/>
                        <a:tabLst/>
                        <a:defRPr sz="1800"/>
                      </a:pPr>
                      <a:r>
                        <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40</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202405</a:t>
                      </a: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a:t>
                      </a:r>
                      <a:endPar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p>
                      <a:pPr marL="0" marR="0" indent="0" algn="l" defTabSz="914400" rtl="0" eaLnBrk="1" latinLnBrk="0" hangingPunct="1">
                        <a:lnSpc>
                          <a:spcPct val="100000"/>
                        </a:lnSpc>
                        <a:spcBef>
                          <a:spcPts val="0"/>
                        </a:spcBef>
                        <a:spcAft>
                          <a:spcPts val="0"/>
                        </a:spcAft>
                        <a:buClrTx/>
                        <a:buSzTx/>
                        <a:buFontTx/>
                        <a:buNone/>
                        <a:tabLst/>
                        <a:defRPr sz="1800"/>
                      </a:pPr>
                      <a:r>
                        <a:rPr 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202410</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與英發磊科技合作高齡服飾及健康追蹤，已於</a:t>
                      </a: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5/13</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簡報</a:t>
                      </a:r>
                      <a:endPar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indent="0" algn="l" defTabSz="914400" rtl="0" eaLnBrk="1"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rPr>
                        <a:t>志聰</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icrosoft JhengHei"/>
                        <a:sym typeface="Microsoft JhengHei"/>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855701012"/>
                  </a:ext>
                </a:extLst>
              </a:tr>
            </a:tbl>
          </a:graphicData>
        </a:graphic>
      </p:graphicFrame>
      <p:sp>
        <p:nvSpPr>
          <p:cNvPr id="8" name="文字方塊 5">
            <a:extLst>
              <a:ext uri="{FF2B5EF4-FFF2-40B4-BE49-F238E27FC236}">
                <a16:creationId xmlns:a16="http://schemas.microsoft.com/office/drawing/2014/main" id="{6561A007-09BB-401D-A0CB-5C72CBD8D700}"/>
              </a:ext>
            </a:extLst>
          </p:cNvPr>
          <p:cNvSpPr txBox="1"/>
          <p:nvPr/>
        </p:nvSpPr>
        <p:spPr>
          <a:xfrm>
            <a:off x="7239931" y="489030"/>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簽約：</a:t>
            </a:r>
            <a:r>
              <a:rPr lang="en-US" altLang="zh-TW" dirty="0"/>
              <a:t>2,074</a:t>
            </a:r>
            <a:r>
              <a:rPr lang="zh-TW" altLang="en-US" dirty="0"/>
              <a:t>萬元</a:t>
            </a:r>
            <a:r>
              <a:rPr lang="en-US" altLang="zh-TW" dirty="0"/>
              <a:t>/</a:t>
            </a:r>
            <a:r>
              <a:rPr dirty="0"/>
              <a:t>努力與洽談中</a:t>
            </a:r>
            <a:r>
              <a:rPr lang="en-US" altLang="zh-TW" dirty="0"/>
              <a:t>3,620</a:t>
            </a:r>
            <a:r>
              <a:rPr lang="zh-TW" altLang="en-US" dirty="0"/>
              <a:t>萬元</a:t>
            </a:r>
            <a:endParaRPr dirty="0"/>
          </a:p>
        </p:txBody>
      </p:sp>
    </p:spTree>
    <p:extLst>
      <p:ext uri="{BB962C8B-B14F-4D97-AF65-F5344CB8AC3E}">
        <p14:creationId xmlns:p14="http://schemas.microsoft.com/office/powerpoint/2010/main" val="351553097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1"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9</a:t>
            </a:fld>
            <a:endParaRPr/>
          </a:p>
        </p:txBody>
      </p:sp>
      <p:sp>
        <p:nvSpPr>
          <p:cNvPr id="1072" name="內容版面配置區 4"/>
          <p:cNvSpPr txBox="1">
            <a:spLocks noGrp="1"/>
          </p:cNvSpPr>
          <p:nvPr>
            <p:ph type="body" sz="half" idx="1"/>
          </p:nvPr>
        </p:nvSpPr>
        <p:spPr>
          <a:xfrm>
            <a:off x="1475655" y="1844823"/>
            <a:ext cx="6696744" cy="3024341"/>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Calibri"/>
        <a:ea typeface="Calibri"/>
        <a:cs typeface="Calibri"/>
      </a:majorFont>
      <a:minorFont>
        <a:latin typeface="Helvetica"/>
        <a:ea typeface="Helvetica"/>
        <a:cs typeface="Helvetica"/>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1130429經營團隊會議-S組" id="{7E6969BD-9E6F-374E-97C4-22B08AAA06E3}" vid="{33676CE0-0099-2E45-97C4-015403CA53F0}"/>
    </a:ext>
  </a:ext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Calibri"/>
        <a:ea typeface="Calibri"/>
        <a:cs typeface="Calibri"/>
      </a:majorFont>
      <a:minorFont>
        <a:latin typeface="Helvetica"/>
        <a:ea typeface="Helvetica"/>
        <a:cs typeface="Helvetica"/>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1130429經營團隊會議-S組100</Template>
  <TotalTime>431</TotalTime>
  <Words>2634</Words>
  <Application>Microsoft Office PowerPoint</Application>
  <PresentationFormat>寬螢幕</PresentationFormat>
  <Paragraphs>989</Paragraphs>
  <Slides>18</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18</vt:i4>
      </vt:variant>
    </vt:vector>
  </HeadingPairs>
  <TitlesOfParts>
    <vt:vector size="27" baseType="lpstr">
      <vt:lpstr>Microsoft JhengHei UI</vt:lpstr>
      <vt:lpstr>微軟正黑體</vt:lpstr>
      <vt:lpstr>新細明體</vt:lpstr>
      <vt:lpstr>Arial</vt:lpstr>
      <vt:lpstr>Calibri</vt:lpstr>
      <vt:lpstr>Helvetica</vt:lpstr>
      <vt:lpstr>Symbol</vt:lpstr>
      <vt:lpstr>Times New Roman</vt:lpstr>
      <vt:lpstr>簡報內頁</vt:lpstr>
      <vt:lpstr>S組核心業務報告 (113年5月份)</vt:lpstr>
      <vt:lpstr>綱   要</vt:lpstr>
      <vt:lpstr>PowerPoint 簡報</vt:lpstr>
      <vt:lpstr>  S 組業務能見度與缺口分析</vt:lpstr>
      <vt:lpstr>衍生加值業務能見度</vt:lpstr>
      <vt:lpstr>BP業務能見度</vt:lpstr>
      <vt:lpstr>政府知服</vt:lpstr>
      <vt:lpstr>政府知服</vt:lpstr>
      <vt:lpstr>綱   要</vt:lpstr>
      <vt:lpstr>重要業務推廣案件 (民營)</vt:lpstr>
      <vt:lpstr>重要業務推廣案件 (民營)</vt:lpstr>
      <vt:lpstr>重要業務推廣案件 (民營)</vt:lpstr>
      <vt:lpstr>重要業務推廣案件 (民營)</vt:lpstr>
      <vt:lpstr>重要業務推廣案件 (技轉授權)</vt:lpstr>
      <vt:lpstr>重要業務推廣案件 (工服)</vt:lpstr>
      <vt:lpstr>重大效益/重要任務規劃事項</vt:lpstr>
      <vt:lpstr>重大效益/重要任務規劃事項</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(113年3月份)</dc:title>
  <dc:creator>吳芷倩</dc:creator>
  <cp:lastModifiedBy>吳芷倩</cp:lastModifiedBy>
  <cp:revision>63</cp:revision>
  <dcterms:created xsi:type="dcterms:W3CDTF">2024-04-26T09:03:10Z</dcterms:created>
  <dcterms:modified xsi:type="dcterms:W3CDTF">2024-05-15T00:19:06Z</dcterms:modified>
</cp:coreProperties>
</file>