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2708684C-4D16-4618-839F-0558EEFCDFE6}"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1"/>
  </p:normalViewPr>
  <p:slideViewPr>
    <p:cSldViewPr snapToGrid="0">
      <p:cViewPr varScale="1">
        <p:scale>
          <a:sx n="80" d="100"/>
          <a:sy n="80" d="100"/>
        </p:scale>
        <p:origin x="75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2" name="Shape 10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3" name="Shape 10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6"/>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09"/>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67"/>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章節標題">
    <p:spTree>
      <p:nvGrpSpPr>
        <p:cNvPr id="1" name=""/>
        <p:cNvGrpSpPr/>
        <p:nvPr/>
      </p:nvGrpSpPr>
      <p:grpSpPr>
        <a:xfrm>
          <a:off x="0" y="0"/>
          <a:ext cx="0" cy="0"/>
          <a:chOff x="0" y="0"/>
          <a:chExt cx="0" cy="0"/>
        </a:xfrm>
      </p:grpSpPr>
      <p:sp>
        <p:nvSpPr>
          <p:cNvPr id="15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6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61"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6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63" name="大標題文字"/>
          <p:cNvSpPr txBox="1">
            <a:spLocks noGrp="1"/>
          </p:cNvSpPr>
          <p:nvPr>
            <p:ph type="title"/>
          </p:nvPr>
        </p:nvSpPr>
        <p:spPr>
          <a:xfrm>
            <a:off x="963084" y="4406953"/>
            <a:ext cx="10363201" cy="1362080"/>
          </a:xfrm>
          <a:prstGeom prst="rect">
            <a:avLst/>
          </a:prstGeom>
        </p:spPr>
        <p:txBody>
          <a:bodyPr/>
          <a:lstStyle>
            <a:lvl1pPr>
              <a:defRPr sz="3000" b="1" cap="all"/>
            </a:lvl1pPr>
          </a:lstStyle>
          <a:p>
            <a:r>
              <a:t>大標題文字</a:t>
            </a:r>
          </a:p>
        </p:txBody>
      </p:sp>
      <p:sp>
        <p:nvSpPr>
          <p:cNvPr id="164"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72" name="Picture 57" descr="Picture 57"/>
          <p:cNvPicPr>
            <a:picLocks noChangeAspect="1"/>
          </p:cNvPicPr>
          <p:nvPr/>
        </p:nvPicPr>
        <p:blipFill>
          <a:blip r:embed="rId2"/>
          <a:stretch>
            <a:fillRect/>
          </a:stretch>
        </p:blipFill>
        <p:spPr>
          <a:xfrm>
            <a:off x="8509000" y="4110037"/>
            <a:ext cx="3683000" cy="2747967"/>
          </a:xfrm>
          <a:prstGeom prst="rect">
            <a:avLst/>
          </a:prstGeom>
          <a:ln w="12700">
            <a:miter lim="400000"/>
          </a:ln>
        </p:spPr>
      </p:pic>
      <p:sp>
        <p:nvSpPr>
          <p:cNvPr id="17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4"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5"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6" name="內文層級一…"/>
          <p:cNvSpPr txBox="1">
            <a:spLocks noGrp="1"/>
          </p:cNvSpPr>
          <p:nvPr>
            <p:ph type="body" sz="quarter" idx="1" hasCustomPrompt="1"/>
          </p:nvPr>
        </p:nvSpPr>
        <p:spPr>
          <a:xfrm>
            <a:off x="728188" y="5059679"/>
            <a:ext cx="9027829" cy="755909"/>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7"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81" name="群組 10"/>
          <p:cNvGrpSpPr/>
          <p:nvPr/>
        </p:nvGrpSpPr>
        <p:grpSpPr>
          <a:xfrm>
            <a:off x="10068582" y="0"/>
            <a:ext cx="2117732" cy="6858000"/>
            <a:chOff x="0" y="0"/>
            <a:chExt cx="2117731" cy="6858000"/>
          </a:xfrm>
        </p:grpSpPr>
        <p:pic>
          <p:nvPicPr>
            <p:cNvPr id="179" name="圖片 14" descr="圖片 14"/>
            <p:cNvPicPr>
              <a:picLocks noChangeAspect="1"/>
            </p:cNvPicPr>
            <p:nvPr/>
          </p:nvPicPr>
          <p:blipFill>
            <a:blip r:embed="rId4"/>
            <a:stretch>
              <a:fillRect/>
            </a:stretch>
          </p:blipFill>
          <p:spPr>
            <a:xfrm>
              <a:off x="-1" y="0"/>
              <a:ext cx="2117732" cy="6858000"/>
            </a:xfrm>
            <a:prstGeom prst="rect">
              <a:avLst/>
            </a:prstGeom>
            <a:ln w="12700" cap="flat">
              <a:noFill/>
              <a:miter lim="400000"/>
            </a:ln>
            <a:effectLst/>
          </p:spPr>
        </p:pic>
        <p:pic>
          <p:nvPicPr>
            <p:cNvPr id="180" name="圖片 16" descr="圖片 16"/>
            <p:cNvPicPr>
              <a:picLocks noChangeAspect="1"/>
            </p:cNvPicPr>
            <p:nvPr/>
          </p:nvPicPr>
          <p:blipFill>
            <a:blip r:embed="rId5"/>
            <a:stretch>
              <a:fillRect/>
            </a:stretch>
          </p:blipFill>
          <p:spPr>
            <a:xfrm>
              <a:off x="418897" y="660396"/>
              <a:ext cx="1436693" cy="1590682"/>
            </a:xfrm>
            <a:prstGeom prst="rect">
              <a:avLst/>
            </a:prstGeom>
            <a:ln w="12700" cap="flat">
              <a:noFill/>
              <a:miter lim="400000"/>
            </a:ln>
            <a:effectLst/>
          </p:spPr>
        </p:pic>
      </p:grpSp>
      <p:pic>
        <p:nvPicPr>
          <p:cNvPr id="182" name="圖片 16" descr="圖片 16"/>
          <p:cNvPicPr>
            <a:picLocks noChangeAspect="1"/>
          </p:cNvPicPr>
          <p:nvPr/>
        </p:nvPicPr>
        <p:blipFill>
          <a:blip r:embed="rId6"/>
          <a:stretch>
            <a:fillRect/>
          </a:stretch>
        </p:blipFill>
        <p:spPr>
          <a:xfrm>
            <a:off x="9291193" y="254788"/>
            <a:ext cx="682740" cy="310334"/>
          </a:xfrm>
          <a:prstGeom prst="rect">
            <a:avLst/>
          </a:prstGeom>
          <a:ln w="12700">
            <a:miter lim="400000"/>
          </a:ln>
        </p:spPr>
      </p:pic>
      <p:sp>
        <p:nvSpPr>
          <p:cNvPr id="183"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9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91"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192"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193"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19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5"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19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7"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9"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7"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08"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09"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1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11"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1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13"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5" name="圖片版面配置區 2"/>
          <p:cNvSpPr>
            <a:spLocks noGrp="1"/>
          </p:cNvSpPr>
          <p:nvPr>
            <p:ph type="pic" sz="quarter" idx="21"/>
          </p:nvPr>
        </p:nvSpPr>
        <p:spPr>
          <a:xfrm>
            <a:off x="8962100" y="1439862"/>
            <a:ext cx="2798106" cy="4757743"/>
          </a:xfrm>
          <a:prstGeom prst="rect">
            <a:avLst/>
          </a:prstGeom>
        </p:spPr>
        <p:txBody>
          <a:bodyPr lIns="91439" tIns="45719" rIns="91439" bIns="45719">
            <a:noAutofit/>
          </a:bodyPr>
          <a:lstStyle/>
          <a:p>
            <a:endParaRPr/>
          </a:p>
        </p:txBody>
      </p:sp>
      <p:sp>
        <p:nvSpPr>
          <p:cNvPr id="216"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2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4"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25"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26"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27"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8"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29"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30"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31"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32" name="圖片版面配置區 2"/>
          <p:cNvSpPr>
            <a:spLocks noGrp="1"/>
          </p:cNvSpPr>
          <p:nvPr>
            <p:ph type="pic" sz="half" idx="21"/>
          </p:nvPr>
        </p:nvSpPr>
        <p:spPr>
          <a:xfrm>
            <a:off x="609601" y="4725144"/>
            <a:ext cx="11146971" cy="1584181"/>
          </a:xfrm>
          <a:prstGeom prst="rect">
            <a:avLst/>
          </a:prstGeom>
        </p:spPr>
        <p:txBody>
          <a:bodyPr lIns="91439" tIns="45719" rIns="91439" bIns="45719">
            <a:noAutofit/>
          </a:bodyPr>
          <a:lstStyle/>
          <a:p>
            <a:endParaRPr/>
          </a:p>
        </p:txBody>
      </p:sp>
      <p:sp>
        <p:nvSpPr>
          <p:cNvPr id="233"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41"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42"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43"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4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5"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4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7"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9"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7"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58"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59"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6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61"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6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63" name="大標題文字"/>
          <p:cNvSpPr txBox="1">
            <a:spLocks noGrp="1"/>
          </p:cNvSpPr>
          <p:nvPr>
            <p:ph type="title"/>
          </p:nvPr>
        </p:nvSpPr>
        <p:spPr>
          <a:xfrm>
            <a:off x="963084" y="4406903"/>
            <a:ext cx="10363201" cy="1362080"/>
          </a:xfrm>
          <a:prstGeom prst="rect">
            <a:avLst/>
          </a:prstGeom>
        </p:spPr>
        <p:txBody>
          <a:bodyPr/>
          <a:lstStyle>
            <a:lvl1pPr>
              <a:defRPr sz="3000" b="1" cap="all">
                <a:solidFill>
                  <a:srgbClr val="00B2B3"/>
                </a:solidFill>
              </a:defRPr>
            </a:lvl1pPr>
          </a:lstStyle>
          <a:p>
            <a:r>
              <a:t>大標題文字</a:t>
            </a:r>
          </a:p>
        </p:txBody>
      </p:sp>
      <p:sp>
        <p:nvSpPr>
          <p:cNvPr id="264"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5"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73"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74"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75"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76"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7"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9"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8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81"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9"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90"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91"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9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93"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9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5"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6" name="文字版面配置區 4"/>
          <p:cNvSpPr>
            <a:spLocks noGrp="1"/>
          </p:cNvSpPr>
          <p:nvPr>
            <p:ph type="body" sz="quarter" idx="21"/>
          </p:nvPr>
        </p:nvSpPr>
        <p:spPr>
          <a:xfrm>
            <a:off x="6193366" y="1535111"/>
            <a:ext cx="5389040" cy="639768"/>
          </a:xfrm>
          <a:prstGeom prst="rect">
            <a:avLst/>
          </a:prstGeom>
        </p:spPr>
        <p:txBody>
          <a:bodyPr anchor="b"/>
          <a:lstStyle/>
          <a:p>
            <a:endParaRPr/>
          </a:p>
        </p:txBody>
      </p:sp>
      <p:sp>
        <p:nvSpPr>
          <p:cNvPr id="297"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8"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6"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07"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08"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09"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10"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11"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12"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13"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21"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22"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23"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2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5"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2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7"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5"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36"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37"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38"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9"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40"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41"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42"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43" name="文字版面配置區 3"/>
          <p:cNvSpPr>
            <a:spLocks noGrp="1"/>
          </p:cNvSpPr>
          <p:nvPr>
            <p:ph type="body" sz="half" idx="21"/>
          </p:nvPr>
        </p:nvSpPr>
        <p:spPr>
          <a:xfrm>
            <a:off x="609598" y="1435103"/>
            <a:ext cx="4011092" cy="4691063"/>
          </a:xfrm>
          <a:prstGeom prst="rect">
            <a:avLst/>
          </a:prstGeom>
        </p:spPr>
        <p:txBody>
          <a:bodyPr/>
          <a:lstStyle/>
          <a:p>
            <a:endParaRPr/>
          </a:p>
        </p:txBody>
      </p:sp>
      <p:sp>
        <p:nvSpPr>
          <p:cNvPr id="344"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52"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53"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54"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55"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6"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57"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8"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9"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60" name="內文層級一…"/>
          <p:cNvSpPr txBox="1">
            <a:spLocks noGrp="1"/>
          </p:cNvSpPr>
          <p:nvPr>
            <p:ph type="body" sz="quarter" idx="1"/>
          </p:nvPr>
        </p:nvSpPr>
        <p:spPr>
          <a:xfrm>
            <a:off x="2389714" y="5367337"/>
            <a:ext cx="7315204" cy="804867"/>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61"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9"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70"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71"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7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73"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7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5"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6"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83"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4" name="Picture 57" descr="Picture 57"/>
          <p:cNvPicPr>
            <a:picLocks noChangeAspect="1"/>
          </p:cNvPicPr>
          <p:nvPr/>
        </p:nvPicPr>
        <p:blipFill>
          <a:blip r:embed="rId3"/>
          <a:stretch>
            <a:fillRect/>
          </a:stretch>
        </p:blipFill>
        <p:spPr>
          <a:xfrm>
            <a:off x="8509000" y="4110037"/>
            <a:ext cx="3683000" cy="2747967"/>
          </a:xfrm>
          <a:prstGeom prst="rect">
            <a:avLst/>
          </a:prstGeom>
          <a:ln w="12700">
            <a:miter lim="400000"/>
          </a:ln>
        </p:spPr>
      </p:pic>
      <p:sp>
        <p:nvSpPr>
          <p:cNvPr id="385" name="大標題文字"/>
          <p:cNvSpPr txBox="1">
            <a:spLocks noGrp="1"/>
          </p:cNvSpPr>
          <p:nvPr>
            <p:ph type="title"/>
          </p:nvPr>
        </p:nvSpPr>
        <p:spPr>
          <a:xfrm>
            <a:off x="958850" y="2338390"/>
            <a:ext cx="10363201" cy="765180"/>
          </a:xfrm>
          <a:prstGeom prst="rect">
            <a:avLst/>
          </a:prstGeom>
        </p:spPr>
        <p:txBody>
          <a:bodyPr/>
          <a:lstStyle>
            <a:lvl1pPr>
              <a:lnSpc>
                <a:spcPct val="80000"/>
              </a:lnSpc>
              <a:defRPr sz="3300">
                <a:solidFill>
                  <a:srgbClr val="00B2B3"/>
                </a:solidFill>
              </a:defRPr>
            </a:lvl1pPr>
          </a:lstStyle>
          <a:p>
            <a:r>
              <a:t>大標題文字</a:t>
            </a:r>
          </a:p>
        </p:txBody>
      </p:sp>
      <p:sp>
        <p:nvSpPr>
          <p:cNvPr id="386" name="內文層級一…"/>
          <p:cNvSpPr txBox="1">
            <a:spLocks noGrp="1"/>
          </p:cNvSpPr>
          <p:nvPr>
            <p:ph type="body" sz="quarter" idx="1"/>
          </p:nvPr>
        </p:nvSpPr>
        <p:spPr>
          <a:xfrm>
            <a:off x="958853" y="3598862"/>
            <a:ext cx="9351434" cy="914405"/>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7" name="圖片 7" descr="圖片 7"/>
          <p:cNvPicPr>
            <a:picLocks noChangeAspect="1"/>
          </p:cNvPicPr>
          <p:nvPr/>
        </p:nvPicPr>
        <p:blipFill>
          <a:blip r:embed="rId4"/>
          <a:stretch>
            <a:fillRect/>
          </a:stretch>
        </p:blipFill>
        <p:spPr>
          <a:xfrm>
            <a:off x="10929408" y="193869"/>
            <a:ext cx="1001189" cy="341312"/>
          </a:xfrm>
          <a:prstGeom prst="rect">
            <a:avLst/>
          </a:prstGeom>
          <a:ln w="12700">
            <a:miter lim="400000"/>
          </a:ln>
        </p:spPr>
      </p:pic>
      <p:sp>
        <p:nvSpPr>
          <p:cNvPr id="388"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9" name="Text Box 48"/>
          <p:cNvSpPr txBox="1"/>
          <p:nvPr/>
        </p:nvSpPr>
        <p:spPr>
          <a:xfrm>
            <a:off x="45719" y="6620019"/>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90"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7" name="Picture 57" descr="Picture 57"/>
          <p:cNvPicPr>
            <a:picLocks noChangeAspect="1"/>
          </p:cNvPicPr>
          <p:nvPr/>
        </p:nvPicPr>
        <p:blipFill>
          <a:blip r:embed="rId2"/>
          <a:stretch>
            <a:fillRect/>
          </a:stretch>
        </p:blipFill>
        <p:spPr>
          <a:xfrm>
            <a:off x="8509000" y="4110037"/>
            <a:ext cx="3683000" cy="2747967"/>
          </a:xfrm>
          <a:prstGeom prst="rect">
            <a:avLst/>
          </a:prstGeom>
          <a:ln w="12700">
            <a:miter lim="400000"/>
          </a:ln>
        </p:spPr>
      </p:pic>
      <p:sp>
        <p:nvSpPr>
          <p:cNvPr id="3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9"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400" name="簡報標題"/>
          <p:cNvSpPr txBox="1">
            <a:spLocks noGrp="1"/>
          </p:cNvSpPr>
          <p:nvPr>
            <p:ph type="title" hasCustomPrompt="1"/>
          </p:nvPr>
        </p:nvSpPr>
        <p:spPr>
          <a:xfrm>
            <a:off x="728188" y="2584704"/>
            <a:ext cx="8794754" cy="1219206"/>
          </a:xfrm>
          <a:prstGeom prst="rect">
            <a:avLst/>
          </a:prstGeom>
        </p:spPr>
        <p:txBody>
          <a:bodyPr/>
          <a:lstStyle>
            <a:lvl1pPr>
              <a:defRPr sz="4400" b="1">
                <a:solidFill>
                  <a:srgbClr val="00B2B3"/>
                </a:solidFill>
              </a:defRPr>
            </a:lvl1pPr>
          </a:lstStyle>
          <a:p>
            <a:r>
              <a:t>簡報標題</a:t>
            </a:r>
          </a:p>
        </p:txBody>
      </p:sp>
      <p:sp>
        <p:nvSpPr>
          <p:cNvPr id="401" name="內文層級一…"/>
          <p:cNvSpPr txBox="1">
            <a:spLocks noGrp="1"/>
          </p:cNvSpPr>
          <p:nvPr>
            <p:ph type="body" sz="quarter" idx="1" hasCustomPrompt="1"/>
          </p:nvPr>
        </p:nvSpPr>
        <p:spPr>
          <a:xfrm>
            <a:off x="728188" y="5059679"/>
            <a:ext cx="9027829" cy="755909"/>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402"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4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6" name="群組 10"/>
          <p:cNvGrpSpPr/>
          <p:nvPr/>
        </p:nvGrpSpPr>
        <p:grpSpPr>
          <a:xfrm>
            <a:off x="10068582" y="0"/>
            <a:ext cx="2117732" cy="6858000"/>
            <a:chOff x="0" y="0"/>
            <a:chExt cx="2117731" cy="6858000"/>
          </a:xfrm>
        </p:grpSpPr>
        <p:pic>
          <p:nvPicPr>
            <p:cNvPr id="404" name="圖片 14" descr="圖片 14"/>
            <p:cNvPicPr>
              <a:picLocks noChangeAspect="1"/>
            </p:cNvPicPr>
            <p:nvPr/>
          </p:nvPicPr>
          <p:blipFill>
            <a:blip r:embed="rId4"/>
            <a:stretch>
              <a:fillRect/>
            </a:stretch>
          </p:blipFill>
          <p:spPr>
            <a:xfrm>
              <a:off x="-1" y="0"/>
              <a:ext cx="2117732" cy="6858000"/>
            </a:xfrm>
            <a:prstGeom prst="rect">
              <a:avLst/>
            </a:prstGeom>
            <a:ln w="12700" cap="flat">
              <a:noFill/>
              <a:miter lim="400000"/>
            </a:ln>
            <a:effectLst/>
          </p:spPr>
        </p:pic>
        <p:pic>
          <p:nvPicPr>
            <p:cNvPr id="405" name="圖片 16" descr="圖片 16"/>
            <p:cNvPicPr>
              <a:picLocks noChangeAspect="1"/>
            </p:cNvPicPr>
            <p:nvPr/>
          </p:nvPicPr>
          <p:blipFill>
            <a:blip r:embed="rId5"/>
            <a:stretch>
              <a:fillRect/>
            </a:stretch>
          </p:blipFill>
          <p:spPr>
            <a:xfrm>
              <a:off x="418897" y="660396"/>
              <a:ext cx="1436693" cy="1590682"/>
            </a:xfrm>
            <a:prstGeom prst="rect">
              <a:avLst/>
            </a:prstGeom>
            <a:ln w="12700" cap="flat">
              <a:noFill/>
              <a:miter lim="400000"/>
            </a:ln>
            <a:effectLst/>
          </p:spPr>
        </p:pic>
      </p:grpSp>
      <p:pic>
        <p:nvPicPr>
          <p:cNvPr id="407"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1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1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1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20"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2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2"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2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32"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33"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34"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6"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8"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40" name="圖片版面配置區 2"/>
          <p:cNvSpPr>
            <a:spLocks noGrp="1"/>
          </p:cNvSpPr>
          <p:nvPr>
            <p:ph type="pic" sz="quarter" idx="21"/>
          </p:nvPr>
        </p:nvSpPr>
        <p:spPr>
          <a:xfrm>
            <a:off x="8962097" y="1439862"/>
            <a:ext cx="2798106" cy="4757743"/>
          </a:xfrm>
          <a:prstGeom prst="rect">
            <a:avLst/>
          </a:prstGeom>
        </p:spPr>
        <p:txBody>
          <a:bodyPr lIns="91439" tIns="45719" rIns="91439" bIns="45719">
            <a:noAutofit/>
          </a:bodyPr>
          <a:lstStyle/>
          <a:p>
            <a:endParaRPr/>
          </a:p>
        </p:txBody>
      </p:sp>
      <p:sp>
        <p:nvSpPr>
          <p:cNvPr id="4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6"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9"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50"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51"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53"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5"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6"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7" name="圖片版面配置區 2"/>
          <p:cNvSpPr>
            <a:spLocks noGrp="1"/>
          </p:cNvSpPr>
          <p:nvPr>
            <p:ph type="pic" sz="half" idx="21"/>
          </p:nvPr>
        </p:nvSpPr>
        <p:spPr>
          <a:xfrm>
            <a:off x="609600" y="4725144"/>
            <a:ext cx="11146971" cy="1584181"/>
          </a:xfrm>
          <a:prstGeom prst="rect">
            <a:avLst/>
          </a:prstGeom>
        </p:spPr>
        <p:txBody>
          <a:bodyPr lIns="91439" tIns="45719" rIns="91439" bIns="45719">
            <a:noAutofit/>
          </a:bodyPr>
          <a:lstStyle/>
          <a:p>
            <a:endParaRPr/>
          </a:p>
        </p:txBody>
      </p:sp>
      <p:sp>
        <p:nvSpPr>
          <p:cNvPr id="4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6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6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70"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72"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73"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82"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83"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84"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8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6"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8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8" name="大標題文字"/>
          <p:cNvSpPr txBox="1">
            <a:spLocks noGrp="1"/>
          </p:cNvSpPr>
          <p:nvPr>
            <p:ph type="title"/>
          </p:nvPr>
        </p:nvSpPr>
        <p:spPr>
          <a:xfrm>
            <a:off x="963084" y="4406901"/>
            <a:ext cx="10363201" cy="1362080"/>
          </a:xfrm>
          <a:prstGeom prst="rect">
            <a:avLst/>
          </a:prstGeom>
        </p:spPr>
        <p:txBody>
          <a:bodyPr/>
          <a:lstStyle>
            <a:lvl1pPr>
              <a:defRPr sz="4000" b="1" cap="all">
                <a:solidFill>
                  <a:srgbClr val="00B2B3"/>
                </a:solidFill>
              </a:defRPr>
            </a:lvl1pPr>
          </a:lstStyle>
          <a:p>
            <a:r>
              <a:t>大標題文字</a:t>
            </a:r>
          </a:p>
        </p:txBody>
      </p:sp>
      <p:sp>
        <p:nvSpPr>
          <p:cNvPr id="489"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9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8"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99"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00"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0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02"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4"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4"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15"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16"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1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8"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1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20"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21" name="文字版面配置區 4"/>
          <p:cNvSpPr>
            <a:spLocks noGrp="1"/>
          </p:cNvSpPr>
          <p:nvPr>
            <p:ph type="body" sz="quarter" idx="21"/>
          </p:nvPr>
        </p:nvSpPr>
        <p:spPr>
          <a:xfrm>
            <a:off x="6193366" y="1535111"/>
            <a:ext cx="5389040" cy="639768"/>
          </a:xfrm>
          <a:prstGeom prst="rect">
            <a:avLst/>
          </a:prstGeom>
        </p:spPr>
        <p:txBody>
          <a:bodyPr anchor="b"/>
          <a:lstStyle/>
          <a:p>
            <a:endParaRPr/>
          </a:p>
        </p:txBody>
      </p:sp>
      <p:sp>
        <p:nvSpPr>
          <p:cNvPr id="52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2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1"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32"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33"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3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5"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3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4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4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4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50"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5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5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60"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61"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62"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6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4"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6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6"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7"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8"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7"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78"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79"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80"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81"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83"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4"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5" name="內文層級一…"/>
          <p:cNvSpPr txBox="1">
            <a:spLocks noGrp="1"/>
          </p:cNvSpPr>
          <p:nvPr>
            <p:ph type="body" sz="quarter" idx="1"/>
          </p:nvPr>
        </p:nvSpPr>
        <p:spPr>
          <a:xfrm>
            <a:off x="2389714" y="5367337"/>
            <a:ext cx="7315204" cy="804867"/>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4"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95"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96"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9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8"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9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0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0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1"/>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9"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10"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11"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1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13"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61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5"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6"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5"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26"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27"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28"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9"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63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31"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32"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33"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41"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42"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43"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4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5"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64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7"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8" name="幻燈片編號"/>
          <p:cNvSpPr txBox="1">
            <a:spLocks noGrp="1"/>
          </p:cNvSpPr>
          <p:nvPr>
            <p:ph type="sldNum" sz="quarter" idx="2"/>
          </p:nvPr>
        </p:nvSpPr>
        <p:spPr>
          <a:xfrm>
            <a:off x="8463950" y="6224225"/>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5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5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5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60"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66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9" name="Picture 57" descr="Picture 57"/>
          <p:cNvPicPr>
            <a:picLocks noChangeAspect="1"/>
          </p:cNvPicPr>
          <p:nvPr/>
        </p:nvPicPr>
        <p:blipFill>
          <a:blip r:embed="rId2"/>
          <a:stretch>
            <a:fillRect/>
          </a:stretch>
        </p:blipFill>
        <p:spPr>
          <a:xfrm>
            <a:off x="8509000" y="4110037"/>
            <a:ext cx="3683000" cy="2747967"/>
          </a:xfrm>
          <a:prstGeom prst="rect">
            <a:avLst/>
          </a:prstGeom>
          <a:ln w="12700">
            <a:miter lim="400000"/>
          </a:ln>
        </p:spPr>
      </p:pic>
      <p:sp>
        <p:nvSpPr>
          <p:cNvPr id="67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71"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72" name="簡報標題"/>
          <p:cNvSpPr txBox="1">
            <a:spLocks noGrp="1"/>
          </p:cNvSpPr>
          <p:nvPr>
            <p:ph type="title" hasCustomPrompt="1"/>
          </p:nvPr>
        </p:nvSpPr>
        <p:spPr>
          <a:xfrm>
            <a:off x="728188" y="2584704"/>
            <a:ext cx="8794754" cy="1219206"/>
          </a:xfrm>
          <a:prstGeom prst="rect">
            <a:avLst/>
          </a:prstGeom>
        </p:spPr>
        <p:txBody>
          <a:bodyPr/>
          <a:lstStyle>
            <a:lvl1pPr>
              <a:defRPr sz="4400" b="1">
                <a:solidFill>
                  <a:srgbClr val="00B2B3"/>
                </a:solidFill>
              </a:defRPr>
            </a:lvl1pPr>
          </a:lstStyle>
          <a:p>
            <a:r>
              <a:t>簡報標題</a:t>
            </a:r>
          </a:p>
        </p:txBody>
      </p:sp>
      <p:sp>
        <p:nvSpPr>
          <p:cNvPr id="673" name="內文層級一…"/>
          <p:cNvSpPr txBox="1">
            <a:spLocks noGrp="1"/>
          </p:cNvSpPr>
          <p:nvPr>
            <p:ph type="body" sz="quarter" idx="1" hasCustomPrompt="1"/>
          </p:nvPr>
        </p:nvSpPr>
        <p:spPr>
          <a:xfrm>
            <a:off x="728188" y="5059679"/>
            <a:ext cx="9027829" cy="755909"/>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4"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8" name="群組 10"/>
          <p:cNvGrpSpPr/>
          <p:nvPr/>
        </p:nvGrpSpPr>
        <p:grpSpPr>
          <a:xfrm>
            <a:off x="10068582" y="0"/>
            <a:ext cx="2117732" cy="6858000"/>
            <a:chOff x="0" y="0"/>
            <a:chExt cx="2117731" cy="6858000"/>
          </a:xfrm>
        </p:grpSpPr>
        <p:pic>
          <p:nvPicPr>
            <p:cNvPr id="676" name="圖片 14" descr="圖片 14"/>
            <p:cNvPicPr>
              <a:picLocks noChangeAspect="1"/>
            </p:cNvPicPr>
            <p:nvPr/>
          </p:nvPicPr>
          <p:blipFill>
            <a:blip r:embed="rId4"/>
            <a:stretch>
              <a:fillRect/>
            </a:stretch>
          </p:blipFill>
          <p:spPr>
            <a:xfrm>
              <a:off x="-1" y="0"/>
              <a:ext cx="2117732" cy="6858000"/>
            </a:xfrm>
            <a:prstGeom prst="rect">
              <a:avLst/>
            </a:prstGeom>
            <a:ln w="12700" cap="flat">
              <a:noFill/>
              <a:miter lim="400000"/>
            </a:ln>
            <a:effectLst/>
          </p:spPr>
        </p:pic>
        <p:pic>
          <p:nvPicPr>
            <p:cNvPr id="677" name="圖片 16" descr="圖片 16"/>
            <p:cNvPicPr>
              <a:picLocks noChangeAspect="1"/>
            </p:cNvPicPr>
            <p:nvPr/>
          </p:nvPicPr>
          <p:blipFill>
            <a:blip r:embed="rId5"/>
            <a:stretch>
              <a:fillRect/>
            </a:stretch>
          </p:blipFill>
          <p:spPr>
            <a:xfrm>
              <a:off x="418897" y="660396"/>
              <a:ext cx="1436693" cy="1590682"/>
            </a:xfrm>
            <a:prstGeom prst="rect">
              <a:avLst/>
            </a:prstGeom>
            <a:ln w="12700" cap="flat">
              <a:noFill/>
              <a:miter lim="400000"/>
            </a:ln>
            <a:effectLst/>
          </p:spPr>
        </p:pic>
      </p:grpSp>
      <p:pic>
        <p:nvPicPr>
          <p:cNvPr id="679"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8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8"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89"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90"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9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92"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69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4"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70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4"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05"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06"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0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8"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0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10"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1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12" name="圖片版面配置區 2"/>
          <p:cNvSpPr>
            <a:spLocks noGrp="1"/>
          </p:cNvSpPr>
          <p:nvPr>
            <p:ph type="pic" sz="quarter" idx="21"/>
          </p:nvPr>
        </p:nvSpPr>
        <p:spPr>
          <a:xfrm>
            <a:off x="8962097" y="1439862"/>
            <a:ext cx="2798106" cy="4757743"/>
          </a:xfrm>
          <a:prstGeom prst="rect">
            <a:avLst/>
          </a:prstGeom>
        </p:spPr>
        <p:txBody>
          <a:bodyPr lIns="91439" tIns="45719" rIns="91439" bIns="45719">
            <a:noAutofit/>
          </a:bodyPr>
          <a:lstStyle/>
          <a:p>
            <a:endParaRPr/>
          </a:p>
        </p:txBody>
      </p:sp>
      <p:sp>
        <p:nvSpPr>
          <p:cNvPr id="7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21"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22"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23"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2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5"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2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7"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8"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9" name="圖片版面配置區 2"/>
          <p:cNvSpPr>
            <a:spLocks noGrp="1"/>
          </p:cNvSpPr>
          <p:nvPr>
            <p:ph type="pic" sz="half" idx="21"/>
          </p:nvPr>
        </p:nvSpPr>
        <p:spPr>
          <a:xfrm>
            <a:off x="609600" y="4725144"/>
            <a:ext cx="11146971" cy="1584181"/>
          </a:xfrm>
          <a:prstGeom prst="rect">
            <a:avLst/>
          </a:prstGeom>
        </p:spPr>
        <p:txBody>
          <a:bodyPr lIns="91439" tIns="45719" rIns="91439" bIns="45719">
            <a:noAutofit/>
          </a:bodyPr>
          <a:lstStyle/>
          <a:p>
            <a:endParaRPr/>
          </a:p>
        </p:txBody>
      </p:sp>
      <p:sp>
        <p:nvSpPr>
          <p:cNvPr id="73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8"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39"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40"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4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42"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4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4"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5"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5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4"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55"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56"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5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8"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5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60" name="大標題文字"/>
          <p:cNvSpPr txBox="1">
            <a:spLocks noGrp="1"/>
          </p:cNvSpPr>
          <p:nvPr>
            <p:ph type="title"/>
          </p:nvPr>
        </p:nvSpPr>
        <p:spPr>
          <a:xfrm>
            <a:off x="963084" y="4406901"/>
            <a:ext cx="10363201" cy="1362080"/>
          </a:xfrm>
          <a:prstGeom prst="rect">
            <a:avLst/>
          </a:prstGeom>
        </p:spPr>
        <p:txBody>
          <a:bodyPr/>
          <a:lstStyle>
            <a:lvl1pPr>
              <a:defRPr sz="4000" b="1" cap="all">
                <a:solidFill>
                  <a:srgbClr val="00B2B3"/>
                </a:solidFill>
              </a:defRPr>
            </a:lvl1pPr>
          </a:lstStyle>
          <a:p>
            <a:r>
              <a:t>大標題文字</a:t>
            </a:r>
          </a:p>
        </p:txBody>
      </p:sp>
      <p:sp>
        <p:nvSpPr>
          <p:cNvPr id="761"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70"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71"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72"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7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4"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8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8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8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90"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9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92"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93" name="文字版面配置區 4"/>
          <p:cNvSpPr>
            <a:spLocks noGrp="1"/>
          </p:cNvSpPr>
          <p:nvPr>
            <p:ph type="body" sz="quarter" idx="21"/>
          </p:nvPr>
        </p:nvSpPr>
        <p:spPr>
          <a:xfrm>
            <a:off x="6193366" y="1535111"/>
            <a:ext cx="5389040" cy="639768"/>
          </a:xfrm>
          <a:prstGeom prst="rect">
            <a:avLst/>
          </a:prstGeom>
        </p:spPr>
        <p:txBody>
          <a:bodyPr anchor="b"/>
          <a:lstStyle/>
          <a:p>
            <a:endParaRPr/>
          </a:p>
        </p:txBody>
      </p:sp>
      <p:sp>
        <p:nvSpPr>
          <p:cNvPr id="794"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3"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04"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05"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06"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7"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1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8"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19"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20"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2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22"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2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32"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33"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34"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6"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8"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9"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40"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9"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50"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51"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53"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5"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6"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7" name="內文層級一…"/>
          <p:cNvSpPr txBox="1">
            <a:spLocks noGrp="1"/>
          </p:cNvSpPr>
          <p:nvPr>
            <p:ph type="body" sz="quarter" idx="1"/>
          </p:nvPr>
        </p:nvSpPr>
        <p:spPr>
          <a:xfrm>
            <a:off x="2389714" y="5367337"/>
            <a:ext cx="7315204" cy="804867"/>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6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6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70"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7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7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2"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883"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9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92"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89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4"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j-lt"/>
                <a:ea typeface="+mj-ea"/>
                <a:cs typeface="+mj-cs"/>
                <a:sym typeface="Calibri"/>
              </a:defRPr>
            </a:lvl1pPr>
            <a:lvl2pPr marL="800100" indent="-342900">
              <a:spcBef>
                <a:spcPts val="500"/>
              </a:spcBef>
              <a:buClr>
                <a:srgbClr val="0070C0"/>
              </a:buClr>
              <a:buChar char="−"/>
              <a:defRPr sz="2400" b="1">
                <a:solidFill>
                  <a:srgbClr val="0070C0"/>
                </a:solidFill>
                <a:latin typeface="+mj-lt"/>
                <a:ea typeface="+mj-ea"/>
                <a:cs typeface="+mj-cs"/>
                <a:sym typeface="Calibri"/>
              </a:defRPr>
            </a:lvl2pPr>
            <a:lvl3pPr>
              <a:spcBef>
                <a:spcPts val="500"/>
              </a:spcBef>
              <a:buClr>
                <a:srgbClr val="0070C0"/>
              </a:buClr>
              <a:defRPr sz="2400" b="1">
                <a:solidFill>
                  <a:srgbClr val="0070C0"/>
                </a:solidFill>
                <a:latin typeface="+mj-lt"/>
                <a:ea typeface="+mj-ea"/>
                <a:cs typeface="+mj-cs"/>
                <a:sym typeface="Calibri"/>
              </a:defRPr>
            </a:lvl3pPr>
            <a:lvl4pPr marL="1714500" indent="-342900">
              <a:spcBef>
                <a:spcPts val="500"/>
              </a:spcBef>
              <a:buClr>
                <a:srgbClr val="0070C0"/>
              </a:buClr>
              <a:buChar char="✓"/>
              <a:defRPr sz="2400" b="1">
                <a:solidFill>
                  <a:srgbClr val="0070C0"/>
                </a:solidFill>
                <a:latin typeface="+mj-lt"/>
                <a:ea typeface="+mj-ea"/>
                <a:cs typeface="+mj-cs"/>
                <a:sym typeface="Calibri"/>
              </a:defRPr>
            </a:lvl4pPr>
            <a:lvl5pPr marL="2103120" indent="-274320">
              <a:spcBef>
                <a:spcPts val="500"/>
              </a:spcBef>
              <a:buClr>
                <a:srgbClr val="0070C0"/>
              </a:buClr>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5"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90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03"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4"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05"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6"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0"/>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13"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4"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5"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16"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7"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6"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2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8"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684212" indent="-342900">
              <a:spcBef>
                <a:spcPts val="500"/>
              </a:spcBef>
              <a:buClr>
                <a:srgbClr val="FF0066"/>
              </a:buClr>
              <a:buFont typeface="Calibri"/>
              <a:buChar char="✓"/>
              <a:defRPr sz="2400" b="1">
                <a:solidFill>
                  <a:srgbClr val="0070C0"/>
                </a:solidFill>
                <a:latin typeface="+mj-lt"/>
                <a:ea typeface="+mj-ea"/>
                <a:cs typeface="+mj-cs"/>
                <a:sym typeface="Calibri"/>
              </a:defRPr>
            </a:lvl2pPr>
            <a:lvl3pPr>
              <a:spcBef>
                <a:spcPts val="500"/>
              </a:spcBef>
              <a:buClr>
                <a:srgbClr val="FF0066"/>
              </a:buClr>
              <a:buFont typeface="Calibri"/>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2103120" indent="-274320">
              <a:spcBef>
                <a:spcPts val="500"/>
              </a:spcBef>
              <a:buClr>
                <a:srgbClr val="FF0066"/>
              </a:buClr>
              <a:buFont typeface="Calibri"/>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9"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8"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39" name="大標題文字"/>
          <p:cNvSpPr txBox="1">
            <a:spLocks noGrp="1"/>
          </p:cNvSpPr>
          <p:nvPr>
            <p:ph type="title"/>
          </p:nvPr>
        </p:nvSpPr>
        <p:spPr>
          <a:xfrm>
            <a:off x="914400" y="2130591"/>
            <a:ext cx="10363200" cy="1470030"/>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0"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j-lt"/>
                <a:ea typeface="+mj-ea"/>
                <a:cs typeface="+mj-cs"/>
                <a:sym typeface="Calibri"/>
              </a:defRPr>
            </a:lvl1pPr>
            <a:lvl2pPr marL="0" indent="0" algn="ctr">
              <a:spcBef>
                <a:spcPts val="500"/>
              </a:spcBef>
              <a:buSzTx/>
              <a:buNone/>
              <a:defRPr sz="2400" b="1">
                <a:solidFill>
                  <a:srgbClr val="0070C0"/>
                </a:solidFill>
                <a:latin typeface="+mj-lt"/>
                <a:ea typeface="+mj-ea"/>
                <a:cs typeface="+mj-cs"/>
                <a:sym typeface="Calibri"/>
              </a:defRPr>
            </a:lvl2pPr>
            <a:lvl3pPr marL="0" indent="0" algn="ctr">
              <a:spcBef>
                <a:spcPts val="500"/>
              </a:spcBef>
              <a:buSzTx/>
              <a:buNone/>
              <a:defRPr sz="2400" b="1">
                <a:solidFill>
                  <a:srgbClr val="0070C0"/>
                </a:solidFill>
                <a:latin typeface="+mj-lt"/>
                <a:ea typeface="+mj-ea"/>
                <a:cs typeface="+mj-cs"/>
                <a:sym typeface="Calibri"/>
              </a:defRPr>
            </a:lvl3pPr>
            <a:lvl4pPr marL="0" indent="0" algn="ctr">
              <a:spcBef>
                <a:spcPts val="500"/>
              </a:spcBef>
              <a:buSzTx/>
              <a:buNone/>
              <a:defRPr sz="2400" b="1">
                <a:solidFill>
                  <a:srgbClr val="0070C0"/>
                </a:solidFill>
                <a:latin typeface="+mj-lt"/>
                <a:ea typeface="+mj-ea"/>
                <a:cs typeface="+mj-cs"/>
                <a:sym typeface="Calibri"/>
              </a:defRPr>
            </a:lvl4pPr>
            <a:lvl5pPr marL="0" indent="0" algn="ctr">
              <a:spcBef>
                <a:spcPts val="500"/>
              </a:spcBef>
              <a:buSzTx/>
              <a:buNone/>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1"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0"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5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52"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j-lt"/>
                <a:ea typeface="+mj-ea"/>
                <a:cs typeface="+mj-cs"/>
                <a:sym typeface="Calibri"/>
              </a:defRPr>
            </a:lvl1pPr>
            <a:lvl2pPr marL="674687" indent="-333375">
              <a:spcBef>
                <a:spcPts val="600"/>
              </a:spcBef>
              <a:buClr>
                <a:srgbClr val="FF0066"/>
              </a:buClr>
              <a:buFont typeface="Calibri"/>
              <a:buChar char="✓"/>
              <a:defRPr sz="2800" b="1">
                <a:solidFill>
                  <a:srgbClr val="0070C0"/>
                </a:solidFill>
                <a:latin typeface="+mj-lt"/>
                <a:ea typeface="+mj-ea"/>
                <a:cs typeface="+mj-cs"/>
                <a:sym typeface="Calibri"/>
              </a:defRPr>
            </a:lvl2pPr>
            <a:lvl3pPr marL="1234438" indent="-320038">
              <a:spcBef>
                <a:spcPts val="600"/>
              </a:spcBef>
              <a:buClr>
                <a:srgbClr val="FF0066"/>
              </a:buClr>
              <a:buFont typeface="Calibri"/>
              <a:defRPr sz="2800" b="1">
                <a:solidFill>
                  <a:srgbClr val="0070C0"/>
                </a:solidFill>
                <a:latin typeface="+mj-lt"/>
                <a:ea typeface="+mj-ea"/>
                <a:cs typeface="+mj-cs"/>
                <a:sym typeface="Calibri"/>
              </a:defRPr>
            </a:lvl3pPr>
            <a:lvl4pPr marL="1727200" indent="-355600">
              <a:spcBef>
                <a:spcPts val="600"/>
              </a:spcBef>
              <a:buClr>
                <a:srgbClr val="FF0066"/>
              </a:buClr>
              <a:buFont typeface="Calibri"/>
              <a:buChar char="p"/>
              <a:defRPr sz="2800" b="1">
                <a:solidFill>
                  <a:srgbClr val="0070C0"/>
                </a:solidFill>
                <a:latin typeface="+mj-lt"/>
                <a:ea typeface="+mj-ea"/>
                <a:cs typeface="+mj-cs"/>
                <a:sym typeface="Calibri"/>
              </a:defRPr>
            </a:lvl4pPr>
            <a:lvl5pPr marL="2184400" indent="-355600">
              <a:spcBef>
                <a:spcPts val="600"/>
              </a:spcBef>
              <a:buClr>
                <a:srgbClr val="FF0066"/>
              </a:buClr>
              <a:buFont typeface="Calibri"/>
              <a:buChar char="➢"/>
              <a:defRPr sz="28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53"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6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2"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63"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684212" indent="-342900">
              <a:spcBef>
                <a:spcPts val="500"/>
              </a:spcBef>
              <a:buClr>
                <a:srgbClr val="FF0066"/>
              </a:buClr>
              <a:buFont typeface="Calibri"/>
              <a:buChar char="✓"/>
              <a:defRPr sz="2400" b="1">
                <a:solidFill>
                  <a:srgbClr val="0070C0"/>
                </a:solidFill>
                <a:latin typeface="+mj-lt"/>
                <a:ea typeface="+mj-ea"/>
                <a:cs typeface="+mj-cs"/>
                <a:sym typeface="Calibri"/>
              </a:defRPr>
            </a:lvl2pPr>
            <a:lvl3pPr>
              <a:spcBef>
                <a:spcPts val="500"/>
              </a:spcBef>
              <a:buClr>
                <a:srgbClr val="FF0066"/>
              </a:buClr>
              <a:buFont typeface="Calibri"/>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2103120" indent="-274320">
              <a:spcBef>
                <a:spcPts val="500"/>
              </a:spcBef>
              <a:buClr>
                <a:srgbClr val="FF0066"/>
              </a:buClr>
              <a:buFont typeface="Calibri"/>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4"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71"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72"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73"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74"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5"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684212" indent="-342900">
              <a:spcBef>
                <a:spcPts val="500"/>
              </a:spcBef>
              <a:buClr>
                <a:srgbClr val="FF0066"/>
              </a:buClr>
              <a:buFont typeface="Calibri"/>
              <a:buChar char="✓"/>
              <a:defRPr sz="2400" b="1">
                <a:solidFill>
                  <a:srgbClr val="0070C0"/>
                </a:solidFill>
                <a:latin typeface="+mj-lt"/>
                <a:ea typeface="+mj-ea"/>
                <a:cs typeface="+mj-cs"/>
                <a:sym typeface="Calibri"/>
              </a:defRPr>
            </a:lvl2pPr>
            <a:lvl3pPr>
              <a:spcBef>
                <a:spcPts val="500"/>
              </a:spcBef>
              <a:buClr>
                <a:srgbClr val="FF0066"/>
              </a:buClr>
              <a:buFont typeface="Calibri"/>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2103120" indent="-274320">
              <a:spcBef>
                <a:spcPts val="500"/>
              </a:spcBef>
              <a:buClr>
                <a:srgbClr val="FF0066"/>
              </a:buClr>
              <a:buFont typeface="Calibri"/>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6" name="文字版面配置區 8"/>
          <p:cNvSpPr>
            <a:spLocks noGrp="1"/>
          </p:cNvSpPr>
          <p:nvPr>
            <p:ph type="body" sz="quarter" idx="21"/>
          </p:nvPr>
        </p:nvSpPr>
        <p:spPr>
          <a:xfrm>
            <a:off x="96000" y="6650297"/>
            <a:ext cx="4415965" cy="188646"/>
          </a:xfrm>
          <a:prstGeom prst="rect">
            <a:avLst/>
          </a:prstGeom>
        </p:spPr>
        <p:txBody>
          <a:bodyPr lIns="0" tIns="0" rIns="0" bIns="0" anchor="ctr"/>
          <a:lstStyle/>
          <a:p>
            <a:pPr marL="147446" indent="-147446" defTabSz="393191">
              <a:spcBef>
                <a:spcPts val="300"/>
              </a:spcBef>
              <a:defRPr sz="1300"/>
            </a:pPr>
            <a:endParaRPr/>
          </a:p>
        </p:txBody>
      </p:sp>
      <p:sp>
        <p:nvSpPr>
          <p:cNvPr id="977"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6"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87" name="大標題文字"/>
          <p:cNvSpPr txBox="1">
            <a:spLocks noGrp="1"/>
          </p:cNvSpPr>
          <p:nvPr>
            <p:ph type="title"/>
          </p:nvPr>
        </p:nvSpPr>
        <p:spPr>
          <a:xfrm>
            <a:off x="914400" y="2130567"/>
            <a:ext cx="10363200" cy="1470030"/>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j-lt"/>
                <a:ea typeface="+mj-ea"/>
                <a:cs typeface="+mj-cs"/>
                <a:sym typeface="Calibri"/>
              </a:defRPr>
            </a:lvl1pPr>
            <a:lvl2pPr marL="0" indent="0" algn="ctr">
              <a:spcBef>
                <a:spcPts val="500"/>
              </a:spcBef>
              <a:buSzTx/>
              <a:buNone/>
              <a:defRPr sz="2400" b="1">
                <a:solidFill>
                  <a:srgbClr val="0070C0"/>
                </a:solidFill>
                <a:latin typeface="+mj-lt"/>
                <a:ea typeface="+mj-ea"/>
                <a:cs typeface="+mj-cs"/>
                <a:sym typeface="Calibri"/>
              </a:defRPr>
            </a:lvl2pPr>
            <a:lvl3pPr marL="0" indent="0" algn="ctr">
              <a:spcBef>
                <a:spcPts val="500"/>
              </a:spcBef>
              <a:buSzTx/>
              <a:buNone/>
              <a:defRPr sz="2400" b="1">
                <a:solidFill>
                  <a:srgbClr val="0070C0"/>
                </a:solidFill>
                <a:latin typeface="+mj-lt"/>
                <a:ea typeface="+mj-ea"/>
                <a:cs typeface="+mj-cs"/>
                <a:sym typeface="Calibri"/>
              </a:defRPr>
            </a:lvl3pPr>
            <a:lvl4pPr marL="0" indent="0" algn="ctr">
              <a:spcBef>
                <a:spcPts val="500"/>
              </a:spcBef>
              <a:buSzTx/>
              <a:buNone/>
              <a:defRPr sz="2400" b="1">
                <a:solidFill>
                  <a:srgbClr val="0070C0"/>
                </a:solidFill>
                <a:latin typeface="+mj-lt"/>
                <a:ea typeface="+mj-ea"/>
                <a:cs typeface="+mj-cs"/>
                <a:sym typeface="Calibri"/>
              </a:defRPr>
            </a:lvl4pPr>
            <a:lvl5pPr marL="0" indent="0" algn="ctr">
              <a:spcBef>
                <a:spcPts val="500"/>
              </a:spcBef>
              <a:buSzTx/>
              <a:buNone/>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9"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8"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99"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1000"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1"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0"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1011"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12"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13"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2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22"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1023"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j-lt"/>
                <a:ea typeface="+mj-ea"/>
                <a:cs typeface="+mj-cs"/>
                <a:sym typeface="Calibri"/>
              </a:defRPr>
            </a:lvl1pPr>
          </a:lstStyle>
          <a:p>
            <a:r>
              <a:t>大標題文字</a:t>
            </a:r>
          </a:p>
        </p:txBody>
      </p:sp>
      <p:pic>
        <p:nvPicPr>
          <p:cNvPr id="1024" name="Picture 60" descr="Picture 60"/>
          <p:cNvPicPr>
            <a:picLocks noChangeAspect="1"/>
          </p:cNvPicPr>
          <p:nvPr/>
        </p:nvPicPr>
        <p:blipFill>
          <a:blip r:embed="rId3"/>
          <a:stretch>
            <a:fillRect/>
          </a:stretch>
        </p:blipFill>
        <p:spPr>
          <a:xfrm>
            <a:off x="8509000" y="3866591"/>
            <a:ext cx="3683000" cy="2747967"/>
          </a:xfrm>
          <a:prstGeom prst="rect">
            <a:avLst/>
          </a:prstGeom>
          <a:ln w="12700">
            <a:miter lim="400000"/>
          </a:ln>
        </p:spPr>
      </p:pic>
      <p:sp>
        <p:nvSpPr>
          <p:cNvPr id="1025"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770255" indent="-325755">
              <a:spcBef>
                <a:spcPts val="500"/>
              </a:spcBef>
              <a:buClr>
                <a:srgbClr val="FF0066"/>
              </a:buClr>
              <a:buFont typeface="Calibri"/>
              <a:buChar char="−"/>
              <a:defRPr sz="2400" b="1">
                <a:solidFill>
                  <a:srgbClr val="0070C0"/>
                </a:solidFill>
                <a:latin typeface="+mj-lt"/>
                <a:ea typeface="+mj-ea"/>
                <a:cs typeface="+mj-cs"/>
                <a:sym typeface="Calibri"/>
              </a:defRPr>
            </a:lvl2pPr>
            <a:lvl3pPr marL="1260475" indent="-457200">
              <a:spcBef>
                <a:spcPts val="500"/>
              </a:spcBef>
              <a:buClr>
                <a:srgbClr val="FF0066"/>
              </a:buClr>
              <a:buFont typeface="Calibri"/>
              <a:buChar char="➢"/>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1816100" indent="-381000">
              <a:spcBef>
                <a:spcPts val="500"/>
              </a:spcBef>
              <a:buClr>
                <a:srgbClr val="FF0066"/>
              </a:buClr>
              <a:buFont typeface="Calibri"/>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6"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0" cy="639768"/>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17"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0" y="6606813"/>
            <a:ext cx="273653"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t>S</a:t>
            </a:r>
            <a:r>
              <a:rPr u="none"/>
              <a:t>組核心業務報告</a:t>
            </a:r>
            <a:br>
              <a:rPr u="none"/>
            </a:br>
            <a:r>
              <a:rPr sz="3200" u="none"/>
              <a:t>(113年</a:t>
            </a:r>
            <a:r>
              <a:rPr sz="3200"/>
              <a:t>5</a:t>
            </a:r>
            <a:r>
              <a:rPr sz="3200" u="none"/>
              <a:t>月份)</a:t>
            </a:r>
          </a:p>
        </p:txBody>
      </p:sp>
      <p:sp>
        <p:nvSpPr>
          <p:cNvPr id="1036" name="文字方塊 11"/>
          <p:cNvSpPr txBox="1"/>
          <p:nvPr/>
        </p:nvSpPr>
        <p:spPr>
          <a:xfrm>
            <a:off x="5096069" y="4669371"/>
            <a:ext cx="2237737" cy="9550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t>報告人：林宏墩</a:t>
            </a:r>
          </a:p>
          <a:p>
            <a:pPr algn="ctr">
              <a:spcBef>
                <a:spcPts val="600"/>
              </a:spcBef>
              <a:defRPr sz="2400" b="1">
                <a:latin typeface="微軟正黑體"/>
                <a:ea typeface="微軟正黑體"/>
                <a:cs typeface="微軟正黑體"/>
                <a:sym typeface="微軟正黑體"/>
              </a:defRPr>
            </a:pPr>
            <a:r>
              <a:t>113.05.28</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4" y="6604317"/>
            <a:ext cx="273653"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8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1081" name="文字方塊 5"/>
          <p:cNvSpPr txBox="1"/>
          <p:nvPr/>
        </p:nvSpPr>
        <p:spPr>
          <a:xfrm>
            <a:off x="7469968" y="656635"/>
            <a:ext cx="4092917" cy="408937"/>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t>簽約：988萬元/努力與洽談中3,400萬元</a:t>
            </a:r>
          </a:p>
        </p:txBody>
      </p:sp>
      <p:graphicFrame>
        <p:nvGraphicFramePr>
          <p:cNvPr id="1082" name="內容版面配置區 6"/>
          <p:cNvGraphicFramePr/>
          <p:nvPr>
            <p:extLst>
              <p:ext uri="{D42A27DB-BD31-4B8C-83A1-F6EECF244321}">
                <p14:modId xmlns:p14="http://schemas.microsoft.com/office/powerpoint/2010/main" val="971381811"/>
              </p:ext>
            </p:extLst>
          </p:nvPr>
        </p:nvGraphicFramePr>
        <p:xfrm>
          <a:off x="304799" y="1025964"/>
          <a:ext cx="11582401" cy="5078632"/>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652511">
                <a:tc>
                  <a:txBody>
                    <a:bodyPr/>
                    <a:lstStyle/>
                    <a:p>
                      <a:pPr algn="l">
                        <a:defRPr sz="1800"/>
                      </a:pPr>
                      <a:r>
                        <a:rPr sz="1600">
                          <a:latin typeface="微軟正黑體"/>
                          <a:ea typeface="微軟正黑體"/>
                          <a:cs typeface="微軟正黑體"/>
                          <a:sym typeface="微軟正黑體"/>
                        </a:rPr>
                        <a:t>FY112-113臺史博文化數據指標研究與分析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鈕酷樂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 126萬元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博物館文化數據指標研究與分析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652511">
                <a:tc>
                  <a:txBody>
                    <a:bodyPr/>
                    <a:lstStyle/>
                    <a:p>
                      <a:pPr algn="l" defTabSz="686004">
                        <a:defRPr sz="1800"/>
                      </a:pPr>
                      <a:r>
                        <a:rPr sz="1600">
                          <a:latin typeface="微軟正黑體"/>
                          <a:ea typeface="微軟正黑體"/>
                          <a:cs typeface="微軟正黑體"/>
                          <a:sym typeface="微軟正黑體"/>
                        </a:rPr>
                        <a:t>iStimUweaR試量產計畫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智慧電刺激腿部輔具設計與試量產1K</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已簽約</a:t>
                      </a:r>
                      <a:r>
                        <a:rPr lang="zh-TW" altLang="en-US" sz="1600" dirty="0">
                          <a:latin typeface="微軟正黑體"/>
                          <a:ea typeface="微軟正黑體"/>
                          <a:cs typeface="微軟正黑體"/>
                          <a:sym typeface="微軟正黑體"/>
                        </a:rPr>
                        <a:t>，安排</a:t>
                      </a:r>
                      <a:r>
                        <a:rPr lang="en-US" altLang="zh-TW" sz="1600" dirty="0">
                          <a:latin typeface="微軟正黑體"/>
                          <a:ea typeface="微軟正黑體"/>
                          <a:cs typeface="微軟正黑體"/>
                          <a:sym typeface="微軟正黑體"/>
                        </a:rPr>
                        <a:t>6/6</a:t>
                      </a:r>
                      <a:r>
                        <a:rPr lang="zh-TW" altLang="en-US" sz="1600" dirty="0">
                          <a:latin typeface="微軟正黑體"/>
                          <a:ea typeface="微軟正黑體"/>
                          <a:cs typeface="微軟正黑體"/>
                          <a:sym typeface="微軟正黑體"/>
                        </a:rPr>
                        <a:t>進行褲子產品開發設計與量產</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644479">
                <a:tc>
                  <a:txBody>
                    <a:bodyPr/>
                    <a:lstStyle/>
                    <a:p>
                      <a:pPr algn="l" defTabSz="686004">
                        <a:defRPr sz="1800"/>
                      </a:pPr>
                      <a:r>
                        <a:rPr sz="1600">
                          <a:latin typeface="微軟正黑體"/>
                          <a:ea typeface="微軟正黑體"/>
                          <a:cs typeface="微軟正黑體"/>
                          <a:sym typeface="微軟正黑體"/>
                        </a:rPr>
                        <a:t>和訊智慧寵物項圈試量產III</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傑萌</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寵物居家健康照護應用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lang="zh-TW" altLang="en-US" sz="1600" dirty="0">
                          <a:latin typeface="微軟正黑體"/>
                          <a:ea typeface="微軟正黑體"/>
                          <a:cs typeface="微軟正黑體"/>
                          <a:sym typeface="微軟正黑體"/>
                        </a:rPr>
                        <a:t>對方已完成用印，寄回中</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844781">
                <a:tc>
                  <a:txBody>
                    <a:bodyPr/>
                    <a:lstStyle/>
                    <a:p>
                      <a:pPr algn="l" defTabSz="686004">
                        <a:defRPr sz="1800"/>
                      </a:pPr>
                      <a:r>
                        <a:rPr sz="1600">
                          <a:latin typeface="微軟正黑體"/>
                          <a:ea typeface="微軟正黑體"/>
                          <a:cs typeface="微軟正黑體"/>
                          <a:sym typeface="微軟正黑體"/>
                        </a:rPr>
                        <a:t>台灣手語語料庫建置/人文司/中正大學</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捷徑文化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320萬元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新型手語語料建置/虛擬人</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已簽約，計畫正式啟動</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641274">
                <a:tc>
                  <a:txBody>
                    <a:bodyPr/>
                    <a:lstStyle/>
                    <a:p>
                      <a:pPr algn="l" defTabSz="686004">
                        <a:defRPr sz="1800"/>
                      </a:pPr>
                      <a:r>
                        <a:rPr sz="1600">
                          <a:latin typeface="微軟正黑體"/>
                          <a:ea typeface="微軟正黑體"/>
                          <a:cs typeface="微軟正黑體"/>
                          <a:sym typeface="微軟正黑體"/>
                        </a:rPr>
                        <a:t>智慧感測光能量高齡健康照護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泰沂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600萬元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智慧感測光能量高齡健康照護平台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sym typeface="Calibri"/>
                        </a:rPr>
                        <a:t>調查醫材的規範並做臨床案例，已拜訪關鍵相關人請益，泰沂與睡眠中心確認中將會進行光能帽確效性驗證</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r h="989255">
                <a:tc>
                  <a:txBody>
                    <a:bodyPr/>
                    <a:lstStyle/>
                    <a:p>
                      <a:pPr algn="l" defTabSz="686004">
                        <a:defRPr sz="1800"/>
                      </a:pPr>
                      <a:r>
                        <a:rPr sz="1600">
                          <a:latin typeface="微軟正黑體"/>
                          <a:ea typeface="微軟正黑體"/>
                          <a:cs typeface="微軟正黑體"/>
                          <a:sym typeface="微軟正黑體"/>
                        </a:rPr>
                        <a:t>虛實融合一體機前瞻顯示互動系統開發</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中強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1800萬元</a:t>
                      </a:r>
                    </a:p>
                    <a:p>
                      <a:pPr algn="l" defTabSz="686004">
                        <a:defRPr sz="1600">
                          <a:latin typeface="微軟正黑體"/>
                          <a:ea typeface="微軟正黑體"/>
                          <a:cs typeface="微軟正黑體"/>
                          <a:sym typeface="微軟正黑體"/>
                        </a:defRPr>
                      </a:pPr>
                      <a:r>
                        <a:t>(兩年3600萬</a:t>
                      </a:r>
                    </a:p>
                    <a:p>
                      <a:pPr algn="l" defTabSz="686004">
                        <a:defRPr sz="1600">
                          <a:latin typeface="微軟正黑體"/>
                          <a:ea typeface="微軟正黑體"/>
                          <a:cs typeface="微軟正黑體"/>
                          <a:sym typeface="微軟正黑體"/>
                        </a:defRPr>
                      </a:pPr>
                      <a:r>
                        <a:t>FY113-FY115)</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虛實融合一體機前瞻顯示互動系統</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a:t>5/9送件，</a:t>
                      </a:r>
                      <a:r>
                        <a:rPr dirty="0">
                          <a:latin typeface="+mj-lt"/>
                          <a:ea typeface="+mj-ea"/>
                          <a:cs typeface="+mj-cs"/>
                          <a:sym typeface="Calibri"/>
                        </a:rPr>
                        <a:t>構想審查會議預計於六月召開，</a:t>
                      </a:r>
                      <a:r>
                        <a:rPr lang="zh-TW" altLang="en-US" dirty="0">
                          <a:latin typeface="+mj-lt"/>
                          <a:ea typeface="+mj-ea"/>
                          <a:cs typeface="+mj-cs"/>
                          <a:sym typeface="Calibri"/>
                        </a:rPr>
                        <a:t>以提供建議委員資料，</a:t>
                      </a:r>
                      <a:r>
                        <a:rPr dirty="0" err="1">
                          <a:latin typeface="+mj-lt"/>
                          <a:ea typeface="+mj-ea"/>
                          <a:cs typeface="+mj-cs"/>
                          <a:sym typeface="Calibri"/>
                        </a:rPr>
                        <a:t>名單確認中</a:t>
                      </a:r>
                      <a:endParaRPr dirty="0">
                        <a:latin typeface="+mj-lt"/>
                        <a:ea typeface="+mj-ea"/>
                        <a:cs typeface="+mj-cs"/>
                        <a:sym typeface="Calibri"/>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 name="投影片編號版面配置區 3"/>
          <p:cNvSpPr txBox="1">
            <a:spLocks noGrp="1"/>
          </p:cNvSpPr>
          <p:nvPr>
            <p:ph type="sldNum" sz="quarter" idx="4294967295"/>
          </p:nvPr>
        </p:nvSpPr>
        <p:spPr>
          <a:xfrm>
            <a:off x="11929581" y="6604317"/>
            <a:ext cx="262416"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85"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86" name="內容版面配置區 6"/>
          <p:cNvGraphicFramePr/>
          <p:nvPr>
            <p:extLst>
              <p:ext uri="{D42A27DB-BD31-4B8C-83A1-F6EECF244321}">
                <p14:modId xmlns:p14="http://schemas.microsoft.com/office/powerpoint/2010/main" val="1760049929"/>
              </p:ext>
            </p:extLst>
          </p:nvPr>
        </p:nvGraphicFramePr>
        <p:xfrm>
          <a:off x="304799" y="1043863"/>
          <a:ext cx="11582401" cy="4390490"/>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89255">
                <a:tc>
                  <a:txBody>
                    <a:bodyPr/>
                    <a:lstStyle/>
                    <a:p>
                      <a:pPr algn="ctr">
                        <a:defRPr sz="1600">
                          <a:latin typeface="微軟正黑體"/>
                          <a:ea typeface="微軟正黑體"/>
                          <a:cs typeface="微軟正黑體"/>
                          <a:sym typeface="微軟正黑體"/>
                        </a:defRPr>
                      </a:pPr>
                      <a:r>
                        <a:t>訓練路況圖資</a:t>
                      </a:r>
                    </a:p>
                    <a:p>
                      <a:pPr algn="ctr">
                        <a:defRPr sz="1600">
                          <a:latin typeface="微軟正黑體"/>
                          <a:ea typeface="微軟正黑體"/>
                          <a:cs typeface="微軟正黑體"/>
                          <a:sym typeface="微軟正黑體"/>
                        </a:defRPr>
                      </a:pPr>
                      <a:r>
                        <a:t>GenAI生成系統​</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GARMIN​</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140萬元​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Text-to-Image訓練路況圖資生成; Image-to-Image訓練路況圖資生成​</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由工研院院部業發處協助，已報價，規格修改中，並5月底進行技術展示，預計6月底完成</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89255">
                <a:tc>
                  <a:txBody>
                    <a:bodyPr/>
                    <a:lstStyle/>
                    <a:p>
                      <a:pPr algn="ctr">
                        <a:defRPr sz="1800"/>
                      </a:pPr>
                      <a:r>
                        <a:rPr sz="1600">
                          <a:latin typeface="微軟正黑體"/>
                          <a:ea typeface="微軟正黑體"/>
                          <a:cs typeface="微軟正黑體"/>
                          <a:sym typeface="微軟正黑體"/>
                        </a:rPr>
                        <a:t>穿戴裝置</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仁寶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80萬元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運動穿戴進行規格討論</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rPr dirty="0" err="1"/>
                        <a:t>報價中</a:t>
                      </a:r>
                      <a:r>
                        <a:rPr dirty="0"/>
                        <a:t>​，</a:t>
                      </a:r>
                    </a:p>
                    <a:p>
                      <a:pPr algn="l">
                        <a:defRPr sz="1600">
                          <a:latin typeface="微軟正黑體"/>
                          <a:ea typeface="微軟正黑體"/>
                          <a:cs typeface="微軟正黑體"/>
                          <a:sym typeface="微軟正黑體"/>
                        </a:defRPr>
                      </a:pPr>
                      <a:r>
                        <a:rPr dirty="0" err="1"/>
                        <a:t>進行先期合作</a:t>
                      </a:r>
                      <a:r>
                        <a:rPr lang="zh-TW" altLang="en-US" dirty="0"/>
                        <a:t>，待</a:t>
                      </a:r>
                      <a:r>
                        <a:rPr lang="en-US" altLang="zh-TW" dirty="0"/>
                        <a:t>6/14</a:t>
                      </a:r>
                      <a:r>
                        <a:rPr lang="zh-TW" altLang="en-US" dirty="0"/>
                        <a:t>對方</a:t>
                      </a:r>
                      <a:r>
                        <a:rPr lang="en-US" altLang="zh-TW" dirty="0"/>
                        <a:t>innovation day</a:t>
                      </a:r>
                      <a:r>
                        <a:rPr lang="zh-TW" altLang="en-US" dirty="0"/>
                        <a:t>展示後進行後續洽談</a:t>
                      </a:r>
                      <a:endParaRPr dirty="0"/>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89255">
                <a:tc>
                  <a:txBody>
                    <a:bodyPr/>
                    <a:lstStyle/>
                    <a:p>
                      <a:pPr algn="ctr">
                        <a:defRPr sz="1800"/>
                      </a:pPr>
                      <a:r>
                        <a:rPr sz="1600">
                          <a:latin typeface="微軟正黑體"/>
                          <a:ea typeface="微軟正黑體"/>
                          <a:cs typeface="微軟正黑體"/>
                          <a:sym typeface="微軟正黑體"/>
                        </a:rPr>
                        <a:t>食物分析</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北市大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rPr lang="en-US" dirty="0"/>
                        <a:t>5</a:t>
                      </a:r>
                      <a:r>
                        <a:rPr dirty="0"/>
                        <a:t>0 </a:t>
                      </a:r>
                      <a:r>
                        <a:rPr dirty="0" err="1"/>
                        <a:t>萬元</a:t>
                      </a:r>
                      <a:endParaRPr dirty="0"/>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運動實務管理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報價中</a:t>
                      </a:r>
                      <a:r>
                        <a:rPr sz="1600" dirty="0">
                          <a:latin typeface="微軟正黑體"/>
                          <a:ea typeface="微軟正黑體"/>
                          <a:cs typeface="微軟正黑體"/>
                          <a:sym typeface="微軟正黑體"/>
                        </a:rPr>
                        <a:t>​</a:t>
                      </a:r>
                      <a:r>
                        <a:rPr lang="zh-TW" altLang="en-US" sz="1600" dirty="0">
                          <a:latin typeface="微軟正黑體"/>
                          <a:ea typeface="微軟正黑體"/>
                          <a:cs typeface="微軟正黑體"/>
                          <a:sym typeface="微軟正黑體"/>
                        </a:rPr>
                        <a:t>，確認採購程序中</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89255">
                <a:tc>
                  <a:txBody>
                    <a:bodyPr/>
                    <a:lstStyle/>
                    <a:p>
                      <a:pPr algn="ctr">
                        <a:defRPr sz="1800"/>
                      </a:pPr>
                      <a:r>
                        <a:rPr sz="1600">
                          <a:latin typeface="微軟正黑體"/>
                          <a:ea typeface="微軟正黑體"/>
                          <a:cs typeface="微軟正黑體"/>
                          <a:sym typeface="微軟正黑體"/>
                        </a:rPr>
                        <a:t>智慧庫房管理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新北</a:t>
                      </a:r>
                    </a:p>
                    <a:p>
                      <a:pPr algn="ctr">
                        <a:defRPr sz="1600">
                          <a:latin typeface="微軟正黑體"/>
                          <a:ea typeface="微軟正黑體"/>
                          <a:cs typeface="微軟正黑體"/>
                          <a:sym typeface="微軟正黑體"/>
                        </a:defRPr>
                      </a:pPr>
                      <a:r>
                        <a:t>美術館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150萬</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庫房管理系統建置與環境監控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規劃中</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bl>
          </a:graphicData>
        </a:graphic>
      </p:graphicFrame>
      <p:sp>
        <p:nvSpPr>
          <p:cNvPr id="1087" name="文字方塊 5"/>
          <p:cNvSpPr txBox="1"/>
          <p:nvPr/>
        </p:nvSpPr>
        <p:spPr>
          <a:xfrm>
            <a:off x="7667138" y="674534"/>
            <a:ext cx="4220062"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簽約：988萬元/努力與洽談中3,4</a:t>
            </a:r>
            <a:r>
              <a:rPr lang="en-US" dirty="0"/>
              <a:t>2</a:t>
            </a:r>
            <a:r>
              <a:rPr dirty="0"/>
              <a:t>0萬元</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9" name="內容版面配置區 6"/>
          <p:cNvGraphicFramePr/>
          <p:nvPr/>
        </p:nvGraphicFramePr>
        <p:xfrm>
          <a:off x="304799" y="1043863"/>
          <a:ext cx="11582401" cy="5379745"/>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89255">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動聯國際​</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高齡友善智慧檢測及健康管理平台計畫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已通過，5/31簽約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89255">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創智生物科技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高齡友善跨裝置舒眠報告平台計畫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已通過，5/31簽約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89255">
                <a:tc>
                  <a:txBody>
                    <a:bodyPr/>
                    <a:lstStyle/>
                    <a:p>
                      <a:pPr algn="ctr">
                        <a:defRPr sz="1600">
                          <a:sym typeface="Calibri"/>
                        </a:defRPr>
                      </a:pPr>
                      <a:r>
                        <a:rPr>
                          <a:latin typeface="微軟正黑體"/>
                          <a:ea typeface="微軟正黑體"/>
                          <a:cs typeface="微軟正黑體"/>
                          <a:sym typeface="微軟正黑體"/>
                        </a:rPr>
                        <a:t>技術合作開發​</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sym typeface="Calibri"/>
                        </a:defRPr>
                      </a:pPr>
                      <a:r>
                        <a:rPr>
                          <a:latin typeface="微軟正黑體"/>
                          <a:ea typeface="微軟正黑體"/>
                          <a:cs typeface="微軟正黑體"/>
                          <a:sym typeface="微軟正黑體"/>
                        </a:rPr>
                        <a:t>日本​</a:t>
                      </a:r>
                    </a:p>
                    <a:p>
                      <a:pPr algn="l">
                        <a:defRPr sz="1600">
                          <a:latin typeface="微軟正黑體"/>
                          <a:ea typeface="微軟正黑體"/>
                          <a:cs typeface="微軟正黑體"/>
                          <a:sym typeface="微軟正黑體"/>
                        </a:defRPr>
                      </a:pPr>
                      <a:r>
                        <a:t>TAPPON​</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300萬元​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sym typeface="Calibri"/>
                        </a:defRPr>
                      </a:pPr>
                      <a:r>
                        <a:rPr>
                          <a:latin typeface="微軟正黑體"/>
                          <a:ea typeface="微軟正黑體"/>
                          <a:cs typeface="微軟正黑體"/>
                          <a:sym typeface="微軟正黑體"/>
                        </a:rPr>
                        <a:t>寵物項圈、寵物相機及物聯網穿戴裝置​</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預計6月來台灣</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89255">
                <a:tc>
                  <a:txBody>
                    <a:bodyPr/>
                    <a:lstStyle/>
                    <a:p>
                      <a:pPr algn="ctr">
                        <a:defRPr sz="1800"/>
                      </a:pPr>
                      <a:r>
                        <a:rPr sz="1600">
                          <a:latin typeface="微軟正黑體"/>
                          <a:ea typeface="微軟正黑體"/>
                          <a:cs typeface="微軟正黑體"/>
                          <a:sym typeface="微軟正黑體"/>
                        </a:rPr>
                        <a:t>科技藝術媒合案</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大可創意/台北市文化局</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150萬</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藝術家進駐（三個月）台北數位藝術中心，辦理科技工作坊與科技支援及國際合作</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5/10公告得標，5/17大可創意與台北市文化局進行議價，5/22已與台北市文化局進行第一次工作會議，目前與大可擬約中，6月完成簽約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89255">
                <a:tc>
                  <a:txBody>
                    <a:bodyPr/>
                    <a:lstStyle/>
                    <a:p>
                      <a:pPr algn="ctr">
                        <a:defRPr sz="1800"/>
                      </a:pPr>
                      <a:r>
                        <a:rPr sz="1600">
                          <a:latin typeface="微軟正黑體"/>
                          <a:ea typeface="微軟正黑體"/>
                          <a:cs typeface="微軟正黑體"/>
                          <a:sym typeface="微軟正黑體"/>
                        </a:rPr>
                        <a:t>智慧庫房管理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台中市立美術館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150萬</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智慧庫房管理系統規劃案</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6/7拜訪</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bl>
          </a:graphicData>
        </a:graphic>
      </p:graphicFrame>
      <p:sp>
        <p:nvSpPr>
          <p:cNvPr id="109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1091" name="文字方塊 5"/>
          <p:cNvSpPr txBox="1"/>
          <p:nvPr/>
        </p:nvSpPr>
        <p:spPr>
          <a:xfrm>
            <a:off x="7667138" y="628387"/>
            <a:ext cx="4092916" cy="408937"/>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t>簽約：988萬元/努力與洽談中3,400萬元</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13</a:t>
            </a:fld>
            <a:endParaRPr/>
          </a:p>
        </p:txBody>
      </p:sp>
      <p:sp>
        <p:nvSpPr>
          <p:cNvPr id="1094"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5" name="內容版面配置區 6"/>
          <p:cNvGraphicFramePr/>
          <p:nvPr>
            <p:extLst>
              <p:ext uri="{D42A27DB-BD31-4B8C-83A1-F6EECF244321}">
                <p14:modId xmlns:p14="http://schemas.microsoft.com/office/powerpoint/2010/main" val="983771451"/>
              </p:ext>
            </p:extLst>
          </p:nvPr>
        </p:nvGraphicFramePr>
        <p:xfrm>
          <a:off x="539823" y="1356295"/>
          <a:ext cx="11112353" cy="3371953"/>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技術移轉</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云泰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rPr dirty="0"/>
                        <a:t>1</a:t>
                      </a:r>
                      <a:r>
                        <a:rPr lang="en-US" dirty="0"/>
                        <a:t>6</a:t>
                      </a:r>
                      <a:r>
                        <a:rPr dirty="0"/>
                        <a:t>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動物非接觸生理感測照護應用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跑計畫代號申請</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a:latin typeface="微軟正黑體"/>
                          <a:ea typeface="微軟正黑體"/>
                          <a:cs typeface="微軟正黑體"/>
                          <a:sym typeface="微軟正黑體"/>
                        </a:rPr>
                        <a:t>智慧睡眠感測技術授權</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愛菲斯</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300萬元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個人居家睡眠健康照護應用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err="1"/>
                        <a:t>議約中</a:t>
                      </a:r>
                      <a:r>
                        <a:rPr dirty="0"/>
                        <a:t>，</a:t>
                      </a:r>
                      <a:r>
                        <a:rPr lang="zh-TW" altLang="en-US"/>
                        <a:t>待對方確認合作進度</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34058">
                <a:tc>
                  <a:txBody>
                    <a:bodyPr/>
                    <a:lstStyle/>
                    <a:p>
                      <a:pPr algn="l">
                        <a:defRPr sz="1600">
                          <a:sym typeface="Calibri"/>
                        </a:defRPr>
                      </a:pPr>
                      <a:r>
                        <a:rPr>
                          <a:latin typeface="微軟正黑體"/>
                          <a:ea typeface="微軟正黑體"/>
                          <a:cs typeface="微軟正黑體"/>
                          <a:sym typeface="微軟正黑體"/>
                        </a:rPr>
                        <a:t>技術移轉​</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sym typeface="Calibri"/>
                        </a:defRPr>
                      </a:pPr>
                      <a:r>
                        <a:rPr>
                          <a:latin typeface="微軟正黑體"/>
                          <a:ea typeface="微軟正黑體"/>
                          <a:cs typeface="微軟正黑體"/>
                          <a:sym typeface="微軟正黑體"/>
                        </a:rPr>
                        <a:t>加拿大​</a:t>
                      </a:r>
                    </a:p>
                    <a:p>
                      <a:pPr algn="ctr">
                        <a:defRPr sz="1600">
                          <a:latin typeface="微軟正黑體"/>
                          <a:ea typeface="微軟正黑體"/>
                          <a:cs typeface="微軟正黑體"/>
                          <a:sym typeface="微軟正黑體"/>
                        </a:defRPr>
                      </a:pPr>
                      <a:r>
                        <a:t>Queva​</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300萬元​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sym typeface="Calibri"/>
                        </a:defRPr>
                      </a:pPr>
                      <a:r>
                        <a:rPr>
                          <a:latin typeface="微軟正黑體"/>
                          <a:ea typeface="微軟正黑體"/>
                          <a:cs typeface="微軟正黑體"/>
                          <a:sym typeface="微軟正黑體"/>
                        </a:rPr>
                        <a:t>寵物項圈專利​</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rPr dirty="0"/>
                        <a:t>已報價12萬美元，​</a:t>
                      </a:r>
                      <a:r>
                        <a:rPr dirty="0" err="1"/>
                        <a:t>希望申請國際合作</a:t>
                      </a:r>
                      <a:r>
                        <a:rPr dirty="0"/>
                        <a:t>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bl>
          </a:graphicData>
        </a:graphic>
      </p:graphicFrame>
      <p:sp>
        <p:nvSpPr>
          <p:cNvPr id="1096" name="文字方塊 1"/>
          <p:cNvSpPr txBox="1"/>
          <p:nvPr/>
        </p:nvSpPr>
        <p:spPr>
          <a:xfrm>
            <a:off x="7860116" y="900009"/>
            <a:ext cx="3792060"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簽約：1</a:t>
            </a:r>
            <a:r>
              <a:rPr lang="en-US" dirty="0"/>
              <a:t>6</a:t>
            </a:r>
            <a:r>
              <a:rPr dirty="0"/>
              <a:t>0萬/努力與洽談中600萬元</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8"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14</a:t>
            </a:fld>
            <a:endParaRPr/>
          </a:p>
        </p:txBody>
      </p:sp>
      <p:sp>
        <p:nvSpPr>
          <p:cNvPr id="1099"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(工服)</a:t>
            </a:r>
          </a:p>
        </p:txBody>
      </p:sp>
      <p:graphicFrame>
        <p:nvGraphicFramePr>
          <p:cNvPr id="1100" name="內容版面配置區 6"/>
          <p:cNvGraphicFramePr/>
          <p:nvPr/>
        </p:nvGraphicFramePr>
        <p:xfrm>
          <a:off x="539823" y="1356295"/>
          <a:ext cx="11112353" cy="2437895"/>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普羅斯工服案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普羅斯</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15萬元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雷達感測模組設計與製作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報價中</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a:latin typeface="微軟正黑體"/>
                          <a:ea typeface="微軟正黑體"/>
                          <a:cs typeface="微軟正黑體"/>
                          <a:sym typeface="微軟正黑體"/>
                        </a:rPr>
                        <a:t>台灣櫻井工服案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台灣</a:t>
                      </a:r>
                    </a:p>
                    <a:p>
                      <a:pPr algn="l" defTabSz="686004">
                        <a:defRPr sz="1600">
                          <a:latin typeface="微軟正黑體"/>
                          <a:ea typeface="微軟正黑體"/>
                          <a:cs typeface="微軟正黑體"/>
                          <a:sym typeface="微軟正黑體"/>
                        </a:defRPr>
                      </a:pPr>
                      <a:r>
                        <a:t>櫻井</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運動護具合作進行洽談</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報價中與樣品製作中</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bl>
          </a:graphicData>
        </a:graphic>
      </p:graphicFrame>
      <p:sp>
        <p:nvSpPr>
          <p:cNvPr id="1101" name="文字方塊 1"/>
          <p:cNvSpPr txBox="1"/>
          <p:nvPr/>
        </p:nvSpPr>
        <p:spPr>
          <a:xfrm>
            <a:off x="9464966" y="813052"/>
            <a:ext cx="2187210" cy="408937"/>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努力與洽談中25萬元</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3"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15</a:t>
            </a:fld>
            <a:endParaRPr/>
          </a:p>
        </p:txBody>
      </p:sp>
      <p:sp>
        <p:nvSpPr>
          <p:cNvPr id="1104"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05" name="表格 1"/>
          <p:cNvGraphicFramePr/>
          <p:nvPr/>
        </p:nvGraphicFramePr>
        <p:xfrm>
          <a:off x="256898" y="688306"/>
          <a:ext cx="11839575" cy="5747613"/>
        </p:xfrm>
        <a:graphic>
          <a:graphicData uri="http://schemas.openxmlformats.org/drawingml/2006/table">
            <a:tbl>
              <a:tblPr>
                <a:tableStyleId>{4C3C2611-4C71-4FC5-86AE-919BDF0F9419}</a:tableStyleId>
              </a:tblPr>
              <a:tblGrid>
                <a:gridCol w="2423790">
                  <a:extLst>
                    <a:ext uri="{9D8B030D-6E8A-4147-A177-3AD203B41FA5}">
                      <a16:colId xmlns:a16="http://schemas.microsoft.com/office/drawing/2014/main" val="20000"/>
                    </a:ext>
                  </a:extLst>
                </a:gridCol>
                <a:gridCol w="2255961">
                  <a:extLst>
                    <a:ext uri="{9D8B030D-6E8A-4147-A177-3AD203B41FA5}">
                      <a16:colId xmlns:a16="http://schemas.microsoft.com/office/drawing/2014/main" val="20001"/>
                    </a:ext>
                  </a:extLst>
                </a:gridCol>
                <a:gridCol w="878055">
                  <a:extLst>
                    <a:ext uri="{9D8B030D-6E8A-4147-A177-3AD203B41FA5}">
                      <a16:colId xmlns:a16="http://schemas.microsoft.com/office/drawing/2014/main" val="20002"/>
                    </a:ext>
                  </a:extLst>
                </a:gridCol>
                <a:gridCol w="3538568">
                  <a:extLst>
                    <a:ext uri="{9D8B030D-6E8A-4147-A177-3AD203B41FA5}">
                      <a16:colId xmlns:a16="http://schemas.microsoft.com/office/drawing/2014/main" val="20003"/>
                    </a:ext>
                  </a:extLst>
                </a:gridCol>
                <a:gridCol w="1228725">
                  <a:extLst>
                    <a:ext uri="{9D8B030D-6E8A-4147-A177-3AD203B41FA5}">
                      <a16:colId xmlns:a16="http://schemas.microsoft.com/office/drawing/2014/main" val="20004"/>
                    </a:ext>
                  </a:extLst>
                </a:gridCol>
                <a:gridCol w="1514476">
                  <a:extLst>
                    <a:ext uri="{9D8B030D-6E8A-4147-A177-3AD203B41FA5}">
                      <a16:colId xmlns:a16="http://schemas.microsoft.com/office/drawing/2014/main" val="20005"/>
                    </a:ext>
                  </a:extLst>
                </a:gridCol>
              </a:tblGrid>
              <a:tr h="287922">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mn-lt"/>
                          <a:ea typeface="+mn-ea"/>
                          <a:cs typeface="+mn-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n-lt"/>
                          <a:ea typeface="+mn-ea"/>
                          <a:cs typeface="+mn-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575843">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1439608">
                <a:tc>
                  <a:txBody>
                    <a:bodyPr/>
                    <a:lstStyle/>
                    <a:p>
                      <a:pPr algn="just">
                        <a:lnSpc>
                          <a:spcPts val="2000"/>
                        </a:lnSpc>
                        <a:defRPr sz="1800"/>
                      </a:pPr>
                      <a:r>
                        <a:rPr sz="1600">
                          <a:latin typeface="微軟正黑體"/>
                          <a:ea typeface="微軟正黑體"/>
                          <a:cs typeface="微軟正黑體"/>
                          <a:sym typeface="微軟正黑體"/>
                        </a:rPr>
                        <a:t>推動跨業整合智慧環景顯示與AI感知新興運動科技服務應用系統平台解決方案</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與1家國內投影顯示設備大廠共創發展創新智慧互動應用投影一體機系統提供場館/居家服務應用</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智慧沈浸式AI互動感知投影系統關鍵技術整合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113.6.30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686004">
                        <a:defRPr sz="1600">
                          <a:latin typeface="微軟正黑體"/>
                          <a:ea typeface="微軟正黑體"/>
                          <a:cs typeface="微軟正黑體"/>
                          <a:sym typeface="微軟正黑體"/>
                        </a:defRPr>
                      </a:pPr>
                      <a:r>
                        <a:t>5/9送件，</a:t>
                      </a:r>
                      <a:r>
                        <a:rPr>
                          <a:latin typeface="+mj-lt"/>
                          <a:ea typeface="+mj-ea"/>
                          <a:cs typeface="+mj-cs"/>
                          <a:sym typeface="Calibri"/>
                        </a:rPr>
                        <a:t>構想審查會議預計於六月召開，委員名單確認中</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2303372">
                <a:tc>
                  <a:txBody>
                    <a:bodyPr/>
                    <a:lstStyle/>
                    <a:p>
                      <a:pPr algn="just">
                        <a:lnSpc>
                          <a:spcPts val="2000"/>
                        </a:lnSpc>
                        <a:defRPr sz="1800"/>
                      </a:pPr>
                      <a:r>
                        <a:rPr sz="1600">
                          <a:latin typeface="微軟正黑體"/>
                          <a:ea typeface="微軟正黑體"/>
                          <a:cs typeface="微軟正黑體"/>
                          <a:sym typeface="微軟正黑體"/>
                        </a:rPr>
                        <a:t>以新展演與新音樂打造新興文化影視音產業解決方案與服務</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與策展領頭業者，如:國內領頭內容產製（夢境現實、兔將影視娛樂）與展演(必應)並結合終端裝置，打造虛實互動新展演與新音樂方案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虛實風格化互動影音生成式AI偶像 x TTXC多邊合作展演：促成與高流打狗祭演唱會IP虛實共演、駁二藝術特區XR展演應用、沈浸劇場多方共演；高擬真影音生成與展演映應用服務系統-對焦產業佈局</a:t>
                      </a:r>
                    </a:p>
                    <a:p>
                      <a:pPr marL="342900" lvl="4" indent="-342900" algn="just">
                        <a:buSzPts val="1400"/>
                        <a:buFont typeface="Symbol"/>
                        <a:buChar char="-"/>
                        <a:defRPr sz="1400">
                          <a:sym typeface="Calibri"/>
                        </a:defRPr>
                      </a:pPr>
                      <a:r>
                        <a:t>文化局回覆科技帶來亮點、演唱會經濟數位轉型，亞灣產業（動畫影視音）導入。</a:t>
                      </a:r>
                    </a:p>
                    <a:p>
                      <a:pPr marL="342900" lvl="4" indent="-342900" algn="just">
                        <a:buSzPts val="1400"/>
                        <a:buFont typeface="Symbol"/>
                        <a:buChar char="-"/>
                        <a:defRPr sz="1400">
                          <a:sym typeface="Calibri"/>
                        </a:defRPr>
                      </a:pPr>
                      <a:r>
                        <a:t>線上虛擬型的IP；工研院可以先製作部分IP，六月前試煉。</a:t>
                      </a:r>
                    </a:p>
                    <a:p>
                      <a:pPr marL="342900" lvl="4" indent="-342900" algn="just">
                        <a:buSzPts val="1400"/>
                        <a:buFont typeface="Symbol"/>
                        <a:buChar char="-"/>
                        <a:defRPr sz="1400">
                          <a:sym typeface="Calibri"/>
                        </a:defRPr>
                      </a:pPr>
                      <a:r>
                        <a:t>彙整「藝術家進駐工研院」的內容＠駁二科技駐村</a:t>
                      </a:r>
                      <a:endParaRPr sz="1600">
                        <a:latin typeface="微軟正黑體"/>
                        <a:ea typeface="微軟正黑體"/>
                        <a:cs typeface="微軟正黑體"/>
                        <a:sym typeface="微軟正黑體"/>
                      </a:endParaRPr>
                    </a:p>
                    <a:p>
                      <a:pPr marL="342900" indent="-342900" algn="just">
                        <a:buSzPts val="1600"/>
                        <a:buFont typeface="Symbol"/>
                        <a:buChar char="-"/>
                        <a:defRPr sz="1600">
                          <a:latin typeface="微軟正黑體"/>
                          <a:ea typeface="微軟正黑體"/>
                          <a:cs typeface="微軟正黑體"/>
                          <a:sym typeface="微軟正黑體"/>
                        </a:defRPr>
                      </a:pPr>
                      <a:endParaRPr sz="1600">
                        <a:latin typeface="微軟正黑體"/>
                        <a:ea typeface="微軟正黑體"/>
                        <a:cs typeface="微軟正黑體"/>
                        <a:sym typeface="微軟正黑體"/>
                      </a:endParaRPr>
                    </a:p>
                    <a:p>
                      <a:pPr marL="342900" indent="-342900" algn="just">
                        <a:buSzPts val="1600"/>
                        <a:buFont typeface="Symbol"/>
                        <a:buChar char="-"/>
                        <a:defRPr sz="1600">
                          <a:latin typeface="微軟正黑體"/>
                          <a:ea typeface="微軟正黑體"/>
                          <a:cs typeface="微軟正黑體"/>
                          <a:sym typeface="微軟正黑體"/>
                        </a:defRPr>
                      </a:pPr>
                      <a:endParaRPr sz="1600">
                        <a:latin typeface="微軟正黑體"/>
                        <a:ea typeface="微軟正黑體"/>
                        <a:cs typeface="微軟正黑體"/>
                        <a:sym typeface="微軟正黑體"/>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600">
                          <a:latin typeface="微軟正黑體"/>
                          <a:ea typeface="微軟正黑體"/>
                          <a:cs typeface="微軟正黑體"/>
                          <a:sym typeface="微軟正黑體"/>
                        </a:defRPr>
                      </a:pPr>
                      <a:r>
                        <a:t>113.08.30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just">
                        <a:lnSpc>
                          <a:spcPts val="2000"/>
                        </a:lnSpc>
                        <a:defRPr sz="1600">
                          <a:latin typeface="微軟正黑體"/>
                          <a:ea typeface="微軟正黑體"/>
                          <a:cs typeface="微軟正黑體"/>
                          <a:sym typeface="微軟正黑體"/>
                        </a:defRPr>
                      </a:pPr>
                      <a:r>
                        <a:t>5/2拜訪高雄文化局副局長及高流執行長</a:t>
                      </a:r>
                    </a:p>
                    <a:p>
                      <a:pPr marR="323850" algn="just">
                        <a:lnSpc>
                          <a:spcPts val="2000"/>
                        </a:lnSpc>
                        <a:defRPr sz="1600">
                          <a:latin typeface="微軟正黑體"/>
                          <a:ea typeface="微軟正黑體"/>
                          <a:cs typeface="微軟正黑體"/>
                          <a:sym typeface="微軟正黑體"/>
                        </a:defRPr>
                      </a:pPr>
                      <a:r>
                        <a:t>5/21已提供3Ｄ虛擬人快數建模，輕量化與精緻版建模模型供文化局，已安排6月初與局裡確認演唱會合作</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16</a:t>
            </a:fld>
            <a:endParaRPr/>
          </a:p>
        </p:txBody>
      </p:sp>
      <p:sp>
        <p:nvSpPr>
          <p:cNvPr id="1108"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09" name="表格 1"/>
          <p:cNvGraphicFramePr/>
          <p:nvPr/>
        </p:nvGraphicFramePr>
        <p:xfrm>
          <a:off x="145039" y="634638"/>
          <a:ext cx="11901920" cy="5958439"/>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3684128">
                  <a:extLst>
                    <a:ext uri="{9D8B030D-6E8A-4147-A177-3AD203B41FA5}">
                      <a16:colId xmlns:a16="http://schemas.microsoft.com/office/drawing/2014/main" val="20001"/>
                    </a:ext>
                  </a:extLst>
                </a:gridCol>
                <a:gridCol w="569637">
                  <a:extLst>
                    <a:ext uri="{9D8B030D-6E8A-4147-A177-3AD203B41FA5}">
                      <a16:colId xmlns:a16="http://schemas.microsoft.com/office/drawing/2014/main" val="20002"/>
                    </a:ext>
                  </a:extLst>
                </a:gridCol>
                <a:gridCol w="3022229">
                  <a:extLst>
                    <a:ext uri="{9D8B030D-6E8A-4147-A177-3AD203B41FA5}">
                      <a16:colId xmlns:a16="http://schemas.microsoft.com/office/drawing/2014/main" val="20003"/>
                    </a:ext>
                  </a:extLst>
                </a:gridCol>
                <a:gridCol w="1228725">
                  <a:extLst>
                    <a:ext uri="{9D8B030D-6E8A-4147-A177-3AD203B41FA5}">
                      <a16:colId xmlns:a16="http://schemas.microsoft.com/office/drawing/2014/main" val="20004"/>
                    </a:ext>
                  </a:extLst>
                </a:gridCol>
                <a:gridCol w="1514476">
                  <a:extLst>
                    <a:ext uri="{9D8B030D-6E8A-4147-A177-3AD203B41FA5}">
                      <a16:colId xmlns:a16="http://schemas.microsoft.com/office/drawing/2014/main" val="20005"/>
                    </a:ext>
                  </a:extLst>
                </a:gridCol>
              </a:tblGrid>
              <a:tr h="50800">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mn-lt"/>
                          <a:ea typeface="+mn-ea"/>
                          <a:cs typeface="+mn-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n-lt"/>
                          <a:ea typeface="+mn-ea"/>
                          <a:cs typeface="+mn-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510013">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2313344">
                <a:tc>
                  <a:txBody>
                    <a:bodyPr/>
                    <a:lstStyle/>
                    <a:p>
                      <a:pPr algn="just">
                        <a:lnSpc>
                          <a:spcPts val="2000"/>
                        </a:lnSpc>
                        <a:defRPr sz="1600">
                          <a:latin typeface="微軟正黑體"/>
                          <a:ea typeface="微軟正黑體"/>
                          <a:cs typeface="微軟正黑體"/>
                          <a:sym typeface="微軟正黑體"/>
                        </a:defRPr>
                      </a:pPr>
                      <a:r>
                        <a:t>淬煉策展展示示範計畫：生成超身體繹境（Generative of Future, A Journey.</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t>透過實體策展製作整合電光、資通、材化、服科等所技術，邀請文化部等跨部會單位及館所參訪體驗</a:t>
                      </a:r>
                    </a:p>
                    <a:p>
                      <a:pPr marL="342900" indent="-342900" algn="l">
                        <a:buSzPts val="1400"/>
                        <a:buFont typeface="Symbol"/>
                        <a:buChar char="-"/>
                        <a:defRPr sz="1400">
                          <a:latin typeface="微軟正黑體"/>
                          <a:ea typeface="微軟正黑體"/>
                          <a:cs typeface="微軟正黑體"/>
                          <a:sym typeface="微軟正黑體"/>
                        </a:defRPr>
                      </a:pPr>
                      <a:r>
                        <a:t>1.超越身體的存在：#GAI虛擬快速建模技術3D，虛擬人登場(自我形象體)並說出展覽引言；3D虛擬人+AR面具#語音嘴型即時處理、數位之礦 生成設定</a:t>
                      </a:r>
                    </a:p>
                    <a:p>
                      <a:pPr marL="342900" indent="-342900" algn="l">
                        <a:buSzPts val="1400"/>
                        <a:buFont typeface="Symbol"/>
                        <a:buChar char="-"/>
                        <a:defRPr sz="1400">
                          <a:latin typeface="微軟正黑體"/>
                          <a:ea typeface="微軟正黑體"/>
                          <a:cs typeface="微軟正黑體"/>
                          <a:sym typeface="微軟正黑體"/>
                        </a:defRPr>
                      </a:pPr>
                      <a:r>
                        <a:t>2.時間流境長廊（7米）透明顯示、毫米波技術</a:t>
                      </a:r>
                    </a:p>
                    <a:p>
                      <a:pPr marL="342900" indent="-342900" algn="l">
                        <a:buSzPts val="1400"/>
                        <a:buFont typeface="Symbol"/>
                        <a:buChar char="-"/>
                        <a:defRPr sz="1400">
                          <a:latin typeface="微軟正黑體"/>
                          <a:ea typeface="微軟正黑體"/>
                          <a:cs typeface="微軟正黑體"/>
                          <a:sym typeface="微軟正黑體"/>
                        </a:defRPr>
                      </a:pPr>
                      <a:r>
                        <a:t>3.旅站：存取自我、觀看這個旅程；#智慧透顯技術 #GAI虛擬快速建模辨識</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600">
                          <a:latin typeface="微軟正黑體"/>
                          <a:ea typeface="微軟正黑體"/>
                          <a:cs typeface="微軟正黑體"/>
                          <a:sym typeface="微軟正黑體"/>
                        </a:defRPr>
                      </a:pPr>
                      <a:r>
                        <a:t>113.10.31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t>策展流程與動畫確認</a:t>
                      </a:r>
                    </a:p>
                    <a:p>
                      <a:pPr marL="342900" indent="-342900" algn="l">
                        <a:buSzPts val="1600"/>
                        <a:buFont typeface="Symbol"/>
                        <a:buChar char="-"/>
                        <a:defRPr sz="1600">
                          <a:latin typeface="微軟正黑體"/>
                          <a:ea typeface="微軟正黑體"/>
                          <a:cs typeface="微軟正黑體"/>
                          <a:sym typeface="微軟正黑體"/>
                        </a:defRPr>
                      </a:pPr>
                      <a:r>
                        <a:t>透過完整性的策展內容設計，3D模型與視覺確認</a:t>
                      </a:r>
                    </a:p>
                    <a:p>
                      <a:pPr marL="342900" indent="-342900" algn="l">
                        <a:buSzPts val="1600"/>
                        <a:buFont typeface="Symbol"/>
                        <a:buChar char="-"/>
                        <a:defRPr sz="1600">
                          <a:latin typeface="微軟正黑體"/>
                          <a:ea typeface="微軟正黑體"/>
                          <a:cs typeface="微軟正黑體"/>
                          <a:sym typeface="微軟正黑體"/>
                        </a:defRPr>
                      </a:pPr>
                      <a:r>
                        <a:t>場域建置申請與細部施工設計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600">
                          <a:latin typeface="微軟正黑體"/>
                          <a:ea typeface="微軟正黑體"/>
                          <a:cs typeface="微軟正黑體"/>
                          <a:sym typeface="微軟正黑體"/>
                        </a:defRPr>
                      </a:pPr>
                      <a:r>
                        <a:t>113.6.28開展</a:t>
                      </a:r>
                    </a:p>
                    <a:p>
                      <a:pPr algn="just">
                        <a:lnSpc>
                          <a:spcPts val="2000"/>
                        </a:lnSpc>
                        <a:defRPr sz="1600">
                          <a:latin typeface="微軟正黑體"/>
                          <a:ea typeface="微軟正黑體"/>
                          <a:cs typeface="微軟正黑體"/>
                          <a:sym typeface="微軟正黑體"/>
                        </a:defRPr>
                      </a:pPr>
                      <a:r>
                        <a:t>113.6.28完成展覽建置，進行一週測試及修復</a:t>
                      </a:r>
                    </a:p>
                    <a:p>
                      <a:pPr algn="just">
                        <a:lnSpc>
                          <a:spcPts val="2000"/>
                        </a:lnSpc>
                        <a:defRPr sz="1600">
                          <a:latin typeface="微軟正黑體"/>
                          <a:ea typeface="微軟正黑體"/>
                          <a:cs typeface="微軟正黑體"/>
                          <a:sym typeface="微軟正黑體"/>
                        </a:defRPr>
                      </a:pPr>
                      <a:r>
                        <a:t>已請企研安排協理情境review</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t>展期113.6.25-8/1</a:t>
                      </a:r>
                    </a:p>
                    <a:p>
                      <a:pPr marL="342900" indent="-342900" algn="l">
                        <a:buSzPts val="1600"/>
                        <a:buFont typeface="Symbol"/>
                        <a:buChar char="-"/>
                        <a:defRPr sz="1600">
                          <a:latin typeface="微軟正黑體"/>
                          <a:ea typeface="微軟正黑體"/>
                          <a:cs typeface="微軟正黑體"/>
                          <a:sym typeface="微軟正黑體"/>
                        </a:defRPr>
                      </a:pPr>
                      <a:r>
                        <a:t>展出場域 工研院51館2樓大廳</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2544679">
                <a:tc>
                  <a:txBody>
                    <a:bodyPr/>
                    <a:lstStyle/>
                    <a:p>
                      <a:pPr algn="just">
                        <a:lnSpc>
                          <a:spcPts val="2000"/>
                        </a:lnSpc>
                        <a:defRPr sz="1800">
                          <a:sym typeface="Calibri"/>
                        </a:defRPr>
                      </a:pPr>
                      <a:r>
                        <a:t>GAI演奏擴增演繹國際示範 2.0​</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sym typeface="Calibri"/>
                        </a:defRPr>
                      </a:pPr>
                      <a:r>
                        <a:t>延續 2023年 GAI x 古典音樂@衛武營國家音樂廳展演模式，切入GAI技術應用較罕見的古典音樂領域</a:t>
                      </a:r>
                    </a:p>
                    <a:p>
                      <a:pPr marL="342900" indent="-342900" algn="just">
                        <a:buSzPts val="1400"/>
                        <a:buFont typeface="Symbol"/>
                        <a:buChar char="-"/>
                        <a:defRPr sz="1400">
                          <a:sym typeface="Calibri"/>
                        </a:defRPr>
                      </a:pPr>
                      <a:r>
                        <a:t>以「</a:t>
                      </a:r>
                      <a:r>
                        <a:rPr b="1"/>
                        <a:t>科技．網脈．示範</a:t>
                      </a:r>
                      <a:r>
                        <a:t>」模式，邀請對國外市場有影響力的國內外關鍵貴賓，親眼見證GAI技術應用於音樂會的市場價值；並透過社群經營與虛擬體驗，影響國外關鍵貴賓建網脈-用科技-展內容</a:t>
                      </a:r>
                      <a:r>
                        <a:rPr sz="1600"/>
                        <a:t>​​</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899" indent="-342899" algn="l">
                        <a:buSzPts val="1400"/>
                        <a:buFont typeface="Symbol"/>
                        <a:buChar char="-"/>
                        <a:defRPr sz="1400">
                          <a:latin typeface="微軟正黑體"/>
                          <a:ea typeface="微軟正黑體"/>
                          <a:cs typeface="微軟正黑體"/>
                          <a:sym typeface="微軟正黑體"/>
                        </a:defRPr>
                      </a:pPr>
                      <a:r>
                        <a:t>藝術家A.I.虛擬人：提供藝術家建置AI訓練自動化PaaS服務。協助藝術家及策展單位，建立多維擬真，快速導入展演賞析詮釋</a:t>
                      </a:r>
                    </a:p>
                    <a:p>
                      <a:pPr marL="342899" indent="-342899" algn="l">
                        <a:buSzPts val="1400"/>
                        <a:buFont typeface="Symbol"/>
                        <a:buChar char="-"/>
                        <a:defRPr sz="1400">
                          <a:latin typeface="微軟正黑體"/>
                          <a:ea typeface="微軟正黑體"/>
                          <a:cs typeface="微軟正黑體"/>
                          <a:sym typeface="微軟正黑體"/>
                        </a:defRPr>
                      </a:pPr>
                      <a:r>
                        <a:t>演奏視覺擴增體驗：以PaaS服務，協助音樂家、影音創作者及策展單位，建立音樂會現場所需的特效體驗擴增內容</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t>113.08.9兩廳院演出</a:t>
                      </a:r>
                    </a:p>
                    <a:p>
                      <a:pPr marL="342900" indent="-342900" algn="l">
                        <a:buSzPts val="1600"/>
                        <a:buFont typeface="Symbol"/>
                        <a:buChar char="-"/>
                        <a:defRPr sz="1600">
                          <a:latin typeface="微軟正黑體"/>
                          <a:ea typeface="微軟正黑體"/>
                          <a:cs typeface="微軟正黑體"/>
                          <a:sym typeface="微軟正黑體"/>
                        </a:defRPr>
                      </a:pPr>
                      <a:r>
                        <a:t>國際論壇113.11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l">
                        <a:lnSpc>
                          <a:spcPts val="2000"/>
                        </a:lnSpc>
                        <a:defRPr sz="1400">
                          <a:latin typeface="微軟正黑體"/>
                          <a:ea typeface="微軟正黑體"/>
                          <a:cs typeface="微軟正黑體"/>
                          <a:sym typeface="微軟正黑體"/>
                        </a:defRPr>
                      </a:pPr>
                      <a:r>
                        <a:t>本週與中心及產科國際討論確認版本後排蘇協理會議</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1"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2"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17</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9"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40" name="內容版面配置區 4"/>
          <p:cNvSpPr txBox="1">
            <a:spLocks noGrp="1"/>
          </p:cNvSpPr>
          <p:nvPr>
            <p:ph type="body" sz="half" idx="1"/>
          </p:nvPr>
        </p:nvSpPr>
        <p:spPr>
          <a:xfrm>
            <a:off x="1475655" y="1844823"/>
            <a:ext cx="6696744" cy="3024342"/>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43" name="標題 2"/>
          <p:cNvSpPr txBox="1"/>
          <p:nvPr/>
        </p:nvSpPr>
        <p:spPr>
          <a:xfrm>
            <a:off x="562183" y="124752"/>
            <a:ext cx="11067631" cy="726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4" name="文字方塊 10"/>
          <p:cNvSpPr txBox="1"/>
          <p:nvPr/>
        </p:nvSpPr>
        <p:spPr>
          <a:xfrm>
            <a:off x="9724789" y="503510"/>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1045" name="表格 2"/>
          <p:cNvGraphicFramePr/>
          <p:nvPr/>
        </p:nvGraphicFramePr>
        <p:xfrm>
          <a:off x="1034937" y="810847"/>
          <a:ext cx="10122123" cy="5637329"/>
        </p:xfrm>
        <a:graphic>
          <a:graphicData uri="http://schemas.openxmlformats.org/drawingml/2006/table">
            <a:tbl>
              <a:tblPr>
                <a:tableStyleId>{4C3C2611-4C71-4FC5-86AE-919BDF0F9419}</a:tableStyleId>
              </a:tblPr>
              <a:tblGrid>
                <a:gridCol w="2099769">
                  <a:extLst>
                    <a:ext uri="{9D8B030D-6E8A-4147-A177-3AD203B41FA5}">
                      <a16:colId xmlns:a16="http://schemas.microsoft.com/office/drawing/2014/main" val="20000"/>
                    </a:ext>
                  </a:extLst>
                </a:gridCol>
                <a:gridCol w="1072359">
                  <a:extLst>
                    <a:ext uri="{9D8B030D-6E8A-4147-A177-3AD203B41FA5}">
                      <a16:colId xmlns:a16="http://schemas.microsoft.com/office/drawing/2014/main" val="20001"/>
                    </a:ext>
                  </a:extLst>
                </a:gridCol>
                <a:gridCol w="866877">
                  <a:extLst>
                    <a:ext uri="{9D8B030D-6E8A-4147-A177-3AD203B41FA5}">
                      <a16:colId xmlns:a16="http://schemas.microsoft.com/office/drawing/2014/main" val="20002"/>
                    </a:ext>
                  </a:extLst>
                </a:gridCol>
                <a:gridCol w="1027409">
                  <a:extLst>
                    <a:ext uri="{9D8B030D-6E8A-4147-A177-3AD203B41FA5}">
                      <a16:colId xmlns:a16="http://schemas.microsoft.com/office/drawing/2014/main" val="20003"/>
                    </a:ext>
                  </a:extLst>
                </a:gridCol>
                <a:gridCol w="610024">
                  <a:extLst>
                    <a:ext uri="{9D8B030D-6E8A-4147-A177-3AD203B41FA5}">
                      <a16:colId xmlns:a16="http://schemas.microsoft.com/office/drawing/2014/main" val="20004"/>
                    </a:ext>
                  </a:extLst>
                </a:gridCol>
                <a:gridCol w="764136">
                  <a:extLst>
                    <a:ext uri="{9D8B030D-6E8A-4147-A177-3AD203B41FA5}">
                      <a16:colId xmlns:a16="http://schemas.microsoft.com/office/drawing/2014/main" val="20005"/>
                    </a:ext>
                  </a:extLst>
                </a:gridCol>
                <a:gridCol w="727749">
                  <a:extLst>
                    <a:ext uri="{9D8B030D-6E8A-4147-A177-3AD203B41FA5}">
                      <a16:colId xmlns:a16="http://schemas.microsoft.com/office/drawing/2014/main" val="20006"/>
                    </a:ext>
                  </a:extLst>
                </a:gridCol>
                <a:gridCol w="984600">
                  <a:extLst>
                    <a:ext uri="{9D8B030D-6E8A-4147-A177-3AD203B41FA5}">
                      <a16:colId xmlns:a16="http://schemas.microsoft.com/office/drawing/2014/main" val="20007"/>
                    </a:ext>
                  </a:extLst>
                </a:gridCol>
                <a:gridCol w="984600">
                  <a:extLst>
                    <a:ext uri="{9D8B030D-6E8A-4147-A177-3AD203B41FA5}">
                      <a16:colId xmlns:a16="http://schemas.microsoft.com/office/drawing/2014/main" val="20008"/>
                    </a:ext>
                  </a:extLst>
                </a:gridCol>
                <a:gridCol w="984600">
                  <a:extLst>
                    <a:ext uri="{9D8B030D-6E8A-4147-A177-3AD203B41FA5}">
                      <a16:colId xmlns:a16="http://schemas.microsoft.com/office/drawing/2014/main" val="20009"/>
                    </a:ext>
                  </a:extLst>
                </a:gridCol>
              </a:tblGrid>
              <a:tr h="455578">
                <a:tc>
                  <a:txBody>
                    <a:bodyPr/>
                    <a:lstStyle/>
                    <a:p>
                      <a:pPr algn="ctr">
                        <a:defRPr sz="1800"/>
                      </a:pPr>
                      <a:r>
                        <a:rPr sz="800" b="1">
                          <a:latin typeface="微軟正黑體"/>
                          <a:ea typeface="微軟正黑體"/>
                          <a:cs typeface="微軟正黑體"/>
                          <a:sym typeface="微軟正黑體"/>
                        </a:rPr>
                        <a:t>項    目</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99"/>
                    </a:solidFill>
                  </a:tcPr>
                </a:tc>
                <a:tc gridSpan="2">
                  <a:txBody>
                    <a:bodyPr/>
                    <a:lstStyle/>
                    <a:p>
                      <a:pPr algn="ctr">
                        <a:defRPr sz="800" b="1">
                          <a:latin typeface="微軟正黑體"/>
                          <a:ea typeface="微軟正黑體"/>
                          <a:cs typeface="微軟正黑體"/>
                          <a:sym typeface="微軟正黑體"/>
                        </a:defRPr>
                      </a:pPr>
                      <a:r>
                        <a:t>預算目標</a:t>
                      </a:r>
                      <a:br/>
                      <a:r>
                        <a:t>A</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99"/>
                    </a:solidFill>
                  </a:tcPr>
                </a:tc>
                <a:tc hMerge="1">
                  <a:txBody>
                    <a:bodyPr/>
                    <a:lstStyle/>
                    <a:p>
                      <a:endParaRPr lang="zh-TW"/>
                    </a:p>
                  </a:txBody>
                  <a:tcPr/>
                </a:tc>
                <a:tc gridSpan="2">
                  <a:txBody>
                    <a:bodyPr/>
                    <a:lstStyle/>
                    <a:p>
                      <a:pPr algn="ctr">
                        <a:defRPr sz="800" b="1">
                          <a:latin typeface="微軟正黑體"/>
                          <a:ea typeface="微軟正黑體"/>
                          <a:cs typeface="微軟正黑體"/>
                          <a:sym typeface="微軟正黑體"/>
                        </a:defRPr>
                      </a:pPr>
                      <a:r>
                        <a:t>已簽約預計執行</a:t>
                      </a:r>
                      <a:br/>
                      <a:r>
                        <a:t>B</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solidFill>
                      <a:srgbClr val="FFFF99"/>
                    </a:solidFill>
                  </a:tcPr>
                </a:tc>
                <a:tc hMerge="1">
                  <a:txBody>
                    <a:bodyPr/>
                    <a:lstStyle/>
                    <a:p>
                      <a:endParaRPr lang="zh-TW"/>
                    </a:p>
                  </a:txBody>
                  <a:tcPr/>
                </a:tc>
                <a:tc>
                  <a:txBody>
                    <a:bodyPr/>
                    <a:lstStyle/>
                    <a:p>
                      <a:pPr algn="ctr">
                        <a:defRPr sz="800" b="1">
                          <a:latin typeface="微軟正黑體"/>
                          <a:ea typeface="微軟正黑體"/>
                          <a:cs typeface="微軟正黑體"/>
                          <a:sym typeface="微軟正黑體"/>
                        </a:defRPr>
                      </a:pPr>
                      <a:r>
                        <a:t>已簽約達成率</a:t>
                      </a:r>
                      <a:br/>
                      <a:r>
                        <a:t>B/A</a:t>
                      </a:r>
                    </a:p>
                  </a:txBody>
                  <a:tcPr marL="0" marR="0" marT="0" marB="0" anchor="ctr" horzOverflow="overflow">
                    <a:lnL w="12700">
                      <a:miter lim="400000"/>
                    </a:lnL>
                    <a:lnR w="12700">
                      <a:miter lim="400000"/>
                    </a:lnR>
                    <a:lnT w="12700">
                      <a:miter lim="400000"/>
                    </a:lnT>
                    <a:lnB w="12700">
                      <a:miter lim="400000"/>
                    </a:lnB>
                    <a:solidFill>
                      <a:srgbClr val="FFFF99"/>
                    </a:solidFill>
                  </a:tcPr>
                </a:tc>
                <a:tc>
                  <a:txBody>
                    <a:bodyPr/>
                    <a:lstStyle/>
                    <a:p>
                      <a:pPr algn="ctr">
                        <a:defRPr sz="800" b="1">
                          <a:latin typeface="微軟正黑體"/>
                          <a:ea typeface="微軟正黑體"/>
                          <a:cs typeface="微軟正黑體"/>
                          <a:sym typeface="微軟正黑體"/>
                        </a:defRPr>
                      </a:pPr>
                      <a:r>
                        <a:t>差異數</a:t>
                      </a:r>
                      <a:br/>
                      <a:r>
                        <a:t>B-A</a:t>
                      </a:r>
                    </a:p>
                  </a:txBody>
                  <a:tcPr marL="0" marR="0" marT="0" marB="0" anchor="ctr" horzOverflow="overflow">
                    <a:lnL w="12700">
                      <a:miter lim="400000"/>
                    </a:lnL>
                    <a:lnR w="25400">
                      <a:solidFill>
                        <a:srgbClr val="000000"/>
                      </a:solidFill>
                    </a:lnR>
                    <a:lnT w="6350">
                      <a:solidFill>
                        <a:srgbClr val="000000"/>
                      </a:solidFill>
                    </a:lnT>
                    <a:lnB w="6350">
                      <a:solidFill>
                        <a:srgbClr val="000000"/>
                      </a:solidFill>
                    </a:lnB>
                    <a:solidFill>
                      <a:srgbClr val="FFFF99"/>
                    </a:solidFill>
                  </a:tcPr>
                </a:tc>
                <a:tc>
                  <a:txBody>
                    <a:bodyPr/>
                    <a:lstStyle/>
                    <a:p>
                      <a:pPr algn="ctr">
                        <a:defRPr sz="800" b="1">
                          <a:latin typeface="微軟正黑體"/>
                          <a:ea typeface="微軟正黑體"/>
                          <a:cs typeface="微軟正黑體"/>
                          <a:sym typeface="微軟正黑體"/>
                        </a:defRPr>
                      </a:pPr>
                      <a:r>
                        <a:t>洽談中</a:t>
                      </a:r>
                      <a:br/>
                      <a:r>
                        <a:t>C</a:t>
                      </a:r>
                    </a:p>
                  </a:txBody>
                  <a:tcPr marL="0" marR="0" marT="0" marB="0" anchor="ctr" horzOverflow="overflow">
                    <a:lnL w="25400">
                      <a:solidFill>
                        <a:srgbClr val="000000"/>
                      </a:solidFill>
                    </a:lnL>
                    <a:lnR w="6350">
                      <a:solidFill>
                        <a:srgbClr val="000000"/>
                      </a:solidFill>
                    </a:lnR>
                    <a:lnT w="6350">
                      <a:solidFill>
                        <a:srgbClr val="000000"/>
                      </a:solidFill>
                    </a:lnT>
                    <a:lnB w="6350">
                      <a:solidFill>
                        <a:srgbClr val="000000"/>
                      </a:solidFill>
                    </a:lnB>
                    <a:solidFill>
                      <a:srgbClr val="FFFF99"/>
                    </a:solidFill>
                  </a:tcPr>
                </a:tc>
                <a:tc>
                  <a:txBody>
                    <a:bodyPr/>
                    <a:lstStyle/>
                    <a:p>
                      <a:pPr algn="ctr">
                        <a:defRPr sz="800" b="1">
                          <a:latin typeface="微軟正黑體"/>
                          <a:ea typeface="微軟正黑體"/>
                          <a:cs typeface="微軟正黑體"/>
                          <a:sym typeface="微軟正黑體"/>
                        </a:defRPr>
                      </a:pPr>
                      <a:r>
                        <a:t>預測數      (含洽談中)</a:t>
                      </a:r>
                      <a:br/>
                      <a:r>
                        <a:t>D</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99"/>
                    </a:solidFill>
                  </a:tcPr>
                </a:tc>
                <a:tc>
                  <a:txBody>
                    <a:bodyPr/>
                    <a:lstStyle/>
                    <a:p>
                      <a:pPr algn="ctr">
                        <a:defRPr sz="800" b="1">
                          <a:latin typeface="微軟正黑體"/>
                          <a:ea typeface="微軟正黑體"/>
                          <a:cs typeface="微軟正黑體"/>
                          <a:sym typeface="微軟正黑體"/>
                        </a:defRPr>
                      </a:pPr>
                      <a:r>
                        <a:t>差異數</a:t>
                      </a:r>
                      <a:br/>
                      <a:r>
                        <a:t>D-A</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99"/>
                    </a:solidFill>
                  </a:tcPr>
                </a:tc>
                <a:extLst>
                  <a:ext uri="{0D108BD9-81ED-4DB2-BD59-A6C34878D82A}">
                    <a16:rowId xmlns:a16="http://schemas.microsoft.com/office/drawing/2014/main" val="10000"/>
                  </a:ext>
                </a:extLst>
              </a:tr>
              <a:tr h="235020">
                <a:tc>
                  <a:txBody>
                    <a:bodyPr/>
                    <a:lstStyle/>
                    <a:p>
                      <a:pPr algn="l">
                        <a:defRPr sz="1800"/>
                      </a:pPr>
                      <a:r>
                        <a:rPr sz="800" b="1">
                          <a:latin typeface="微軟正黑體"/>
                          <a:ea typeface="微軟正黑體"/>
                          <a:cs typeface="微軟正黑體"/>
                          <a:sym typeface="微軟正黑體"/>
                        </a:rPr>
                        <a:t>業務收入</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114,893 </a:t>
                      </a:r>
                    </a:p>
                  </a:txBody>
                  <a:tcPr marL="0" marR="0" marT="0" marB="0" anchor="ctr" horzOverflow="overflow">
                    <a:lnL w="6350">
                      <a:solidFill>
                        <a:srgbClr val="000000"/>
                      </a:solidFill>
                    </a:lnL>
                    <a:lnR w="12700">
                      <a:miter lim="400000"/>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100%</a:t>
                      </a:r>
                    </a:p>
                  </a:txBody>
                  <a:tcPr marL="0" marR="0" marT="0" marB="0" anchor="ctr" horzOverflow="overflow">
                    <a:lnL w="12700">
                      <a:miter lim="400000"/>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65,265 </a:t>
                      </a:r>
                    </a:p>
                  </a:txBody>
                  <a:tcPr marL="0" marR="0" marT="0" marB="0" anchor="ctr" horzOverflow="overflow">
                    <a:lnL w="6350">
                      <a:solidFill>
                        <a:srgbClr val="000000"/>
                      </a:solidFill>
                    </a:lnL>
                    <a:lnR w="12700">
                      <a:miter lim="400000"/>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100%</a:t>
                      </a:r>
                    </a:p>
                  </a:txBody>
                  <a:tcPr marL="0" marR="0" marT="0" marB="0" anchor="ctr" horzOverflow="overflow">
                    <a:lnL w="12700">
                      <a:miter lim="400000"/>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57%</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(49,628)</a:t>
                      </a:r>
                    </a:p>
                  </a:txBody>
                  <a:tcPr marL="0" marR="0" marT="0" marB="0" anchor="ctr" horzOverflow="overflow">
                    <a:lnL w="6350">
                      <a:solidFill>
                        <a:srgbClr val="000000"/>
                      </a:solidFill>
                    </a:lnL>
                    <a:lnR w="2540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17,667 </a:t>
                      </a:r>
                    </a:p>
                  </a:txBody>
                  <a:tcPr marL="0" marR="0" marT="0" marB="0" anchor="ctr" horzOverflow="overflow">
                    <a:lnL w="25400">
                      <a:solidFill>
                        <a:srgbClr val="000000"/>
                      </a:solidFill>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82,932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(31,961)</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CCFFFF"/>
                    </a:solidFill>
                  </a:tcPr>
                </a:tc>
                <a:extLst>
                  <a:ext uri="{0D108BD9-81ED-4DB2-BD59-A6C34878D82A}">
                    <a16:rowId xmlns:a16="http://schemas.microsoft.com/office/drawing/2014/main" val="10001"/>
                  </a:ext>
                </a:extLst>
              </a:tr>
              <a:tr h="257618">
                <a:tc>
                  <a:txBody>
                    <a:bodyPr/>
                    <a:lstStyle/>
                    <a:p>
                      <a:pPr algn="l">
                        <a:defRPr sz="1800"/>
                      </a:pPr>
                      <a:r>
                        <a:rPr sz="800" b="1">
                          <a:latin typeface="微軟正黑體"/>
                          <a:ea typeface="微軟正黑體"/>
                          <a:cs typeface="微軟正黑體"/>
                          <a:sym typeface="微軟正黑體"/>
                        </a:rPr>
                        <a:t>   科 技 研 發</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51,800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45%</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40,241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62%</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78%</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(11,559)</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8,400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48,641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(3,159)</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02"/>
                  </a:ext>
                </a:extLst>
              </a:tr>
              <a:tr h="235020">
                <a:tc>
                  <a:txBody>
                    <a:bodyPr/>
                    <a:lstStyle/>
                    <a:p>
                      <a:pPr algn="l">
                        <a:defRPr sz="1800"/>
                      </a:pPr>
                      <a:r>
                        <a:rPr sz="800" b="1">
                          <a:latin typeface="微軟正黑體"/>
                          <a:ea typeface="微軟正黑體"/>
                          <a:cs typeface="微軟正黑體"/>
                          <a:sym typeface="微軟正黑體"/>
                        </a:rPr>
                        <a:t>   知 識 服 務</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56,623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49%</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23,524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36%</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42%</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(33,099)</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7,767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31,291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(25,332)</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03"/>
                  </a:ext>
                </a:extLst>
              </a:tr>
              <a:tr h="268918">
                <a:tc>
                  <a:txBody>
                    <a:bodyPr/>
                    <a:lstStyle/>
                    <a:p>
                      <a:pPr algn="l">
                        <a:defRPr sz="800" b="1">
                          <a:latin typeface="微軟正黑體"/>
                          <a:ea typeface="微軟正黑體"/>
                          <a:cs typeface="微軟正黑體"/>
                          <a:sym typeface="微軟正黑體"/>
                        </a:defRPr>
                      </a:pPr>
                      <a:r>
                        <a:t>     -企業收入-純民營</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45,303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39%</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14,204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22%</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31%</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(31,099)</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7,767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21,971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(23,332)</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04"/>
                  </a:ext>
                </a:extLst>
              </a:tr>
              <a:tr h="268918">
                <a:tc>
                  <a:txBody>
                    <a:bodyPr/>
                    <a:lstStyle/>
                    <a:p>
                      <a:pPr algn="l">
                        <a:defRPr sz="800" b="1">
                          <a:latin typeface="微軟正黑體"/>
                          <a:ea typeface="微軟正黑體"/>
                          <a:cs typeface="微軟正黑體"/>
                          <a:sym typeface="微軟正黑體"/>
                        </a:defRPr>
                      </a:pPr>
                      <a:r>
                        <a:t>     -企業收入-政府C包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05"/>
                  </a:ext>
                </a:extLst>
              </a:tr>
              <a:tr h="223721">
                <a:tc>
                  <a:txBody>
                    <a:bodyPr/>
                    <a:lstStyle/>
                    <a:p>
                      <a:pPr algn="l">
                        <a:defRPr sz="800" b="1">
                          <a:latin typeface="微軟正黑體"/>
                          <a:ea typeface="微軟正黑體"/>
                          <a:cs typeface="微軟正黑體"/>
                          <a:sym typeface="微軟正黑體"/>
                        </a:defRPr>
                      </a:pPr>
                      <a:r>
                        <a:t>     -政府收入</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11,320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10%</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9,320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14%</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82%</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(2,000)</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9,320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(2,000)</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06"/>
                  </a:ext>
                </a:extLst>
              </a:tr>
              <a:tr h="223721">
                <a:tc>
                  <a:txBody>
                    <a:bodyPr/>
                    <a:lstStyle/>
                    <a:p>
                      <a:pPr algn="l">
                        <a:defRPr sz="1800"/>
                      </a:pPr>
                      <a:r>
                        <a:rPr sz="800" b="1">
                          <a:latin typeface="微軟正黑體"/>
                          <a:ea typeface="微軟正黑體"/>
                          <a:cs typeface="微軟正黑體"/>
                          <a:sym typeface="微軟正黑體"/>
                        </a:rPr>
                        <a:t>   衍 生 加 值</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6,470 </a:t>
                      </a:r>
                    </a:p>
                  </a:txBody>
                  <a:tcPr marL="0" marR="0" marT="0" marB="0" anchor="ctr" horzOverflow="overflow">
                    <a:lnL w="6350">
                      <a:solidFill>
                        <a:srgbClr val="000000"/>
                      </a:solidFill>
                    </a:lnL>
                    <a:lnR w="12700">
                      <a:miter lim="400000"/>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6%</a:t>
                      </a:r>
                    </a:p>
                  </a:txBody>
                  <a:tcPr marL="0" marR="0" marT="0" marB="0" anchor="ctr" horzOverflow="overflow">
                    <a:lnL w="12700">
                      <a:miter lim="400000"/>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1,500 </a:t>
                      </a:r>
                    </a:p>
                  </a:txBody>
                  <a:tcPr marL="0" marR="0" marT="0" marB="0" anchor="ctr" horzOverflow="overflow">
                    <a:lnL w="6350">
                      <a:solidFill>
                        <a:srgbClr val="000000"/>
                      </a:solidFill>
                    </a:lnL>
                    <a:lnR w="12700">
                      <a:miter lim="400000"/>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2%</a:t>
                      </a:r>
                    </a:p>
                  </a:txBody>
                  <a:tcPr marL="0" marR="0" marT="0" marB="0" anchor="ctr" horzOverflow="overflow">
                    <a:lnL w="12700">
                      <a:miter lim="400000"/>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23%</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(4,970)</a:t>
                      </a:r>
                    </a:p>
                  </a:txBody>
                  <a:tcPr marL="0" marR="0" marT="0" marB="0" anchor="ctr" horzOverflow="overflow">
                    <a:lnL w="6350">
                      <a:solidFill>
                        <a:srgbClr val="000000"/>
                      </a:solidFill>
                    </a:lnL>
                    <a:lnR w="2540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1,500 </a:t>
                      </a:r>
                    </a:p>
                  </a:txBody>
                  <a:tcPr marL="0" marR="0" marT="0" marB="0" anchor="ctr" horzOverflow="overflow">
                    <a:lnL w="25400">
                      <a:solidFill>
                        <a:srgbClr val="000000"/>
                      </a:solidFill>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3,000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(3,470)</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extLst>
                  <a:ext uri="{0D108BD9-81ED-4DB2-BD59-A6C34878D82A}">
                    <a16:rowId xmlns:a16="http://schemas.microsoft.com/office/drawing/2014/main" val="10007"/>
                  </a:ext>
                </a:extLst>
              </a:tr>
              <a:tr h="223721">
                <a:tc>
                  <a:txBody>
                    <a:bodyPr/>
                    <a:lstStyle/>
                    <a:p>
                      <a:pPr algn="l">
                        <a:defRPr sz="800" b="1">
                          <a:latin typeface="微軟正黑體"/>
                          <a:ea typeface="微軟正黑體"/>
                          <a:cs typeface="微軟正黑體"/>
                          <a:sym typeface="微軟正黑體"/>
                        </a:defRPr>
                      </a:pPr>
                      <a:r>
                        <a:t>毛利/毛利率</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20,881 </a:t>
                      </a:r>
                    </a:p>
                  </a:txBody>
                  <a:tcPr marL="0" marR="0" marT="0" marB="0" anchor="ctr" horzOverflow="overflow">
                    <a:lnL w="6350">
                      <a:solidFill>
                        <a:srgbClr val="000000"/>
                      </a:solidFill>
                    </a:lnL>
                    <a:lnR w="12700">
                      <a:miter lim="400000"/>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18%</a:t>
                      </a:r>
                    </a:p>
                  </a:txBody>
                  <a:tcPr marL="0" marR="0" marT="0" marB="0" anchor="ctr" horzOverflow="overflow">
                    <a:lnL w="12700">
                      <a:miter lim="400000"/>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10,932 </a:t>
                      </a:r>
                    </a:p>
                  </a:txBody>
                  <a:tcPr marL="0" marR="0" marT="0" marB="0" anchor="ctr" horzOverflow="overflow">
                    <a:lnL w="6350">
                      <a:solidFill>
                        <a:srgbClr val="000000"/>
                      </a:solidFill>
                    </a:lnL>
                    <a:lnR w="12700">
                      <a:miter lim="400000"/>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17%</a:t>
                      </a:r>
                    </a:p>
                  </a:txBody>
                  <a:tcPr marL="0" marR="0" marT="0" marB="0" anchor="ctr" horzOverflow="overflow">
                    <a:lnL w="12700">
                      <a:miter lim="400000"/>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52%</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(9,949)</a:t>
                      </a:r>
                    </a:p>
                  </a:txBody>
                  <a:tcPr marL="0" marR="0" marT="0" marB="0" anchor="ctr" horzOverflow="overflow">
                    <a:lnL w="6350">
                      <a:solidFill>
                        <a:srgbClr val="000000"/>
                      </a:solidFill>
                    </a:lnL>
                    <a:lnR w="2540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4,670 </a:t>
                      </a:r>
                    </a:p>
                  </a:txBody>
                  <a:tcPr marL="0" marR="0" marT="0" marB="0" anchor="ctr" horzOverflow="overflow">
                    <a:lnL w="25400">
                      <a:solidFill>
                        <a:srgbClr val="000000"/>
                      </a:solidFill>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15,602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CCFFFF"/>
                    </a:solidFill>
                  </a:tcPr>
                </a:tc>
                <a:tc>
                  <a:txBody>
                    <a:bodyPr/>
                    <a:lstStyle/>
                    <a:p>
                      <a:pPr>
                        <a:defRPr sz="1800"/>
                      </a:pPr>
                      <a:r>
                        <a:rPr sz="800" b="1">
                          <a:latin typeface="微軟正黑體"/>
                          <a:ea typeface="微軟正黑體"/>
                          <a:cs typeface="微軟正黑體"/>
                          <a:sym typeface="微軟正黑體"/>
                        </a:rPr>
                        <a:t>(5,279)</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CCFFFF"/>
                    </a:solidFill>
                  </a:tcPr>
                </a:tc>
                <a:extLst>
                  <a:ext uri="{0D108BD9-81ED-4DB2-BD59-A6C34878D82A}">
                    <a16:rowId xmlns:a16="http://schemas.microsoft.com/office/drawing/2014/main" val="10008"/>
                  </a:ext>
                </a:extLst>
              </a:tr>
              <a:tr h="323154">
                <a:tc>
                  <a:txBody>
                    <a:bodyPr/>
                    <a:lstStyle/>
                    <a:p>
                      <a:pPr algn="l">
                        <a:defRPr sz="1800"/>
                      </a:pPr>
                      <a:r>
                        <a:rPr sz="800" b="1">
                          <a:latin typeface="微軟正黑體"/>
                          <a:ea typeface="微軟正黑體"/>
                          <a:cs typeface="微軟正黑體"/>
                          <a:sym typeface="微軟正黑體"/>
                        </a:rPr>
                        <a:t>   科 技 研 發</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6,216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12%</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4,851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12%</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78%</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(1,365)</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840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5,691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(525)</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09"/>
                  </a:ext>
                </a:extLst>
              </a:tr>
              <a:tr h="323154">
                <a:tc>
                  <a:txBody>
                    <a:bodyPr/>
                    <a:lstStyle/>
                    <a:p>
                      <a:pPr algn="l">
                        <a:defRPr sz="1800"/>
                      </a:pPr>
                      <a:r>
                        <a:rPr sz="800" b="1">
                          <a:latin typeface="微軟正黑體"/>
                          <a:ea typeface="微軟正黑體"/>
                          <a:cs typeface="微軟正黑體"/>
                          <a:sym typeface="微軟正黑體"/>
                        </a:rPr>
                        <a:t>   知 識 服 務</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11,784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21%</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8,846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38%</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75%</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(2,938)</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2,330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11,176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(608)</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10"/>
                  </a:ext>
                </a:extLst>
              </a:tr>
              <a:tr h="323154">
                <a:tc>
                  <a:txBody>
                    <a:bodyPr/>
                    <a:lstStyle/>
                    <a:p>
                      <a:pPr algn="l">
                        <a:defRPr sz="800" b="1">
                          <a:latin typeface="微軟正黑體"/>
                          <a:ea typeface="微軟正黑體"/>
                          <a:cs typeface="微軟正黑體"/>
                          <a:sym typeface="微軟正黑體"/>
                        </a:defRPr>
                      </a:pPr>
                      <a:r>
                        <a:t>     -企業收入-純民營</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9,520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21%</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5,555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39%</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58%</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(3,965)</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2,330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7,885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(1,635)</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11"/>
                  </a:ext>
                </a:extLst>
              </a:tr>
              <a:tr h="323154">
                <a:tc>
                  <a:txBody>
                    <a:bodyPr/>
                    <a:lstStyle/>
                    <a:p>
                      <a:pPr algn="l">
                        <a:defRPr sz="800" b="1">
                          <a:latin typeface="微軟正黑體"/>
                          <a:ea typeface="微軟正黑體"/>
                          <a:cs typeface="微軟正黑體"/>
                          <a:sym typeface="微軟正黑體"/>
                        </a:defRPr>
                      </a:pPr>
                      <a:r>
                        <a:t>     -企業收入-政府C包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12"/>
                  </a:ext>
                </a:extLst>
              </a:tr>
              <a:tr h="323154">
                <a:tc>
                  <a:txBody>
                    <a:bodyPr/>
                    <a:lstStyle/>
                    <a:p>
                      <a:pPr algn="l">
                        <a:defRPr sz="800" b="1">
                          <a:latin typeface="微軟正黑體"/>
                          <a:ea typeface="微軟正黑體"/>
                          <a:cs typeface="微軟正黑體"/>
                          <a:sym typeface="微軟正黑體"/>
                        </a:defRPr>
                      </a:pPr>
                      <a:r>
                        <a:t>     -政府收入</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2,264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20%</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3,291 </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35%</a:t>
                      </a: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145%</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1,027 </a:t>
                      </a:r>
                    </a:p>
                  </a:txBody>
                  <a:tcPr marL="0" marR="0" marT="0" marB="0" anchor="ctr" horzOverflow="overflow">
                    <a:lnL w="6350">
                      <a:solidFill>
                        <a:srgbClr val="000000"/>
                      </a:solidFill>
                    </a:lnL>
                    <a:lnR w="2540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0 </a:t>
                      </a:r>
                    </a:p>
                  </a:txBody>
                  <a:tcPr marL="0" marR="0" marT="0" marB="0" anchor="ctr" horzOverflow="overflow">
                    <a:lnL w="2540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3,291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800" b="1">
                          <a:latin typeface="微軟正黑體"/>
                          <a:ea typeface="微軟正黑體"/>
                          <a:cs typeface="微軟正黑體"/>
                          <a:sym typeface="微軟正黑體"/>
                        </a:rPr>
                        <a:t>1,027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extLst>
                  <a:ext uri="{0D108BD9-81ED-4DB2-BD59-A6C34878D82A}">
                    <a16:rowId xmlns:a16="http://schemas.microsoft.com/office/drawing/2014/main" val="10013"/>
                  </a:ext>
                </a:extLst>
              </a:tr>
              <a:tr h="323154">
                <a:tc>
                  <a:txBody>
                    <a:bodyPr/>
                    <a:lstStyle/>
                    <a:p>
                      <a:pPr algn="l">
                        <a:defRPr sz="1800"/>
                      </a:pPr>
                      <a:r>
                        <a:rPr sz="800" b="1">
                          <a:latin typeface="微軟正黑體"/>
                          <a:ea typeface="微軟正黑體"/>
                          <a:cs typeface="微軟正黑體"/>
                          <a:sym typeface="微軟正黑體"/>
                        </a:rPr>
                        <a:t>   衍 生 加 值</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2,881 </a:t>
                      </a:r>
                    </a:p>
                  </a:txBody>
                  <a:tcPr marL="0" marR="0" marT="0" marB="0" anchor="ctr" horzOverflow="overflow">
                    <a:lnL w="6350">
                      <a:solidFill>
                        <a:srgbClr val="000000"/>
                      </a:solidFill>
                    </a:lnL>
                    <a:lnR w="12700">
                      <a:miter lim="400000"/>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45%</a:t>
                      </a:r>
                    </a:p>
                  </a:txBody>
                  <a:tcPr marL="0" marR="0" marT="0" marB="0" anchor="ctr" horzOverflow="overflow">
                    <a:lnL w="12700">
                      <a:miter lim="400000"/>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(2,765)</a:t>
                      </a:r>
                    </a:p>
                  </a:txBody>
                  <a:tcPr marL="0" marR="0" marT="0" marB="0" anchor="ctr" horzOverflow="overflow">
                    <a:lnL w="6350">
                      <a:solidFill>
                        <a:srgbClr val="000000"/>
                      </a:solidFill>
                    </a:lnL>
                    <a:lnR w="12700">
                      <a:miter lim="400000"/>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-184%</a:t>
                      </a:r>
                    </a:p>
                  </a:txBody>
                  <a:tcPr marL="0" marR="0" marT="0" marB="0" anchor="ctr" horzOverflow="overflow">
                    <a:lnL w="12700">
                      <a:miter lim="400000"/>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-96%</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(5,646)</a:t>
                      </a:r>
                    </a:p>
                  </a:txBody>
                  <a:tcPr marL="0" marR="0" marT="0" marB="0" anchor="ctr" horzOverflow="overflow">
                    <a:lnL w="6350">
                      <a:solidFill>
                        <a:srgbClr val="000000"/>
                      </a:solidFill>
                    </a:lnL>
                    <a:lnR w="2540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1,500 </a:t>
                      </a:r>
                    </a:p>
                  </a:txBody>
                  <a:tcPr marL="0" marR="0" marT="0" marB="0" anchor="ctr" horzOverflow="overflow">
                    <a:lnL w="25400">
                      <a:solidFill>
                        <a:srgbClr val="000000"/>
                      </a:solidFill>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(1,265)</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tc>
                  <a:txBody>
                    <a:bodyPr/>
                    <a:lstStyle/>
                    <a:p>
                      <a:pPr>
                        <a:defRPr sz="1800"/>
                      </a:pPr>
                      <a:r>
                        <a:rPr sz="800" b="1">
                          <a:latin typeface="微軟正黑體"/>
                          <a:ea typeface="微軟正黑體"/>
                          <a:cs typeface="微軟正黑體"/>
                          <a:sym typeface="微軟正黑體"/>
                        </a:rPr>
                        <a:t>(4,146)</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extLst>
                  <a:ext uri="{0D108BD9-81ED-4DB2-BD59-A6C34878D82A}">
                    <a16:rowId xmlns:a16="http://schemas.microsoft.com/office/drawing/2014/main" val="10014"/>
                  </a:ext>
                </a:extLst>
              </a:tr>
              <a:tr h="325413">
                <a:tc>
                  <a:txBody>
                    <a:bodyPr/>
                    <a:lstStyle/>
                    <a:p>
                      <a:pPr algn="l">
                        <a:defRPr sz="1800"/>
                      </a:pPr>
                      <a:r>
                        <a:rPr sz="800" b="1">
                          <a:latin typeface="微軟正黑體"/>
                          <a:ea typeface="微軟正黑體"/>
                          <a:cs typeface="微軟正黑體"/>
                          <a:sym typeface="微軟正黑體"/>
                        </a:rPr>
                        <a:t>業務餘絀目標</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CCFFFF"/>
                    </a:solidFill>
                  </a:tcPr>
                </a:tc>
                <a:tc>
                  <a:txBody>
                    <a:bodyPr/>
                    <a:lstStyle/>
                    <a:p>
                      <a:pPr>
                        <a:defRPr sz="1800"/>
                      </a:pPr>
                      <a:r>
                        <a:rPr sz="800" b="1">
                          <a:latin typeface="微軟正黑體"/>
                          <a:ea typeface="微軟正黑體"/>
                          <a:cs typeface="微軟正黑體"/>
                          <a:sym typeface="微軟正黑體"/>
                        </a:rPr>
                        <a:t>9,828 </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solidFill>
                      <a:srgbClr val="CCFFFF"/>
                    </a:solidFill>
                  </a:tcPr>
                </a:tc>
                <a:tc>
                  <a:txBody>
                    <a:bodyPr/>
                    <a:lstStyle/>
                    <a:p>
                      <a:pPr>
                        <a:defRPr sz="1800"/>
                      </a:pPr>
                      <a:r>
                        <a:rPr sz="800" b="1">
                          <a:latin typeface="微軟正黑體"/>
                          <a:ea typeface="微軟正黑體"/>
                          <a:cs typeface="微軟正黑體"/>
                          <a:sym typeface="微軟正黑體"/>
                        </a:rPr>
                        <a:t>9%</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solidFill>
                      <a:srgbClr val="CCFFFF"/>
                    </a:solidFill>
                  </a:tcPr>
                </a:tc>
                <a:tc>
                  <a:txBody>
                    <a:bodyPr/>
                    <a:lstStyle/>
                    <a:p>
                      <a:pPr>
                        <a:defRPr sz="1800"/>
                      </a:pPr>
                      <a:r>
                        <a:rPr sz="800" b="1">
                          <a:latin typeface="微軟正黑體"/>
                          <a:ea typeface="微軟正黑體"/>
                          <a:cs typeface="微軟正黑體"/>
                          <a:sym typeface="微軟正黑體"/>
                        </a:rPr>
                        <a:t>(121)</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solidFill>
                      <a:srgbClr val="CCFFFF"/>
                    </a:solidFill>
                  </a:tcPr>
                </a:tc>
                <a:tc>
                  <a:txBody>
                    <a:bodyPr/>
                    <a:lstStyle/>
                    <a:p>
                      <a:pPr>
                        <a:defRPr sz="1800"/>
                      </a:pPr>
                      <a:r>
                        <a:rPr sz="800" b="1">
                          <a:latin typeface="微軟正黑體"/>
                          <a:ea typeface="微軟正黑體"/>
                          <a:cs typeface="微軟正黑體"/>
                          <a:sym typeface="微軟正黑體"/>
                        </a:rPr>
                        <a:t>0%</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solidFill>
                      <a:srgbClr val="CCFFFF"/>
                    </a:solidFill>
                  </a:tcPr>
                </a:tc>
                <a:tc>
                  <a:txBody>
                    <a:bodyPr/>
                    <a:lstStyle/>
                    <a:p>
                      <a:pPr>
                        <a:defRPr sz="1800"/>
                      </a:pPr>
                      <a:r>
                        <a:rPr sz="800" b="1">
                          <a:latin typeface="微軟正黑體"/>
                          <a:ea typeface="微軟正黑體"/>
                          <a:cs typeface="微軟正黑體"/>
                          <a:sym typeface="微軟正黑體"/>
                        </a:rPr>
                        <a:t>-1%</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CCFFFF"/>
                    </a:solidFill>
                  </a:tcPr>
                </a:tc>
                <a:tc>
                  <a:txBody>
                    <a:bodyPr/>
                    <a:lstStyle/>
                    <a:p>
                      <a:pPr>
                        <a:defRPr sz="1800"/>
                      </a:pPr>
                      <a:r>
                        <a:rPr sz="800" b="1">
                          <a:latin typeface="微軟正黑體"/>
                          <a:ea typeface="微軟正黑體"/>
                          <a:cs typeface="微軟正黑體"/>
                          <a:sym typeface="微軟正黑體"/>
                        </a:rPr>
                        <a:t>(9,949)</a:t>
                      </a:r>
                    </a:p>
                  </a:txBody>
                  <a:tcPr marL="0" marR="0" marT="0" marB="0" anchor="ctr" horzOverflow="overflow">
                    <a:lnL w="6350">
                      <a:solidFill>
                        <a:srgbClr val="000000"/>
                      </a:solidFill>
                    </a:lnL>
                    <a:lnR w="25400">
                      <a:solidFill>
                        <a:srgbClr val="000000"/>
                      </a:solidFill>
                    </a:lnR>
                    <a:lnT w="6350">
                      <a:solidFill>
                        <a:srgbClr val="000000"/>
                      </a:solidFill>
                    </a:lnT>
                    <a:lnB w="6350">
                      <a:solidFill>
                        <a:srgbClr val="000000"/>
                      </a:solidFill>
                    </a:lnB>
                    <a:solidFill>
                      <a:srgbClr val="CCFFFF"/>
                    </a:solidFill>
                  </a:tcPr>
                </a:tc>
                <a:tc>
                  <a:txBody>
                    <a:bodyPr/>
                    <a:lstStyle/>
                    <a:p>
                      <a:pPr>
                        <a:defRPr sz="1800"/>
                      </a:pPr>
                      <a:r>
                        <a:rPr sz="800" b="1">
                          <a:latin typeface="微軟正黑體"/>
                          <a:ea typeface="微軟正黑體"/>
                          <a:cs typeface="微軟正黑體"/>
                          <a:sym typeface="微軟正黑體"/>
                        </a:rPr>
                        <a:t>4,670 </a:t>
                      </a:r>
                    </a:p>
                  </a:txBody>
                  <a:tcPr marL="0" marR="0" marT="0" marB="0" anchor="ctr" horzOverflow="overflow">
                    <a:lnL w="25400">
                      <a:solidFill>
                        <a:srgbClr val="000000"/>
                      </a:solidFill>
                    </a:lnL>
                    <a:lnR w="6350">
                      <a:solidFill>
                        <a:srgbClr val="000000"/>
                      </a:solidFill>
                    </a:lnR>
                    <a:lnT w="6350">
                      <a:solidFill>
                        <a:srgbClr val="000000"/>
                      </a:solidFill>
                    </a:lnT>
                    <a:lnB w="6350">
                      <a:solidFill>
                        <a:srgbClr val="000000"/>
                      </a:solidFill>
                    </a:lnB>
                    <a:solidFill>
                      <a:srgbClr val="CCFFFF"/>
                    </a:solidFill>
                  </a:tcPr>
                </a:tc>
                <a:tc>
                  <a:txBody>
                    <a:bodyPr/>
                    <a:lstStyle/>
                    <a:p>
                      <a:pPr>
                        <a:defRPr sz="1800"/>
                      </a:pPr>
                      <a:r>
                        <a:rPr sz="800" b="1">
                          <a:latin typeface="微軟正黑體"/>
                          <a:ea typeface="微軟正黑體"/>
                          <a:cs typeface="微軟正黑體"/>
                          <a:sym typeface="微軟正黑體"/>
                        </a:rPr>
                        <a:t>4,549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CCFFFF"/>
                    </a:solidFill>
                  </a:tcPr>
                </a:tc>
                <a:tc>
                  <a:txBody>
                    <a:bodyPr/>
                    <a:lstStyle/>
                    <a:p>
                      <a:pPr>
                        <a:defRPr sz="1800"/>
                      </a:pPr>
                      <a:r>
                        <a:rPr sz="800" b="1">
                          <a:latin typeface="微軟正黑體"/>
                          <a:ea typeface="微軟正黑體"/>
                          <a:cs typeface="微軟正黑體"/>
                          <a:sym typeface="微軟正黑體"/>
                        </a:rPr>
                        <a:t>(5,279)</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CCFFFF"/>
                    </a:solidFill>
                  </a:tcPr>
                </a:tc>
                <a:extLst>
                  <a:ext uri="{0D108BD9-81ED-4DB2-BD59-A6C34878D82A}">
                    <a16:rowId xmlns:a16="http://schemas.microsoft.com/office/drawing/2014/main" val="10015"/>
                  </a:ext>
                </a:extLst>
              </a:tr>
              <a:tr h="207903">
                <a:tc>
                  <a:txBody>
                    <a:bodyPr/>
                    <a:lstStyle/>
                    <a:p>
                      <a:pPr algn="l">
                        <a:defRPr sz="1000" b="1">
                          <a:solidFill>
                            <a:srgbClr val="000080"/>
                          </a:solidFill>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6350">
                      <a:solidFill>
                        <a:srgbClr val="000000"/>
                      </a:solidFill>
                    </a:lnT>
                    <a:lnB w="6350">
                      <a:solidFill>
                        <a:srgbClr val="000000"/>
                      </a:solidFill>
                    </a:lnB>
                    <a:noFill/>
                  </a:tcPr>
                </a:tc>
                <a:tc>
                  <a:txBody>
                    <a:bodyPr/>
                    <a:lstStyle/>
                    <a:p>
                      <a:pPr>
                        <a:defRPr sz="1800"/>
                      </a:pPr>
                      <a:r>
                        <a:rPr sz="1000" b="1">
                          <a:solidFill>
                            <a:srgbClr val="000080"/>
                          </a:solidFill>
                          <a:latin typeface="微軟正黑體"/>
                          <a:ea typeface="微軟正黑體"/>
                          <a:cs typeface="微軟正黑體"/>
                          <a:sym typeface="微軟正黑體"/>
                        </a:rPr>
                        <a:t> </a:t>
                      </a:r>
                    </a:p>
                  </a:txBody>
                  <a:tcPr marL="0" marR="0" marT="0" marB="0" anchor="ctr" horzOverflow="overflow">
                    <a:lnL w="12700">
                      <a:miter lim="400000"/>
                    </a:lnL>
                    <a:lnR w="12700">
                      <a:miter lim="400000"/>
                    </a:lnR>
                    <a:lnT w="6350">
                      <a:solidFill>
                        <a:srgbClr val="000000"/>
                      </a:solidFill>
                    </a:lnT>
                    <a:lnB w="6350">
                      <a:solidFill>
                        <a:srgbClr val="000000"/>
                      </a:solidFill>
                    </a:lnB>
                    <a:noFill/>
                  </a:tcPr>
                </a:tc>
                <a:tc>
                  <a:txBody>
                    <a:bodyPr/>
                    <a:lstStyle/>
                    <a:p>
                      <a:pPr algn="l">
                        <a:defRPr sz="1000" b="1">
                          <a:solidFill>
                            <a:srgbClr val="000080"/>
                          </a:solidFill>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6350">
                      <a:solidFill>
                        <a:srgbClr val="000000"/>
                      </a:solidFill>
                    </a:lnT>
                    <a:lnB w="6350">
                      <a:solidFill>
                        <a:srgbClr val="000000"/>
                      </a:solidFill>
                    </a:lnB>
                    <a:noFill/>
                  </a:tcPr>
                </a:tc>
                <a:tc>
                  <a:txBody>
                    <a:bodyPr/>
                    <a:lstStyle/>
                    <a:p>
                      <a:pPr>
                        <a:defRPr sz="1000" b="1">
                          <a:solidFill>
                            <a:srgbClr val="000080"/>
                          </a:solidFill>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6350">
                      <a:solidFill>
                        <a:srgbClr val="000000"/>
                      </a:solidFill>
                    </a:lnT>
                    <a:lnB w="6350">
                      <a:solidFill>
                        <a:srgbClr val="000000"/>
                      </a:solidFill>
                    </a:lnB>
                    <a:noFill/>
                  </a:tcPr>
                </a:tc>
                <a:tc>
                  <a:txBody>
                    <a:bodyPr/>
                    <a:lstStyle/>
                    <a:p>
                      <a:pPr algn="l">
                        <a:defRPr sz="1000" b="1">
                          <a:solidFill>
                            <a:srgbClr val="000080"/>
                          </a:solidFill>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6350">
                      <a:solidFill>
                        <a:srgbClr val="000000"/>
                      </a:solidFill>
                    </a:lnT>
                    <a:lnB w="6350">
                      <a:solidFill>
                        <a:srgbClr val="000000"/>
                      </a:solidFill>
                    </a:lnB>
                    <a:noFill/>
                  </a:tcPr>
                </a:tc>
                <a:tc>
                  <a:txBody>
                    <a:bodyPr/>
                    <a:lstStyle/>
                    <a:p>
                      <a:pPr algn="l">
                        <a:defRPr sz="1000" b="1">
                          <a:solidFill>
                            <a:srgbClr val="000080"/>
                          </a:solidFill>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6350">
                      <a:solidFill>
                        <a:srgbClr val="000000"/>
                      </a:solidFill>
                    </a:lnT>
                    <a:lnB w="6350">
                      <a:solidFill>
                        <a:srgbClr val="000000"/>
                      </a:solidFill>
                    </a:lnB>
                    <a:noFill/>
                  </a:tcPr>
                </a:tc>
                <a:tc>
                  <a:txBody>
                    <a:bodyPr/>
                    <a:lstStyle/>
                    <a:p>
                      <a:pPr algn="l">
                        <a:defRPr sz="1000" b="1">
                          <a:solidFill>
                            <a:srgbClr val="000080"/>
                          </a:solidFill>
                          <a:latin typeface="微軟正黑體"/>
                          <a:ea typeface="微軟正黑體"/>
                          <a:cs typeface="微軟正黑體"/>
                          <a:sym typeface="微軟正黑體"/>
                        </a:defRPr>
                      </a:pPr>
                      <a:endParaRPr/>
                    </a:p>
                  </a:txBody>
                  <a:tcPr marL="0" marR="0" marT="0" marB="0" anchor="ctr" horzOverflow="overflow">
                    <a:lnL w="12700">
                      <a:miter lim="400000"/>
                    </a:lnL>
                    <a:lnR w="25400">
                      <a:solidFill>
                        <a:srgbClr val="000000"/>
                      </a:solidFill>
                    </a:lnR>
                    <a:lnT w="6350">
                      <a:solidFill>
                        <a:srgbClr val="000000"/>
                      </a:solidFill>
                    </a:lnT>
                    <a:lnB w="6350">
                      <a:solidFill>
                        <a:srgbClr val="000000"/>
                      </a:solidFill>
                    </a:lnB>
                    <a:noFill/>
                  </a:tcPr>
                </a:tc>
                <a:tc>
                  <a:txBody>
                    <a:bodyPr/>
                    <a:lstStyle/>
                    <a:p>
                      <a:pPr algn="l">
                        <a:defRPr sz="1800"/>
                      </a:pPr>
                      <a:r>
                        <a:rPr sz="1000" b="1">
                          <a:solidFill>
                            <a:srgbClr val="000080"/>
                          </a:solidFill>
                          <a:latin typeface="微軟正黑體"/>
                          <a:ea typeface="微軟正黑體"/>
                          <a:cs typeface="微軟正黑體"/>
                          <a:sym typeface="微軟正黑體"/>
                        </a:rPr>
                        <a:t>　</a:t>
                      </a:r>
                    </a:p>
                  </a:txBody>
                  <a:tcPr marL="0" marR="0" marT="0" marB="0" anchor="ctr" horzOverflow="overflow">
                    <a:lnL w="25400">
                      <a:solidFill>
                        <a:srgbClr val="000000"/>
                      </a:solidFill>
                    </a:lnL>
                    <a:lnR w="12700">
                      <a:miter lim="400000"/>
                    </a:lnR>
                    <a:lnT w="6350">
                      <a:solidFill>
                        <a:srgbClr val="000000"/>
                      </a:solidFill>
                    </a:lnT>
                    <a:lnB w="6350">
                      <a:solidFill>
                        <a:srgbClr val="000000"/>
                      </a:solidFill>
                    </a:lnB>
                    <a:noFill/>
                  </a:tcPr>
                </a:tc>
                <a:tc>
                  <a:txBody>
                    <a:bodyPr/>
                    <a:lstStyle/>
                    <a:p>
                      <a:pPr algn="l">
                        <a:defRPr sz="1000" b="1">
                          <a:solidFill>
                            <a:srgbClr val="000080"/>
                          </a:solidFill>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6350">
                      <a:solidFill>
                        <a:srgbClr val="000000"/>
                      </a:solidFill>
                    </a:lnT>
                    <a:lnB w="6350">
                      <a:solidFill>
                        <a:srgbClr val="000000"/>
                      </a:solidFill>
                    </a:lnB>
                    <a:noFill/>
                  </a:tcPr>
                </a:tc>
                <a:tc>
                  <a:txBody>
                    <a:bodyPr/>
                    <a:lstStyle/>
                    <a:p>
                      <a:pPr algn="l">
                        <a:defRPr sz="1000" b="1">
                          <a:solidFill>
                            <a:srgbClr val="000080"/>
                          </a:solidFill>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6350">
                      <a:solidFill>
                        <a:srgbClr val="000000"/>
                      </a:solidFill>
                    </a:lnT>
                    <a:lnB w="6350">
                      <a:solidFill>
                        <a:srgbClr val="000000"/>
                      </a:solidFill>
                    </a:lnB>
                    <a:noFill/>
                  </a:tcPr>
                </a:tc>
                <a:extLst>
                  <a:ext uri="{0D108BD9-81ED-4DB2-BD59-A6C34878D82A}">
                    <a16:rowId xmlns:a16="http://schemas.microsoft.com/office/drawing/2014/main" val="10016"/>
                  </a:ext>
                </a:extLst>
              </a:tr>
              <a:tr h="257618">
                <a:tc>
                  <a:txBody>
                    <a:bodyPr/>
                    <a:lstStyle/>
                    <a:p>
                      <a:pPr algn="l">
                        <a:defRPr sz="1800"/>
                      </a:pPr>
                      <a:r>
                        <a:rPr sz="1000" b="1">
                          <a:solidFill>
                            <a:srgbClr val="000080"/>
                          </a:solidFill>
                          <a:latin typeface="微軟正黑體"/>
                          <a:ea typeface="微軟正黑體"/>
                          <a:cs typeface="微軟正黑體"/>
                          <a:sym typeface="微軟正黑體"/>
                        </a:rPr>
                        <a:t>企業收入</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000" b="1">
                          <a:solidFill>
                            <a:srgbClr val="000080"/>
                          </a:solidFill>
                          <a:latin typeface="微軟正黑體"/>
                          <a:ea typeface="微軟正黑體"/>
                          <a:cs typeface="微軟正黑體"/>
                          <a:sym typeface="微軟正黑體"/>
                        </a:defRPr>
                      </a:pPr>
                      <a:r>
                        <a:t>               51,773 </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noFill/>
                  </a:tcPr>
                </a:tc>
                <a:tc>
                  <a:txBody>
                    <a:bodyPr/>
                    <a:lstStyle/>
                    <a:p>
                      <a:pPr algn="l">
                        <a:defRPr sz="1800"/>
                      </a:pPr>
                      <a:r>
                        <a:rPr sz="1000" b="1">
                          <a:solidFill>
                            <a:srgbClr val="000080"/>
                          </a:solidFill>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noFill/>
                  </a:tcPr>
                </a:tc>
                <a:tc>
                  <a:txBody>
                    <a:bodyPr/>
                    <a:lstStyle/>
                    <a:p>
                      <a:pPr>
                        <a:defRPr sz="1000" b="1">
                          <a:solidFill>
                            <a:srgbClr val="000080"/>
                          </a:solidFill>
                          <a:latin typeface="微軟正黑體"/>
                          <a:ea typeface="微軟正黑體"/>
                          <a:cs typeface="微軟正黑體"/>
                          <a:sym typeface="微軟正黑體"/>
                        </a:defRPr>
                      </a:pPr>
                      <a:r>
                        <a:t>             15,704 </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noFill/>
                  </a:tcPr>
                </a:tc>
                <a:tc>
                  <a:txBody>
                    <a:bodyPr/>
                    <a:lstStyle/>
                    <a:p>
                      <a:pPr>
                        <a:defRPr sz="1800"/>
                      </a:pPr>
                      <a:r>
                        <a:rPr sz="1000" b="1">
                          <a:solidFill>
                            <a:srgbClr val="000080"/>
                          </a:solidFill>
                          <a:latin typeface="微軟正黑體"/>
                          <a:ea typeface="微軟正黑體"/>
                          <a:cs typeface="微軟正黑體"/>
                          <a:sym typeface="微軟正黑體"/>
                        </a:rPr>
                        <a:t>30%</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30%</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(36,069)</a:t>
                      </a:r>
                    </a:p>
                  </a:txBody>
                  <a:tcPr marL="0" marR="0" marT="0" marB="0" anchor="ctr" horzOverflow="overflow">
                    <a:lnL w="6350">
                      <a:solidFill>
                        <a:srgbClr val="000000"/>
                      </a:solidFill>
                    </a:lnL>
                    <a:lnR w="2540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9,267 </a:t>
                      </a:r>
                    </a:p>
                  </a:txBody>
                  <a:tcPr marL="0" marR="0" marT="0" marB="0" anchor="ctr" horzOverflow="overflow">
                    <a:lnL w="2540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24,971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(26,802)</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10017"/>
                  </a:ext>
                </a:extLst>
              </a:tr>
              <a:tr h="257618">
                <a:tc>
                  <a:txBody>
                    <a:bodyPr/>
                    <a:lstStyle/>
                    <a:p>
                      <a:pPr algn="l">
                        <a:defRPr sz="1800"/>
                      </a:pPr>
                      <a:r>
                        <a:rPr sz="1000" b="1">
                          <a:solidFill>
                            <a:srgbClr val="000080"/>
                          </a:solidFill>
                          <a:latin typeface="微軟正黑體"/>
                          <a:ea typeface="微軟正黑體"/>
                          <a:cs typeface="微軟正黑體"/>
                          <a:sym typeface="微軟正黑體"/>
                        </a:rPr>
                        <a:t>科專研發成果收入</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000" b="1">
                          <a:solidFill>
                            <a:srgbClr val="000080"/>
                          </a:solidFill>
                          <a:latin typeface="微軟正黑體"/>
                          <a:ea typeface="微軟正黑體"/>
                          <a:cs typeface="微軟正黑體"/>
                          <a:sym typeface="微軟正黑體"/>
                        </a:defRPr>
                      </a:pPr>
                      <a:r>
                        <a:t>                 4,791 </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noFill/>
                  </a:tcPr>
                </a:tc>
                <a:tc>
                  <a:txBody>
                    <a:bodyPr/>
                    <a:lstStyle/>
                    <a:p>
                      <a:pPr algn="l">
                        <a:defRPr sz="1800"/>
                      </a:pPr>
                      <a:r>
                        <a:rPr sz="1000" b="1">
                          <a:solidFill>
                            <a:srgbClr val="000080"/>
                          </a:solidFill>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noFill/>
                  </a:tcPr>
                </a:tc>
                <a:tc>
                  <a:txBody>
                    <a:bodyPr/>
                    <a:lstStyle/>
                    <a:p>
                      <a:pPr>
                        <a:defRPr sz="1000" b="1">
                          <a:solidFill>
                            <a:srgbClr val="000080"/>
                          </a:solidFill>
                          <a:latin typeface="微軟正黑體"/>
                          <a:ea typeface="微軟正黑體"/>
                          <a:cs typeface="微軟正黑體"/>
                          <a:sym typeface="微軟正黑體"/>
                        </a:defRPr>
                      </a:pPr>
                      <a:r>
                        <a:t>                1,500 </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noFill/>
                  </a:tcPr>
                </a:tc>
                <a:tc>
                  <a:txBody>
                    <a:bodyPr/>
                    <a:lstStyle/>
                    <a:p>
                      <a:pPr>
                        <a:defRPr sz="1800"/>
                      </a:pPr>
                      <a:r>
                        <a:rPr sz="1000" b="1">
                          <a:solidFill>
                            <a:srgbClr val="000080"/>
                          </a:solidFill>
                          <a:latin typeface="微軟正黑體"/>
                          <a:ea typeface="微軟正黑體"/>
                          <a:cs typeface="微軟正黑體"/>
                          <a:sym typeface="微軟正黑體"/>
                        </a:rPr>
                        <a:t>31%</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31%</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(3,291)</a:t>
                      </a:r>
                    </a:p>
                  </a:txBody>
                  <a:tcPr marL="0" marR="0" marT="0" marB="0" anchor="ctr" horzOverflow="overflow">
                    <a:lnL w="6350">
                      <a:solidFill>
                        <a:srgbClr val="000000"/>
                      </a:solidFill>
                    </a:lnL>
                    <a:lnR w="2540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1,500 </a:t>
                      </a:r>
                    </a:p>
                  </a:txBody>
                  <a:tcPr marL="0" marR="0" marT="0" marB="0" anchor="ctr" horzOverflow="overflow">
                    <a:lnL w="2540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3,000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(1,791)</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10018"/>
                  </a:ext>
                </a:extLst>
              </a:tr>
              <a:tr h="257618">
                <a:tc>
                  <a:txBody>
                    <a:bodyPr/>
                    <a:lstStyle/>
                    <a:p>
                      <a:pPr algn="l">
                        <a:defRPr sz="1800"/>
                      </a:pPr>
                      <a:r>
                        <a:rPr sz="1000" b="1">
                          <a:solidFill>
                            <a:srgbClr val="000080"/>
                          </a:solidFill>
                          <a:latin typeface="微軟正黑體"/>
                          <a:ea typeface="微軟正黑體"/>
                          <a:cs typeface="微軟正黑體"/>
                          <a:sym typeface="微軟正黑體"/>
                        </a:rPr>
                        <a:t>科專研發成果收入繳庫</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000" b="1">
                          <a:solidFill>
                            <a:srgbClr val="000080"/>
                          </a:solidFill>
                          <a:latin typeface="微軟正黑體"/>
                          <a:ea typeface="微軟正黑體"/>
                          <a:cs typeface="微軟正黑體"/>
                          <a:sym typeface="微軟正黑體"/>
                        </a:defRPr>
                      </a:pPr>
                      <a:r>
                        <a:t>                 2,347 </a:t>
                      </a:r>
                    </a:p>
                  </a:txBody>
                  <a:tcPr marL="0" marR="0" marT="0" marB="0" anchor="ctr" horzOverflow="overflow">
                    <a:lnL w="6350">
                      <a:solidFill>
                        <a:srgbClr val="000000"/>
                      </a:solidFill>
                    </a:lnL>
                    <a:lnR w="12700">
                      <a:miter lim="400000"/>
                    </a:lnR>
                    <a:lnT w="6350">
                      <a:solidFill>
                        <a:srgbClr val="000000"/>
                      </a:solidFill>
                    </a:lnT>
                    <a:lnB w="12700">
                      <a:miter lim="400000"/>
                    </a:lnB>
                    <a:noFill/>
                  </a:tcPr>
                </a:tc>
                <a:tc>
                  <a:txBody>
                    <a:bodyPr/>
                    <a:lstStyle/>
                    <a:p>
                      <a:pPr algn="l">
                        <a:defRPr sz="1800"/>
                      </a:pPr>
                      <a:r>
                        <a:rPr sz="1000" b="1">
                          <a:solidFill>
                            <a:srgbClr val="000080"/>
                          </a:solidFill>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noFill/>
                  </a:tcPr>
                </a:tc>
                <a:tc>
                  <a:txBody>
                    <a:bodyPr/>
                    <a:lstStyle/>
                    <a:p>
                      <a:pPr>
                        <a:defRPr sz="1000" b="1">
                          <a:solidFill>
                            <a:srgbClr val="000080"/>
                          </a:solidFill>
                          <a:latin typeface="微軟正黑體"/>
                          <a:ea typeface="微軟正黑體"/>
                          <a:cs typeface="微軟正黑體"/>
                          <a:sym typeface="微軟正黑體"/>
                        </a:defRPr>
                      </a:pPr>
                      <a:r>
                        <a:t>                       -   </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noFill/>
                  </a:tcPr>
                </a:tc>
                <a:tc>
                  <a:txBody>
                    <a:bodyPr/>
                    <a:lstStyle/>
                    <a:p>
                      <a:pPr>
                        <a:defRPr sz="1800"/>
                      </a:pPr>
                      <a:r>
                        <a:rPr sz="1000" b="1">
                          <a:solidFill>
                            <a:srgbClr val="000080"/>
                          </a:solidFill>
                          <a:latin typeface="微軟正黑體"/>
                          <a:ea typeface="微軟正黑體"/>
                          <a:cs typeface="微軟正黑體"/>
                          <a:sym typeface="微軟正黑體"/>
                        </a:rPr>
                        <a:t>0%</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0%</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(2,347)</a:t>
                      </a:r>
                    </a:p>
                  </a:txBody>
                  <a:tcPr marL="0" marR="0" marT="0" marB="0" anchor="ctr" horzOverflow="overflow">
                    <a:lnL w="6350">
                      <a:solidFill>
                        <a:srgbClr val="000000"/>
                      </a:solidFill>
                    </a:lnL>
                    <a:lnR w="2540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825 </a:t>
                      </a:r>
                    </a:p>
                  </a:txBody>
                  <a:tcPr marL="0" marR="0" marT="0" marB="0" anchor="ctr" horzOverflow="overflow">
                    <a:lnL w="2540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825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b="1">
                          <a:latin typeface="微軟正黑體"/>
                          <a:ea typeface="微軟正黑體"/>
                          <a:cs typeface="微軟正黑體"/>
                          <a:sym typeface="微軟正黑體"/>
                        </a:rPr>
                        <a:t>(1,522)</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10019"/>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8"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9" name="文字方塊 7"/>
          <p:cNvSpPr txBox="1"/>
          <p:nvPr/>
        </p:nvSpPr>
        <p:spPr>
          <a:xfrm>
            <a:off x="9776951" y="599393"/>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0" name="矩形 6"/>
          <p:cNvSpPr txBox="1"/>
          <p:nvPr/>
        </p:nvSpPr>
        <p:spPr>
          <a:xfrm>
            <a:off x="4096141" y="782275"/>
            <a:ext cx="399971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sz="2400" b="1">
                <a:latin typeface="微軟正黑體"/>
                <a:ea typeface="微軟正黑體"/>
                <a:cs typeface="微軟正黑體"/>
                <a:sym typeface="微軟正黑體"/>
              </a:defRPr>
            </a:pPr>
            <a:r>
              <a:t>企業收入業績目標：51,773K</a:t>
            </a:r>
          </a:p>
        </p:txBody>
      </p:sp>
      <p:graphicFrame>
        <p:nvGraphicFramePr>
          <p:cNvPr id="1051" name="表格 3"/>
          <p:cNvGraphicFramePr/>
          <p:nvPr/>
        </p:nvGraphicFramePr>
        <p:xfrm>
          <a:off x="663980" y="1260650"/>
          <a:ext cx="10864037" cy="5260997"/>
        </p:xfrm>
        <a:graphic>
          <a:graphicData uri="http://schemas.openxmlformats.org/drawingml/2006/table">
            <a:tbl>
              <a:tblPr>
                <a:tableStyleId>{4C3C2611-4C71-4FC5-86AE-919BDF0F9419}</a:tableStyleId>
              </a:tblPr>
              <a:tblGrid>
                <a:gridCol w="457906">
                  <a:extLst>
                    <a:ext uri="{9D8B030D-6E8A-4147-A177-3AD203B41FA5}">
                      <a16:colId xmlns:a16="http://schemas.microsoft.com/office/drawing/2014/main" val="20000"/>
                    </a:ext>
                  </a:extLst>
                </a:gridCol>
                <a:gridCol w="619520">
                  <a:extLst>
                    <a:ext uri="{9D8B030D-6E8A-4147-A177-3AD203B41FA5}">
                      <a16:colId xmlns:a16="http://schemas.microsoft.com/office/drawing/2014/main" val="20001"/>
                    </a:ext>
                  </a:extLst>
                </a:gridCol>
                <a:gridCol w="673391">
                  <a:extLst>
                    <a:ext uri="{9D8B030D-6E8A-4147-A177-3AD203B41FA5}">
                      <a16:colId xmlns:a16="http://schemas.microsoft.com/office/drawing/2014/main" val="20002"/>
                    </a:ext>
                  </a:extLst>
                </a:gridCol>
                <a:gridCol w="653188">
                  <a:extLst>
                    <a:ext uri="{9D8B030D-6E8A-4147-A177-3AD203B41FA5}">
                      <a16:colId xmlns:a16="http://schemas.microsoft.com/office/drawing/2014/main" val="20003"/>
                    </a:ext>
                  </a:extLst>
                </a:gridCol>
                <a:gridCol w="727262">
                  <a:extLst>
                    <a:ext uri="{9D8B030D-6E8A-4147-A177-3AD203B41FA5}">
                      <a16:colId xmlns:a16="http://schemas.microsoft.com/office/drawing/2014/main" val="20004"/>
                    </a:ext>
                  </a:extLst>
                </a:gridCol>
                <a:gridCol w="727262">
                  <a:extLst>
                    <a:ext uri="{9D8B030D-6E8A-4147-A177-3AD203B41FA5}">
                      <a16:colId xmlns:a16="http://schemas.microsoft.com/office/drawing/2014/main" val="20005"/>
                    </a:ext>
                  </a:extLst>
                </a:gridCol>
                <a:gridCol w="835004">
                  <a:extLst>
                    <a:ext uri="{9D8B030D-6E8A-4147-A177-3AD203B41FA5}">
                      <a16:colId xmlns:a16="http://schemas.microsoft.com/office/drawing/2014/main" val="20006"/>
                    </a:ext>
                  </a:extLst>
                </a:gridCol>
                <a:gridCol w="1824889">
                  <a:extLst>
                    <a:ext uri="{9D8B030D-6E8A-4147-A177-3AD203B41FA5}">
                      <a16:colId xmlns:a16="http://schemas.microsoft.com/office/drawing/2014/main" val="20007"/>
                    </a:ext>
                  </a:extLst>
                </a:gridCol>
                <a:gridCol w="693593">
                  <a:extLst>
                    <a:ext uri="{9D8B030D-6E8A-4147-A177-3AD203B41FA5}">
                      <a16:colId xmlns:a16="http://schemas.microsoft.com/office/drawing/2014/main" val="20008"/>
                    </a:ext>
                  </a:extLst>
                </a:gridCol>
                <a:gridCol w="760932">
                  <a:extLst>
                    <a:ext uri="{9D8B030D-6E8A-4147-A177-3AD203B41FA5}">
                      <a16:colId xmlns:a16="http://schemas.microsoft.com/office/drawing/2014/main" val="20009"/>
                    </a:ext>
                  </a:extLst>
                </a:gridCol>
                <a:gridCol w="646455">
                  <a:extLst>
                    <a:ext uri="{9D8B030D-6E8A-4147-A177-3AD203B41FA5}">
                      <a16:colId xmlns:a16="http://schemas.microsoft.com/office/drawing/2014/main" val="20010"/>
                    </a:ext>
                  </a:extLst>
                </a:gridCol>
                <a:gridCol w="599317">
                  <a:extLst>
                    <a:ext uri="{9D8B030D-6E8A-4147-A177-3AD203B41FA5}">
                      <a16:colId xmlns:a16="http://schemas.microsoft.com/office/drawing/2014/main" val="20011"/>
                    </a:ext>
                  </a:extLst>
                </a:gridCol>
                <a:gridCol w="619520">
                  <a:extLst>
                    <a:ext uri="{9D8B030D-6E8A-4147-A177-3AD203B41FA5}">
                      <a16:colId xmlns:a16="http://schemas.microsoft.com/office/drawing/2014/main" val="20012"/>
                    </a:ext>
                  </a:extLst>
                </a:gridCol>
                <a:gridCol w="547691">
                  <a:extLst>
                    <a:ext uri="{9D8B030D-6E8A-4147-A177-3AD203B41FA5}">
                      <a16:colId xmlns:a16="http://schemas.microsoft.com/office/drawing/2014/main" val="20013"/>
                    </a:ext>
                  </a:extLst>
                </a:gridCol>
                <a:gridCol w="478107">
                  <a:extLst>
                    <a:ext uri="{9D8B030D-6E8A-4147-A177-3AD203B41FA5}">
                      <a16:colId xmlns:a16="http://schemas.microsoft.com/office/drawing/2014/main" val="20014"/>
                    </a:ext>
                  </a:extLst>
                </a:gridCol>
              </a:tblGrid>
              <a:tr h="282596">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6350">
                      <a:solidFill>
                        <a:srgbClr val="000000"/>
                      </a:solidFill>
                    </a:lnR>
                    <a:lnT w="12700">
                      <a:miter lim="400000"/>
                    </a:lnT>
                    <a:lnB w="12700">
                      <a:miter lim="400000"/>
                    </a:lnB>
                    <a:noFill/>
                  </a:tcPr>
                </a:tc>
                <a:tc gridSpan="5">
                  <a:txBody>
                    <a:bodyPr/>
                    <a:lstStyle/>
                    <a:p>
                      <a:pPr algn="ctr">
                        <a:defRPr sz="1800"/>
                      </a:pPr>
                      <a:r>
                        <a:rPr sz="1200" b="1">
                          <a:solidFill>
                            <a:srgbClr val="0000FF"/>
                          </a:solidFill>
                          <a:latin typeface="微軟正黑體"/>
                          <a:ea typeface="微軟正黑體"/>
                          <a:cs typeface="微軟正黑體"/>
                          <a:sym typeface="微軟正黑體"/>
                        </a:rPr>
                        <a:t>簽約數</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hMerge="1">
                  <a:txBody>
                    <a:bodyPr/>
                    <a:lstStyle/>
                    <a:p>
                      <a:endParaRPr lang="zh-TW"/>
                    </a:p>
                  </a:txBody>
                  <a:tcPr/>
                </a:tc>
                <a:tc hMerge="1">
                  <a:txBody>
                    <a:bodyPr/>
                    <a:lstStyle/>
                    <a:p>
                      <a:endParaRPr lang="zh-TW"/>
                    </a:p>
                  </a:txBody>
                  <a:tcPr/>
                </a:tc>
                <a:tc hMerge="1">
                  <a:txBody>
                    <a:bodyPr/>
                    <a:lstStyle/>
                    <a:p>
                      <a:endParaRPr lang="zh-TW"/>
                    </a:p>
                  </a:txBody>
                  <a:tcPr/>
                </a:tc>
                <a:tc hMerge="1">
                  <a:txBody>
                    <a:bodyPr/>
                    <a:lstStyle/>
                    <a:p>
                      <a:endParaRPr lang="zh-TW"/>
                    </a:p>
                  </a:txBody>
                  <a:tcPr/>
                </a:tc>
                <a:tc rowSpan="2">
                  <a:txBody>
                    <a:bodyPr/>
                    <a:lstStyle/>
                    <a:p>
                      <a:pPr algn="ctr">
                        <a:defRPr sz="1800"/>
                      </a:pPr>
                      <a:r>
                        <a:rPr sz="1200" b="1">
                          <a:latin typeface="微軟正黑體"/>
                          <a:ea typeface="微軟正黑體"/>
                          <a:cs typeface="微軟正黑體"/>
                          <a:sym typeface="微軟正黑體"/>
                        </a:rPr>
                        <a:t>廠商名稱</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gridSpan="5">
                  <a:txBody>
                    <a:bodyPr/>
                    <a:lstStyle/>
                    <a:p>
                      <a:pPr algn="ctr">
                        <a:defRPr sz="1800"/>
                      </a:pPr>
                      <a:r>
                        <a:rPr sz="1200" b="1">
                          <a:solidFill>
                            <a:srgbClr val="0000FF"/>
                          </a:solidFill>
                          <a:latin typeface="微軟正黑體"/>
                          <a:ea typeface="微軟正黑體"/>
                          <a:cs typeface="微軟正黑體"/>
                          <a:sym typeface="微軟正黑體"/>
                        </a:rPr>
                        <a:t>收入認列數</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hMerge="1">
                  <a:txBody>
                    <a:bodyPr/>
                    <a:lstStyle/>
                    <a:p>
                      <a:endParaRPr lang="zh-TW"/>
                    </a:p>
                  </a:txBody>
                  <a:tcPr/>
                </a:tc>
                <a:tc hMerge="1">
                  <a:txBody>
                    <a:bodyPr/>
                    <a:lstStyle/>
                    <a:p>
                      <a:endParaRPr lang="zh-TW"/>
                    </a:p>
                  </a:txBody>
                  <a:tcPr/>
                </a:tc>
                <a:tc hMerge="1">
                  <a:txBody>
                    <a:bodyPr/>
                    <a:lstStyle/>
                    <a:p>
                      <a:endParaRPr lang="zh-TW"/>
                    </a:p>
                  </a:txBody>
                  <a:tcPr/>
                </a:tc>
                <a:tc hMerge="1">
                  <a:txBody>
                    <a:bodyPr/>
                    <a:lstStyle/>
                    <a:p>
                      <a:endParaRPr lang="zh-TW"/>
                    </a:p>
                  </a:txBody>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0"/>
                  </a:ext>
                </a:extLst>
              </a:tr>
              <a:tr h="261402">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ctr">
                        <a:defRPr sz="1100" b="1">
                          <a:solidFill>
                            <a:srgbClr val="FF0000"/>
                          </a:solidFill>
                          <a:latin typeface="微軟正黑體"/>
                          <a:ea typeface="微軟正黑體"/>
                          <a:cs typeface="微軟正黑體"/>
                          <a:sym typeface="微軟正黑體"/>
                        </a:defRPr>
                      </a:pPr>
                      <a:r>
                        <a:t>累加%</a:t>
                      </a:r>
                    </a:p>
                  </a:txBody>
                  <a:tcPr marL="0" marR="0" marT="0" marB="0" anchor="b" horzOverflow="overflow">
                    <a:lnL w="12700">
                      <a:solidFill>
                        <a:srgbClr val="333333"/>
                      </a:solidFill>
                      <a:prstDash val="dash"/>
                    </a:lnL>
                    <a:lnR w="6350">
                      <a:solidFill>
                        <a:srgbClr val="333333"/>
                      </a:solidFill>
                    </a:lnR>
                    <a:lnT w="6350">
                      <a:solidFill>
                        <a:srgbClr val="000000"/>
                      </a:solidFill>
                    </a:lnT>
                    <a:lnB w="6350">
                      <a:solidFill>
                        <a:srgbClr val="000000"/>
                      </a:solidFill>
                    </a:lnB>
                    <a:noFill/>
                  </a:tcPr>
                </a:tc>
                <a:tc>
                  <a:txBody>
                    <a:bodyPr/>
                    <a:lstStyle/>
                    <a:p>
                      <a:pPr algn="ctr">
                        <a:defRPr sz="1800"/>
                      </a:pPr>
                      <a:r>
                        <a:rPr sz="1100" b="1">
                          <a:solidFill>
                            <a:srgbClr val="0000FF"/>
                          </a:solidFill>
                          <a:latin typeface="微軟正黑體"/>
                          <a:ea typeface="微軟正黑體"/>
                          <a:cs typeface="微軟正黑體"/>
                          <a:sym typeface="微軟正黑體"/>
                        </a:rPr>
                        <a:t>累加</a:t>
                      </a:r>
                    </a:p>
                  </a:txBody>
                  <a:tcPr marL="0" marR="0" marT="0" marB="0" anchor="b"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lgn="ctr">
                        <a:defRPr sz="1800"/>
                      </a:pPr>
                      <a:r>
                        <a:rPr sz="1100">
                          <a:latin typeface="微軟正黑體"/>
                          <a:ea typeface="微軟正黑體"/>
                          <a:cs typeface="微軟正黑體"/>
                          <a:sym typeface="微軟正黑體"/>
                        </a:rPr>
                        <a:t>小計</a:t>
                      </a:r>
                    </a:p>
                  </a:txBody>
                  <a:tcPr marL="0" marR="0" marT="0" marB="0" anchor="b"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lgn="ctr">
                        <a:defRPr sz="1800"/>
                      </a:pPr>
                      <a:r>
                        <a:rPr sz="1100">
                          <a:latin typeface="微軟正黑體"/>
                          <a:ea typeface="微軟正黑體"/>
                          <a:cs typeface="微軟正黑體"/>
                          <a:sym typeface="微軟正黑體"/>
                        </a:rPr>
                        <a:t>IP</a:t>
                      </a:r>
                    </a:p>
                  </a:txBody>
                  <a:tcPr marL="0" marR="0" marT="0" marB="0" anchor="b" horzOverflow="overflow">
                    <a:lnL w="6350">
                      <a:solidFill>
                        <a:srgbClr val="333333"/>
                      </a:solidFill>
                    </a:lnL>
                    <a:lnR w="6350">
                      <a:solidFill>
                        <a:srgbClr val="000000"/>
                      </a:solidFill>
                    </a:lnR>
                    <a:lnT w="6350">
                      <a:solidFill>
                        <a:srgbClr val="000000"/>
                      </a:solidFill>
                    </a:lnT>
                    <a:lnB w="6350">
                      <a:solidFill>
                        <a:srgbClr val="000000"/>
                      </a:solidFill>
                    </a:lnB>
                    <a:noFill/>
                  </a:tcPr>
                </a:tc>
                <a:tc>
                  <a:txBody>
                    <a:bodyPr/>
                    <a:lstStyle/>
                    <a:p>
                      <a:pPr algn="ctr">
                        <a:defRPr sz="1800"/>
                      </a:pPr>
                      <a:r>
                        <a:rPr sz="1100">
                          <a:latin typeface="微軟正黑體"/>
                          <a:ea typeface="微軟正黑體"/>
                          <a:cs typeface="微軟正黑體"/>
                          <a:sym typeface="微軟正黑體"/>
                        </a:rPr>
                        <a:t>BP</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noFill/>
                  </a:tcPr>
                </a:tc>
                <a:tc vMerge="1">
                  <a:txBody>
                    <a:bodyPr/>
                    <a:lstStyle/>
                    <a:p>
                      <a:endParaRPr lang="zh-TW"/>
                    </a:p>
                  </a:txBody>
                  <a:tcPr/>
                </a:tc>
                <a:tc>
                  <a:txBody>
                    <a:bodyPr/>
                    <a:lstStyle/>
                    <a:p>
                      <a:pPr algn="ctr">
                        <a:defRPr sz="1800"/>
                      </a:pPr>
                      <a:r>
                        <a:rPr sz="1100">
                          <a:latin typeface="微軟正黑體"/>
                          <a:ea typeface="微軟正黑體"/>
                          <a:cs typeface="微軟正黑體"/>
                          <a:sym typeface="微軟正黑體"/>
                        </a:rPr>
                        <a:t>IP</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ctr">
                        <a:defRPr sz="1800"/>
                      </a:pPr>
                      <a:r>
                        <a:rPr sz="1100">
                          <a:latin typeface="微軟正黑體"/>
                          <a:ea typeface="微軟正黑體"/>
                          <a:cs typeface="微軟正黑體"/>
                          <a:sym typeface="微軟正黑體"/>
                        </a:rPr>
                        <a:t>BP</a:t>
                      </a:r>
                    </a:p>
                  </a:txBody>
                  <a:tcPr marL="0" marR="0" marT="0" marB="0" anchor="b" horzOverflow="overflow">
                    <a:lnL w="6350">
                      <a:solidFill>
                        <a:srgbClr val="000000"/>
                      </a:solidFill>
                    </a:lnL>
                    <a:lnR w="6350">
                      <a:solidFill>
                        <a:srgbClr val="333333"/>
                      </a:solidFill>
                    </a:lnR>
                    <a:lnT w="6350">
                      <a:solidFill>
                        <a:srgbClr val="000000"/>
                      </a:solidFill>
                    </a:lnT>
                    <a:lnB w="6350">
                      <a:solidFill>
                        <a:srgbClr val="000000"/>
                      </a:solidFill>
                    </a:lnB>
                    <a:noFill/>
                  </a:tcPr>
                </a:tc>
                <a:tc>
                  <a:txBody>
                    <a:bodyPr/>
                    <a:lstStyle/>
                    <a:p>
                      <a:pPr algn="ctr">
                        <a:defRPr sz="1800"/>
                      </a:pPr>
                      <a:r>
                        <a:rPr sz="1100">
                          <a:latin typeface="微軟正黑體"/>
                          <a:ea typeface="微軟正黑體"/>
                          <a:cs typeface="微軟正黑體"/>
                          <a:sym typeface="微軟正黑體"/>
                        </a:rPr>
                        <a:t>小計</a:t>
                      </a:r>
                    </a:p>
                  </a:txBody>
                  <a:tcPr marL="0" marR="0" marT="0" marB="0" anchor="b"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lgn="ctr">
                        <a:defRPr sz="1800"/>
                      </a:pPr>
                      <a:r>
                        <a:rPr sz="1100" b="1">
                          <a:solidFill>
                            <a:srgbClr val="0000FF"/>
                          </a:solidFill>
                          <a:latin typeface="微軟正黑體"/>
                          <a:ea typeface="微軟正黑體"/>
                          <a:cs typeface="微軟正黑體"/>
                          <a:sym typeface="微軟正黑體"/>
                        </a:rPr>
                        <a:t>累加</a:t>
                      </a:r>
                    </a:p>
                  </a:txBody>
                  <a:tcPr marL="0" marR="0" marT="0" marB="0" anchor="b"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lgn="ctr">
                        <a:defRPr sz="1100" b="1">
                          <a:solidFill>
                            <a:srgbClr val="FF0000"/>
                          </a:solidFill>
                          <a:latin typeface="微軟正黑體"/>
                          <a:ea typeface="微軟正黑體"/>
                          <a:cs typeface="微軟正黑體"/>
                          <a:sym typeface="微軟正黑體"/>
                        </a:defRPr>
                      </a:pPr>
                      <a:r>
                        <a:t>累加%</a:t>
                      </a:r>
                    </a:p>
                  </a:txBody>
                  <a:tcPr marL="0" marR="0" marT="0" marB="0" anchor="b" horzOverflow="overflow">
                    <a:lnL w="6350">
                      <a:solidFill>
                        <a:srgbClr val="333333"/>
                      </a:solidFill>
                    </a:lnL>
                    <a:lnR w="6350">
                      <a:solidFill>
                        <a:srgbClr val="000000"/>
                      </a:solidFill>
                    </a:lnR>
                    <a:lnT w="6350">
                      <a:solidFill>
                        <a:srgbClr val="000000"/>
                      </a:solidFill>
                    </a:lnT>
                    <a:lnB w="6350">
                      <a:solidFill>
                        <a:srgbClr val="000000"/>
                      </a:solidFill>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1"/>
                  </a:ext>
                </a:extLst>
              </a:tr>
              <a:tr h="367375">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6350">
                      <a:solidFill>
                        <a:srgbClr val="000000"/>
                      </a:solidFill>
                    </a:lnR>
                    <a:lnT w="12700">
                      <a:miter lim="400000"/>
                    </a:lnT>
                    <a:lnB w="12700">
                      <a:miter lim="400000"/>
                    </a:lnB>
                    <a:noFill/>
                  </a:tcPr>
                </a:tc>
                <a:tc>
                  <a:txBody>
                    <a:bodyPr/>
                    <a:lstStyle/>
                    <a:p>
                      <a:pPr>
                        <a:defRPr sz="1800"/>
                      </a:pPr>
                      <a:r>
                        <a:rPr sz="900" b="1">
                          <a:solidFill>
                            <a:srgbClr val="FF0000"/>
                          </a:solidFill>
                          <a:latin typeface="微軟正黑體"/>
                          <a:ea typeface="微軟正黑體"/>
                          <a:cs typeface="微軟正黑體"/>
                          <a:sym typeface="微軟正黑體"/>
                        </a:rPr>
                        <a:t>109%</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000000"/>
                      </a:solidFill>
                    </a:lnB>
                    <a:noFill/>
                  </a:tcPr>
                </a:tc>
                <a:tc>
                  <a:txBody>
                    <a:bodyPr/>
                    <a:lstStyle/>
                    <a:p>
                      <a:pPr>
                        <a:defRPr sz="1800"/>
                      </a:pPr>
                      <a:r>
                        <a:rPr sz="900" b="1">
                          <a:solidFill>
                            <a:srgbClr val="0000FF"/>
                          </a:solidFill>
                          <a:latin typeface="微軟正黑體"/>
                          <a:ea typeface="微軟正黑體"/>
                          <a:cs typeface="微軟正黑體"/>
                          <a:sym typeface="微軟正黑體"/>
                        </a:rPr>
                        <a:t>56,221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defRPr sz="1800"/>
                      </a:pPr>
                      <a:r>
                        <a:rPr sz="900" b="1">
                          <a:latin typeface="微軟正黑體"/>
                          <a:ea typeface="微軟正黑體"/>
                          <a:cs typeface="微軟正黑體"/>
                          <a:sym typeface="微軟正黑體"/>
                        </a:rPr>
                        <a:t>45,250 </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000000"/>
                      </a:solidFill>
                    </a:lnB>
                    <a:noFill/>
                  </a:tcPr>
                </a:tc>
                <a:tc>
                  <a:txBody>
                    <a:bodyPr/>
                    <a:lstStyle/>
                    <a:p>
                      <a:pPr>
                        <a:defRPr sz="1800"/>
                      </a:pPr>
                      <a:r>
                        <a:rPr sz="900" b="1">
                          <a:solidFill>
                            <a:srgbClr val="FFFF00"/>
                          </a:solidFill>
                          <a:latin typeface="微軟正黑體"/>
                          <a:ea typeface="微軟正黑體"/>
                          <a:cs typeface="微軟正黑體"/>
                          <a:sym typeface="微軟正黑體"/>
                        </a:rPr>
                        <a:t>3,000 </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solidFill>
                      <a:srgbClr val="FFFF00"/>
                    </a:solidFill>
                  </a:tcPr>
                </a:tc>
                <a:tc>
                  <a:txBody>
                    <a:bodyPr/>
                    <a:lstStyle/>
                    <a:p>
                      <a:pPr>
                        <a:defRPr sz="1800"/>
                      </a:pPr>
                      <a:r>
                        <a:rPr sz="900" b="1">
                          <a:solidFill>
                            <a:srgbClr val="0000FF"/>
                          </a:solidFill>
                          <a:latin typeface="微軟正黑體"/>
                          <a:ea typeface="微軟正黑體"/>
                          <a:cs typeface="微軟正黑體"/>
                          <a:sym typeface="微軟正黑體"/>
                        </a:rPr>
                        <a:t>　</a:t>
                      </a:r>
                    </a:p>
                  </a:txBody>
                  <a:tcPr marL="0" marR="0" marT="0" marB="0" anchor="ctr" horzOverflow="overflow">
                    <a:lnL w="12700">
                      <a:miter lim="400000"/>
                    </a:lnL>
                    <a:lnR w="12700">
                      <a:miter lim="400000"/>
                    </a:lnR>
                    <a:lnT w="6350">
                      <a:solidFill>
                        <a:srgbClr val="000000"/>
                      </a:solidFill>
                    </a:lnT>
                    <a:lnB w="6350">
                      <a:solidFill>
                        <a:srgbClr val="000000"/>
                      </a:solidFill>
                    </a:lnB>
                    <a:solidFill>
                      <a:srgbClr val="FFFF00"/>
                    </a:solidFill>
                  </a:tcPr>
                </a:tc>
                <a:tc>
                  <a:txBody>
                    <a:bodyPr/>
                    <a:lstStyle/>
                    <a:p>
                      <a:pPr algn="ctr">
                        <a:defRPr sz="900" b="1">
                          <a:latin typeface="微軟正黑體"/>
                          <a:ea typeface="微軟正黑體"/>
                          <a:cs typeface="微軟正黑體"/>
                          <a:sym typeface="微軟正黑體"/>
                        </a:defRPr>
                      </a:pPr>
                      <a:r>
                        <a:t>待努力</a:t>
                      </a:r>
                      <a:br/>
                      <a:r>
                        <a:t>(成案60%以下)</a:t>
                      </a:r>
                    </a:p>
                  </a:txBody>
                  <a:tcPr marL="0" marR="0" marT="0" marB="0" anchor="ctr" horzOverflow="overflow">
                    <a:lnL w="12700">
                      <a:miter lim="400000"/>
                    </a:lnL>
                    <a:lnR w="12700">
                      <a:miter lim="400000"/>
                    </a:lnR>
                    <a:lnT w="6350">
                      <a:solidFill>
                        <a:srgbClr val="000000"/>
                      </a:solidFill>
                    </a:lnT>
                    <a:lnB w="6350">
                      <a:solidFill>
                        <a:srgbClr val="000000"/>
                      </a:solidFill>
                    </a:lnB>
                    <a:solidFill>
                      <a:srgbClr val="FFFF00"/>
                    </a:solidFill>
                  </a:tcPr>
                </a:tc>
                <a:tc>
                  <a:txBody>
                    <a:bodyPr/>
                    <a:lstStyle/>
                    <a:p>
                      <a:pPr>
                        <a:defRPr sz="1800"/>
                      </a:pPr>
                      <a:r>
                        <a:rPr sz="900" b="1">
                          <a:solidFill>
                            <a:srgbClr val="FFFF00"/>
                          </a:solidFill>
                          <a:latin typeface="微軟正黑體"/>
                          <a:ea typeface="微軟正黑體"/>
                          <a:cs typeface="微軟正黑體"/>
                          <a:sym typeface="微軟正黑體"/>
                        </a:rPr>
                        <a:t>1,500 </a:t>
                      </a:r>
                    </a:p>
                  </a:txBody>
                  <a:tcPr marL="0" marR="0" marT="0" marB="0" anchor="ctr" horzOverflow="overflow">
                    <a:lnL w="12700">
                      <a:miter lim="400000"/>
                    </a:lnL>
                    <a:lnR w="12700">
                      <a:miter lim="400000"/>
                    </a:lnR>
                    <a:lnT w="6350">
                      <a:solidFill>
                        <a:srgbClr val="000000"/>
                      </a:solidFill>
                    </a:lnT>
                    <a:lnB w="6350">
                      <a:solidFill>
                        <a:srgbClr val="000000"/>
                      </a:solidFill>
                    </a:lnB>
                    <a:solidFill>
                      <a:srgbClr val="FFFF00"/>
                    </a:solidFill>
                  </a:tcPr>
                </a:tc>
                <a:tc>
                  <a:txBody>
                    <a:bodyPr/>
                    <a:lstStyle/>
                    <a:p>
                      <a:pPr>
                        <a:defRPr sz="1800"/>
                      </a:pPr>
                      <a:r>
                        <a:rPr sz="900" b="1">
                          <a:solidFill>
                            <a:srgbClr val="FFFF00"/>
                          </a:solidFill>
                          <a:latin typeface="微軟正黑體"/>
                          <a:ea typeface="微軟正黑體"/>
                          <a:cs typeface="微軟正黑體"/>
                          <a:sym typeface="微軟正黑體"/>
                        </a:rPr>
                        <a:t>22,250 </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solidFill>
                      <a:srgbClr val="FFFF00"/>
                    </a:solidFill>
                  </a:tcPr>
                </a:tc>
                <a:tc>
                  <a:txBody>
                    <a:bodyPr/>
                    <a:lstStyle/>
                    <a:p>
                      <a:pPr>
                        <a:defRPr sz="1800"/>
                      </a:pPr>
                      <a:r>
                        <a:rPr sz="900" b="1">
                          <a:latin typeface="微軟正黑體"/>
                          <a:ea typeface="微軟正黑體"/>
                          <a:cs typeface="微軟正黑體"/>
                          <a:sym typeface="微軟正黑體"/>
                        </a:rPr>
                        <a:t>23,750 </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000000"/>
                      </a:solidFill>
                    </a:lnB>
                    <a:noFill/>
                  </a:tcPr>
                </a:tc>
                <a:tc>
                  <a:txBody>
                    <a:bodyPr/>
                    <a:lstStyle/>
                    <a:p>
                      <a:pPr>
                        <a:defRPr sz="1800"/>
                      </a:pPr>
                      <a:r>
                        <a:rPr sz="900" b="1">
                          <a:solidFill>
                            <a:srgbClr val="0000FF"/>
                          </a:solidFill>
                          <a:latin typeface="微軟正黑體"/>
                          <a:ea typeface="微軟正黑體"/>
                          <a:cs typeface="微軟正黑體"/>
                          <a:sym typeface="微軟正黑體"/>
                        </a:rPr>
                        <a:t>48,721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defRPr sz="1800"/>
                      </a:pPr>
                      <a:r>
                        <a:rPr sz="900" b="1">
                          <a:solidFill>
                            <a:srgbClr val="FF0000"/>
                          </a:solidFill>
                          <a:latin typeface="微軟正黑體"/>
                          <a:ea typeface="微軟正黑體"/>
                          <a:cs typeface="微軟正黑體"/>
                          <a:sym typeface="微軟正黑體"/>
                        </a:rPr>
                        <a:t>94%</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000000"/>
                      </a:solidFill>
                    </a:lnB>
                    <a:noFill/>
                  </a:tcPr>
                </a:tc>
                <a:tc>
                  <a:txBody>
                    <a:bodyPr/>
                    <a:lstStyle/>
                    <a:p>
                      <a:pPr>
                        <a:defRPr sz="1800"/>
                      </a:pPr>
                      <a:r>
                        <a:rPr sz="800">
                          <a:latin typeface="微軟正黑體"/>
                          <a:ea typeface="微軟正黑體"/>
                          <a:cs typeface="微軟正黑體"/>
                          <a:sym typeface="微軟正黑體"/>
                        </a:rPr>
                        <a:t>缺口</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sz="1800"/>
                      </a:pPr>
                      <a:r>
                        <a:rPr sz="800">
                          <a:latin typeface="微軟正黑體"/>
                          <a:ea typeface="微軟正黑體"/>
                          <a:cs typeface="微軟正黑體"/>
                          <a:sym typeface="微軟正黑體"/>
                        </a:rPr>
                        <a:t>3,052 </a:t>
                      </a: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2"/>
                  </a:ext>
                </a:extLst>
              </a:tr>
              <a:tr h="268466">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6350">
                      <a:solidFill>
                        <a:srgbClr val="000000"/>
                      </a:solidFill>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000000"/>
                      </a:solidFill>
                    </a:lnT>
                    <a:lnB w="12700">
                      <a:miter lim="400000"/>
                    </a:lnB>
                    <a:noFill/>
                  </a:tcPr>
                </a:tc>
                <a:tc>
                  <a:txBody>
                    <a:bodyPr/>
                    <a:lstStyle/>
                    <a:p>
                      <a:pPr>
                        <a:defRPr sz="1800"/>
                      </a:pPr>
                      <a:r>
                        <a:rPr sz="900">
                          <a:latin typeface="微軟正黑體"/>
                          <a:ea typeface="微軟正黑體"/>
                          <a:cs typeface="微軟正黑體"/>
                          <a:sym typeface="微軟正黑體"/>
                        </a:rPr>
                        <a:t>6,000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6,000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FFFF00"/>
                    </a:solidFill>
                  </a:tcPr>
                </a:tc>
                <a:tc>
                  <a:txBody>
                    <a:bodyPr/>
                    <a:lstStyle/>
                    <a:p>
                      <a:pPr algn="ctr">
                        <a:defRPr sz="1800"/>
                      </a:pPr>
                      <a:r>
                        <a:rPr sz="900">
                          <a:latin typeface="微軟正黑體"/>
                          <a:ea typeface="微軟正黑體"/>
                          <a:cs typeface="微軟正黑體"/>
                          <a:sym typeface="微軟正黑體"/>
                        </a:rPr>
                        <a:t>泰沂</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3,000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3,000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6350">
                      <a:solidFill>
                        <a:srgbClr val="000000"/>
                      </a:solidFill>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000000"/>
                      </a:solidFill>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3"/>
                  </a:ext>
                </a:extLst>
              </a:tr>
              <a:tr h="268466">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36,000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36,000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lgn="ctr">
                        <a:defRPr sz="1800"/>
                      </a:pPr>
                      <a:r>
                        <a:rPr sz="900">
                          <a:latin typeface="微軟正黑體"/>
                          <a:ea typeface="微軟正黑體"/>
                          <a:cs typeface="微軟正黑體"/>
                          <a:sym typeface="微軟正黑體"/>
                        </a:rPr>
                        <a:t>中強光電</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19,000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19,000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4"/>
                  </a:ext>
                </a:extLst>
              </a:tr>
              <a:tr h="268466">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100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lgn="ctr">
                        <a:defRPr sz="1800"/>
                      </a:pPr>
                      <a:r>
                        <a:rPr sz="900">
                          <a:latin typeface="微軟正黑體"/>
                          <a:ea typeface="微軟正黑體"/>
                          <a:cs typeface="微軟正黑體"/>
                          <a:sym typeface="微軟正黑體"/>
                        </a:rPr>
                        <a:t>台灣櫻井</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5"/>
                  </a:ext>
                </a:extLst>
              </a:tr>
              <a:tr h="268466">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150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150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lgn="ctr">
                        <a:defRPr sz="1800"/>
                      </a:pPr>
                      <a:r>
                        <a:rPr sz="900">
                          <a:latin typeface="微軟正黑體"/>
                          <a:ea typeface="微軟正黑體"/>
                          <a:cs typeface="微軟正黑體"/>
                          <a:sym typeface="微軟正黑體"/>
                        </a:rPr>
                        <a:t>普羅通信</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150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150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6"/>
                  </a:ext>
                </a:extLst>
              </a:tr>
              <a:tr h="268466">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3,000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3,000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lgn="ctr">
                        <a:defRPr sz="1800"/>
                      </a:pPr>
                      <a:r>
                        <a:rPr sz="900">
                          <a:latin typeface="微軟正黑體"/>
                          <a:ea typeface="微軟正黑體"/>
                          <a:cs typeface="微軟正黑體"/>
                          <a:sym typeface="微軟正黑體"/>
                        </a:rPr>
                        <a:t>愛菲斯</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1,500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900">
                          <a:latin typeface="微軟正黑體"/>
                          <a:ea typeface="微軟正黑體"/>
                          <a:cs typeface="微軟正黑體"/>
                          <a:sym typeface="微軟正黑體"/>
                        </a:rPr>
                        <a:t>1,500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7"/>
                  </a:ext>
                </a:extLst>
              </a:tr>
              <a:tr h="256692">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8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6350">
                      <a:solidFill>
                        <a:srgbClr val="333333"/>
                      </a:solidFill>
                    </a:lnB>
                    <a:noFill/>
                  </a:tcPr>
                </a:tc>
                <a:tc>
                  <a:txBody>
                    <a:bodyPr/>
                    <a:lstStyle/>
                    <a:p>
                      <a:pPr algn="l">
                        <a:defRPr sz="1800"/>
                      </a:pPr>
                      <a:r>
                        <a:rPr sz="800" b="1">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6350">
                      <a:solidFill>
                        <a:srgbClr val="333333"/>
                      </a:solidFill>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solidFill>
                      <a:srgbClr val="FFFF00"/>
                    </a:solidFill>
                  </a:tcPr>
                </a:tc>
                <a:tc>
                  <a:txBody>
                    <a:bodyPr/>
                    <a:lstStyle/>
                    <a:p>
                      <a:pPr algn="ctr">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solidFill>
                      <a:srgbClr val="FFFF00"/>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333333"/>
                      </a:solidFill>
                    </a:lnR>
                    <a:lnT w="12700">
                      <a:miter lim="400000"/>
                    </a:lnT>
                    <a:lnB w="6350">
                      <a:solidFill>
                        <a:srgbClr val="000000"/>
                      </a:solidFill>
                    </a:lnB>
                    <a:noFill/>
                  </a:tcPr>
                </a:tc>
                <a:tc>
                  <a:txBody>
                    <a:bodyPr/>
                    <a:lstStyle/>
                    <a:p>
                      <a:pPr algn="l">
                        <a:defRPr sz="1800"/>
                      </a:pPr>
                      <a:r>
                        <a:rPr sz="800" b="1">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000000"/>
                      </a:solidFill>
                    </a:lnB>
                    <a:noFill/>
                  </a:tcPr>
                </a:tc>
                <a:tc>
                  <a:txBody>
                    <a:bodyPr/>
                    <a:lstStyle/>
                    <a:p>
                      <a:pPr algn="l">
                        <a:defRPr sz="1800"/>
                      </a:pPr>
                      <a:r>
                        <a:rPr sz="8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6350">
                      <a:solidFill>
                        <a:srgbClr val="000000"/>
                      </a:solidFill>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8"/>
                  </a:ext>
                </a:extLst>
              </a:tr>
              <a:tr h="379150">
                <a:tc>
                  <a:txBody>
                    <a:bodyPr/>
                    <a:lstStyle/>
                    <a:p>
                      <a:pPr>
                        <a:defRPr sz="1800"/>
                      </a:pPr>
                      <a:r>
                        <a:rPr sz="800">
                          <a:latin typeface="微軟正黑體"/>
                          <a:ea typeface="微軟正黑體"/>
                          <a:cs typeface="微軟正黑體"/>
                          <a:sym typeface="微軟正黑體"/>
                        </a:rPr>
                        <a:t>缺口</a:t>
                      </a: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sz="1800"/>
                      </a:pPr>
                      <a:r>
                        <a:rPr sz="800">
                          <a:latin typeface="微軟正黑體"/>
                          <a:ea typeface="微軟正黑體"/>
                          <a:cs typeface="微軟正黑體"/>
                          <a:sym typeface="微軟正黑體"/>
                        </a:rPr>
                        <a:t>40,802 </a:t>
                      </a: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900" b="1">
                          <a:solidFill>
                            <a:srgbClr val="FF0000"/>
                          </a:solidFill>
                          <a:latin typeface="微軟正黑體"/>
                          <a:ea typeface="微軟正黑體"/>
                          <a:cs typeface="微軟正黑體"/>
                          <a:sym typeface="微軟正黑體"/>
                        </a:rPr>
                        <a:t>21%</a:t>
                      </a:r>
                    </a:p>
                  </a:txBody>
                  <a:tcPr marL="0" marR="0" marT="0" marB="0" anchor="ctr" horzOverflow="overflow">
                    <a:lnL w="12700">
                      <a:solidFill>
                        <a:srgbClr val="333333"/>
                      </a:solidFill>
                      <a:prstDash val="dash"/>
                    </a:lnL>
                    <a:lnR w="6350">
                      <a:solidFill>
                        <a:srgbClr val="333333"/>
                      </a:solidFill>
                    </a:lnR>
                    <a:lnT w="6350">
                      <a:solidFill>
                        <a:srgbClr val="333333"/>
                      </a:solidFill>
                    </a:lnT>
                    <a:lnB w="6350">
                      <a:solidFill>
                        <a:srgbClr val="333333"/>
                      </a:solidFill>
                    </a:lnB>
                    <a:noFill/>
                  </a:tcPr>
                </a:tc>
                <a:tc>
                  <a:txBody>
                    <a:bodyPr/>
                    <a:lstStyle/>
                    <a:p>
                      <a:pPr>
                        <a:defRPr sz="1800"/>
                      </a:pPr>
                      <a:r>
                        <a:rPr sz="900" b="1">
                          <a:latin typeface="微軟正黑體"/>
                          <a:ea typeface="微軟正黑體"/>
                          <a:cs typeface="微軟正黑體"/>
                          <a:sym typeface="微軟正黑體"/>
                        </a:rPr>
                        <a:t>10,971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noFill/>
                  </a:tcPr>
                </a:tc>
                <a:tc>
                  <a:txBody>
                    <a:bodyPr/>
                    <a:lstStyle/>
                    <a:p>
                      <a:pPr>
                        <a:defRPr sz="1800"/>
                      </a:pPr>
                      <a:r>
                        <a:rPr sz="900" b="1">
                          <a:latin typeface="微軟正黑體"/>
                          <a:ea typeface="微軟正黑體"/>
                          <a:cs typeface="微軟正黑體"/>
                          <a:sym typeface="微軟正黑體"/>
                        </a:rPr>
                        <a:t>10,767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noFill/>
                  </a:tcPr>
                </a:tc>
                <a:tc>
                  <a:txBody>
                    <a:bodyPr/>
                    <a:lstStyle/>
                    <a:p>
                      <a:pPr>
                        <a:defRPr sz="1800"/>
                      </a:pPr>
                      <a:r>
                        <a:rPr sz="900" b="1">
                          <a:solidFill>
                            <a:srgbClr val="E6B8B7"/>
                          </a:solidFill>
                          <a:latin typeface="微軟正黑體"/>
                          <a:ea typeface="微軟正黑體"/>
                          <a:cs typeface="微軟正黑體"/>
                          <a:sym typeface="微軟正黑體"/>
                        </a:rPr>
                        <a:t>0 </a:t>
                      </a:r>
                    </a:p>
                  </a:txBody>
                  <a:tcPr marL="0" marR="0" marT="0" marB="0" anchor="ctr" horzOverflow="overflow">
                    <a:lnL w="6350">
                      <a:solidFill>
                        <a:srgbClr val="333333"/>
                      </a:solidFill>
                    </a:lnL>
                    <a:lnR w="12700">
                      <a:miter lim="400000"/>
                    </a:lnR>
                    <a:lnT w="6350">
                      <a:solidFill>
                        <a:srgbClr val="333333"/>
                      </a:solidFill>
                    </a:lnT>
                    <a:lnB w="6350">
                      <a:solidFill>
                        <a:srgbClr val="333333"/>
                      </a:solidFill>
                    </a:lnB>
                    <a:solidFill>
                      <a:srgbClr val="E6B8B7"/>
                    </a:solidFill>
                  </a:tcPr>
                </a:tc>
                <a:tc>
                  <a:txBody>
                    <a:bodyPr/>
                    <a:lstStyle/>
                    <a:p>
                      <a:pPr>
                        <a:defRPr sz="1800"/>
                      </a:pPr>
                      <a:r>
                        <a:rPr sz="900" b="1">
                          <a:latin typeface="微軟正黑體"/>
                          <a:ea typeface="微軟正黑體"/>
                          <a:cs typeface="微軟正黑體"/>
                          <a:sym typeface="微軟正黑體"/>
                        </a:rPr>
                        <a:t>　</a:t>
                      </a:r>
                    </a:p>
                  </a:txBody>
                  <a:tcPr marL="0" marR="0" marT="0" marB="0" anchor="ctr" horzOverflow="overflow">
                    <a:lnL w="12700">
                      <a:miter lim="400000"/>
                    </a:lnL>
                    <a:lnR w="12700">
                      <a:miter lim="400000"/>
                    </a:lnR>
                    <a:lnT w="6350">
                      <a:solidFill>
                        <a:srgbClr val="000000"/>
                      </a:solidFill>
                    </a:lnT>
                    <a:lnB w="6350">
                      <a:solidFill>
                        <a:srgbClr val="000000"/>
                      </a:solidFill>
                    </a:lnB>
                    <a:solidFill>
                      <a:srgbClr val="E6B8B7"/>
                    </a:solidFill>
                  </a:tcPr>
                </a:tc>
                <a:tc>
                  <a:txBody>
                    <a:bodyPr/>
                    <a:lstStyle/>
                    <a:p>
                      <a:pPr algn="ctr">
                        <a:defRPr sz="900" b="1">
                          <a:latin typeface="微軟正黑體"/>
                          <a:ea typeface="微軟正黑體"/>
                          <a:cs typeface="微軟正黑體"/>
                          <a:sym typeface="微軟正黑體"/>
                        </a:defRPr>
                      </a:pPr>
                      <a:r>
                        <a:t>推廣中</a:t>
                      </a:r>
                      <a:br/>
                      <a:r>
                        <a:t>(成案率60%以上)</a:t>
                      </a:r>
                    </a:p>
                  </a:txBody>
                  <a:tcPr marL="0" marR="0" marT="0" marB="0" anchor="ctr" horzOverflow="overflow">
                    <a:lnL w="12700">
                      <a:miter lim="400000"/>
                    </a:lnL>
                    <a:lnR w="12700">
                      <a:miter lim="400000"/>
                    </a:lnR>
                    <a:lnT w="6350">
                      <a:solidFill>
                        <a:srgbClr val="000000"/>
                      </a:solidFill>
                    </a:lnT>
                    <a:lnB w="6350">
                      <a:solidFill>
                        <a:srgbClr val="000000"/>
                      </a:solidFill>
                    </a:lnB>
                    <a:solidFill>
                      <a:srgbClr val="E6B8B7"/>
                    </a:solidFill>
                  </a:tcPr>
                </a:tc>
                <a:tc>
                  <a:txBody>
                    <a:bodyPr/>
                    <a:lstStyle/>
                    <a:p>
                      <a:pPr>
                        <a:defRPr sz="1800"/>
                      </a:pPr>
                      <a:r>
                        <a:rPr sz="900" b="1">
                          <a:solidFill>
                            <a:srgbClr val="E6B8B7"/>
                          </a:solidFill>
                          <a:latin typeface="微軟正黑體"/>
                          <a:ea typeface="微軟正黑體"/>
                          <a:cs typeface="微軟正黑體"/>
                          <a:sym typeface="微軟正黑體"/>
                        </a:rPr>
                        <a:t>1,500 </a:t>
                      </a:r>
                    </a:p>
                  </a:txBody>
                  <a:tcPr marL="0" marR="0" marT="0" marB="0" anchor="ctr" horzOverflow="overflow">
                    <a:lnL w="12700">
                      <a:miter lim="400000"/>
                    </a:lnL>
                    <a:lnR w="12700">
                      <a:miter lim="400000"/>
                    </a:lnR>
                    <a:lnT w="6350">
                      <a:solidFill>
                        <a:srgbClr val="000000"/>
                      </a:solidFill>
                    </a:lnT>
                    <a:lnB w="6350">
                      <a:solidFill>
                        <a:srgbClr val="000000"/>
                      </a:solidFill>
                    </a:lnB>
                    <a:solidFill>
                      <a:srgbClr val="E6B8B7"/>
                    </a:solidFill>
                  </a:tcPr>
                </a:tc>
                <a:tc>
                  <a:txBody>
                    <a:bodyPr/>
                    <a:lstStyle/>
                    <a:p>
                      <a:pPr>
                        <a:defRPr sz="1800"/>
                      </a:pPr>
                      <a:r>
                        <a:rPr sz="900" b="1">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solidFill>
                      <a:srgbClr val="E6B8B7"/>
                    </a:solidFill>
                  </a:tcPr>
                </a:tc>
                <a:tc>
                  <a:txBody>
                    <a:bodyPr/>
                    <a:lstStyle/>
                    <a:p>
                      <a:pPr>
                        <a:defRPr sz="1800"/>
                      </a:pPr>
                      <a:r>
                        <a:rPr sz="900" b="1">
                          <a:latin typeface="微軟正黑體"/>
                          <a:ea typeface="微軟正黑體"/>
                          <a:cs typeface="微軟正黑體"/>
                          <a:sym typeface="微軟正黑體"/>
                        </a:rPr>
                        <a:t>9,267 </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000000"/>
                      </a:solidFill>
                    </a:lnB>
                    <a:noFill/>
                  </a:tcPr>
                </a:tc>
                <a:tc>
                  <a:txBody>
                    <a:bodyPr/>
                    <a:lstStyle/>
                    <a:p>
                      <a:pPr>
                        <a:defRPr sz="1800"/>
                      </a:pPr>
                      <a:r>
                        <a:rPr sz="900" b="1">
                          <a:solidFill>
                            <a:srgbClr val="0000FF"/>
                          </a:solidFill>
                          <a:latin typeface="微軟正黑體"/>
                          <a:ea typeface="微軟正黑體"/>
                          <a:cs typeface="微軟正黑體"/>
                          <a:sym typeface="微軟正黑體"/>
                        </a:rPr>
                        <a:t>24,971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defRPr sz="1800"/>
                      </a:pPr>
                      <a:r>
                        <a:rPr sz="900" b="1">
                          <a:solidFill>
                            <a:srgbClr val="FF0000"/>
                          </a:solidFill>
                          <a:latin typeface="微軟正黑體"/>
                          <a:ea typeface="微軟正黑體"/>
                          <a:cs typeface="微軟正黑體"/>
                          <a:sym typeface="微軟正黑體"/>
                        </a:rPr>
                        <a:t>48%</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000000"/>
                      </a:solidFill>
                    </a:lnB>
                    <a:noFill/>
                  </a:tcPr>
                </a:tc>
                <a:tc>
                  <a:txBody>
                    <a:bodyPr/>
                    <a:lstStyle/>
                    <a:p>
                      <a:pPr>
                        <a:defRPr sz="1800"/>
                      </a:pPr>
                      <a:r>
                        <a:rPr sz="800">
                          <a:latin typeface="微軟正黑體"/>
                          <a:ea typeface="微軟正黑體"/>
                          <a:cs typeface="微軟正黑體"/>
                          <a:sym typeface="微軟正黑體"/>
                        </a:rPr>
                        <a:t>缺口</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sz="1800"/>
                      </a:pPr>
                      <a:r>
                        <a:rPr sz="800">
                          <a:latin typeface="微軟正黑體"/>
                          <a:ea typeface="微軟正黑體"/>
                          <a:cs typeface="微軟正黑體"/>
                          <a:sym typeface="微軟正黑體"/>
                        </a:rPr>
                        <a:t>26,802 </a:t>
                      </a: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9"/>
                  </a:ext>
                </a:extLst>
              </a:tr>
              <a:tr h="282596">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6350">
                      <a:solidFill>
                        <a:srgbClr val="333333"/>
                      </a:solidFill>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noFill/>
                  </a:tcPr>
                </a:tc>
                <a:tc>
                  <a:txBody>
                    <a:bodyPr/>
                    <a:lstStyle/>
                    <a:p>
                      <a:pPr>
                        <a:defRPr sz="1800"/>
                      </a:pPr>
                      <a:r>
                        <a:rPr sz="900">
                          <a:latin typeface="微軟正黑體"/>
                          <a:ea typeface="微軟正黑體"/>
                          <a:cs typeface="微軟正黑體"/>
                          <a:sym typeface="微軟正黑體"/>
                        </a:rPr>
                        <a:t>3,067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6350">
                      <a:solidFill>
                        <a:srgbClr val="333333"/>
                      </a:solidFill>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3,067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E6B8B7"/>
                    </a:solidFill>
                  </a:tcPr>
                </a:tc>
                <a:tc>
                  <a:txBody>
                    <a:bodyPr/>
                    <a:lstStyle/>
                    <a:p>
                      <a:pPr algn="ctr">
                        <a:defRPr sz="1800"/>
                      </a:pPr>
                      <a:r>
                        <a:rPr sz="900">
                          <a:latin typeface="微軟正黑體"/>
                          <a:ea typeface="微軟正黑體"/>
                          <a:cs typeface="微軟正黑體"/>
                          <a:sym typeface="微軟正黑體"/>
                        </a:rPr>
                        <a:t>捷徑文化</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3,067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3,067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6350">
                      <a:solidFill>
                        <a:srgbClr val="000000"/>
                      </a:solidFill>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000000"/>
                      </a:solidFill>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0"/>
                  </a:ext>
                </a:extLst>
              </a:tr>
              <a:tr h="282596">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5,000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5,000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ctr">
                        <a:defRPr sz="1800"/>
                      </a:pPr>
                      <a:r>
                        <a:rPr sz="900">
                          <a:latin typeface="微軟正黑體"/>
                          <a:ea typeface="微軟正黑體"/>
                          <a:cs typeface="微軟正黑體"/>
                          <a:sym typeface="微軟正黑體"/>
                        </a:rPr>
                        <a:t>傑萌生技</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3,500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3,500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1"/>
                  </a:ext>
                </a:extLst>
              </a:tr>
              <a:tr h="275531">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1,100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1,100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ctr">
                        <a:defRPr sz="1800"/>
                      </a:pPr>
                      <a:r>
                        <a:rPr sz="900">
                          <a:latin typeface="微軟正黑體"/>
                          <a:ea typeface="微軟正黑體"/>
                          <a:cs typeface="微軟正黑體"/>
                          <a:sym typeface="微軟正黑體"/>
                        </a:rPr>
                        <a:t>雙葉電子</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1,100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1,100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2"/>
                  </a:ext>
                </a:extLst>
              </a:tr>
              <a:tr h="275531">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100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100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ctr">
                        <a:defRPr sz="1800"/>
                      </a:pPr>
                      <a:r>
                        <a:rPr sz="900">
                          <a:latin typeface="微軟正黑體"/>
                          <a:ea typeface="微軟正黑體"/>
                          <a:cs typeface="微軟正黑體"/>
                          <a:sym typeface="微軟正黑體"/>
                        </a:rPr>
                        <a:t>動聯國際</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100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100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3"/>
                  </a:ext>
                </a:extLst>
              </a:tr>
              <a:tr h="275531">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1,500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900">
                          <a:latin typeface="微軟正黑體"/>
                          <a:ea typeface="微軟正黑體"/>
                          <a:cs typeface="微軟正黑體"/>
                          <a:sym typeface="微軟正黑體"/>
                        </a:rPr>
                        <a:t>1,500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ctr">
                        <a:defRPr sz="1800"/>
                      </a:pPr>
                      <a:r>
                        <a:rPr sz="900">
                          <a:latin typeface="微軟正黑體"/>
                          <a:ea typeface="微軟正黑體"/>
                          <a:cs typeface="微軟正黑體"/>
                          <a:sym typeface="微軟正黑體"/>
                        </a:rPr>
                        <a:t>云泰創新</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1,500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900">
                          <a:latin typeface="微軟正黑體"/>
                          <a:ea typeface="微軟正黑體"/>
                          <a:cs typeface="微軟正黑體"/>
                          <a:sym typeface="微軟正黑體"/>
                        </a:rPr>
                        <a:t>1,500 </a:t>
                      </a:r>
                    </a:p>
                  </a:txBody>
                  <a:tcPr marL="0" marR="0" marT="0" marB="0" anchor="ctr" horzOverflow="overflow">
                    <a:lnL w="6350">
                      <a:solidFill>
                        <a:srgbClr val="000000"/>
                      </a:solidFill>
                    </a:lnL>
                    <a:lnR w="6350">
                      <a:solidFill>
                        <a:srgbClr val="000000"/>
                      </a:solidFill>
                    </a:lnR>
                    <a:lnT w="12700">
                      <a:miter lim="400000"/>
                    </a:lnT>
                    <a:lnB w="12700">
                      <a:miter lim="400000"/>
                    </a:lnB>
                    <a:noFill/>
                  </a:tcPr>
                </a:tc>
                <a:tc>
                  <a:txBody>
                    <a:bodyPr/>
                    <a:lstStyle/>
                    <a:p>
                      <a:pPr algn="l">
                        <a:defRPr sz="900">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sz="900">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4"/>
                  </a:ext>
                </a:extLst>
              </a:tr>
              <a:tr h="275531">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6350">
                      <a:solidFill>
                        <a:srgbClr val="333333"/>
                      </a:solidFill>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6350">
                      <a:solidFill>
                        <a:srgbClr val="333333"/>
                      </a:solidFill>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no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solidFill>
                      <a:srgbClr val="E6B8B7"/>
                    </a:solidFill>
                  </a:tcPr>
                </a:tc>
                <a:tc>
                  <a:txBody>
                    <a:bodyPr/>
                    <a:lstStyle/>
                    <a:p>
                      <a:pPr algn="ctr">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solidFill>
                      <a:srgbClr val="E6B8B7"/>
                    </a:solidFill>
                  </a:tcPr>
                </a:tc>
                <a:tc>
                  <a:txBody>
                    <a:bodyPr/>
                    <a:lstStyle/>
                    <a:p>
                      <a:pPr>
                        <a:defRPr sz="1800"/>
                      </a:pPr>
                      <a:r>
                        <a:rPr sz="9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tc>
                  <a:txBody>
                    <a:bodyPr/>
                    <a:lstStyle/>
                    <a:p>
                      <a:pPr algn="l">
                        <a:defRPr sz="1800"/>
                      </a:pPr>
                      <a:r>
                        <a:rPr sz="9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5"/>
                  </a:ext>
                </a:extLst>
              </a:tr>
              <a:tr h="367375">
                <a:tc>
                  <a:txBody>
                    <a:bodyPr/>
                    <a:lstStyle/>
                    <a:p>
                      <a:pPr>
                        <a:defRPr sz="1800"/>
                      </a:pPr>
                      <a:r>
                        <a:rPr sz="800">
                          <a:latin typeface="微軟正黑體"/>
                          <a:ea typeface="微軟正黑體"/>
                          <a:cs typeface="微軟正黑體"/>
                          <a:sym typeface="微軟正黑體"/>
                        </a:rPr>
                        <a:t>缺口</a:t>
                      </a: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sz="1800"/>
                      </a:pPr>
                      <a:r>
                        <a:rPr sz="800">
                          <a:latin typeface="微軟正黑體"/>
                          <a:ea typeface="微軟正黑體"/>
                          <a:cs typeface="微軟正黑體"/>
                          <a:sym typeface="微軟正黑體"/>
                        </a:rPr>
                        <a:t>51,569 </a:t>
                      </a: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900" b="1">
                          <a:solidFill>
                            <a:srgbClr val="FF0000"/>
                          </a:solidFill>
                          <a:latin typeface="微軟正黑體"/>
                          <a:ea typeface="微軟正黑體"/>
                          <a:cs typeface="微軟正黑體"/>
                          <a:sym typeface="微軟正黑體"/>
                        </a:rPr>
                        <a:t>0%</a:t>
                      </a:r>
                    </a:p>
                  </a:txBody>
                  <a:tcPr marL="0" marR="0" marT="0" marB="0" anchor="ctr" horzOverflow="overflow">
                    <a:lnL w="12700">
                      <a:solidFill>
                        <a:srgbClr val="333333"/>
                      </a:solidFill>
                      <a:prstDash val="dash"/>
                    </a:lnL>
                    <a:lnR w="6350">
                      <a:solidFill>
                        <a:srgbClr val="333333"/>
                      </a:solidFill>
                    </a:lnR>
                    <a:lnT w="6350">
                      <a:solidFill>
                        <a:srgbClr val="333333"/>
                      </a:solidFill>
                    </a:lnT>
                    <a:lnB w="6350">
                      <a:solidFill>
                        <a:srgbClr val="000000"/>
                      </a:solidFill>
                    </a:lnB>
                    <a:noFill/>
                  </a:tcPr>
                </a:tc>
                <a:tc>
                  <a:txBody>
                    <a:bodyPr/>
                    <a:lstStyle/>
                    <a:p>
                      <a:pPr>
                        <a:defRPr sz="1800"/>
                      </a:pPr>
                      <a:r>
                        <a:rPr sz="900" b="1">
                          <a:latin typeface="微軟正黑體"/>
                          <a:ea typeface="微軟正黑體"/>
                          <a:cs typeface="微軟正黑體"/>
                          <a:sym typeface="微軟正黑體"/>
                        </a:rPr>
                        <a:t>204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000000"/>
                      </a:solidFill>
                    </a:lnB>
                    <a:noFill/>
                  </a:tcPr>
                </a:tc>
                <a:tc>
                  <a:txBody>
                    <a:bodyPr/>
                    <a:lstStyle/>
                    <a:p>
                      <a:pPr>
                        <a:defRPr sz="1800"/>
                      </a:pPr>
                      <a:r>
                        <a:rPr sz="900" b="1">
                          <a:latin typeface="微軟正黑體"/>
                          <a:ea typeface="微軟正黑體"/>
                          <a:cs typeface="微軟正黑體"/>
                          <a:sym typeface="微軟正黑體"/>
                        </a:rPr>
                        <a:t>204 </a:t>
                      </a:r>
                    </a:p>
                  </a:txBody>
                  <a:tcPr marL="0" marR="0" marT="0" marB="0" anchor="ctr" horzOverflow="overflow">
                    <a:lnL w="6350">
                      <a:solidFill>
                        <a:srgbClr val="333333"/>
                      </a:solidFill>
                    </a:lnL>
                    <a:lnR w="6350">
                      <a:solidFill>
                        <a:srgbClr val="000000"/>
                      </a:solidFill>
                    </a:lnR>
                    <a:lnT w="6350">
                      <a:solidFill>
                        <a:srgbClr val="333333"/>
                      </a:solidFill>
                    </a:lnT>
                    <a:lnB w="6350">
                      <a:solidFill>
                        <a:srgbClr val="000000"/>
                      </a:solidFill>
                    </a:lnB>
                    <a:noFill/>
                  </a:tcPr>
                </a:tc>
                <a:tc>
                  <a:txBody>
                    <a:bodyPr/>
                    <a:lstStyle/>
                    <a:p>
                      <a:pPr>
                        <a:defRPr sz="1800"/>
                      </a:pPr>
                      <a:r>
                        <a:rPr sz="900" b="1">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6350">
                      <a:solidFill>
                        <a:srgbClr val="333333"/>
                      </a:solidFill>
                    </a:lnT>
                    <a:lnB w="6350">
                      <a:solidFill>
                        <a:srgbClr val="000000"/>
                      </a:solidFill>
                    </a:lnB>
                    <a:solidFill>
                      <a:srgbClr val="99CCFF"/>
                    </a:solidFill>
                  </a:tcPr>
                </a:tc>
                <a:tc>
                  <a:txBody>
                    <a:bodyPr/>
                    <a:lstStyle/>
                    <a:p>
                      <a:pPr>
                        <a:defRPr sz="1800"/>
                      </a:pPr>
                      <a:r>
                        <a:rPr sz="900" b="1">
                          <a:solidFill>
                            <a:srgbClr val="0000FF"/>
                          </a:solidFill>
                          <a:latin typeface="微軟正黑體"/>
                          <a:ea typeface="微軟正黑體"/>
                          <a:cs typeface="微軟正黑體"/>
                          <a:sym typeface="微軟正黑體"/>
                        </a:rPr>
                        <a:t>204 </a:t>
                      </a:r>
                    </a:p>
                  </a:txBody>
                  <a:tcPr marL="0" marR="0" marT="0" marB="0" anchor="ctr" horzOverflow="overflow">
                    <a:lnL w="6350">
                      <a:solidFill>
                        <a:srgbClr val="000000"/>
                      </a:solidFill>
                    </a:lnL>
                    <a:lnR w="6350">
                      <a:solidFill>
                        <a:srgbClr val="000000"/>
                      </a:solidFill>
                    </a:lnR>
                    <a:lnT w="6350">
                      <a:solidFill>
                        <a:srgbClr val="333333"/>
                      </a:solidFill>
                    </a:lnT>
                    <a:lnB w="6350">
                      <a:solidFill>
                        <a:srgbClr val="000000"/>
                      </a:solidFill>
                    </a:lnB>
                    <a:solidFill>
                      <a:srgbClr val="99CCFF"/>
                    </a:solidFill>
                  </a:tcPr>
                </a:tc>
                <a:tc>
                  <a:txBody>
                    <a:bodyPr/>
                    <a:lstStyle/>
                    <a:p>
                      <a:pPr algn="ctr">
                        <a:defRPr sz="1800"/>
                      </a:pPr>
                      <a:r>
                        <a:rPr sz="900" b="1">
                          <a:latin typeface="微軟正黑體"/>
                          <a:ea typeface="微軟正黑體"/>
                          <a:cs typeface="微軟正黑體"/>
                          <a:sym typeface="微軟正黑體"/>
                        </a:rPr>
                        <a:t>本年度已簽約</a:t>
                      </a:r>
                    </a:p>
                  </a:txBody>
                  <a:tcPr marL="0" marR="0" marT="0" marB="0" anchor="ctr" horzOverflow="overflow">
                    <a:lnL w="6350">
                      <a:solidFill>
                        <a:srgbClr val="000000"/>
                      </a:solidFill>
                    </a:lnL>
                    <a:lnR w="6350">
                      <a:solidFill>
                        <a:srgbClr val="000000"/>
                      </a:solidFill>
                    </a:lnR>
                    <a:lnT w="6350">
                      <a:solidFill>
                        <a:srgbClr val="333333"/>
                      </a:solidFill>
                    </a:lnT>
                    <a:lnB w="6350">
                      <a:solidFill>
                        <a:srgbClr val="000000"/>
                      </a:solidFill>
                    </a:lnB>
                    <a:solidFill>
                      <a:srgbClr val="99CCFF"/>
                    </a:solidFill>
                  </a:tcPr>
                </a:tc>
                <a:tc>
                  <a:txBody>
                    <a:bodyPr/>
                    <a:lstStyle/>
                    <a:p>
                      <a:pPr>
                        <a:defRPr sz="1800"/>
                      </a:pPr>
                      <a:r>
                        <a:rPr sz="1100" b="1">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6350">
                      <a:solidFill>
                        <a:srgbClr val="333333"/>
                      </a:solidFill>
                    </a:lnT>
                    <a:lnB w="6350">
                      <a:solidFill>
                        <a:srgbClr val="000000"/>
                      </a:solidFill>
                    </a:lnB>
                    <a:solidFill>
                      <a:srgbClr val="99CCFF"/>
                    </a:solidFill>
                  </a:tcPr>
                </a:tc>
                <a:tc>
                  <a:txBody>
                    <a:bodyPr/>
                    <a:lstStyle/>
                    <a:p>
                      <a:pPr>
                        <a:defRPr sz="1800"/>
                      </a:pPr>
                      <a:r>
                        <a:rPr sz="900" b="1">
                          <a:solidFill>
                            <a:srgbClr val="0000FF"/>
                          </a:solidFill>
                          <a:latin typeface="微軟正黑體"/>
                          <a:ea typeface="微軟正黑體"/>
                          <a:cs typeface="微軟正黑體"/>
                          <a:sym typeface="微軟正黑體"/>
                        </a:rPr>
                        <a:t>204 </a:t>
                      </a:r>
                    </a:p>
                  </a:txBody>
                  <a:tcPr marL="0" marR="0" marT="0" marB="0" anchor="ctr" horzOverflow="overflow">
                    <a:lnL w="6350">
                      <a:solidFill>
                        <a:srgbClr val="000000"/>
                      </a:solidFill>
                    </a:lnL>
                    <a:lnR w="6350">
                      <a:solidFill>
                        <a:srgbClr val="000000"/>
                      </a:solidFill>
                    </a:lnR>
                    <a:lnT w="6350">
                      <a:solidFill>
                        <a:srgbClr val="333333"/>
                      </a:solidFill>
                    </a:lnT>
                    <a:lnB w="6350">
                      <a:solidFill>
                        <a:srgbClr val="000000"/>
                      </a:solidFill>
                    </a:lnB>
                    <a:solidFill>
                      <a:srgbClr val="99CCFF"/>
                    </a:solidFill>
                  </a:tcPr>
                </a:tc>
                <a:tc>
                  <a:txBody>
                    <a:bodyPr/>
                    <a:lstStyle/>
                    <a:p>
                      <a:pPr>
                        <a:defRPr sz="1800"/>
                      </a:pPr>
                      <a:r>
                        <a:rPr sz="900" b="1">
                          <a:latin typeface="微軟正黑體"/>
                          <a:ea typeface="微軟正黑體"/>
                          <a:cs typeface="微軟正黑體"/>
                          <a:sym typeface="微軟正黑體"/>
                        </a:rPr>
                        <a:t>204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900" b="1">
                          <a:latin typeface="微軟正黑體"/>
                          <a:ea typeface="微軟正黑體"/>
                          <a:cs typeface="微軟正黑體"/>
                          <a:sym typeface="微軟正黑體"/>
                        </a:rPr>
                        <a:t>15,704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900" b="1">
                          <a:solidFill>
                            <a:srgbClr val="FF0000"/>
                          </a:solidFill>
                          <a:latin typeface="微軟正黑體"/>
                          <a:ea typeface="微軟正黑體"/>
                          <a:cs typeface="微軟正黑體"/>
                          <a:sym typeface="微軟正黑體"/>
                        </a:rPr>
                        <a:t>30%</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defRPr sz="1800"/>
                      </a:pPr>
                      <a:r>
                        <a:rPr sz="800">
                          <a:latin typeface="微軟正黑體"/>
                          <a:ea typeface="微軟正黑體"/>
                          <a:cs typeface="微軟正黑體"/>
                          <a:sym typeface="微軟正黑體"/>
                        </a:rPr>
                        <a:t>缺口</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sz="1800"/>
                      </a:pPr>
                      <a:r>
                        <a:rPr sz="800">
                          <a:latin typeface="微軟正黑體"/>
                          <a:ea typeface="微軟正黑體"/>
                          <a:cs typeface="微軟正黑體"/>
                          <a:sym typeface="微軟正黑體"/>
                        </a:rPr>
                        <a:t>36,069 </a:t>
                      </a: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6"/>
                  </a:ext>
                </a:extLst>
              </a:tr>
              <a:tr h="336761">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6350">
                      <a:solidFill>
                        <a:srgbClr val="000000"/>
                      </a:solidFill>
                    </a:lnR>
                    <a:lnT w="12700">
                      <a:miter lim="400000"/>
                    </a:lnT>
                    <a:lnB w="12700">
                      <a:miter lim="400000"/>
                    </a:lnB>
                    <a:noFill/>
                  </a:tcPr>
                </a:tc>
                <a:tc>
                  <a:txBody>
                    <a:bodyPr/>
                    <a:lstStyle/>
                    <a:p>
                      <a:pPr algn="l">
                        <a:defRPr sz="1800"/>
                      </a:pPr>
                      <a:r>
                        <a:rPr sz="8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000000"/>
                      </a:solidFill>
                    </a:lnB>
                    <a:noFill/>
                  </a:tcPr>
                </a:tc>
                <a:tc>
                  <a:txBody>
                    <a:bodyPr/>
                    <a:lstStyle/>
                    <a:p>
                      <a:pPr algn="l">
                        <a:defRPr sz="1800"/>
                      </a:pPr>
                      <a:r>
                        <a:rPr sz="800" b="1">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lgn="l">
                        <a:defRPr sz="1800"/>
                      </a:pPr>
                      <a:r>
                        <a:rPr sz="800" b="1">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lgn="l">
                        <a:defRPr sz="1800"/>
                      </a:pPr>
                      <a:r>
                        <a:rPr sz="800" b="1">
                          <a:solidFill>
                            <a:srgbClr val="FF99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000000"/>
                      </a:solidFill>
                    </a:lnB>
                    <a:solidFill>
                      <a:srgbClr val="00B050"/>
                    </a:solidFill>
                  </a:tcPr>
                </a:tc>
                <a:tc>
                  <a:txBody>
                    <a:bodyPr/>
                    <a:lstStyle/>
                    <a:p>
                      <a:pPr algn="l">
                        <a:defRPr sz="1800"/>
                      </a:pPr>
                      <a:r>
                        <a:rPr sz="800" b="1">
                          <a:solidFill>
                            <a:srgbClr val="FF9900"/>
                          </a:solidFill>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00B050"/>
                    </a:solidFill>
                  </a:tcPr>
                </a:tc>
                <a:tc>
                  <a:txBody>
                    <a:bodyPr/>
                    <a:lstStyle/>
                    <a:p>
                      <a:pPr algn="ctr">
                        <a:defRPr sz="1800"/>
                      </a:pPr>
                      <a:r>
                        <a:rPr sz="800" b="1">
                          <a:latin typeface="微軟正黑體"/>
                          <a:ea typeface="微軟正黑體"/>
                          <a:cs typeface="微軟正黑體"/>
                          <a:sym typeface="微軟正黑體"/>
                        </a:rPr>
                        <a:t>Backlog</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00B050"/>
                    </a:solidFill>
                  </a:tcPr>
                </a:tc>
                <a:tc>
                  <a:txBody>
                    <a:bodyPr/>
                    <a:lstStyle/>
                    <a:p>
                      <a:pPr>
                        <a:defRPr sz="1800"/>
                      </a:pPr>
                      <a:r>
                        <a:rPr sz="1100" b="1">
                          <a:latin typeface="微軟正黑體"/>
                          <a:ea typeface="微軟正黑體"/>
                          <a:cs typeface="微軟正黑體"/>
                          <a:sym typeface="微軟正黑體"/>
                        </a:rPr>
                        <a:t>1,500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00B050"/>
                    </a:solidFill>
                  </a:tcPr>
                </a:tc>
                <a:tc>
                  <a:txBody>
                    <a:bodyPr/>
                    <a:lstStyle/>
                    <a:p>
                      <a:pPr>
                        <a:defRPr sz="1800"/>
                      </a:pPr>
                      <a:r>
                        <a:rPr sz="900" b="1">
                          <a:solidFill>
                            <a:srgbClr val="0000FF"/>
                          </a:solidFill>
                          <a:latin typeface="微軟正黑體"/>
                          <a:ea typeface="微軟正黑體"/>
                          <a:cs typeface="微軟正黑體"/>
                          <a:sym typeface="微軟正黑體"/>
                        </a:rPr>
                        <a:t>14,000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00B050"/>
                    </a:solidFill>
                  </a:tcPr>
                </a:tc>
                <a:tc>
                  <a:txBody>
                    <a:bodyPr/>
                    <a:lstStyle/>
                    <a:p>
                      <a:pPr>
                        <a:defRPr sz="1800"/>
                      </a:pPr>
                      <a:r>
                        <a:rPr sz="900" b="1">
                          <a:latin typeface="微軟正黑體"/>
                          <a:ea typeface="微軟正黑體"/>
                          <a:cs typeface="微軟正黑體"/>
                          <a:sym typeface="微軟正黑體"/>
                        </a:rPr>
                        <a:t>15,500 </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000000"/>
                      </a:solidFill>
                    </a:lnB>
                    <a:noFill/>
                  </a:tcPr>
                </a:tc>
                <a:tc>
                  <a:txBody>
                    <a:bodyPr/>
                    <a:lstStyle/>
                    <a:p>
                      <a:pPr>
                        <a:defRPr sz="1800"/>
                      </a:pPr>
                      <a:r>
                        <a:rPr sz="900" b="1">
                          <a:solidFill>
                            <a:srgbClr val="FFFFFF"/>
                          </a:solidFill>
                          <a:latin typeface="微軟正黑體"/>
                          <a:ea typeface="微軟正黑體"/>
                          <a:cs typeface="微軟正黑體"/>
                          <a:sym typeface="微軟正黑體"/>
                        </a:rPr>
                        <a:t>15,500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defRPr sz="1800"/>
                      </a:pPr>
                      <a:r>
                        <a:rPr sz="900" b="1">
                          <a:solidFill>
                            <a:srgbClr val="FF0000"/>
                          </a:solidFill>
                          <a:latin typeface="微軟正黑體"/>
                          <a:ea typeface="微軟正黑體"/>
                          <a:cs typeface="微軟正黑體"/>
                          <a:sym typeface="微軟正黑體"/>
                        </a:rPr>
                        <a:t>30%</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000000"/>
                      </a:solidFill>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sz="800">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7"/>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latin typeface="微軟正黑體"/>
                <a:ea typeface="微軟正黑體"/>
                <a:cs typeface="微軟正黑體"/>
                <a:sym typeface="微軟正黑體"/>
              </a:defRPr>
            </a:lvl1pPr>
          </a:lstStyle>
          <a:p>
            <a:fld id="{86CB4B4D-7CA3-9044-876B-883B54F8677D}" type="slidenum">
              <a:t>5</a:t>
            </a:fld>
            <a:endParaRPr/>
          </a:p>
        </p:txBody>
      </p:sp>
      <p:sp>
        <p:nvSpPr>
          <p:cNvPr id="1054"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5" name="文字方塊 7"/>
          <p:cNvSpPr txBox="1"/>
          <p:nvPr/>
        </p:nvSpPr>
        <p:spPr>
          <a:xfrm>
            <a:off x="9767382" y="921408"/>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6" name="矩形 6"/>
          <p:cNvSpPr txBox="1"/>
          <p:nvPr/>
        </p:nvSpPr>
        <p:spPr>
          <a:xfrm>
            <a:off x="4133679" y="879652"/>
            <a:ext cx="3220598"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衍生加值目標：6,470K</a:t>
            </a:r>
          </a:p>
        </p:txBody>
      </p:sp>
      <p:graphicFrame>
        <p:nvGraphicFramePr>
          <p:cNvPr id="1057" name="表格 2"/>
          <p:cNvGraphicFramePr/>
          <p:nvPr/>
        </p:nvGraphicFramePr>
        <p:xfrm>
          <a:off x="1195752" y="1395045"/>
          <a:ext cx="9798499" cy="4984363"/>
        </p:xfrm>
        <a:graphic>
          <a:graphicData uri="http://schemas.openxmlformats.org/drawingml/2006/table">
            <a:tbl>
              <a:tblPr>
                <a:tableStyleId>{4C3C2611-4C71-4FC5-86AE-919BDF0F9419}</a:tableStyleId>
              </a:tblPr>
              <a:tblGrid>
                <a:gridCol w="573570">
                  <a:extLst>
                    <a:ext uri="{9D8B030D-6E8A-4147-A177-3AD203B41FA5}">
                      <a16:colId xmlns:a16="http://schemas.microsoft.com/office/drawing/2014/main" val="20000"/>
                    </a:ext>
                  </a:extLst>
                </a:gridCol>
                <a:gridCol w="585520">
                  <a:extLst>
                    <a:ext uri="{9D8B030D-6E8A-4147-A177-3AD203B41FA5}">
                      <a16:colId xmlns:a16="http://schemas.microsoft.com/office/drawing/2014/main" val="20001"/>
                    </a:ext>
                  </a:extLst>
                </a:gridCol>
                <a:gridCol w="733394">
                  <a:extLst>
                    <a:ext uri="{9D8B030D-6E8A-4147-A177-3AD203B41FA5}">
                      <a16:colId xmlns:a16="http://schemas.microsoft.com/office/drawing/2014/main" val="20002"/>
                    </a:ext>
                  </a:extLst>
                </a:gridCol>
                <a:gridCol w="733394">
                  <a:extLst>
                    <a:ext uri="{9D8B030D-6E8A-4147-A177-3AD203B41FA5}">
                      <a16:colId xmlns:a16="http://schemas.microsoft.com/office/drawing/2014/main" val="20003"/>
                    </a:ext>
                  </a:extLst>
                </a:gridCol>
                <a:gridCol w="733394">
                  <a:extLst>
                    <a:ext uri="{9D8B030D-6E8A-4147-A177-3AD203B41FA5}">
                      <a16:colId xmlns:a16="http://schemas.microsoft.com/office/drawing/2014/main" val="20004"/>
                    </a:ext>
                  </a:extLst>
                </a:gridCol>
                <a:gridCol w="733394">
                  <a:extLst>
                    <a:ext uri="{9D8B030D-6E8A-4147-A177-3AD203B41FA5}">
                      <a16:colId xmlns:a16="http://schemas.microsoft.com/office/drawing/2014/main" val="20005"/>
                    </a:ext>
                  </a:extLst>
                </a:gridCol>
                <a:gridCol w="1625117">
                  <a:extLst>
                    <a:ext uri="{9D8B030D-6E8A-4147-A177-3AD203B41FA5}">
                      <a16:colId xmlns:a16="http://schemas.microsoft.com/office/drawing/2014/main" val="20006"/>
                    </a:ext>
                  </a:extLst>
                </a:gridCol>
                <a:gridCol w="733394">
                  <a:extLst>
                    <a:ext uri="{9D8B030D-6E8A-4147-A177-3AD203B41FA5}">
                      <a16:colId xmlns:a16="http://schemas.microsoft.com/office/drawing/2014/main" val="20007"/>
                    </a:ext>
                  </a:extLst>
                </a:gridCol>
                <a:gridCol w="733394">
                  <a:extLst>
                    <a:ext uri="{9D8B030D-6E8A-4147-A177-3AD203B41FA5}">
                      <a16:colId xmlns:a16="http://schemas.microsoft.com/office/drawing/2014/main" val="20008"/>
                    </a:ext>
                  </a:extLst>
                </a:gridCol>
                <a:gridCol w="733394">
                  <a:extLst>
                    <a:ext uri="{9D8B030D-6E8A-4147-A177-3AD203B41FA5}">
                      <a16:colId xmlns:a16="http://schemas.microsoft.com/office/drawing/2014/main" val="20009"/>
                    </a:ext>
                  </a:extLst>
                </a:gridCol>
                <a:gridCol w="733394">
                  <a:extLst>
                    <a:ext uri="{9D8B030D-6E8A-4147-A177-3AD203B41FA5}">
                      <a16:colId xmlns:a16="http://schemas.microsoft.com/office/drawing/2014/main" val="20010"/>
                    </a:ext>
                  </a:extLst>
                </a:gridCol>
                <a:gridCol w="573570">
                  <a:extLst>
                    <a:ext uri="{9D8B030D-6E8A-4147-A177-3AD203B41FA5}">
                      <a16:colId xmlns:a16="http://schemas.microsoft.com/office/drawing/2014/main" val="20011"/>
                    </a:ext>
                  </a:extLst>
                </a:gridCol>
                <a:gridCol w="573570">
                  <a:extLst>
                    <a:ext uri="{9D8B030D-6E8A-4147-A177-3AD203B41FA5}">
                      <a16:colId xmlns:a16="http://schemas.microsoft.com/office/drawing/2014/main" val="20012"/>
                    </a:ext>
                  </a:extLst>
                </a:gridCol>
              </a:tblGrid>
              <a:tr h="410285">
                <a:tc>
                  <a:txBody>
                    <a:bodyPr/>
                    <a:lstStyle/>
                    <a:p>
                      <a:pPr algn="l">
                        <a:defRPr>
                          <a:latin typeface="微軟正黑體"/>
                          <a:ea typeface="微軟正黑體"/>
                          <a:cs typeface="微軟正黑體"/>
                          <a:sym typeface="微軟正黑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b" horzOverflow="overflow">
                    <a:lnL w="12700">
                      <a:miter lim="400000"/>
                    </a:lnL>
                    <a:lnR w="6350">
                      <a:solidFill>
                        <a:srgbClr val="000000"/>
                      </a:solidFill>
                    </a:lnR>
                    <a:lnT w="12700">
                      <a:miter lim="400000"/>
                    </a:lnT>
                    <a:lnB w="12700">
                      <a:miter lim="400000"/>
                    </a:lnB>
                    <a:noFill/>
                  </a:tcPr>
                </a:tc>
                <a:tc gridSpan="4">
                  <a:txBody>
                    <a:bodyPr/>
                    <a:lstStyle/>
                    <a:p>
                      <a:pPr algn="ctr">
                        <a:defRPr sz="1800"/>
                      </a:pPr>
                      <a:r>
                        <a:rPr b="1">
                          <a:solidFill>
                            <a:srgbClr val="0000FF"/>
                          </a:solidFill>
                          <a:latin typeface="微軟正黑體"/>
                          <a:ea typeface="微軟正黑體"/>
                          <a:cs typeface="微軟正黑體"/>
                          <a:sym typeface="微軟正黑體"/>
                        </a:rPr>
                        <a:t>簽約數</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hMerge="1">
                  <a:txBody>
                    <a:bodyPr/>
                    <a:lstStyle/>
                    <a:p>
                      <a:endParaRPr lang="zh-TW"/>
                    </a:p>
                  </a:txBody>
                  <a:tcPr/>
                </a:tc>
                <a:tc hMerge="1">
                  <a:txBody>
                    <a:bodyPr/>
                    <a:lstStyle/>
                    <a:p>
                      <a:endParaRPr lang="zh-TW"/>
                    </a:p>
                  </a:txBody>
                  <a:tcPr/>
                </a:tc>
                <a:tc hMerge="1">
                  <a:txBody>
                    <a:bodyPr/>
                    <a:lstStyle/>
                    <a:p>
                      <a:endParaRPr lang="zh-TW"/>
                    </a:p>
                  </a:txBody>
                  <a:tcPr/>
                </a:tc>
                <a:tc rowSpan="2">
                  <a:txBody>
                    <a:bodyPr/>
                    <a:lstStyle/>
                    <a:p>
                      <a:pPr algn="ctr">
                        <a:defRPr sz="1800"/>
                      </a:pPr>
                      <a:r>
                        <a:rPr b="1">
                          <a:latin typeface="微軟正黑體"/>
                          <a:ea typeface="微軟正黑體"/>
                          <a:cs typeface="微軟正黑體"/>
                          <a:sym typeface="微軟正黑體"/>
                        </a:rPr>
                        <a:t>廠商名稱</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gridSpan="4">
                  <a:txBody>
                    <a:bodyPr/>
                    <a:lstStyle/>
                    <a:p>
                      <a:pPr algn="ctr">
                        <a:defRPr sz="1800"/>
                      </a:pPr>
                      <a:r>
                        <a:rPr b="1">
                          <a:solidFill>
                            <a:srgbClr val="0000FF"/>
                          </a:solidFill>
                          <a:latin typeface="微軟正黑體"/>
                          <a:ea typeface="微軟正黑體"/>
                          <a:cs typeface="微軟正黑體"/>
                          <a:sym typeface="微軟正黑體"/>
                        </a:rPr>
                        <a:t>收入認列</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hMerge="1">
                  <a:txBody>
                    <a:bodyPr/>
                    <a:lstStyle/>
                    <a:p>
                      <a:endParaRPr lang="zh-TW"/>
                    </a:p>
                  </a:txBody>
                  <a:tcPr/>
                </a:tc>
                <a:tc hMerge="1">
                  <a:txBody>
                    <a:bodyPr/>
                    <a:lstStyle/>
                    <a:p>
                      <a:endParaRPr lang="zh-TW"/>
                    </a:p>
                  </a:txBody>
                  <a:tcPr/>
                </a:tc>
                <a:tc hMerge="1">
                  <a:txBody>
                    <a:bodyPr/>
                    <a:lstStyle/>
                    <a:p>
                      <a:endParaRPr lang="zh-TW"/>
                    </a:p>
                  </a:txBody>
                  <a:tcPr/>
                </a:tc>
                <a:tc>
                  <a:txBody>
                    <a:bodyPr/>
                    <a:lstStyle/>
                    <a:p>
                      <a:pPr algn="l">
                        <a:defRPr>
                          <a:latin typeface="微軟正黑體"/>
                          <a:ea typeface="微軟正黑體"/>
                          <a:cs typeface="微軟正黑體"/>
                          <a:sym typeface="微軟正黑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0"/>
                  </a:ext>
                </a:extLst>
              </a:tr>
              <a:tr h="317639">
                <a:tc>
                  <a:txBody>
                    <a:bodyPr/>
                    <a:lstStyle/>
                    <a:p>
                      <a:pPr algn="l">
                        <a:defRPr>
                          <a:latin typeface="微軟正黑體"/>
                          <a:ea typeface="微軟正黑體"/>
                          <a:cs typeface="微軟正黑體"/>
                          <a:sym typeface="微軟正黑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b" horzOverflow="overflow">
                    <a:lnL w="12700">
                      <a:miter lim="400000"/>
                    </a:lnL>
                    <a:lnR w="6350">
                      <a:solidFill>
                        <a:srgbClr val="000000"/>
                      </a:solidFill>
                    </a:lnR>
                    <a:lnT w="12700">
                      <a:miter lim="400000"/>
                    </a:lnT>
                    <a:lnB w="12700">
                      <a:miter lim="400000"/>
                    </a:lnB>
                    <a:noFill/>
                  </a:tcPr>
                </a:tc>
                <a:tc>
                  <a:txBody>
                    <a:bodyPr/>
                    <a:lstStyle/>
                    <a:p>
                      <a:pPr algn="ctr">
                        <a:defRPr sz="1600" b="1">
                          <a:solidFill>
                            <a:srgbClr val="FF0000"/>
                          </a:solidFill>
                          <a:latin typeface="微軟正黑體"/>
                          <a:ea typeface="微軟正黑體"/>
                          <a:cs typeface="微軟正黑體"/>
                          <a:sym typeface="微軟正黑體"/>
                        </a:defRPr>
                      </a:pPr>
                      <a:r>
                        <a:t>累加%</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a:defRPr sz="1800"/>
                      </a:pPr>
                      <a:r>
                        <a:rPr sz="1600" b="1">
                          <a:solidFill>
                            <a:srgbClr val="0000FF"/>
                          </a:solidFill>
                          <a:latin typeface="微軟正黑體"/>
                          <a:ea typeface="微軟正黑體"/>
                          <a:cs typeface="微軟正黑體"/>
                          <a:sym typeface="微軟正黑體"/>
                        </a:rPr>
                        <a:t>累加</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a:defRPr sz="1800"/>
                      </a:pPr>
                      <a:r>
                        <a:rPr sz="1600">
                          <a:latin typeface="微軟正黑體"/>
                          <a:ea typeface="微軟正黑體"/>
                          <a:cs typeface="微軟正黑體"/>
                          <a:sym typeface="微軟正黑體"/>
                        </a:rPr>
                        <a:t>小計</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a:defRPr sz="1800"/>
                      </a:pPr>
                      <a:r>
                        <a:rPr sz="1600">
                          <a:latin typeface="微軟正黑體"/>
                          <a:ea typeface="微軟正黑體"/>
                          <a:cs typeface="微軟正黑體"/>
                          <a:sym typeface="微軟正黑體"/>
                        </a:rPr>
                        <a:t>IP</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vMerge="1">
                  <a:txBody>
                    <a:bodyPr/>
                    <a:lstStyle/>
                    <a:p>
                      <a:endParaRPr lang="zh-TW"/>
                    </a:p>
                  </a:txBody>
                  <a:tcPr/>
                </a:tc>
                <a:tc>
                  <a:txBody>
                    <a:bodyPr/>
                    <a:lstStyle/>
                    <a:p>
                      <a:pPr algn="ctr">
                        <a:defRPr sz="1800"/>
                      </a:pPr>
                      <a:r>
                        <a:rPr sz="1600">
                          <a:latin typeface="微軟正黑體"/>
                          <a:ea typeface="微軟正黑體"/>
                          <a:cs typeface="微軟正黑體"/>
                          <a:sym typeface="微軟正黑體"/>
                        </a:rPr>
                        <a:t>IP</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a:defRPr sz="1800"/>
                      </a:pPr>
                      <a:r>
                        <a:rPr sz="1600">
                          <a:latin typeface="微軟正黑體"/>
                          <a:ea typeface="微軟正黑體"/>
                          <a:cs typeface="微軟正黑體"/>
                          <a:sym typeface="微軟正黑體"/>
                        </a:rPr>
                        <a:t>小計</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a:defRPr sz="1800"/>
                      </a:pPr>
                      <a:r>
                        <a:rPr sz="1600" b="1">
                          <a:solidFill>
                            <a:srgbClr val="0000FF"/>
                          </a:solidFill>
                          <a:latin typeface="微軟正黑體"/>
                          <a:ea typeface="微軟正黑體"/>
                          <a:cs typeface="微軟正黑體"/>
                          <a:sym typeface="微軟正黑體"/>
                        </a:rPr>
                        <a:t>累加</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a:defRPr sz="1600" b="1">
                          <a:solidFill>
                            <a:srgbClr val="FF0000"/>
                          </a:solidFill>
                          <a:latin typeface="微軟正黑體"/>
                          <a:ea typeface="微軟正黑體"/>
                          <a:cs typeface="微軟正黑體"/>
                          <a:sym typeface="微軟正黑體"/>
                        </a:defRPr>
                      </a:pPr>
                      <a:r>
                        <a:t>累加%</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1"/>
                  </a:ext>
                </a:extLst>
              </a:tr>
              <a:tr h="569105">
                <a:tc>
                  <a:txBody>
                    <a:bodyPr/>
                    <a:lstStyle/>
                    <a:p>
                      <a:pPr>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ctr">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25%</a:t>
                      </a:r>
                    </a:p>
                  </a:txBody>
                  <a:tcPr marL="0" marR="0" marT="0" marB="0" anchor="ctr" horzOverflow="overflow">
                    <a:lnL w="12700">
                      <a:solidFill>
                        <a:srgbClr val="333333"/>
                      </a:solidFill>
                      <a:prstDash val="dash"/>
                    </a:lnL>
                    <a:lnR w="6350">
                      <a:solidFill>
                        <a:srgbClr val="333333"/>
                      </a:solidFill>
                    </a:lnR>
                    <a:lnT w="6350">
                      <a:solidFill>
                        <a:srgbClr val="000000"/>
                      </a:solidFill>
                    </a:lnT>
                    <a:lnB w="6350">
                      <a:solidFill>
                        <a:srgbClr val="333333"/>
                      </a:solidFill>
                    </a:lnB>
                    <a:solidFill>
                      <a:srgbClr val="FFFFFF"/>
                    </a:solidFill>
                  </a:tcPr>
                </a:tc>
                <a:tc>
                  <a:txBody>
                    <a:bodyPr/>
                    <a:lstStyle/>
                    <a:p>
                      <a:pPr>
                        <a:defRPr sz="1800"/>
                      </a:pPr>
                      <a:r>
                        <a:rPr sz="1400" b="1">
                          <a:solidFill>
                            <a:srgbClr val="0000FF"/>
                          </a:solidFill>
                          <a:latin typeface="微軟正黑體"/>
                          <a:ea typeface="微軟正黑體"/>
                          <a:cs typeface="微軟正黑體"/>
                          <a:sym typeface="微軟正黑體"/>
                        </a:rPr>
                        <a:t>1,600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333333"/>
                      </a:solidFill>
                    </a:lnB>
                    <a:solidFill>
                      <a:srgbClr val="FFFFFF"/>
                    </a:solidFill>
                  </a:tcPr>
                </a:tc>
                <a:tc>
                  <a:txBody>
                    <a:bodyPr/>
                    <a:lstStyle/>
                    <a:p>
                      <a:pPr>
                        <a:defRPr sz="1800"/>
                      </a:pPr>
                      <a:r>
                        <a:rPr sz="1400" b="1">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333333"/>
                      </a:solidFill>
                    </a:lnB>
                    <a:solidFill>
                      <a:srgbClr val="FFFFFF"/>
                    </a:solid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solidFill>
                      <a:srgbClr val="FFFF00"/>
                    </a:solidFill>
                  </a:tcPr>
                </a:tc>
                <a:tc>
                  <a:txBody>
                    <a:bodyPr/>
                    <a:lstStyle/>
                    <a:p>
                      <a:pPr algn="ctr">
                        <a:defRPr sz="1400" b="1">
                          <a:latin typeface="微軟正黑體"/>
                          <a:ea typeface="微軟正黑體"/>
                          <a:cs typeface="微軟正黑體"/>
                          <a:sym typeface="微軟正黑體"/>
                        </a:defRPr>
                      </a:pPr>
                      <a:r>
                        <a:t>待努力</a:t>
                      </a:r>
                      <a:br/>
                      <a:r>
                        <a:t>(成案60%以下)</a:t>
                      </a:r>
                    </a:p>
                  </a:txBody>
                  <a:tcPr marL="0" marR="0" marT="0" marB="0" anchor="ctr" horzOverflow="overflow">
                    <a:lnL w="12700">
                      <a:miter lim="400000"/>
                    </a:lnL>
                    <a:lnR w="12700">
                      <a:miter lim="400000"/>
                    </a:lnR>
                    <a:lnT w="6350">
                      <a:solidFill>
                        <a:srgbClr val="000000"/>
                      </a:solidFill>
                    </a:lnT>
                    <a:lnB w="6350">
                      <a:solidFill>
                        <a:srgbClr val="000000"/>
                      </a:solidFill>
                    </a:lnB>
                    <a:solidFill>
                      <a:srgbClr val="FFFF00"/>
                    </a:solid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solidFill>
                      <a:srgbClr val="FFFF00"/>
                    </a:solidFill>
                  </a:tcPr>
                </a:tc>
                <a:tc>
                  <a:txBody>
                    <a:bodyPr/>
                    <a:lstStyle/>
                    <a:p>
                      <a:pPr>
                        <a:defRPr sz="1800"/>
                      </a:pPr>
                      <a:r>
                        <a:rPr sz="1400" b="1">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333333"/>
                      </a:solidFill>
                    </a:lnB>
                    <a:solidFill>
                      <a:srgbClr val="FFFFFF"/>
                    </a:solidFill>
                  </a:tcPr>
                </a:tc>
                <a:tc>
                  <a:txBody>
                    <a:bodyPr/>
                    <a:lstStyle/>
                    <a:p>
                      <a:pPr>
                        <a:defRPr sz="1800"/>
                      </a:pPr>
                      <a:r>
                        <a:rPr sz="1400" b="1">
                          <a:solidFill>
                            <a:srgbClr val="0000FF"/>
                          </a:solidFill>
                          <a:latin typeface="微軟正黑體"/>
                          <a:ea typeface="微軟正黑體"/>
                          <a:cs typeface="微軟正黑體"/>
                          <a:sym typeface="微軟正黑體"/>
                        </a:rPr>
                        <a:t>3,100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333333"/>
                      </a:solidFill>
                    </a:lnB>
                    <a:solidFill>
                      <a:srgbClr val="FFFFFF"/>
                    </a:solidFill>
                  </a:tcPr>
                </a:tc>
                <a:tc>
                  <a:txBody>
                    <a:bodyPr/>
                    <a:lstStyle/>
                    <a:p>
                      <a:pPr>
                        <a:defRPr sz="1800"/>
                      </a:pPr>
                      <a:r>
                        <a:rPr sz="1400" b="1">
                          <a:solidFill>
                            <a:srgbClr val="FF0000"/>
                          </a:solidFill>
                          <a:latin typeface="微軟正黑體"/>
                          <a:ea typeface="微軟正黑體"/>
                          <a:cs typeface="微軟正黑體"/>
                          <a:sym typeface="微軟正黑體"/>
                        </a:rPr>
                        <a:t>48%</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333333"/>
                      </a:solidFill>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2"/>
                  </a:ext>
                </a:extLst>
              </a:tr>
              <a:tr h="423521">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6350">
                      <a:solidFill>
                        <a:srgbClr val="333333"/>
                      </a:solidFill>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solidFill>
                      <a:srgbClr val="FFFFFF"/>
                    </a:solidFill>
                  </a:tcPr>
                </a:tc>
                <a:tc>
                  <a:txBody>
                    <a:bodyPr/>
                    <a:lstStyle/>
                    <a:p>
                      <a:pPr>
                        <a:defRPr sz="1800"/>
                      </a:pPr>
                      <a:r>
                        <a:rPr sz="1400">
                          <a:solidFill>
                            <a:srgbClr val="FFFFFF"/>
                          </a:solidFill>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solidFill>
                      <a:srgbClr val="FFFFFF"/>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6350">
                      <a:solidFill>
                        <a:srgbClr val="000000"/>
                      </a:solidFill>
                    </a:lnT>
                    <a:lnB w="12700">
                      <a:miter lim="400000"/>
                    </a:lnB>
                    <a:solidFill>
                      <a:srgbClr val="FFFF00"/>
                    </a:solidFill>
                  </a:tcPr>
                </a:tc>
                <a:tc>
                  <a:txBody>
                    <a:bodyPr/>
                    <a:lstStyle/>
                    <a:p>
                      <a:pPr algn="ctr">
                        <a:defRPr sz="1800"/>
                      </a:pPr>
                      <a:r>
                        <a:rPr sz="1400">
                          <a:latin typeface="微軟正黑體"/>
                          <a:ea typeface="微軟正黑體"/>
                          <a:cs typeface="微軟正黑體"/>
                          <a:sym typeface="微軟正黑體"/>
                        </a:rPr>
                        <a:t>云泰創新</a:t>
                      </a:r>
                    </a:p>
                  </a:txBody>
                  <a:tcPr marL="0" marR="0" marT="0" marB="0" anchor="ctr" horzOverflow="overflow">
                    <a:lnL w="6350">
                      <a:solidFill>
                        <a:srgbClr val="000000"/>
                      </a:solidFill>
                    </a:lnL>
                    <a:lnR w="6350">
                      <a:solidFill>
                        <a:srgbClr val="333333"/>
                      </a:solidFill>
                    </a:lnR>
                    <a:lnT w="6350">
                      <a:solidFill>
                        <a:srgbClr val="000000"/>
                      </a:solidFill>
                    </a:lnT>
                    <a:lnB w="12700">
                      <a:miter lim="400000"/>
                    </a:lnB>
                    <a:solidFill>
                      <a:srgbClr val="FFFF00"/>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333333"/>
                      </a:solidFill>
                    </a:lnR>
                    <a:lnT w="6350">
                      <a:solidFill>
                        <a:srgbClr val="000000"/>
                      </a:solidFill>
                    </a:lnT>
                    <a:lnB w="12700">
                      <a:miter lim="400000"/>
                    </a:lnB>
                    <a:solidFill>
                      <a:srgbClr val="FFFF00"/>
                    </a:solidFill>
                  </a:tcPr>
                </a:tc>
                <a:tc>
                  <a:txBody>
                    <a:bodyPr/>
                    <a:lstStyle/>
                    <a:p>
                      <a:pPr>
                        <a:defRPr sz="1800"/>
                      </a:pPr>
                      <a:r>
                        <a:rPr sz="1400">
                          <a:solidFill>
                            <a:srgbClr val="FFFFFF"/>
                          </a:solidFill>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solidFill>
                      <a:srgbClr val="FFFFFF"/>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solidFill>
                      <a:srgbClr val="FFFFFF"/>
                    </a:solid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333333"/>
                      </a:solidFill>
                    </a:lnT>
                    <a:lnB w="12700">
                      <a:miter lim="400000"/>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3"/>
                  </a:ext>
                </a:extLst>
              </a:tr>
              <a:tr h="277935">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00"/>
                    </a:solidFill>
                  </a:tcPr>
                </a:tc>
                <a:tc>
                  <a:txBody>
                    <a:bodyPr/>
                    <a:lstStyle/>
                    <a:p>
                      <a:pPr algn="ctr">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00"/>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00"/>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4"/>
                  </a:ext>
                </a:extLst>
              </a:tr>
              <a:tr h="198525">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2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6350">
                      <a:solidFill>
                        <a:srgbClr val="333333"/>
                      </a:solidFill>
                    </a:lnB>
                    <a:solidFill>
                      <a:srgbClr val="FFFFFF"/>
                    </a:solidFill>
                  </a:tcPr>
                </a:tc>
                <a:tc>
                  <a:txBody>
                    <a:bodyPr/>
                    <a:lstStyle/>
                    <a:p>
                      <a:pPr algn="l">
                        <a:defRPr sz="1800"/>
                      </a:pPr>
                      <a:r>
                        <a:rPr sz="1200" b="1">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solidFill>
                      <a:srgbClr val="FFFFFF"/>
                    </a:solidFill>
                  </a:tcPr>
                </a:tc>
                <a:tc>
                  <a:txBody>
                    <a:bodyPr/>
                    <a:lstStyle/>
                    <a:p>
                      <a:pPr algn="l">
                        <a:defRPr sz="1800"/>
                      </a:pPr>
                      <a:r>
                        <a:rPr sz="1200" b="1">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solidFill>
                      <a:srgbClr val="FFFFFF"/>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333333"/>
                      </a:solidFill>
                    </a:lnR>
                    <a:lnT w="12700">
                      <a:miter lim="400000"/>
                    </a:lnT>
                    <a:lnB w="6350">
                      <a:solidFill>
                        <a:srgbClr val="000000"/>
                      </a:solidFill>
                    </a:lnB>
                    <a:solidFill>
                      <a:srgbClr val="FFFF00"/>
                    </a:solidFill>
                  </a:tcPr>
                </a:tc>
                <a:tc>
                  <a:txBody>
                    <a:bodyPr/>
                    <a:lstStyle/>
                    <a:p>
                      <a:pPr algn="ctr">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000000"/>
                      </a:solidFill>
                    </a:lnB>
                    <a:solidFill>
                      <a:srgbClr val="FFFF00"/>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333333"/>
                      </a:solidFill>
                    </a:lnR>
                    <a:lnT w="12700">
                      <a:miter lim="400000"/>
                    </a:lnT>
                    <a:lnB w="6350">
                      <a:solidFill>
                        <a:srgbClr val="000000"/>
                      </a:solidFill>
                    </a:lnB>
                    <a:solidFill>
                      <a:srgbClr val="FFFF00"/>
                    </a:solidFill>
                  </a:tcPr>
                </a:tc>
                <a:tc>
                  <a:txBody>
                    <a:bodyPr/>
                    <a:lstStyle/>
                    <a:p>
                      <a:pPr>
                        <a:defRPr sz="1800"/>
                      </a:pPr>
                      <a:r>
                        <a:rPr sz="1400">
                          <a:solidFill>
                            <a:srgbClr val="FFFFFF"/>
                          </a:solidFill>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solidFill>
                      <a:srgbClr val="FFFFFF"/>
                    </a:solidFill>
                  </a:tcPr>
                </a:tc>
                <a:tc>
                  <a:txBody>
                    <a:bodyPr/>
                    <a:lstStyle/>
                    <a:p>
                      <a:pPr algn="l">
                        <a:defRPr sz="1800"/>
                      </a:pPr>
                      <a:r>
                        <a:rPr sz="1200" b="1">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solidFill>
                      <a:srgbClr val="FFFFFF"/>
                    </a:solidFill>
                  </a:tcPr>
                </a:tc>
                <a:tc>
                  <a:txBody>
                    <a:bodyPr/>
                    <a:lstStyle/>
                    <a:p>
                      <a:pPr algn="l">
                        <a:defRPr sz="1800"/>
                      </a:pPr>
                      <a:r>
                        <a:rPr sz="12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6350">
                      <a:solidFill>
                        <a:srgbClr val="333333"/>
                      </a:solidFill>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5"/>
                  </a:ext>
                </a:extLst>
              </a:tr>
              <a:tr h="542636">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25%</a:t>
                      </a:r>
                    </a:p>
                  </a:txBody>
                  <a:tcPr marL="0" marR="0" marT="0" marB="0" anchor="ctr" horzOverflow="overflow">
                    <a:lnL w="12700">
                      <a:solidFill>
                        <a:srgbClr val="333333"/>
                      </a:solidFill>
                      <a:prstDash val="dash"/>
                    </a:lnL>
                    <a:lnR w="6350">
                      <a:solidFill>
                        <a:srgbClr val="333333"/>
                      </a:solidFill>
                    </a:lnR>
                    <a:lnT w="6350">
                      <a:solidFill>
                        <a:srgbClr val="333333"/>
                      </a:solidFill>
                    </a:lnT>
                    <a:lnB w="6350">
                      <a:solidFill>
                        <a:srgbClr val="333333"/>
                      </a:solidFill>
                    </a:lnB>
                    <a:solidFill>
                      <a:srgbClr val="FFFFFF"/>
                    </a:solidFill>
                  </a:tcPr>
                </a:tc>
                <a:tc>
                  <a:txBody>
                    <a:bodyPr/>
                    <a:lstStyle/>
                    <a:p>
                      <a:pPr>
                        <a:defRPr sz="1800"/>
                      </a:pPr>
                      <a:r>
                        <a:rPr sz="1400" b="1">
                          <a:latin typeface="微軟正黑體"/>
                          <a:ea typeface="微軟正黑體"/>
                          <a:cs typeface="微軟正黑體"/>
                          <a:sym typeface="微軟正黑體"/>
                        </a:rPr>
                        <a:t>1,600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solidFill>
                      <a:srgbClr val="FFFFFF"/>
                    </a:solidFill>
                  </a:tcPr>
                </a:tc>
                <a:tc>
                  <a:txBody>
                    <a:bodyPr/>
                    <a:lstStyle/>
                    <a:p>
                      <a:pPr>
                        <a:defRPr sz="1800"/>
                      </a:pPr>
                      <a:r>
                        <a:rPr sz="1400" b="1">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6350">
                      <a:solidFill>
                        <a:srgbClr val="333333"/>
                      </a:solidFill>
                    </a:lnT>
                    <a:lnB w="6350">
                      <a:solidFill>
                        <a:srgbClr val="333333"/>
                      </a:solidFill>
                    </a:lnB>
                    <a:solidFill>
                      <a:srgbClr val="FFFFFF"/>
                    </a:solid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solidFill>
                      <a:srgbClr val="E6B8B7"/>
                    </a:solidFill>
                  </a:tcPr>
                </a:tc>
                <a:tc>
                  <a:txBody>
                    <a:bodyPr/>
                    <a:lstStyle/>
                    <a:p>
                      <a:pPr algn="ctr">
                        <a:defRPr sz="1400" b="1">
                          <a:latin typeface="微軟正黑體"/>
                          <a:ea typeface="微軟正黑體"/>
                          <a:cs typeface="微軟正黑體"/>
                          <a:sym typeface="微軟正黑體"/>
                        </a:defRPr>
                      </a:pPr>
                      <a:r>
                        <a:t>   推廣中</a:t>
                      </a:r>
                      <a:br/>
                      <a:r>
                        <a:t> (成案率60以上%)</a:t>
                      </a:r>
                    </a:p>
                  </a:txBody>
                  <a:tcPr marL="0" marR="0" marT="0" marB="0" anchor="ctr" horzOverflow="overflow">
                    <a:lnL w="12700">
                      <a:miter lim="400000"/>
                    </a:lnL>
                    <a:lnR w="12700">
                      <a:miter lim="400000"/>
                    </a:lnR>
                    <a:lnT w="6350">
                      <a:solidFill>
                        <a:srgbClr val="000000"/>
                      </a:solidFill>
                    </a:lnT>
                    <a:lnB w="6350">
                      <a:solidFill>
                        <a:srgbClr val="000000"/>
                      </a:solidFill>
                    </a:lnB>
                    <a:solidFill>
                      <a:srgbClr val="E6B8B7"/>
                    </a:solid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solidFill>
                      <a:srgbClr val="E6B8B7"/>
                    </a:solidFill>
                  </a:tcPr>
                </a:tc>
                <a:tc>
                  <a:txBody>
                    <a:bodyPr/>
                    <a:lstStyle/>
                    <a:p>
                      <a:pPr>
                        <a:defRPr sz="1800"/>
                      </a:pPr>
                      <a:r>
                        <a:rPr sz="1400" b="1">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333333"/>
                      </a:solidFill>
                    </a:lnR>
                    <a:lnT w="6350">
                      <a:solidFill>
                        <a:srgbClr val="333333"/>
                      </a:solidFill>
                    </a:lnT>
                    <a:lnB w="6350">
                      <a:solidFill>
                        <a:srgbClr val="333333"/>
                      </a:solidFill>
                    </a:lnB>
                    <a:solidFill>
                      <a:srgbClr val="FFFFFF"/>
                    </a:solidFill>
                  </a:tcPr>
                </a:tc>
                <a:tc>
                  <a:txBody>
                    <a:bodyPr/>
                    <a:lstStyle/>
                    <a:p>
                      <a:pPr>
                        <a:defRPr sz="1800"/>
                      </a:pPr>
                      <a:r>
                        <a:rPr sz="1400" b="1">
                          <a:latin typeface="微軟正黑體"/>
                          <a:ea typeface="微軟正黑體"/>
                          <a:cs typeface="微軟正黑體"/>
                          <a:sym typeface="微軟正黑體"/>
                        </a:rPr>
                        <a:t>3,100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solidFill>
                      <a:srgbClr val="FFFFFF"/>
                    </a:solidFill>
                  </a:tcPr>
                </a:tc>
                <a:tc>
                  <a:txBody>
                    <a:bodyPr/>
                    <a:lstStyle/>
                    <a:p>
                      <a:pPr>
                        <a:defRPr sz="1800"/>
                      </a:pPr>
                      <a:r>
                        <a:rPr sz="1400" b="1">
                          <a:solidFill>
                            <a:srgbClr val="FF0000"/>
                          </a:solidFill>
                          <a:latin typeface="微軟正黑體"/>
                          <a:ea typeface="微軟正黑體"/>
                          <a:cs typeface="微軟正黑體"/>
                          <a:sym typeface="微軟正黑體"/>
                        </a:rPr>
                        <a:t>48%</a:t>
                      </a:r>
                    </a:p>
                  </a:txBody>
                  <a:tcPr marL="0" marR="0" marT="0" marB="0" anchor="ctr" horzOverflow="overflow">
                    <a:lnL w="6350">
                      <a:solidFill>
                        <a:srgbClr val="333333"/>
                      </a:solidFill>
                    </a:lnL>
                    <a:lnR w="6350">
                      <a:solidFill>
                        <a:srgbClr val="000000"/>
                      </a:solidFill>
                    </a:lnR>
                    <a:lnT w="6350">
                      <a:solidFill>
                        <a:srgbClr val="333333"/>
                      </a:solidFill>
                    </a:lnT>
                    <a:lnB w="6350">
                      <a:solidFill>
                        <a:srgbClr val="333333"/>
                      </a:solidFill>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6"/>
                  </a:ext>
                </a:extLst>
              </a:tr>
              <a:tr h="397050">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6350">
                      <a:solidFill>
                        <a:srgbClr val="333333"/>
                      </a:solidFill>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solidFill>
                      <a:srgbClr val="FFFFFF"/>
                    </a:solidFill>
                  </a:tcPr>
                </a:tc>
                <a:tc>
                  <a:txBody>
                    <a:bodyPr/>
                    <a:lstStyle/>
                    <a:p>
                      <a:pPr>
                        <a:defRPr sz="1800"/>
                      </a:pPr>
                      <a:r>
                        <a:rPr sz="1400">
                          <a:solidFill>
                            <a:srgbClr val="FFFFFF"/>
                          </a:solidFill>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solidFill>
                      <a:srgbClr val="FFFFFF"/>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6350">
                      <a:solidFill>
                        <a:srgbClr val="000000"/>
                      </a:solidFill>
                    </a:lnT>
                    <a:lnB w="12700">
                      <a:miter lim="400000"/>
                    </a:lnB>
                    <a:solidFill>
                      <a:srgbClr val="E6B8B7"/>
                    </a:solidFill>
                  </a:tcPr>
                </a:tc>
                <a:tc>
                  <a:txBody>
                    <a:bodyPr/>
                    <a:lstStyle/>
                    <a:p>
                      <a:pPr algn="ctr">
                        <a:defRPr sz="1800"/>
                      </a:pPr>
                      <a:r>
                        <a:rPr sz="1400">
                          <a:latin typeface="微軟正黑體"/>
                          <a:ea typeface="微軟正黑體"/>
                          <a:cs typeface="微軟正黑體"/>
                          <a:sym typeface="微軟正黑體"/>
                        </a:rPr>
                        <a:t>云泰創新</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E6B8B7"/>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E6B8B7"/>
                    </a:solidFill>
                  </a:tcPr>
                </a:tc>
                <a:tc>
                  <a:txBody>
                    <a:bodyPr/>
                    <a:lstStyle/>
                    <a:p>
                      <a:pPr>
                        <a:defRPr sz="1800"/>
                      </a:pPr>
                      <a:r>
                        <a:rPr sz="1400">
                          <a:solidFill>
                            <a:srgbClr val="FFFFFF"/>
                          </a:solidFill>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333333"/>
                      </a:solidFill>
                    </a:lnR>
                    <a:lnT w="6350">
                      <a:solidFill>
                        <a:srgbClr val="333333"/>
                      </a:solidFill>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solidFill>
                      <a:srgbClr val="FFFFFF"/>
                    </a:solid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333333"/>
                      </a:solidFill>
                    </a:lnT>
                    <a:lnB w="12700">
                      <a:miter lim="400000"/>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7"/>
                  </a:ext>
                </a:extLst>
              </a:tr>
              <a:tr h="211759">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E6B8B7"/>
                    </a:solidFill>
                  </a:tcPr>
                </a:tc>
                <a:tc>
                  <a:txBody>
                    <a:bodyPr/>
                    <a:lstStyle/>
                    <a:p>
                      <a:pPr algn="ctr">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8"/>
                  </a:ext>
                </a:extLst>
              </a:tr>
              <a:tr h="211759">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E6B8B7"/>
                    </a:solidFill>
                  </a:tcPr>
                </a:tc>
                <a:tc>
                  <a:txBody>
                    <a:bodyPr/>
                    <a:lstStyle/>
                    <a:p>
                      <a:pPr algn="ctr">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solidFill>
                      <a:srgbClr val="E6B8B7"/>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9"/>
                  </a:ext>
                </a:extLst>
              </a:tr>
              <a:tr h="238230">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E6B8B7"/>
                    </a:solidFill>
                  </a:tcPr>
                </a:tc>
                <a:tc>
                  <a:txBody>
                    <a:bodyPr/>
                    <a:lstStyle/>
                    <a:p>
                      <a:pPr algn="ctr">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solidFill>
                      <a:srgbClr val="E6B8B7"/>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0"/>
                  </a:ext>
                </a:extLst>
              </a:tr>
              <a:tr h="198525">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E6B8B7"/>
                    </a:solidFill>
                  </a:tcPr>
                </a:tc>
                <a:tc>
                  <a:txBody>
                    <a:bodyPr/>
                    <a:lstStyle/>
                    <a:p>
                      <a:pPr algn="ctr">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solidFill>
                      <a:srgbClr val="E6B8B7"/>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solidFill>
                      <a:srgbClr val="FFFFFF"/>
                    </a:solid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1"/>
                  </a:ext>
                </a:extLst>
              </a:tr>
              <a:tr h="198525">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6350">
                      <a:solidFill>
                        <a:srgbClr val="333333"/>
                      </a:solidFill>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000000"/>
                      </a:solidFill>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000000"/>
                      </a:solidFill>
                    </a:lnB>
                    <a:solidFill>
                      <a:srgbClr val="FFFFFF"/>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6350">
                      <a:solidFill>
                        <a:srgbClr val="333333"/>
                      </a:solidFill>
                    </a:lnB>
                    <a:noFill/>
                  </a:tcPr>
                </a:tc>
                <a:tc>
                  <a:txBody>
                    <a:bodyPr/>
                    <a:lstStyle/>
                    <a:p>
                      <a:pPr algn="ctr">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6350">
                      <a:solidFill>
                        <a:srgbClr val="333333"/>
                      </a:solidFill>
                    </a:lnB>
                    <a:no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solidFill>
                      <a:srgbClr val="FFFFFF"/>
                    </a:solidFill>
                  </a:tcPr>
                </a:tc>
                <a:tc>
                  <a:txBody>
                    <a:bodyPr/>
                    <a:lstStyle/>
                    <a:p>
                      <a:pPr algn="l">
                        <a:defRPr sz="1800"/>
                      </a:pPr>
                      <a:r>
                        <a:rPr sz="1400">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solidFill>
                      <a:srgbClr val="FFFFFF"/>
                    </a:solidFill>
                  </a:tcPr>
                </a:tc>
                <a:tc>
                  <a:txBody>
                    <a:bodyPr/>
                    <a:lstStyle/>
                    <a:p>
                      <a:pPr algn="l">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6350">
                      <a:solidFill>
                        <a:srgbClr val="333333"/>
                      </a:solidFill>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2"/>
                  </a:ext>
                </a:extLst>
              </a:tr>
              <a:tr h="370581">
                <a:tc>
                  <a:txBody>
                    <a:bodyPr/>
                    <a:lstStyle/>
                    <a:p>
                      <a:pPr>
                        <a:defRPr sz="1800"/>
                      </a:pPr>
                      <a:r>
                        <a:rPr sz="1200">
                          <a:latin typeface="微軟正黑體"/>
                          <a:ea typeface="微軟正黑體"/>
                          <a:cs typeface="微軟正黑體"/>
                          <a:sym typeface="微軟正黑體"/>
                        </a:rPr>
                        <a:t>缺口</a:t>
                      </a: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sz="1800"/>
                      </a:pPr>
                      <a:r>
                        <a:rPr sz="1200">
                          <a:latin typeface="微軟正黑體"/>
                          <a:ea typeface="微軟正黑體"/>
                          <a:cs typeface="微軟正黑體"/>
                          <a:sym typeface="微軟正黑體"/>
                        </a:rPr>
                        <a:t>4,870 </a:t>
                      </a: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25%</a:t>
                      </a:r>
                    </a:p>
                  </a:txBody>
                  <a:tcPr marL="0" marR="0" marT="0" marB="0" anchor="ctr" horzOverflow="overflow">
                    <a:lnL w="12700">
                      <a:solidFill>
                        <a:srgbClr val="333333"/>
                      </a:solidFill>
                      <a:prstDash val="dash"/>
                    </a:lnL>
                    <a:lnR w="6350">
                      <a:solidFill>
                        <a:srgbClr val="000000"/>
                      </a:solidFill>
                    </a:lnR>
                    <a:lnT w="6350">
                      <a:solidFill>
                        <a:srgbClr val="333333"/>
                      </a:solidFill>
                    </a:lnT>
                    <a:lnB w="6350">
                      <a:solidFill>
                        <a:srgbClr val="000000"/>
                      </a:solidFill>
                    </a:lnB>
                    <a:solidFill>
                      <a:srgbClr val="FFFFFF"/>
                    </a:solidFill>
                  </a:tcPr>
                </a:tc>
                <a:tc>
                  <a:txBody>
                    <a:bodyPr/>
                    <a:lstStyle/>
                    <a:p>
                      <a:pPr>
                        <a:defRPr sz="1800"/>
                      </a:pPr>
                      <a:r>
                        <a:rPr sz="1400" b="1">
                          <a:latin typeface="微軟正黑體"/>
                          <a:ea typeface="微軟正黑體"/>
                          <a:cs typeface="微軟正黑體"/>
                          <a:sym typeface="微軟正黑體"/>
                        </a:rPr>
                        <a:t>1,600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defRPr sz="1800"/>
                      </a:pPr>
                      <a:r>
                        <a:rPr sz="1400" b="1">
                          <a:latin typeface="微軟正黑體"/>
                          <a:ea typeface="微軟正黑體"/>
                          <a:cs typeface="微軟正黑體"/>
                          <a:sym typeface="微軟正黑體"/>
                        </a:rPr>
                        <a:t>1,600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defRPr sz="1800"/>
                      </a:pPr>
                      <a:r>
                        <a:rPr sz="1400" b="1">
                          <a:latin typeface="微軟正黑體"/>
                          <a:ea typeface="微軟正黑體"/>
                          <a:cs typeface="微軟正黑體"/>
                          <a:sym typeface="微軟正黑體"/>
                        </a:rPr>
                        <a:t>1,600 </a:t>
                      </a:r>
                    </a:p>
                  </a:txBody>
                  <a:tcPr marL="0" marR="0" marT="0" marB="0" anchor="ctr" horzOverflow="overflow">
                    <a:lnL w="6350">
                      <a:solidFill>
                        <a:srgbClr val="000000"/>
                      </a:solidFill>
                    </a:lnL>
                    <a:lnR w="6350">
                      <a:solidFill>
                        <a:srgbClr val="000000"/>
                      </a:solidFill>
                    </a:lnR>
                    <a:lnT w="6350">
                      <a:solidFill>
                        <a:srgbClr val="333333"/>
                      </a:solidFill>
                    </a:lnT>
                    <a:lnB w="6350">
                      <a:solidFill>
                        <a:srgbClr val="000000"/>
                      </a:solidFill>
                    </a:lnB>
                    <a:solidFill>
                      <a:srgbClr val="99CCFF"/>
                    </a:solidFill>
                  </a:tcPr>
                </a:tc>
                <a:tc>
                  <a:txBody>
                    <a:bodyPr/>
                    <a:lstStyle/>
                    <a:p>
                      <a:pPr algn="ctr">
                        <a:defRPr sz="1800"/>
                      </a:pPr>
                      <a:r>
                        <a:rPr sz="1400" b="1">
                          <a:latin typeface="微軟正黑體"/>
                          <a:ea typeface="微軟正黑體"/>
                          <a:cs typeface="微軟正黑體"/>
                          <a:sym typeface="微軟正黑體"/>
                        </a:rPr>
                        <a:t>本年度已簽約</a:t>
                      </a:r>
                    </a:p>
                  </a:txBody>
                  <a:tcPr marL="0" marR="0" marT="0" marB="0" anchor="ctr" horzOverflow="overflow">
                    <a:lnL w="6350">
                      <a:solidFill>
                        <a:srgbClr val="000000"/>
                      </a:solidFill>
                    </a:lnL>
                    <a:lnR w="6350">
                      <a:solidFill>
                        <a:srgbClr val="000000"/>
                      </a:solidFill>
                    </a:lnR>
                    <a:lnT w="6350">
                      <a:solidFill>
                        <a:srgbClr val="333333"/>
                      </a:solidFill>
                    </a:lnT>
                    <a:lnB w="6350">
                      <a:solidFill>
                        <a:srgbClr val="333333"/>
                      </a:solidFill>
                    </a:lnB>
                    <a:solidFill>
                      <a:srgbClr val="99CCFF"/>
                    </a:solidFill>
                  </a:tcPr>
                </a:tc>
                <a:tc>
                  <a:txBody>
                    <a:bodyPr/>
                    <a:lstStyle/>
                    <a:p>
                      <a:pPr>
                        <a:defRPr sz="1800"/>
                      </a:pPr>
                      <a:r>
                        <a:rPr sz="1400" b="1">
                          <a:solidFill>
                            <a:srgbClr val="0000FF"/>
                          </a:solidFill>
                          <a:latin typeface="微軟正黑體"/>
                          <a:ea typeface="微軟正黑體"/>
                          <a:cs typeface="微軟正黑體"/>
                          <a:sym typeface="微軟正黑體"/>
                        </a:rPr>
                        <a:t>1,600 </a:t>
                      </a:r>
                    </a:p>
                  </a:txBody>
                  <a:tcPr marL="0" marR="0" marT="0" marB="0" anchor="ctr" horzOverflow="overflow">
                    <a:lnL w="6350">
                      <a:solidFill>
                        <a:srgbClr val="000000"/>
                      </a:solidFill>
                    </a:lnL>
                    <a:lnR w="6350">
                      <a:solidFill>
                        <a:srgbClr val="333333"/>
                      </a:solidFill>
                    </a:lnR>
                    <a:lnT w="6350">
                      <a:solidFill>
                        <a:srgbClr val="333333"/>
                      </a:solidFill>
                    </a:lnT>
                    <a:lnB w="6350">
                      <a:solidFill>
                        <a:srgbClr val="333333"/>
                      </a:solidFill>
                    </a:lnB>
                    <a:solidFill>
                      <a:srgbClr val="99CCFF"/>
                    </a:solidFill>
                  </a:tcPr>
                </a:tc>
                <a:tc>
                  <a:txBody>
                    <a:bodyPr/>
                    <a:lstStyle/>
                    <a:p>
                      <a:pPr>
                        <a:defRPr sz="1800"/>
                      </a:pPr>
                      <a:r>
                        <a:rPr sz="1400" b="1">
                          <a:latin typeface="微軟正黑體"/>
                          <a:ea typeface="微軟正黑體"/>
                          <a:cs typeface="微軟正黑體"/>
                          <a:sym typeface="微軟正黑體"/>
                        </a:rPr>
                        <a:t>1,600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solidFill>
                      <a:srgbClr val="FFFFFF"/>
                    </a:solidFill>
                  </a:tcPr>
                </a:tc>
                <a:tc>
                  <a:txBody>
                    <a:bodyPr/>
                    <a:lstStyle/>
                    <a:p>
                      <a:pPr>
                        <a:defRPr sz="1800"/>
                      </a:pPr>
                      <a:r>
                        <a:rPr sz="1400" b="1">
                          <a:latin typeface="微軟正黑體"/>
                          <a:ea typeface="微軟正黑體"/>
                          <a:cs typeface="微軟正黑體"/>
                          <a:sym typeface="微軟正黑體"/>
                        </a:rPr>
                        <a:t>3,100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solidFill>
                      <a:srgbClr val="FFFFFF"/>
                    </a:solidFill>
                  </a:tcPr>
                </a:tc>
                <a:tc>
                  <a:txBody>
                    <a:bodyPr/>
                    <a:lstStyle/>
                    <a:p>
                      <a:pPr>
                        <a:defRPr sz="1800"/>
                      </a:pPr>
                      <a:r>
                        <a:rPr sz="1400" b="1">
                          <a:solidFill>
                            <a:srgbClr val="FF0000"/>
                          </a:solidFill>
                          <a:latin typeface="微軟正黑體"/>
                          <a:ea typeface="微軟正黑體"/>
                          <a:cs typeface="微軟正黑體"/>
                          <a:sym typeface="微軟正黑體"/>
                        </a:rPr>
                        <a:t>48%</a:t>
                      </a:r>
                    </a:p>
                  </a:txBody>
                  <a:tcPr marL="0" marR="0" marT="0" marB="0" anchor="ctr" horzOverflow="overflow">
                    <a:lnL w="6350">
                      <a:solidFill>
                        <a:srgbClr val="333333"/>
                      </a:solidFill>
                    </a:lnL>
                    <a:lnR w="6350">
                      <a:solidFill>
                        <a:srgbClr val="000000"/>
                      </a:solidFill>
                    </a:lnR>
                    <a:lnT w="6350">
                      <a:solidFill>
                        <a:srgbClr val="333333"/>
                      </a:solidFill>
                    </a:lnT>
                    <a:lnB w="6350">
                      <a:solidFill>
                        <a:srgbClr val="333333"/>
                      </a:solidFill>
                    </a:lnB>
                    <a:solidFill>
                      <a:srgbClr val="FFFFFF"/>
                    </a:solidFill>
                  </a:tcPr>
                </a:tc>
                <a:tc>
                  <a:txBody>
                    <a:bodyPr/>
                    <a:lstStyle/>
                    <a:p>
                      <a:pPr>
                        <a:defRPr sz="1800"/>
                      </a:pPr>
                      <a:r>
                        <a:rPr sz="1200">
                          <a:latin typeface="微軟正黑體"/>
                          <a:ea typeface="微軟正黑體"/>
                          <a:cs typeface="微軟正黑體"/>
                          <a:sym typeface="微軟正黑體"/>
                        </a:rPr>
                        <a:t>缺口</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sz="1800"/>
                      </a:pPr>
                      <a:r>
                        <a:rPr sz="1200">
                          <a:latin typeface="微軟正黑體"/>
                          <a:ea typeface="微軟正黑體"/>
                          <a:cs typeface="微軟正黑體"/>
                          <a:sym typeface="微軟正黑體"/>
                        </a:rPr>
                        <a:t>3,370 </a:t>
                      </a: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3"/>
                  </a:ext>
                </a:extLst>
              </a:tr>
              <a:tr h="370581">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6350">
                      <a:solidFill>
                        <a:srgbClr val="000000"/>
                      </a:solidFill>
                    </a:lnR>
                    <a:lnT w="12700">
                      <a:miter lim="400000"/>
                    </a:lnT>
                    <a:lnB w="12700">
                      <a:miter lim="400000"/>
                    </a:lnB>
                    <a:noFill/>
                  </a:tcPr>
                </a:tc>
                <a:tc>
                  <a:txBody>
                    <a:bodyPr/>
                    <a:lstStyle/>
                    <a:p>
                      <a:pPr algn="l">
                        <a:defRPr sz="1800"/>
                      </a:pPr>
                      <a:r>
                        <a:rPr sz="12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000000"/>
                      </a:solidFill>
                    </a:lnB>
                    <a:solidFill>
                      <a:srgbClr val="FFFFFF"/>
                    </a:solidFill>
                  </a:tcPr>
                </a:tc>
                <a:tc>
                  <a:txBody>
                    <a:bodyPr/>
                    <a:lstStyle/>
                    <a:p>
                      <a:pPr algn="l">
                        <a:defRPr sz="1800"/>
                      </a:pPr>
                      <a:r>
                        <a:rPr sz="1200" b="1">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solidFill>
                      <a:srgbClr val="FFFFFF"/>
                    </a:solidFill>
                  </a:tcPr>
                </a:tc>
                <a:tc>
                  <a:txBody>
                    <a:bodyPr/>
                    <a:lstStyle/>
                    <a:p>
                      <a:pPr algn="l">
                        <a:defRPr sz="1800"/>
                      </a:pPr>
                      <a:r>
                        <a:rPr sz="1200" b="1">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solidFill>
                      <a:srgbClr val="FFFFFF"/>
                    </a:solidFill>
                  </a:tcPr>
                </a:tc>
                <a:tc>
                  <a:txBody>
                    <a:bodyPr/>
                    <a:lstStyle/>
                    <a:p>
                      <a:pPr algn="l">
                        <a:defRPr sz="1800"/>
                      </a:pPr>
                      <a:r>
                        <a:rPr sz="1200" b="1">
                          <a:solidFill>
                            <a:srgbClr val="FF99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000000"/>
                      </a:solidFill>
                    </a:lnB>
                    <a:solidFill>
                      <a:srgbClr val="00B050"/>
                    </a:solidFill>
                  </a:tcPr>
                </a:tc>
                <a:tc>
                  <a:txBody>
                    <a:bodyPr/>
                    <a:lstStyle/>
                    <a:p>
                      <a:pPr algn="ctr">
                        <a:defRPr sz="1800"/>
                      </a:pPr>
                      <a:r>
                        <a:rPr sz="1200" b="1">
                          <a:latin typeface="微軟正黑體"/>
                          <a:ea typeface="微軟正黑體"/>
                          <a:cs typeface="微軟正黑體"/>
                          <a:sym typeface="微軟正黑體"/>
                        </a:rPr>
                        <a:t>Backlog</a:t>
                      </a:r>
                    </a:p>
                  </a:txBody>
                  <a:tcPr marL="0" marR="0" marT="0" marB="0" anchor="ctr" horzOverflow="overflow">
                    <a:lnL w="6350">
                      <a:solidFill>
                        <a:srgbClr val="000000"/>
                      </a:solidFill>
                    </a:lnL>
                    <a:lnR w="6350">
                      <a:solidFill>
                        <a:srgbClr val="000000"/>
                      </a:solidFill>
                    </a:lnR>
                    <a:lnT w="6350">
                      <a:solidFill>
                        <a:srgbClr val="333333"/>
                      </a:solidFill>
                    </a:lnT>
                    <a:lnB w="6350">
                      <a:solidFill>
                        <a:srgbClr val="000000"/>
                      </a:solidFill>
                    </a:lnB>
                    <a:solidFill>
                      <a:srgbClr val="00B050"/>
                    </a:solidFill>
                  </a:tcPr>
                </a:tc>
                <a:tc>
                  <a:txBody>
                    <a:bodyPr/>
                    <a:lstStyle/>
                    <a:p>
                      <a:pPr>
                        <a:defRPr sz="1800"/>
                      </a:pPr>
                      <a:r>
                        <a:rPr sz="1200" b="1">
                          <a:solidFill>
                            <a:srgbClr val="0000FF"/>
                          </a:solidFill>
                          <a:latin typeface="微軟正黑體"/>
                          <a:ea typeface="微軟正黑體"/>
                          <a:cs typeface="微軟正黑體"/>
                          <a:sym typeface="微軟正黑體"/>
                        </a:rPr>
                        <a:t>1,500 </a:t>
                      </a:r>
                    </a:p>
                  </a:txBody>
                  <a:tcPr marL="0" marR="0" marT="0" marB="0" anchor="ctr" horzOverflow="overflow">
                    <a:lnL w="6350">
                      <a:solidFill>
                        <a:srgbClr val="000000"/>
                      </a:solidFill>
                    </a:lnL>
                    <a:lnR w="6350">
                      <a:solidFill>
                        <a:srgbClr val="333333"/>
                      </a:solidFill>
                    </a:lnR>
                    <a:lnT w="6350">
                      <a:solidFill>
                        <a:srgbClr val="333333"/>
                      </a:solidFill>
                    </a:lnT>
                    <a:lnB w="6350">
                      <a:solidFill>
                        <a:srgbClr val="000000"/>
                      </a:solidFill>
                    </a:lnB>
                    <a:solidFill>
                      <a:srgbClr val="00B050"/>
                    </a:solidFill>
                  </a:tcPr>
                </a:tc>
                <a:tc>
                  <a:txBody>
                    <a:bodyPr/>
                    <a:lstStyle/>
                    <a:p>
                      <a:pPr>
                        <a:defRPr sz="1800"/>
                      </a:pPr>
                      <a:r>
                        <a:rPr sz="1400" b="1">
                          <a:latin typeface="微軟正黑體"/>
                          <a:ea typeface="微軟正黑體"/>
                          <a:cs typeface="微軟正黑體"/>
                          <a:sym typeface="微軟正黑體"/>
                        </a:rPr>
                        <a:t>1,500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000000"/>
                      </a:solidFill>
                    </a:lnB>
                    <a:solidFill>
                      <a:srgbClr val="FFFFFF"/>
                    </a:solidFill>
                  </a:tcPr>
                </a:tc>
                <a:tc>
                  <a:txBody>
                    <a:bodyPr/>
                    <a:lstStyle/>
                    <a:p>
                      <a:pPr>
                        <a:defRPr sz="1800"/>
                      </a:pPr>
                      <a:r>
                        <a:rPr sz="1400" b="1">
                          <a:solidFill>
                            <a:srgbClr val="FFFFFF"/>
                          </a:solidFill>
                          <a:latin typeface="微軟正黑體"/>
                          <a:ea typeface="微軟正黑體"/>
                          <a:cs typeface="微軟正黑體"/>
                          <a:sym typeface="微軟正黑體"/>
                        </a:rPr>
                        <a:t>1,500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000000"/>
                      </a:solidFill>
                    </a:lnB>
                    <a:solidFill>
                      <a:srgbClr val="FFFFFF"/>
                    </a:solidFill>
                  </a:tcPr>
                </a:tc>
                <a:tc>
                  <a:txBody>
                    <a:bodyPr/>
                    <a:lstStyle/>
                    <a:p>
                      <a:pPr>
                        <a:defRPr sz="1800"/>
                      </a:pPr>
                      <a:r>
                        <a:rPr sz="1400" b="1">
                          <a:solidFill>
                            <a:srgbClr val="FF0000"/>
                          </a:solidFill>
                          <a:latin typeface="微軟正黑體"/>
                          <a:ea typeface="微軟正黑體"/>
                          <a:cs typeface="微軟正黑體"/>
                          <a:sym typeface="微軟正黑體"/>
                        </a:rPr>
                        <a:t>23%</a:t>
                      </a:r>
                    </a:p>
                  </a:txBody>
                  <a:tcPr marL="0" marR="0" marT="0" marB="0" anchor="ctr" horzOverflow="overflow">
                    <a:lnL w="6350">
                      <a:solidFill>
                        <a:srgbClr val="333333"/>
                      </a:solidFill>
                    </a:lnL>
                    <a:lnR w="6350">
                      <a:solidFill>
                        <a:srgbClr val="000000"/>
                      </a:solidFill>
                    </a:lnR>
                    <a:lnT w="6350">
                      <a:solidFill>
                        <a:srgbClr val="333333"/>
                      </a:solidFill>
                    </a:lnT>
                    <a:lnB w="6350">
                      <a:solidFill>
                        <a:srgbClr val="000000"/>
                      </a:solidFill>
                    </a:lnB>
                    <a:solidFill>
                      <a:srgbClr val="FFFFFF"/>
                    </a:solid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4"/>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6</a:t>
            </a:fld>
            <a:endParaRPr/>
          </a:p>
        </p:txBody>
      </p:sp>
      <p:sp>
        <p:nvSpPr>
          <p:cNvPr id="1060"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61" name="文字方塊 6"/>
          <p:cNvSpPr txBox="1"/>
          <p:nvPr/>
        </p:nvSpPr>
        <p:spPr>
          <a:xfrm>
            <a:off x="9462747" y="810331"/>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62" name="矩形 7"/>
          <p:cNvSpPr txBox="1"/>
          <p:nvPr/>
        </p:nvSpPr>
        <p:spPr>
          <a:xfrm>
            <a:off x="4883472" y="627801"/>
            <a:ext cx="2594329"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BP目標：56,623K</a:t>
            </a:r>
          </a:p>
        </p:txBody>
      </p:sp>
      <p:graphicFrame>
        <p:nvGraphicFramePr>
          <p:cNvPr id="1063" name="表格 2"/>
          <p:cNvGraphicFramePr/>
          <p:nvPr/>
        </p:nvGraphicFramePr>
        <p:xfrm>
          <a:off x="1324707" y="1137137"/>
          <a:ext cx="9712385" cy="5332424"/>
        </p:xfrm>
        <a:graphic>
          <a:graphicData uri="http://schemas.openxmlformats.org/drawingml/2006/table">
            <a:tbl>
              <a:tblPr>
                <a:tableStyleId>{4C3C2611-4C71-4FC5-86AE-919BDF0F9419}</a:tableStyleId>
              </a:tblPr>
              <a:tblGrid>
                <a:gridCol w="512865">
                  <a:extLst>
                    <a:ext uri="{9D8B030D-6E8A-4147-A177-3AD203B41FA5}">
                      <a16:colId xmlns:a16="http://schemas.microsoft.com/office/drawing/2014/main" val="20000"/>
                    </a:ext>
                  </a:extLst>
                </a:gridCol>
                <a:gridCol w="512865">
                  <a:extLst>
                    <a:ext uri="{9D8B030D-6E8A-4147-A177-3AD203B41FA5}">
                      <a16:colId xmlns:a16="http://schemas.microsoft.com/office/drawing/2014/main" val="20001"/>
                    </a:ext>
                  </a:extLst>
                </a:gridCol>
                <a:gridCol w="742586">
                  <a:extLst>
                    <a:ext uri="{9D8B030D-6E8A-4147-A177-3AD203B41FA5}">
                      <a16:colId xmlns:a16="http://schemas.microsoft.com/office/drawing/2014/main" val="20002"/>
                    </a:ext>
                  </a:extLst>
                </a:gridCol>
                <a:gridCol w="742586">
                  <a:extLst>
                    <a:ext uri="{9D8B030D-6E8A-4147-A177-3AD203B41FA5}">
                      <a16:colId xmlns:a16="http://schemas.microsoft.com/office/drawing/2014/main" val="20003"/>
                    </a:ext>
                  </a:extLst>
                </a:gridCol>
                <a:gridCol w="742586">
                  <a:extLst>
                    <a:ext uri="{9D8B030D-6E8A-4147-A177-3AD203B41FA5}">
                      <a16:colId xmlns:a16="http://schemas.microsoft.com/office/drawing/2014/main" val="20004"/>
                    </a:ext>
                  </a:extLst>
                </a:gridCol>
                <a:gridCol w="742586">
                  <a:extLst>
                    <a:ext uri="{9D8B030D-6E8A-4147-A177-3AD203B41FA5}">
                      <a16:colId xmlns:a16="http://schemas.microsoft.com/office/drawing/2014/main" val="20005"/>
                    </a:ext>
                  </a:extLst>
                </a:gridCol>
                <a:gridCol w="1645444">
                  <a:extLst>
                    <a:ext uri="{9D8B030D-6E8A-4147-A177-3AD203B41FA5}">
                      <a16:colId xmlns:a16="http://schemas.microsoft.com/office/drawing/2014/main" val="20006"/>
                    </a:ext>
                  </a:extLst>
                </a:gridCol>
                <a:gridCol w="742586">
                  <a:extLst>
                    <a:ext uri="{9D8B030D-6E8A-4147-A177-3AD203B41FA5}">
                      <a16:colId xmlns:a16="http://schemas.microsoft.com/office/drawing/2014/main" val="20007"/>
                    </a:ext>
                  </a:extLst>
                </a:gridCol>
                <a:gridCol w="742586">
                  <a:extLst>
                    <a:ext uri="{9D8B030D-6E8A-4147-A177-3AD203B41FA5}">
                      <a16:colId xmlns:a16="http://schemas.microsoft.com/office/drawing/2014/main" val="20008"/>
                    </a:ext>
                  </a:extLst>
                </a:gridCol>
                <a:gridCol w="742586">
                  <a:extLst>
                    <a:ext uri="{9D8B030D-6E8A-4147-A177-3AD203B41FA5}">
                      <a16:colId xmlns:a16="http://schemas.microsoft.com/office/drawing/2014/main" val="20009"/>
                    </a:ext>
                  </a:extLst>
                </a:gridCol>
                <a:gridCol w="742586">
                  <a:extLst>
                    <a:ext uri="{9D8B030D-6E8A-4147-A177-3AD203B41FA5}">
                      <a16:colId xmlns:a16="http://schemas.microsoft.com/office/drawing/2014/main" val="20010"/>
                    </a:ext>
                  </a:extLst>
                </a:gridCol>
                <a:gridCol w="587658">
                  <a:extLst>
                    <a:ext uri="{9D8B030D-6E8A-4147-A177-3AD203B41FA5}">
                      <a16:colId xmlns:a16="http://schemas.microsoft.com/office/drawing/2014/main" val="20011"/>
                    </a:ext>
                  </a:extLst>
                </a:gridCol>
                <a:gridCol w="512865">
                  <a:extLst>
                    <a:ext uri="{9D8B030D-6E8A-4147-A177-3AD203B41FA5}">
                      <a16:colId xmlns:a16="http://schemas.microsoft.com/office/drawing/2014/main" val="20012"/>
                    </a:ext>
                  </a:extLst>
                </a:gridCol>
              </a:tblGrid>
              <a:tr h="301412">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6350">
                      <a:solidFill>
                        <a:srgbClr val="000000"/>
                      </a:solidFill>
                    </a:lnR>
                    <a:lnT w="12700">
                      <a:miter lim="400000"/>
                    </a:lnT>
                    <a:lnB w="12700">
                      <a:miter lim="400000"/>
                    </a:lnB>
                    <a:noFill/>
                  </a:tcPr>
                </a:tc>
                <a:tc gridSpan="4">
                  <a:txBody>
                    <a:bodyPr/>
                    <a:lstStyle/>
                    <a:p>
                      <a:pPr algn="ctr">
                        <a:defRPr sz="1800"/>
                      </a:pPr>
                      <a:r>
                        <a:rPr b="1">
                          <a:solidFill>
                            <a:srgbClr val="0000FF"/>
                          </a:solidFill>
                          <a:latin typeface="微軟正黑體"/>
                          <a:ea typeface="微軟正黑體"/>
                          <a:cs typeface="微軟正黑體"/>
                          <a:sym typeface="微軟正黑體"/>
                        </a:rPr>
                        <a:t>簽約數</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noFill/>
                  </a:tcPr>
                </a:tc>
                <a:tc hMerge="1">
                  <a:txBody>
                    <a:bodyPr/>
                    <a:lstStyle/>
                    <a:p>
                      <a:endParaRPr lang="zh-TW"/>
                    </a:p>
                  </a:txBody>
                  <a:tcPr/>
                </a:tc>
                <a:tc hMerge="1">
                  <a:txBody>
                    <a:bodyPr/>
                    <a:lstStyle/>
                    <a:p>
                      <a:endParaRPr lang="zh-TW"/>
                    </a:p>
                  </a:txBody>
                  <a:tcPr/>
                </a:tc>
                <a:tc hMerge="1">
                  <a:txBody>
                    <a:bodyPr/>
                    <a:lstStyle/>
                    <a:p>
                      <a:endParaRPr lang="zh-TW"/>
                    </a:p>
                  </a:txBody>
                  <a:tcPr/>
                </a:tc>
                <a:tc rowSpan="2">
                  <a:txBody>
                    <a:bodyPr/>
                    <a:lstStyle/>
                    <a:p>
                      <a:pPr algn="ctr">
                        <a:defRPr sz="1800"/>
                      </a:pPr>
                      <a:r>
                        <a:rPr b="1">
                          <a:latin typeface="微軟正黑體"/>
                          <a:ea typeface="微軟正黑體"/>
                          <a:cs typeface="微軟正黑體"/>
                          <a:sym typeface="微軟正黑體"/>
                        </a:rPr>
                        <a:t>廠商名稱</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000000"/>
                      </a:solidFill>
                    </a:lnB>
                    <a:noFill/>
                  </a:tcPr>
                </a:tc>
                <a:tc gridSpan="4">
                  <a:txBody>
                    <a:bodyPr/>
                    <a:lstStyle/>
                    <a:p>
                      <a:pPr algn="ctr">
                        <a:defRPr sz="1800"/>
                      </a:pPr>
                      <a:r>
                        <a:rPr b="1">
                          <a:solidFill>
                            <a:srgbClr val="0000FF"/>
                          </a:solidFill>
                          <a:latin typeface="微軟正黑體"/>
                          <a:ea typeface="微軟正黑體"/>
                          <a:cs typeface="微軟正黑體"/>
                          <a:sym typeface="微軟正黑體"/>
                        </a:rPr>
                        <a:t>收入認列數</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noFill/>
                  </a:tcPr>
                </a:tc>
                <a:tc hMerge="1">
                  <a:txBody>
                    <a:bodyPr/>
                    <a:lstStyle/>
                    <a:p>
                      <a:endParaRPr lang="zh-TW"/>
                    </a:p>
                  </a:txBody>
                  <a:tcPr/>
                </a:tc>
                <a:tc hMerge="1">
                  <a:txBody>
                    <a:bodyPr/>
                    <a:lstStyle/>
                    <a:p>
                      <a:endParaRPr lang="zh-TW"/>
                    </a:p>
                  </a:txBody>
                  <a:tcPr/>
                </a:tc>
                <a:tc hMerge="1">
                  <a:txBody>
                    <a:bodyPr/>
                    <a:lstStyle/>
                    <a:p>
                      <a:endParaRPr lang="zh-TW"/>
                    </a:p>
                  </a:txBody>
                  <a:tcPr/>
                </a:tc>
                <a:tc>
                  <a:txBody>
                    <a:bodyPr/>
                    <a:lstStyle/>
                    <a:p>
                      <a:pPr algn="l">
                        <a:defRPr>
                          <a:latin typeface="新細明體"/>
                          <a:ea typeface="新細明體"/>
                          <a:cs typeface="新細明體"/>
                          <a:sym typeface="新細明體"/>
                        </a:defRPr>
                      </a:pPr>
                      <a:endParaRPr/>
                    </a:p>
                  </a:txBody>
                  <a:tcPr marL="0" marR="0" marT="0" marB="0" anchor="b" horzOverflow="overflow">
                    <a:lnL w="6350">
                      <a:solidFill>
                        <a:srgbClr val="333333"/>
                      </a:solidFill>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0"/>
                  </a:ext>
                </a:extLst>
              </a:tr>
              <a:tr h="278226">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6350">
                      <a:solidFill>
                        <a:srgbClr val="000000"/>
                      </a:solidFill>
                    </a:lnR>
                    <a:lnT w="12700">
                      <a:miter lim="400000"/>
                    </a:lnT>
                    <a:lnB w="12700">
                      <a:miter lim="400000"/>
                    </a:lnB>
                    <a:noFill/>
                  </a:tcPr>
                </a:tc>
                <a:tc>
                  <a:txBody>
                    <a:bodyPr/>
                    <a:lstStyle/>
                    <a:p>
                      <a:pPr algn="ctr">
                        <a:defRPr sz="1600" b="1">
                          <a:solidFill>
                            <a:srgbClr val="FF0000"/>
                          </a:solidFill>
                          <a:latin typeface="微軟正黑體"/>
                          <a:ea typeface="微軟正黑體"/>
                          <a:cs typeface="微軟正黑體"/>
                          <a:sym typeface="微軟正黑體"/>
                        </a:defRPr>
                      </a:pPr>
                      <a:r>
                        <a:t>累加%</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ctr">
                        <a:defRPr sz="1800"/>
                      </a:pPr>
                      <a:r>
                        <a:rPr sz="1600" b="1">
                          <a:solidFill>
                            <a:srgbClr val="0000FF"/>
                          </a:solidFill>
                          <a:latin typeface="微軟正黑體"/>
                          <a:ea typeface="微軟正黑體"/>
                          <a:cs typeface="微軟正黑體"/>
                          <a:sym typeface="微軟正黑體"/>
                        </a:rPr>
                        <a:t>累加</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ctr">
                        <a:defRPr sz="1800"/>
                      </a:pPr>
                      <a:r>
                        <a:rPr sz="1600">
                          <a:latin typeface="微軟正黑體"/>
                          <a:ea typeface="微軟正黑體"/>
                          <a:cs typeface="微軟正黑體"/>
                          <a:sym typeface="微軟正黑體"/>
                        </a:rPr>
                        <a:t>小計</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ctr">
                        <a:defRPr sz="1800"/>
                      </a:pPr>
                      <a:r>
                        <a:rPr sz="1600">
                          <a:latin typeface="微軟正黑體"/>
                          <a:ea typeface="微軟正黑體"/>
                          <a:cs typeface="微軟正黑體"/>
                          <a:sym typeface="微軟正黑體"/>
                        </a:rPr>
                        <a:t>BP</a:t>
                      </a:r>
                    </a:p>
                  </a:txBody>
                  <a:tcPr marL="0" marR="0" marT="0" marB="0" anchor="b" horzOverflow="overflow">
                    <a:lnL w="6350">
                      <a:solidFill>
                        <a:srgbClr val="000000"/>
                      </a:solidFill>
                    </a:lnL>
                    <a:lnR w="6350">
                      <a:solidFill>
                        <a:srgbClr val="000000"/>
                      </a:solidFill>
                    </a:lnR>
                    <a:lnT w="6350">
                      <a:solidFill>
                        <a:srgbClr val="000000"/>
                      </a:solidFill>
                    </a:lnT>
                    <a:lnB w="6350">
                      <a:solidFill>
                        <a:srgbClr val="000000"/>
                      </a:solidFill>
                    </a:lnB>
                    <a:noFill/>
                  </a:tcPr>
                </a:tc>
                <a:tc vMerge="1">
                  <a:txBody>
                    <a:bodyPr/>
                    <a:lstStyle/>
                    <a:p>
                      <a:endParaRPr lang="zh-TW"/>
                    </a:p>
                  </a:txBody>
                  <a:tcPr/>
                </a:tc>
                <a:tc>
                  <a:txBody>
                    <a:bodyPr/>
                    <a:lstStyle/>
                    <a:p>
                      <a:pPr algn="ctr">
                        <a:defRPr sz="1800"/>
                      </a:pPr>
                      <a:r>
                        <a:rPr sz="1600">
                          <a:latin typeface="微軟正黑體"/>
                          <a:ea typeface="微軟正黑體"/>
                          <a:cs typeface="微軟正黑體"/>
                          <a:sym typeface="微軟正黑體"/>
                        </a:rPr>
                        <a:t>BP</a:t>
                      </a:r>
                    </a:p>
                  </a:txBody>
                  <a:tcPr marL="0" marR="0" marT="0" marB="0" anchor="b" horzOverflow="overflow">
                    <a:lnL w="6350">
                      <a:solidFill>
                        <a:srgbClr val="000000"/>
                      </a:solidFill>
                    </a:lnL>
                    <a:lnR w="6350">
                      <a:solidFill>
                        <a:srgbClr val="333333"/>
                      </a:solidFill>
                    </a:lnR>
                    <a:lnT w="6350">
                      <a:solidFill>
                        <a:srgbClr val="000000"/>
                      </a:solidFill>
                    </a:lnT>
                    <a:lnB w="6350">
                      <a:solidFill>
                        <a:srgbClr val="000000"/>
                      </a:solidFill>
                    </a:lnB>
                    <a:noFill/>
                  </a:tcPr>
                </a:tc>
                <a:tc>
                  <a:txBody>
                    <a:bodyPr/>
                    <a:lstStyle/>
                    <a:p>
                      <a:pPr algn="ctr">
                        <a:defRPr sz="1800"/>
                      </a:pPr>
                      <a:r>
                        <a:rPr sz="1600">
                          <a:latin typeface="微軟正黑體"/>
                          <a:ea typeface="微軟正黑體"/>
                          <a:cs typeface="微軟正黑體"/>
                          <a:sym typeface="微軟正黑體"/>
                        </a:rPr>
                        <a:t>小計</a:t>
                      </a:r>
                    </a:p>
                  </a:txBody>
                  <a:tcPr marL="0" marR="0" marT="0" marB="0" anchor="b" horzOverflow="overflow">
                    <a:lnL w="6350">
                      <a:solidFill>
                        <a:srgbClr val="333333"/>
                      </a:solidFill>
                    </a:lnL>
                    <a:lnR w="6350">
                      <a:solidFill>
                        <a:srgbClr val="333333"/>
                      </a:solidFill>
                    </a:lnR>
                    <a:lnT w="6350">
                      <a:solidFill>
                        <a:srgbClr val="000000"/>
                      </a:solidFill>
                    </a:lnT>
                    <a:lnB w="6350">
                      <a:solidFill>
                        <a:srgbClr val="333333"/>
                      </a:solidFill>
                    </a:lnB>
                    <a:noFill/>
                  </a:tcPr>
                </a:tc>
                <a:tc>
                  <a:txBody>
                    <a:bodyPr/>
                    <a:lstStyle/>
                    <a:p>
                      <a:pPr algn="ctr">
                        <a:defRPr sz="1800"/>
                      </a:pPr>
                      <a:r>
                        <a:rPr sz="1600" b="1">
                          <a:solidFill>
                            <a:srgbClr val="0000FF"/>
                          </a:solidFill>
                          <a:latin typeface="微軟正黑體"/>
                          <a:ea typeface="微軟正黑體"/>
                          <a:cs typeface="微軟正黑體"/>
                          <a:sym typeface="微軟正黑體"/>
                        </a:rPr>
                        <a:t>累加</a:t>
                      </a:r>
                    </a:p>
                  </a:txBody>
                  <a:tcPr marL="0" marR="0" marT="0" marB="0" anchor="b" horzOverflow="overflow">
                    <a:lnL w="6350">
                      <a:solidFill>
                        <a:srgbClr val="333333"/>
                      </a:solidFill>
                    </a:lnL>
                    <a:lnR w="6350">
                      <a:solidFill>
                        <a:srgbClr val="333333"/>
                      </a:solidFill>
                    </a:lnR>
                    <a:lnT w="6350">
                      <a:solidFill>
                        <a:srgbClr val="000000"/>
                      </a:solidFill>
                    </a:lnT>
                    <a:lnB w="6350">
                      <a:solidFill>
                        <a:srgbClr val="333333"/>
                      </a:solidFill>
                    </a:lnB>
                    <a:noFill/>
                  </a:tcPr>
                </a:tc>
                <a:tc>
                  <a:txBody>
                    <a:bodyPr/>
                    <a:lstStyle/>
                    <a:p>
                      <a:pPr algn="ctr">
                        <a:defRPr sz="1600" b="1">
                          <a:solidFill>
                            <a:srgbClr val="FF0000"/>
                          </a:solidFill>
                          <a:latin typeface="微軟正黑體"/>
                          <a:ea typeface="微軟正黑體"/>
                          <a:cs typeface="微軟正黑體"/>
                          <a:sym typeface="微軟正黑體"/>
                        </a:defRPr>
                      </a:pPr>
                      <a:r>
                        <a:t>累加%</a:t>
                      </a:r>
                    </a:p>
                  </a:txBody>
                  <a:tcPr marL="0" marR="0" marT="0" marB="0" anchor="b" horzOverflow="overflow">
                    <a:lnL w="6350">
                      <a:solidFill>
                        <a:srgbClr val="333333"/>
                      </a:solidFill>
                    </a:lnL>
                    <a:lnR w="6350">
                      <a:solidFill>
                        <a:srgbClr val="000000"/>
                      </a:solidFill>
                    </a:lnR>
                    <a:lnT w="6350">
                      <a:solidFill>
                        <a:srgbClr val="000000"/>
                      </a:solidFill>
                    </a:lnT>
                    <a:lnB w="6350">
                      <a:solidFill>
                        <a:srgbClr val="333333"/>
                      </a:solidFill>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1"/>
                  </a:ext>
                </a:extLst>
              </a:tr>
              <a:tr h="382562">
                <a:tc>
                  <a:txBody>
                    <a:bodyPr/>
                    <a:lstStyle/>
                    <a:p>
                      <a:pPr>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14%</a:t>
                      </a:r>
                    </a:p>
                  </a:txBody>
                  <a:tcPr marL="0" marR="0" marT="0" marB="0" anchor="ctr" horzOverflow="overflow">
                    <a:lnL w="12700">
                      <a:solidFill>
                        <a:srgbClr val="333333"/>
                      </a:solidFill>
                      <a:prstDash val="dash"/>
                    </a:lnL>
                    <a:lnR w="6350">
                      <a:solidFill>
                        <a:srgbClr val="333333"/>
                      </a:solidFill>
                    </a:lnR>
                    <a:lnT w="6350">
                      <a:solidFill>
                        <a:srgbClr val="000000"/>
                      </a:solidFill>
                    </a:lnT>
                    <a:lnB w="6350">
                      <a:solidFill>
                        <a:srgbClr val="333333"/>
                      </a:solidFill>
                    </a:lnB>
                    <a:noFill/>
                  </a:tcPr>
                </a:tc>
                <a:tc>
                  <a:txBody>
                    <a:bodyPr/>
                    <a:lstStyle/>
                    <a:p>
                      <a:pPr>
                        <a:defRPr sz="1800"/>
                      </a:pPr>
                      <a:r>
                        <a:rPr sz="1400" b="1">
                          <a:solidFill>
                            <a:srgbClr val="0000FF"/>
                          </a:solidFill>
                          <a:latin typeface="微軟正黑體"/>
                          <a:ea typeface="微軟正黑體"/>
                          <a:cs typeface="微軟正黑體"/>
                          <a:sym typeface="微軟正黑體"/>
                        </a:rPr>
                        <a:t>8,106 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333333"/>
                      </a:solidFill>
                    </a:lnB>
                    <a:noFill/>
                  </a:tcPr>
                </a:tc>
                <a:tc>
                  <a:txBody>
                    <a:bodyPr/>
                    <a:lstStyle/>
                    <a:p>
                      <a:pPr>
                        <a:defRPr sz="1800"/>
                      </a:pPr>
                      <a:r>
                        <a:rPr sz="1400" b="1">
                          <a:latin typeface="微軟正黑體"/>
                          <a:ea typeface="微軟正黑體"/>
                          <a:cs typeface="微軟正黑體"/>
                          <a:sym typeface="微軟正黑體"/>
                        </a:rPr>
                        <a:t>6,240 </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333333"/>
                      </a:solidFill>
                    </a:lnB>
                    <a:noFill/>
                  </a:tcPr>
                </a:tc>
                <a:tc>
                  <a:txBody>
                    <a:bodyPr/>
                    <a:lstStyle/>
                    <a:p>
                      <a:pPr>
                        <a:defRPr sz="1800"/>
                      </a:pPr>
                      <a:r>
                        <a:rPr sz="1400" b="1">
                          <a:solidFill>
                            <a:srgbClr val="0000FF"/>
                          </a:solidFill>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00"/>
                    </a:solidFill>
                  </a:tcPr>
                </a:tc>
                <a:tc>
                  <a:txBody>
                    <a:bodyPr/>
                    <a:lstStyle/>
                    <a:p>
                      <a:pPr algn="ctr">
                        <a:defRPr sz="1400" b="1">
                          <a:latin typeface="微軟正黑體"/>
                          <a:ea typeface="微軟正黑體"/>
                          <a:cs typeface="微軟正黑體"/>
                          <a:sym typeface="微軟正黑體"/>
                        </a:defRPr>
                      </a:pPr>
                      <a:r>
                        <a:t>待努力</a:t>
                      </a:r>
                      <a:br/>
                      <a:r>
                        <a:t>(成案60%以下)</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00"/>
                    </a:solidFill>
                  </a:tcPr>
                </a:tc>
                <a:tc>
                  <a:txBody>
                    <a:bodyPr/>
                    <a:lstStyle/>
                    <a:p>
                      <a:pPr>
                        <a:defRPr sz="1800"/>
                      </a:pPr>
                      <a:r>
                        <a:rPr sz="1400" b="1">
                          <a:solidFill>
                            <a:srgbClr val="FFFF00"/>
                          </a:solidFill>
                          <a:latin typeface="微軟正黑體"/>
                          <a:ea typeface="微軟正黑體"/>
                          <a:cs typeface="微軟正黑體"/>
                          <a:sym typeface="微軟正黑體"/>
                        </a:rPr>
                        <a:t>19,036 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FFFF00"/>
                    </a:solidFill>
                  </a:tcPr>
                </a:tc>
                <a:tc>
                  <a:txBody>
                    <a:bodyPr/>
                    <a:lstStyle/>
                    <a:p>
                      <a:pPr>
                        <a:defRPr sz="1800"/>
                      </a:pPr>
                      <a:r>
                        <a:rPr sz="1400" b="1">
                          <a:latin typeface="微軟正黑體"/>
                          <a:ea typeface="微軟正黑體"/>
                          <a:cs typeface="微軟正黑體"/>
                          <a:sym typeface="微軟正黑體"/>
                        </a:rPr>
                        <a:t>3,072 </a:t>
                      </a:r>
                    </a:p>
                  </a:txBody>
                  <a:tcPr marL="0" marR="0" marT="0" marB="0" anchor="ctr" horzOverflow="overflow">
                    <a:lnL w="6350">
                      <a:solidFill>
                        <a:srgbClr val="000000"/>
                      </a:solidFill>
                    </a:lnL>
                    <a:lnR w="6350">
                      <a:solidFill>
                        <a:srgbClr val="333333"/>
                      </a:solidFill>
                    </a:lnR>
                    <a:lnT w="6350">
                      <a:solidFill>
                        <a:srgbClr val="333333"/>
                      </a:solidFill>
                    </a:lnT>
                    <a:lnB w="6350">
                      <a:solidFill>
                        <a:srgbClr val="333333"/>
                      </a:solidFill>
                    </a:lnB>
                    <a:noFill/>
                  </a:tcPr>
                </a:tc>
                <a:tc>
                  <a:txBody>
                    <a:bodyPr/>
                    <a:lstStyle/>
                    <a:p>
                      <a:pPr>
                        <a:defRPr sz="1800"/>
                      </a:pPr>
                      <a:r>
                        <a:rPr sz="1400" b="1">
                          <a:solidFill>
                            <a:srgbClr val="0000FF"/>
                          </a:solidFill>
                          <a:latin typeface="微軟正黑體"/>
                          <a:ea typeface="微軟正黑體"/>
                          <a:cs typeface="微軟正黑體"/>
                          <a:sym typeface="微軟正黑體"/>
                        </a:rPr>
                        <a:t>29,457 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noFill/>
                  </a:tcPr>
                </a:tc>
                <a:tc>
                  <a:txBody>
                    <a:bodyPr/>
                    <a:lstStyle/>
                    <a:p>
                      <a:pPr>
                        <a:defRPr sz="1800"/>
                      </a:pPr>
                      <a:r>
                        <a:rPr sz="1400" b="1">
                          <a:solidFill>
                            <a:srgbClr val="FF0000"/>
                          </a:solidFill>
                          <a:latin typeface="微軟正黑體"/>
                          <a:ea typeface="微軟正黑體"/>
                          <a:cs typeface="微軟正黑體"/>
                          <a:sym typeface="微軟正黑體"/>
                        </a:rPr>
                        <a:t>52%</a:t>
                      </a:r>
                    </a:p>
                  </a:txBody>
                  <a:tcPr marL="0" marR="0" marT="0" marB="0" anchor="ctr" horzOverflow="overflow">
                    <a:lnL w="6350">
                      <a:solidFill>
                        <a:srgbClr val="333333"/>
                      </a:solidFill>
                    </a:lnL>
                    <a:lnR w="6350">
                      <a:solidFill>
                        <a:srgbClr val="000000"/>
                      </a:solidFill>
                    </a:lnR>
                    <a:lnT w="6350">
                      <a:solidFill>
                        <a:srgbClr val="333333"/>
                      </a:solidFill>
                    </a:lnT>
                    <a:lnB w="6350">
                      <a:solidFill>
                        <a:srgbClr val="333333"/>
                      </a:solidFill>
                    </a:lnB>
                    <a:noFill/>
                  </a:tcPr>
                </a:tc>
                <a:tc>
                  <a:txBody>
                    <a:bodyPr/>
                    <a:lstStyle/>
                    <a:p>
                      <a:pPr>
                        <a:defRPr sz="1800"/>
                      </a:pPr>
                      <a:r>
                        <a:rPr sz="1200">
                          <a:latin typeface="微軟正黑體"/>
                          <a:ea typeface="微軟正黑體"/>
                          <a:cs typeface="微軟正黑體"/>
                          <a:sym typeface="微軟正黑體"/>
                        </a:rPr>
                        <a:t>缺口</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sz="1800"/>
                      </a:pPr>
                      <a:r>
                        <a:rPr sz="1200">
                          <a:latin typeface="微軟正黑體"/>
                          <a:ea typeface="微軟正黑體"/>
                          <a:cs typeface="微軟正黑體"/>
                          <a:sym typeface="微軟正黑體"/>
                        </a:rPr>
                        <a:t>27,166 </a:t>
                      </a: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2"/>
                  </a:ext>
                </a:extLst>
              </a:tr>
              <a:tr h="347784">
                <a:tc>
                  <a:txBody>
                    <a:bodyPr/>
                    <a:lstStyle/>
                    <a:p>
                      <a:pPr>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6350">
                      <a:solidFill>
                        <a:srgbClr val="333333"/>
                      </a:solidFill>
                    </a:lnT>
                    <a:lnB w="12700">
                      <a:miter lim="400000"/>
                    </a:lnB>
                    <a:noFill/>
                  </a:tcPr>
                </a:tc>
                <a:tc>
                  <a:txBody>
                    <a:bodyPr/>
                    <a:lstStyle/>
                    <a:p>
                      <a:pPr>
                        <a:defRPr sz="1800"/>
                      </a:pPr>
                      <a:r>
                        <a:rPr sz="1400" b="1">
                          <a:solidFill>
                            <a:srgbClr val="0000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no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333333"/>
                      </a:solidFill>
                    </a:lnT>
                    <a:lnB w="12700">
                      <a:miter lim="400000"/>
                    </a:lnB>
                    <a:noFill/>
                  </a:tcPr>
                </a:tc>
                <a:tc>
                  <a:txBody>
                    <a:bodyPr/>
                    <a:lstStyle/>
                    <a:p>
                      <a:pPr>
                        <a:defRPr sz="1800"/>
                      </a:pPr>
                      <a:r>
                        <a:rPr sz="1400">
                          <a:latin typeface="微軟正黑體"/>
                          <a:ea typeface="微軟正黑體"/>
                          <a:cs typeface="微軟正黑體"/>
                          <a:sym typeface="微軟正黑體"/>
                        </a:rPr>
                        <a:t>6,000 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FFFF00"/>
                    </a:solidFill>
                  </a:tcPr>
                </a:tc>
                <a:tc>
                  <a:txBody>
                    <a:bodyPr/>
                    <a:lstStyle/>
                    <a:p>
                      <a:pPr algn="ctr">
                        <a:defRPr sz="1800"/>
                      </a:pPr>
                      <a:r>
                        <a:rPr sz="1400">
                          <a:latin typeface="微軟正黑體"/>
                          <a:ea typeface="微軟正黑體"/>
                          <a:cs typeface="微軟正黑體"/>
                          <a:sym typeface="微軟正黑體"/>
                        </a:rPr>
                        <a:t>泰沂</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FFFF00"/>
                    </a:solidFill>
                  </a:tcPr>
                </a:tc>
                <a:tc>
                  <a:txBody>
                    <a:bodyPr/>
                    <a:lstStyle/>
                    <a:p>
                      <a:pPr>
                        <a:defRPr sz="1800"/>
                      </a:pPr>
                      <a:r>
                        <a:rPr sz="1400">
                          <a:latin typeface="微軟正黑體"/>
                          <a:ea typeface="微軟正黑體"/>
                          <a:cs typeface="微軟正黑體"/>
                          <a:sym typeface="微軟正黑體"/>
                        </a:rPr>
                        <a:t>3,000 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FFFF00"/>
                    </a:solid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6350">
                      <a:solidFill>
                        <a:srgbClr val="333333"/>
                      </a:solidFill>
                    </a:lnT>
                    <a:lnB w="12700">
                      <a:miter lim="400000"/>
                    </a:lnB>
                    <a:noFill/>
                  </a:tcPr>
                </a:tc>
                <a:tc>
                  <a:txBody>
                    <a:bodyPr/>
                    <a:lstStyle/>
                    <a:p>
                      <a:pPr>
                        <a:defRPr sz="1800"/>
                      </a:pPr>
                      <a:r>
                        <a:rPr sz="1400" b="1">
                          <a:solidFill>
                            <a:srgbClr val="0000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333333"/>
                      </a:solidFill>
                    </a:lnT>
                    <a:lnB w="12700">
                      <a:miter lim="400000"/>
                    </a:lnB>
                    <a:noFill/>
                  </a:tcPr>
                </a:tc>
                <a:tc>
                  <a:txBody>
                    <a:bodyPr/>
                    <a:lstStyle/>
                    <a:p>
                      <a:pPr>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3"/>
                  </a:ext>
                </a:extLst>
              </a:tr>
              <a:tr h="347784">
                <a:tc>
                  <a:txBody>
                    <a:bodyPr/>
                    <a:lstStyle/>
                    <a:p>
                      <a:pPr>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defRPr sz="1800"/>
                      </a:pPr>
                      <a:r>
                        <a:rPr sz="1400" b="1">
                          <a:solidFill>
                            <a:srgbClr val="0000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1400">
                          <a:latin typeface="微軟正黑體"/>
                          <a:ea typeface="微軟正黑體"/>
                          <a:cs typeface="微軟正黑體"/>
                          <a:sym typeface="微軟正黑體"/>
                        </a:rPr>
                        <a:t>120 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lgn="ctr">
                        <a:defRPr sz="1800"/>
                      </a:pPr>
                      <a:r>
                        <a:rPr sz="1400">
                          <a:latin typeface="微軟正黑體"/>
                          <a:ea typeface="微軟正黑體"/>
                          <a:cs typeface="微軟正黑體"/>
                          <a:sym typeface="微軟正黑體"/>
                        </a:rPr>
                        <a:t>中強光電</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1400">
                          <a:latin typeface="微軟正黑體"/>
                          <a:ea typeface="微軟正黑體"/>
                          <a:cs typeface="微軟正黑體"/>
                          <a:sym typeface="微軟正黑體"/>
                        </a:rPr>
                        <a:t>36 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defRPr sz="1800"/>
                      </a:pPr>
                      <a:r>
                        <a:rPr sz="1400" b="1">
                          <a:solidFill>
                            <a:srgbClr val="0000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4"/>
                  </a:ext>
                </a:extLst>
              </a:tr>
              <a:tr h="347784">
                <a:tc>
                  <a:txBody>
                    <a:bodyPr/>
                    <a:lstStyle/>
                    <a:p>
                      <a:pPr>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defRPr sz="1800"/>
                      </a:pPr>
                      <a:r>
                        <a:rPr sz="1400" b="1">
                          <a:solidFill>
                            <a:srgbClr val="0000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lgn="ctr">
                        <a:defRPr sz="1800"/>
                      </a:pPr>
                      <a:r>
                        <a:rPr sz="1400">
                          <a:latin typeface="微軟正黑體"/>
                          <a:ea typeface="微軟正黑體"/>
                          <a:cs typeface="微軟正黑體"/>
                          <a:sym typeface="微軟正黑體"/>
                        </a:rPr>
                        <a:t>台灣櫻井</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FFFF00"/>
                    </a:solid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defRPr sz="1800"/>
                      </a:pPr>
                      <a:r>
                        <a:rPr sz="1400" b="1">
                          <a:solidFill>
                            <a:srgbClr val="0000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a:latin typeface="微軟正黑體"/>
                          <a:ea typeface="微軟正黑體"/>
                          <a:cs typeface="微軟正黑體"/>
                          <a:sym typeface="微軟正黑體"/>
                        </a:defRPr>
                      </a:pPr>
                      <a:endParaRP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5"/>
                  </a:ext>
                </a:extLst>
              </a:tr>
              <a:tr h="347784">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6350">
                      <a:solidFill>
                        <a:srgbClr val="333333"/>
                      </a:solidFill>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noFill/>
                  </a:tcPr>
                </a:tc>
                <a:tc>
                  <a:txBody>
                    <a:bodyPr/>
                    <a:lstStyle/>
                    <a:p>
                      <a:pPr>
                        <a:defRPr sz="1800"/>
                      </a:pPr>
                      <a:r>
                        <a:rPr sz="1400">
                          <a:solidFill>
                            <a:srgbClr val="FFFFFF"/>
                          </a:solidFill>
                          <a:latin typeface="微軟正黑體"/>
                          <a:ea typeface="微軟正黑體"/>
                          <a:cs typeface="微軟正黑體"/>
                          <a:sym typeface="微軟正黑體"/>
                        </a:rPr>
                        <a:t>120 </a:t>
                      </a:r>
                    </a:p>
                  </a:txBody>
                  <a:tcPr marL="0" marR="0" marT="0" marB="0" anchor="ctr" horzOverflow="overflow">
                    <a:lnL w="6350">
                      <a:solidFill>
                        <a:srgbClr val="333333"/>
                      </a:solidFill>
                    </a:lnL>
                    <a:lnR w="6350">
                      <a:solidFill>
                        <a:srgbClr val="000000"/>
                      </a:solidFill>
                    </a:lnR>
                    <a:lnT w="12700">
                      <a:miter lim="400000"/>
                    </a:lnT>
                    <a:lnB w="6350">
                      <a:solidFill>
                        <a:srgbClr val="333333"/>
                      </a:solidFill>
                    </a:lnB>
                    <a:noFill/>
                  </a:tcPr>
                </a:tc>
                <a:tc>
                  <a:txBody>
                    <a:bodyPr/>
                    <a:lstStyle/>
                    <a:p>
                      <a:pPr>
                        <a:defRPr sz="1800"/>
                      </a:pPr>
                      <a:r>
                        <a:rPr sz="1400">
                          <a:latin typeface="微軟正黑體"/>
                          <a:ea typeface="微軟正黑體"/>
                          <a:cs typeface="微軟正黑體"/>
                          <a:sym typeface="微軟正黑體"/>
                        </a:rPr>
                        <a:t>120 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solidFill>
                      <a:srgbClr val="FFFF00"/>
                    </a:solidFill>
                  </a:tcPr>
                </a:tc>
                <a:tc>
                  <a:txBody>
                    <a:bodyPr/>
                    <a:lstStyle/>
                    <a:p>
                      <a:pPr algn="ctr">
                        <a:defRPr sz="1800"/>
                      </a:pPr>
                      <a:r>
                        <a:rPr sz="1400">
                          <a:latin typeface="微軟正黑體"/>
                          <a:ea typeface="微軟正黑體"/>
                          <a:cs typeface="微軟正黑體"/>
                          <a:sym typeface="微軟正黑體"/>
                        </a:rPr>
                        <a:t>普羅通信</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solidFill>
                      <a:srgbClr val="FFFF00"/>
                    </a:solidFill>
                  </a:tcPr>
                </a:tc>
                <a:tc>
                  <a:txBody>
                    <a:bodyPr/>
                    <a:lstStyle/>
                    <a:p>
                      <a:pPr>
                        <a:defRPr sz="1800"/>
                      </a:pPr>
                      <a:r>
                        <a:rPr sz="1400">
                          <a:latin typeface="微軟正黑體"/>
                          <a:ea typeface="微軟正黑體"/>
                          <a:cs typeface="微軟正黑體"/>
                          <a:sym typeface="微軟正黑體"/>
                        </a:rPr>
                        <a:t>36 </a:t>
                      </a:r>
                    </a:p>
                  </a:txBody>
                  <a:tcPr marL="0" marR="0" marT="0" marB="0" anchor="ctr" horzOverflow="overflow">
                    <a:lnL w="6350">
                      <a:solidFill>
                        <a:srgbClr val="000000"/>
                      </a:solidFill>
                    </a:lnL>
                    <a:lnR w="6350">
                      <a:solidFill>
                        <a:srgbClr val="000000"/>
                      </a:solidFill>
                    </a:lnR>
                    <a:lnT w="12700">
                      <a:miter lim="400000"/>
                    </a:lnT>
                    <a:lnB w="6350">
                      <a:solidFill>
                        <a:srgbClr val="000000"/>
                      </a:solidFill>
                    </a:lnB>
                    <a:solidFill>
                      <a:srgbClr val="FFFF00"/>
                    </a:solidFill>
                  </a:tcPr>
                </a:tc>
                <a:tc>
                  <a:txBody>
                    <a:bodyPr/>
                    <a:lstStyle/>
                    <a:p>
                      <a:pPr>
                        <a:defRPr sz="1800"/>
                      </a:pPr>
                      <a:r>
                        <a:rPr sz="1400">
                          <a:solidFill>
                            <a:srgbClr val="FFFFFF"/>
                          </a:solidFill>
                          <a:latin typeface="微軟正黑體"/>
                          <a:ea typeface="微軟正黑體"/>
                          <a:cs typeface="微軟正黑體"/>
                          <a:sym typeface="微軟正黑體"/>
                        </a:rPr>
                        <a:t>36 </a:t>
                      </a:r>
                    </a:p>
                  </a:txBody>
                  <a:tcPr marL="0" marR="0" marT="0" marB="0" anchor="ctr" horzOverflow="overflow">
                    <a:lnL w="6350">
                      <a:solidFill>
                        <a:srgbClr val="000000"/>
                      </a:solidFill>
                    </a:lnL>
                    <a:lnR w="6350">
                      <a:solidFill>
                        <a:srgbClr val="333333"/>
                      </a:solidFill>
                    </a:lnR>
                    <a:lnT w="12700">
                      <a:miter lim="400000"/>
                    </a:lnT>
                    <a:lnB w="6350">
                      <a:solidFill>
                        <a:srgbClr val="333333"/>
                      </a:solidFill>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6350">
                      <a:solidFill>
                        <a:srgbClr val="333333"/>
                      </a:solidFill>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6"/>
                  </a:ext>
                </a:extLst>
              </a:tr>
              <a:tr h="417339">
                <a:tc>
                  <a:txBody>
                    <a:bodyPr/>
                    <a:lstStyle/>
                    <a:p>
                      <a:pPr>
                        <a:defRPr>
                          <a:latin typeface="微軟正黑體"/>
                          <a:ea typeface="微軟正黑體"/>
                          <a:cs typeface="微軟正黑體"/>
                          <a:sym typeface="微軟正黑體"/>
                        </a:defRPr>
                      </a:pPr>
                      <a:endParaRP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a:latin typeface="微軟正黑體"/>
                          <a:ea typeface="微軟正黑體"/>
                          <a:cs typeface="微軟正黑體"/>
                          <a:sym typeface="微軟正黑體"/>
                        </a:defRPr>
                      </a:pPr>
                      <a:endParaRP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3%</a:t>
                      </a:r>
                    </a:p>
                  </a:txBody>
                  <a:tcPr marL="0" marR="0" marT="0" marB="0" anchor="ctr" horzOverflow="overflow">
                    <a:lnL w="12700">
                      <a:solidFill>
                        <a:srgbClr val="333333"/>
                      </a:solidFill>
                      <a:prstDash val="dash"/>
                    </a:lnL>
                    <a:lnR w="6350">
                      <a:solidFill>
                        <a:srgbClr val="333333"/>
                      </a:solidFill>
                    </a:lnR>
                    <a:lnT w="6350">
                      <a:solidFill>
                        <a:srgbClr val="333333"/>
                      </a:solidFill>
                    </a:lnT>
                    <a:lnB w="6350">
                      <a:solidFill>
                        <a:srgbClr val="333333"/>
                      </a:solidFill>
                    </a:lnB>
                    <a:noFill/>
                  </a:tcPr>
                </a:tc>
                <a:tc>
                  <a:txBody>
                    <a:bodyPr/>
                    <a:lstStyle/>
                    <a:p>
                      <a:pPr>
                        <a:defRPr sz="1800"/>
                      </a:pPr>
                      <a:r>
                        <a:rPr sz="1400" b="1">
                          <a:latin typeface="微軟正黑體"/>
                          <a:ea typeface="微軟正黑體"/>
                          <a:cs typeface="微軟正黑體"/>
                          <a:sym typeface="微軟正黑體"/>
                        </a:rPr>
                        <a:t>1,866 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noFill/>
                  </a:tcPr>
                </a:tc>
                <a:tc>
                  <a:txBody>
                    <a:bodyPr/>
                    <a:lstStyle/>
                    <a:p>
                      <a:pPr>
                        <a:defRPr sz="1800"/>
                      </a:pPr>
                      <a:r>
                        <a:rPr sz="1400" b="1">
                          <a:latin typeface="微軟正黑體"/>
                          <a:ea typeface="微軟正黑體"/>
                          <a:cs typeface="微軟正黑體"/>
                          <a:sym typeface="微軟正黑體"/>
                        </a:rPr>
                        <a:t>(1,405)</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no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6350">
                      <a:solidFill>
                        <a:srgbClr val="333333"/>
                      </a:solidFill>
                    </a:lnL>
                    <a:lnR w="12700">
                      <a:miter lim="400000"/>
                    </a:lnR>
                    <a:lnT w="6350">
                      <a:solidFill>
                        <a:srgbClr val="000000"/>
                      </a:solidFill>
                    </a:lnT>
                    <a:lnB w="6350">
                      <a:solidFill>
                        <a:srgbClr val="000000"/>
                      </a:solidFill>
                    </a:lnB>
                    <a:solidFill>
                      <a:srgbClr val="E6B8B7"/>
                    </a:solidFill>
                  </a:tcPr>
                </a:tc>
                <a:tc>
                  <a:txBody>
                    <a:bodyPr/>
                    <a:lstStyle/>
                    <a:p>
                      <a:pPr algn="ctr">
                        <a:defRPr sz="1400" b="1">
                          <a:latin typeface="微軟正黑體"/>
                          <a:ea typeface="微軟正黑體"/>
                          <a:cs typeface="微軟正黑體"/>
                          <a:sym typeface="微軟正黑體"/>
                        </a:defRPr>
                      </a:pPr>
                      <a:r>
                        <a:t>推廣中</a:t>
                      </a:r>
                      <a:br/>
                      <a:r>
                        <a:t>(成案率60%以上)</a:t>
                      </a:r>
                    </a:p>
                  </a:txBody>
                  <a:tcPr marL="0" marR="0" marT="0" marB="0" anchor="ctr" horzOverflow="overflow">
                    <a:lnL w="12700">
                      <a:miter lim="400000"/>
                    </a:lnL>
                    <a:lnR w="12700">
                      <a:miter lim="400000"/>
                    </a:lnR>
                    <a:lnT w="6350">
                      <a:solidFill>
                        <a:srgbClr val="000000"/>
                      </a:solidFill>
                    </a:lnT>
                    <a:lnB w="6350">
                      <a:solidFill>
                        <a:srgbClr val="000000"/>
                      </a:solidFill>
                    </a:lnB>
                    <a:solidFill>
                      <a:srgbClr val="E6B8B7"/>
                    </a:solidFill>
                  </a:tcPr>
                </a:tc>
                <a:tc>
                  <a:txBody>
                    <a:bodyPr/>
                    <a:lstStyle/>
                    <a:p>
                      <a:pPr>
                        <a:defRPr sz="1800"/>
                      </a:pPr>
                      <a:r>
                        <a:rPr sz="1400" b="1">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solidFill>
                      <a:srgbClr val="E6B8B7"/>
                    </a:solidFill>
                  </a:tcPr>
                </a:tc>
                <a:tc>
                  <a:txBody>
                    <a:bodyPr/>
                    <a:lstStyle/>
                    <a:p>
                      <a:pPr>
                        <a:defRPr sz="1800"/>
                      </a:pPr>
                      <a:r>
                        <a:rPr sz="1400" b="1">
                          <a:latin typeface="微軟正黑體"/>
                          <a:ea typeface="微軟正黑體"/>
                          <a:cs typeface="微軟正黑體"/>
                          <a:sym typeface="微軟正黑體"/>
                        </a:rPr>
                        <a:t>(205)</a:t>
                      </a:r>
                    </a:p>
                  </a:txBody>
                  <a:tcPr marL="0" marR="0" marT="0" marB="0" anchor="ctr" horzOverflow="overflow">
                    <a:lnL w="6350">
                      <a:solidFill>
                        <a:srgbClr val="000000"/>
                      </a:solidFill>
                    </a:lnL>
                    <a:lnR w="6350">
                      <a:solidFill>
                        <a:srgbClr val="333333"/>
                      </a:solidFill>
                    </a:lnR>
                    <a:lnT w="6350">
                      <a:solidFill>
                        <a:srgbClr val="333333"/>
                      </a:solidFill>
                    </a:lnT>
                    <a:lnB w="6350">
                      <a:solidFill>
                        <a:srgbClr val="333333"/>
                      </a:solidFill>
                    </a:lnB>
                    <a:noFill/>
                  </a:tcPr>
                </a:tc>
                <a:tc>
                  <a:txBody>
                    <a:bodyPr/>
                    <a:lstStyle/>
                    <a:p>
                      <a:pPr>
                        <a:defRPr sz="1800"/>
                      </a:pPr>
                      <a:r>
                        <a:rPr sz="1400" b="1">
                          <a:latin typeface="微軟正黑體"/>
                          <a:ea typeface="微軟正黑體"/>
                          <a:cs typeface="微軟正黑體"/>
                          <a:sym typeface="微軟正黑體"/>
                        </a:rPr>
                        <a:t>26,385 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333333"/>
                      </a:solidFill>
                    </a:lnB>
                    <a:noFill/>
                  </a:tcPr>
                </a:tc>
                <a:tc>
                  <a:txBody>
                    <a:bodyPr/>
                    <a:lstStyle/>
                    <a:p>
                      <a:pPr>
                        <a:defRPr sz="1800"/>
                      </a:pPr>
                      <a:r>
                        <a:rPr sz="1400" b="1">
                          <a:solidFill>
                            <a:srgbClr val="FF0000"/>
                          </a:solidFill>
                          <a:latin typeface="微軟正黑體"/>
                          <a:ea typeface="微軟正黑體"/>
                          <a:cs typeface="微軟正黑體"/>
                          <a:sym typeface="微軟正黑體"/>
                        </a:rPr>
                        <a:t>47%</a:t>
                      </a:r>
                    </a:p>
                  </a:txBody>
                  <a:tcPr marL="0" marR="0" marT="0" marB="0" anchor="ctr" horzOverflow="overflow">
                    <a:lnL w="6350">
                      <a:solidFill>
                        <a:srgbClr val="333333"/>
                      </a:solidFill>
                    </a:lnL>
                    <a:lnR w="6350">
                      <a:solidFill>
                        <a:srgbClr val="000000"/>
                      </a:solidFill>
                    </a:lnR>
                    <a:lnT w="6350">
                      <a:solidFill>
                        <a:srgbClr val="333333"/>
                      </a:solidFill>
                    </a:lnT>
                    <a:lnB w="6350">
                      <a:solidFill>
                        <a:srgbClr val="333333"/>
                      </a:solidFill>
                    </a:lnB>
                    <a:noFill/>
                  </a:tcPr>
                </a:tc>
                <a:tc>
                  <a:txBody>
                    <a:bodyPr/>
                    <a:lstStyle/>
                    <a:p>
                      <a:pPr>
                        <a:defRPr sz="1800"/>
                      </a:pPr>
                      <a:r>
                        <a:rPr sz="1200">
                          <a:latin typeface="微軟正黑體"/>
                          <a:ea typeface="微軟正黑體"/>
                          <a:cs typeface="微軟正黑體"/>
                          <a:sym typeface="微軟正黑體"/>
                        </a:rPr>
                        <a:t>缺口</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sz="1800"/>
                      </a:pPr>
                      <a:r>
                        <a:rPr sz="1200">
                          <a:latin typeface="微軟正黑體"/>
                          <a:ea typeface="微軟正黑體"/>
                          <a:cs typeface="微軟正黑體"/>
                          <a:sym typeface="微軟正黑體"/>
                        </a:rPr>
                        <a:t>30,238 </a:t>
                      </a: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7"/>
                  </a:ext>
                </a:extLst>
              </a:tr>
              <a:tr h="359376">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6350">
                      <a:solidFill>
                        <a:srgbClr val="333333"/>
                      </a:solidFill>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noFill/>
                  </a:tcPr>
                </a:tc>
                <a:tc>
                  <a:txBody>
                    <a:bodyPr/>
                    <a:lstStyle/>
                    <a:p>
                      <a:pPr>
                        <a:defRPr sz="1800"/>
                      </a:pPr>
                      <a:r>
                        <a:rPr sz="1400">
                          <a:solidFill>
                            <a:srgbClr val="FFFFFF"/>
                          </a:solidFill>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6350">
                      <a:solidFill>
                        <a:srgbClr val="333333"/>
                      </a:solidFill>
                    </a:lnT>
                    <a:lnB w="12700">
                      <a:miter lim="400000"/>
                    </a:lnB>
                    <a:no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000000"/>
                      </a:solidFill>
                    </a:lnR>
                    <a:lnT w="6350">
                      <a:solidFill>
                        <a:srgbClr val="000000"/>
                      </a:solidFill>
                    </a:lnT>
                    <a:lnB w="12700">
                      <a:miter lim="400000"/>
                    </a:lnB>
                    <a:solidFill>
                      <a:srgbClr val="E6B8B7"/>
                    </a:solidFill>
                  </a:tcPr>
                </a:tc>
                <a:tc>
                  <a:txBody>
                    <a:bodyPr/>
                    <a:lstStyle/>
                    <a:p>
                      <a:pPr algn="ctr">
                        <a:defRPr sz="1800"/>
                      </a:pPr>
                      <a:r>
                        <a:rPr sz="1400">
                          <a:latin typeface="微軟正黑體"/>
                          <a:ea typeface="微軟正黑體"/>
                          <a:cs typeface="微軟正黑體"/>
                          <a:sym typeface="微軟正黑體"/>
                        </a:rPr>
                        <a:t>捷徑文化</a:t>
                      </a:r>
                    </a:p>
                  </a:txBody>
                  <a:tcPr marL="0" marR="0" marT="0" marB="0" anchor="ctr" horzOverflow="overflow">
                    <a:lnL w="6350">
                      <a:solidFill>
                        <a:srgbClr val="000000"/>
                      </a:solidFill>
                    </a:lnL>
                    <a:lnR w="12700">
                      <a:miter lim="400000"/>
                    </a:lnR>
                    <a:lnT w="6350">
                      <a:solidFill>
                        <a:srgbClr val="000000"/>
                      </a:solidFill>
                    </a:lnT>
                    <a:lnB w="12700">
                      <a:miter lim="400000"/>
                    </a:lnB>
                    <a:solidFill>
                      <a:srgbClr val="E6B8B7"/>
                    </a:solidFill>
                  </a:tcPr>
                </a:tc>
                <a:tc>
                  <a:txBody>
                    <a:bodyPr/>
                    <a:lstStyle/>
                    <a:p>
                      <a:pPr>
                        <a:defRPr sz="1800"/>
                      </a:pPr>
                      <a:r>
                        <a:rPr sz="1400">
                          <a:latin typeface="微軟正黑體"/>
                          <a:ea typeface="微軟正黑體"/>
                          <a:cs typeface="微軟正黑體"/>
                          <a:sym typeface="微軟正黑體"/>
                        </a:rPr>
                        <a:t>0 </a:t>
                      </a:r>
                    </a:p>
                  </a:txBody>
                  <a:tcPr marL="0" marR="0" marT="0" marB="0" anchor="ctr" horzOverflow="overflow">
                    <a:lnL w="12700">
                      <a:miter lim="400000"/>
                    </a:lnL>
                    <a:lnR w="6350">
                      <a:solidFill>
                        <a:srgbClr val="000000"/>
                      </a:solidFill>
                    </a:lnR>
                    <a:lnT w="6350">
                      <a:solidFill>
                        <a:srgbClr val="000000"/>
                      </a:solidFill>
                    </a:lnT>
                    <a:lnB w="12700">
                      <a:miter lim="400000"/>
                    </a:lnB>
                    <a:solidFill>
                      <a:srgbClr val="E6B8B7"/>
                    </a:solidFill>
                  </a:tcPr>
                </a:tc>
                <a:tc>
                  <a:txBody>
                    <a:bodyPr/>
                    <a:lstStyle/>
                    <a:p>
                      <a:pPr>
                        <a:defRPr sz="1800"/>
                      </a:pPr>
                      <a:r>
                        <a:rPr sz="1400">
                          <a:solidFill>
                            <a:srgbClr val="FFFFFF"/>
                          </a:solidFill>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333333"/>
                      </a:solidFill>
                    </a:lnR>
                    <a:lnT w="6350">
                      <a:solidFill>
                        <a:srgbClr val="333333"/>
                      </a:solidFill>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333333"/>
                      </a:solidFill>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333333"/>
                      </a:solidFill>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8"/>
                  </a:ext>
                </a:extLst>
              </a:tr>
              <a:tr h="359376">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lgn="ctr">
                        <a:defRPr sz="1800"/>
                      </a:pPr>
                      <a:r>
                        <a:rPr sz="1400">
                          <a:solidFill>
                            <a:srgbClr val="FFFFFF"/>
                          </a:solidFill>
                          <a:latin typeface="微軟正黑體"/>
                          <a:ea typeface="微軟正黑體"/>
                          <a:cs typeface="微軟正黑體"/>
                          <a:sym typeface="微軟正黑體"/>
                        </a:rPr>
                        <a:t>#VALUE!</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sz="1400">
                          <a:latin typeface="微軟正黑體"/>
                          <a:ea typeface="微軟正黑體"/>
                          <a:cs typeface="微軟正黑體"/>
                          <a:sym typeface="微軟正黑體"/>
                        </a:defRPr>
                      </a:pPr>
                      <a:endParaRP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ctr">
                        <a:defRPr sz="1800"/>
                      </a:pPr>
                      <a:r>
                        <a:rPr sz="1400">
                          <a:latin typeface="微軟正黑體"/>
                          <a:ea typeface="微軟正黑體"/>
                          <a:cs typeface="微軟正黑體"/>
                          <a:sym typeface="微軟正黑體"/>
                        </a:rPr>
                        <a:t>傑萌生技</a:t>
                      </a:r>
                    </a:p>
                  </a:txBody>
                  <a:tcPr marL="0" marR="0" marT="0" marB="0" anchor="ctr" horzOverflow="overflow">
                    <a:lnL w="6350">
                      <a:solidFill>
                        <a:srgbClr val="000000"/>
                      </a:solidFill>
                    </a:lnL>
                    <a:lnR w="12700">
                      <a:miter lim="400000"/>
                    </a:lnR>
                    <a:lnT w="12700">
                      <a:miter lim="400000"/>
                    </a:lnT>
                    <a:lnB w="12700">
                      <a:miter lim="400000"/>
                    </a:lnB>
                    <a:solidFill>
                      <a:srgbClr val="E6B8B7"/>
                    </a:solidFill>
                  </a:tcPr>
                </a:tc>
                <a:tc>
                  <a:txBody>
                    <a:bodyPr/>
                    <a:lstStyle/>
                    <a:p>
                      <a:pPr algn="l">
                        <a:defRPr sz="1400">
                          <a:latin typeface="微軟正黑體"/>
                          <a:ea typeface="微軟正黑體"/>
                          <a:cs typeface="微軟正黑體"/>
                          <a:sym typeface="微軟正黑體"/>
                        </a:defRPr>
                      </a:pPr>
                      <a:endParaRPr/>
                    </a:p>
                  </a:txBody>
                  <a:tcPr marL="0" marR="0" marT="0" marB="0" anchor="ctr" horzOverflow="overflow">
                    <a:lnL w="12700">
                      <a:miter lim="400000"/>
                    </a:lnL>
                    <a:lnR w="6350">
                      <a:solidFill>
                        <a:srgbClr val="000000"/>
                      </a:solidFill>
                    </a:lnR>
                    <a:lnT w="12700">
                      <a:miter lim="400000"/>
                    </a:lnT>
                    <a:lnB w="12700">
                      <a:miter lim="400000"/>
                    </a:lnB>
                    <a:solidFill>
                      <a:srgbClr val="E6B8B7"/>
                    </a:solidFill>
                  </a:tcPr>
                </a:tc>
                <a:tc>
                  <a:txBody>
                    <a:bodyPr/>
                    <a:lstStyle/>
                    <a:p>
                      <a:pPr algn="ctr">
                        <a:defRPr sz="1800"/>
                      </a:pPr>
                      <a:r>
                        <a:rPr sz="1400">
                          <a:solidFill>
                            <a:srgbClr val="FFFFFF"/>
                          </a:solidFill>
                          <a:latin typeface="微軟正黑體"/>
                          <a:ea typeface="微軟正黑體"/>
                          <a:cs typeface="微軟正黑體"/>
                          <a:sym typeface="微軟正黑體"/>
                        </a:rPr>
                        <a:t>#VALUE!</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9"/>
                  </a:ext>
                </a:extLst>
              </a:tr>
              <a:tr h="301412">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1400">
                          <a:solidFill>
                            <a:srgbClr val="FFFFFF"/>
                          </a:solidFill>
                          <a:latin typeface="微軟正黑體"/>
                          <a:ea typeface="微軟正黑體"/>
                          <a:cs typeface="微軟正黑體"/>
                          <a:sym typeface="微軟正黑體"/>
                        </a:rPr>
                        <a:t>(1,500)</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1400">
                          <a:latin typeface="微軟正黑體"/>
                          <a:ea typeface="微軟正黑體"/>
                          <a:cs typeface="微軟正黑體"/>
                          <a:sym typeface="微軟正黑體"/>
                        </a:rPr>
                        <a:t>(1,500)</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ctr">
                        <a:defRPr sz="1800"/>
                      </a:pPr>
                      <a:r>
                        <a:rPr sz="1400">
                          <a:latin typeface="微軟正黑體"/>
                          <a:ea typeface="微軟正黑體"/>
                          <a:cs typeface="微軟正黑體"/>
                          <a:sym typeface="微軟正黑體"/>
                        </a:rPr>
                        <a:t>雙葉電子</a:t>
                      </a:r>
                    </a:p>
                  </a:txBody>
                  <a:tcPr marL="0" marR="0" marT="0" marB="0" anchor="ctr" horzOverflow="overflow">
                    <a:lnL w="6350">
                      <a:solidFill>
                        <a:srgbClr val="000000"/>
                      </a:solidFill>
                    </a:lnL>
                    <a:lnR w="12700">
                      <a:miter lim="400000"/>
                    </a:lnR>
                    <a:lnT w="12700">
                      <a:miter lim="400000"/>
                    </a:lnT>
                    <a:lnB w="12700">
                      <a:miter lim="400000"/>
                    </a:lnB>
                    <a:solidFill>
                      <a:srgbClr val="E6B8B7"/>
                    </a:solidFill>
                  </a:tcPr>
                </a:tc>
                <a:tc>
                  <a:txBody>
                    <a:bodyPr/>
                    <a:lstStyle/>
                    <a:p>
                      <a:pPr>
                        <a:defRPr sz="1800"/>
                      </a:pPr>
                      <a:r>
                        <a:rPr sz="1400">
                          <a:latin typeface="微軟正黑體"/>
                          <a:ea typeface="微軟正黑體"/>
                          <a:cs typeface="微軟正黑體"/>
                          <a:sym typeface="微軟正黑體"/>
                        </a:rPr>
                        <a:t>(300)</a:t>
                      </a:r>
                    </a:p>
                  </a:txBody>
                  <a:tcPr marL="0" marR="0" marT="0" marB="0" anchor="ctr" horzOverflow="overflow">
                    <a:lnL w="12700">
                      <a:miter lim="400000"/>
                    </a:lnL>
                    <a:lnR w="6350">
                      <a:solidFill>
                        <a:srgbClr val="000000"/>
                      </a:solidFill>
                    </a:lnR>
                    <a:lnT w="12700">
                      <a:miter lim="400000"/>
                    </a:lnT>
                    <a:lnB w="12700">
                      <a:miter lim="400000"/>
                    </a:lnB>
                    <a:solidFill>
                      <a:srgbClr val="E6B8B7"/>
                    </a:solidFill>
                  </a:tcPr>
                </a:tc>
                <a:tc>
                  <a:txBody>
                    <a:bodyPr/>
                    <a:lstStyle/>
                    <a:p>
                      <a:pPr>
                        <a:defRPr sz="1800"/>
                      </a:pPr>
                      <a:r>
                        <a:rPr sz="1400">
                          <a:solidFill>
                            <a:srgbClr val="FFFFFF"/>
                          </a:solidFill>
                          <a:latin typeface="微軟正黑體"/>
                          <a:ea typeface="微軟正黑體"/>
                          <a:cs typeface="微軟正黑體"/>
                          <a:sym typeface="微軟正黑體"/>
                        </a:rPr>
                        <a:t>(300)</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0"/>
                  </a:ext>
                </a:extLst>
              </a:tr>
              <a:tr h="301412">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defRPr sz="1800"/>
                      </a:pPr>
                      <a:r>
                        <a:rPr sz="1400">
                          <a:solidFill>
                            <a:srgbClr val="FFFFFF"/>
                          </a:solidFill>
                          <a:latin typeface="微軟正黑體"/>
                          <a:ea typeface="微軟正黑體"/>
                          <a:cs typeface="微軟正黑體"/>
                          <a:sym typeface="微軟正黑體"/>
                        </a:rPr>
                        <a:t>95 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defRPr sz="1800"/>
                      </a:pPr>
                      <a:r>
                        <a:rPr sz="1400">
                          <a:latin typeface="微軟正黑體"/>
                          <a:ea typeface="微軟正黑體"/>
                          <a:cs typeface="微軟正黑體"/>
                          <a:sym typeface="微軟正黑體"/>
                        </a:rPr>
                        <a:t>95 </a:t>
                      </a:r>
                    </a:p>
                  </a:txBody>
                  <a:tcPr marL="0" marR="0" marT="0" marB="0" anchor="ctr" horzOverflow="overflow">
                    <a:lnL w="6350">
                      <a:solidFill>
                        <a:srgbClr val="000000"/>
                      </a:solidFill>
                    </a:lnL>
                    <a:lnR w="6350">
                      <a:solidFill>
                        <a:srgbClr val="000000"/>
                      </a:solidFill>
                    </a:lnR>
                    <a:lnT w="12700">
                      <a:miter lim="400000"/>
                    </a:lnT>
                    <a:lnB w="12700">
                      <a:miter lim="400000"/>
                    </a:lnB>
                    <a:solidFill>
                      <a:srgbClr val="E6B8B7"/>
                    </a:solidFill>
                  </a:tcPr>
                </a:tc>
                <a:tc>
                  <a:txBody>
                    <a:bodyPr/>
                    <a:lstStyle/>
                    <a:p>
                      <a:pPr algn="ctr">
                        <a:defRPr sz="1800"/>
                      </a:pPr>
                      <a:r>
                        <a:rPr sz="1400">
                          <a:latin typeface="微軟正黑體"/>
                          <a:ea typeface="微軟正黑體"/>
                          <a:cs typeface="微軟正黑體"/>
                          <a:sym typeface="微軟正黑體"/>
                        </a:rPr>
                        <a:t>動聯國際</a:t>
                      </a:r>
                    </a:p>
                  </a:txBody>
                  <a:tcPr marL="0" marR="0" marT="0" marB="0" anchor="ctr" horzOverflow="overflow">
                    <a:lnL w="6350">
                      <a:solidFill>
                        <a:srgbClr val="000000"/>
                      </a:solidFill>
                    </a:lnL>
                    <a:lnR w="12700">
                      <a:miter lim="400000"/>
                    </a:lnR>
                    <a:lnT w="12700">
                      <a:miter lim="400000"/>
                    </a:lnT>
                    <a:lnB w="12700">
                      <a:miter lim="400000"/>
                    </a:lnB>
                    <a:solidFill>
                      <a:srgbClr val="E6B8B7"/>
                    </a:solidFill>
                  </a:tcPr>
                </a:tc>
                <a:tc>
                  <a:txBody>
                    <a:bodyPr/>
                    <a:lstStyle/>
                    <a:p>
                      <a:pPr>
                        <a:defRPr sz="1800"/>
                      </a:pPr>
                      <a:r>
                        <a:rPr sz="1400">
                          <a:latin typeface="微軟正黑體"/>
                          <a:ea typeface="微軟正黑體"/>
                          <a:cs typeface="微軟正黑體"/>
                          <a:sym typeface="微軟正黑體"/>
                        </a:rPr>
                        <a:t>95 </a:t>
                      </a:r>
                    </a:p>
                  </a:txBody>
                  <a:tcPr marL="0" marR="0" marT="0" marB="0" anchor="ctr" horzOverflow="overflow">
                    <a:lnL w="12700">
                      <a:miter lim="400000"/>
                    </a:lnL>
                    <a:lnR w="6350">
                      <a:solidFill>
                        <a:srgbClr val="000000"/>
                      </a:solidFill>
                    </a:lnR>
                    <a:lnT w="12700">
                      <a:miter lim="400000"/>
                    </a:lnT>
                    <a:lnB w="12700">
                      <a:miter lim="400000"/>
                    </a:lnB>
                    <a:solidFill>
                      <a:srgbClr val="E6B8B7"/>
                    </a:solidFill>
                  </a:tcPr>
                </a:tc>
                <a:tc>
                  <a:txBody>
                    <a:bodyPr/>
                    <a:lstStyle/>
                    <a:p>
                      <a:pPr>
                        <a:defRPr sz="1800"/>
                      </a:pPr>
                      <a:r>
                        <a:rPr sz="1400">
                          <a:solidFill>
                            <a:srgbClr val="FFFFFF"/>
                          </a:solidFill>
                          <a:latin typeface="微軟正黑體"/>
                          <a:ea typeface="微軟正黑體"/>
                          <a:cs typeface="微軟正黑體"/>
                          <a:sym typeface="微軟正黑體"/>
                        </a:rPr>
                        <a:t>95 </a:t>
                      </a:r>
                    </a:p>
                  </a:txBody>
                  <a:tcPr marL="0" marR="0" marT="0" marB="0" anchor="ctr" horzOverflow="overflow">
                    <a:lnL w="6350">
                      <a:solidFill>
                        <a:srgbClr val="000000"/>
                      </a:solidFill>
                    </a:lnL>
                    <a:lnR w="6350">
                      <a:solidFill>
                        <a:srgbClr val="333333"/>
                      </a:solidFill>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1"/>
                  </a:ext>
                </a:extLst>
              </a:tr>
              <a:tr h="394154">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solidFill>
                        <a:srgbClr val="333333"/>
                      </a:solidFill>
                      <a:prstDash val="dash"/>
                    </a:lnR>
                    <a:lnT w="12700">
                      <a:miter lim="400000"/>
                    </a:lnT>
                    <a:lnB w="12700">
                      <a:miter lim="400000"/>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12700">
                      <a:solidFill>
                        <a:srgbClr val="333333"/>
                      </a:solidFill>
                      <a:prstDash val="dash"/>
                    </a:lnL>
                    <a:lnR w="6350">
                      <a:solidFill>
                        <a:srgbClr val="333333"/>
                      </a:solidFill>
                    </a:lnR>
                    <a:lnT w="12700">
                      <a:miter lim="400000"/>
                    </a:lnT>
                    <a:lnB w="6350">
                      <a:solidFill>
                        <a:srgbClr val="333333"/>
                      </a:solidFill>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noFill/>
                  </a:tcPr>
                </a:tc>
                <a:tc>
                  <a:txBody>
                    <a:bodyPr/>
                    <a:lstStyle/>
                    <a:p>
                      <a:pPr>
                        <a:defRPr sz="1800"/>
                      </a:pPr>
                      <a:r>
                        <a:rPr sz="1400">
                          <a:solidFill>
                            <a:srgbClr val="FFFFFF"/>
                          </a:solidFill>
                          <a:latin typeface="微軟正黑體"/>
                          <a:ea typeface="微軟正黑體"/>
                          <a:cs typeface="微軟正黑體"/>
                          <a:sym typeface="微軟正黑體"/>
                        </a:rPr>
                        <a:t>0 </a:t>
                      </a:r>
                    </a:p>
                  </a:txBody>
                  <a:tcPr marL="0" marR="0" marT="0" marB="0" anchor="ctr" horzOverflow="overflow">
                    <a:lnL w="6350">
                      <a:solidFill>
                        <a:srgbClr val="333333"/>
                      </a:solidFill>
                    </a:lnL>
                    <a:lnR w="6350">
                      <a:solidFill>
                        <a:srgbClr val="000000"/>
                      </a:solidFill>
                    </a:lnR>
                    <a:lnT w="12700">
                      <a:miter lim="400000"/>
                    </a:lnT>
                    <a:lnB w="6350">
                      <a:solidFill>
                        <a:srgbClr val="333333"/>
                      </a:solidFill>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12700">
                      <a:miter lim="400000"/>
                    </a:lnT>
                    <a:lnB w="6350">
                      <a:solidFill>
                        <a:srgbClr val="333333"/>
                      </a:solidFill>
                    </a:lnB>
                    <a:solidFill>
                      <a:srgbClr val="E6B8B7"/>
                    </a:solidFill>
                  </a:tcPr>
                </a:tc>
                <a:tc>
                  <a:txBody>
                    <a:bodyPr/>
                    <a:lstStyle/>
                    <a:p>
                      <a:pPr algn="ctr">
                        <a:defRPr sz="1800"/>
                      </a:pPr>
                      <a:r>
                        <a:rPr sz="1400">
                          <a:latin typeface="微軟正黑體"/>
                          <a:ea typeface="微軟正黑體"/>
                          <a:cs typeface="微軟正黑體"/>
                          <a:sym typeface="微軟正黑體"/>
                        </a:rPr>
                        <a:t>　</a:t>
                      </a:r>
                    </a:p>
                  </a:txBody>
                  <a:tcPr marL="0" marR="0" marT="0" marB="0" anchor="ctr" horzOverflow="overflow">
                    <a:lnL w="6350">
                      <a:solidFill>
                        <a:srgbClr val="000000"/>
                      </a:solidFill>
                    </a:lnL>
                    <a:lnR w="12700">
                      <a:miter lim="400000"/>
                    </a:lnR>
                    <a:lnT w="12700">
                      <a:miter lim="400000"/>
                    </a:lnT>
                    <a:lnB w="6350">
                      <a:solidFill>
                        <a:srgbClr val="333333"/>
                      </a:solidFill>
                    </a:lnB>
                    <a:solidFill>
                      <a:srgbClr val="E6B8B7"/>
                    </a:solid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12700">
                      <a:miter lim="400000"/>
                    </a:lnL>
                    <a:lnR w="6350">
                      <a:solidFill>
                        <a:srgbClr val="000000"/>
                      </a:solidFill>
                    </a:lnR>
                    <a:lnT w="12700">
                      <a:miter lim="400000"/>
                    </a:lnT>
                    <a:lnB w="6350">
                      <a:solidFill>
                        <a:srgbClr val="333333"/>
                      </a:solidFill>
                    </a:lnB>
                    <a:solidFill>
                      <a:srgbClr val="E6B8B7"/>
                    </a:solidFill>
                  </a:tcPr>
                </a:tc>
                <a:tc>
                  <a:txBody>
                    <a:bodyPr/>
                    <a:lstStyle/>
                    <a:p>
                      <a:pPr>
                        <a:defRPr sz="1800"/>
                      </a:pPr>
                      <a:r>
                        <a:rPr sz="1400">
                          <a:solidFill>
                            <a:srgbClr val="FFFFFF"/>
                          </a:solidFill>
                          <a:latin typeface="微軟正黑體"/>
                          <a:ea typeface="微軟正黑體"/>
                          <a:cs typeface="微軟正黑體"/>
                          <a:sym typeface="微軟正黑體"/>
                        </a:rPr>
                        <a:t>0 </a:t>
                      </a:r>
                    </a:p>
                  </a:txBody>
                  <a:tcPr marL="0" marR="0" marT="0" marB="0" anchor="ctr" horzOverflow="overflow">
                    <a:lnL w="6350">
                      <a:solidFill>
                        <a:srgbClr val="000000"/>
                      </a:solidFill>
                    </a:lnL>
                    <a:lnR w="6350">
                      <a:solidFill>
                        <a:srgbClr val="333333"/>
                      </a:solidFill>
                    </a:lnR>
                    <a:lnT w="12700">
                      <a:miter lim="400000"/>
                    </a:lnT>
                    <a:lnB w="6350">
                      <a:solidFill>
                        <a:srgbClr val="333333"/>
                      </a:solidFill>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12700">
                      <a:miter lim="400000"/>
                    </a:lnT>
                    <a:lnB w="6350">
                      <a:solidFill>
                        <a:srgbClr val="333333"/>
                      </a:solidFill>
                    </a:lnB>
                    <a:noFill/>
                  </a:tcPr>
                </a:tc>
                <a:tc>
                  <a:txBody>
                    <a:bodyPr/>
                    <a:lstStyle/>
                    <a:p>
                      <a:pPr algn="l">
                        <a:defRPr sz="1800"/>
                      </a:pPr>
                      <a:r>
                        <a:rPr sz="1400">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12700">
                      <a:miter lim="400000"/>
                    </a:lnT>
                    <a:lnB w="6350">
                      <a:solidFill>
                        <a:srgbClr val="333333"/>
                      </a:solidFill>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2"/>
                  </a:ext>
                </a:extLst>
              </a:tr>
              <a:tr h="324598">
                <a:tc>
                  <a:txBody>
                    <a:bodyPr/>
                    <a:lstStyle/>
                    <a:p>
                      <a:pPr>
                        <a:defRPr sz="1800"/>
                      </a:pPr>
                      <a:r>
                        <a:rPr sz="1200">
                          <a:latin typeface="微軟正黑體"/>
                          <a:ea typeface="微軟正黑體"/>
                          <a:cs typeface="微軟正黑體"/>
                          <a:sym typeface="微軟正黑體"/>
                        </a:rPr>
                        <a:t>缺口</a:t>
                      </a:r>
                    </a:p>
                  </a:txBody>
                  <a:tcPr marL="0" marR="0" marT="0" marB="0" anchor="ctr" horzOverflow="overflow">
                    <a:lnL w="12700">
                      <a:miter lim="400000"/>
                    </a:lnL>
                    <a:lnR w="12700">
                      <a:miter lim="400000"/>
                    </a:lnR>
                    <a:lnT w="12700">
                      <a:miter lim="400000"/>
                    </a:lnT>
                    <a:lnB w="12700">
                      <a:miter lim="400000"/>
                    </a:lnB>
                    <a:noFill/>
                  </a:tcPr>
                </a:tc>
                <a:tc>
                  <a:txBody>
                    <a:bodyPr/>
                    <a:lstStyle/>
                    <a:p>
                      <a:pPr algn="l">
                        <a:defRPr sz="1800"/>
                      </a:pPr>
                      <a:r>
                        <a:rPr sz="1200">
                          <a:latin typeface="微軟正黑體"/>
                          <a:ea typeface="微軟正黑體"/>
                          <a:cs typeface="微軟正黑體"/>
                          <a:sym typeface="微軟正黑體"/>
                        </a:rPr>
                        <a:t>53,352 </a:t>
                      </a:r>
                    </a:p>
                  </a:txBody>
                  <a:tcPr marL="0" marR="0" marT="0" marB="0" anchor="ctr" horzOverflow="overflow">
                    <a:lnL w="12700">
                      <a:miter lim="400000"/>
                    </a:lnL>
                    <a:lnR w="12700">
                      <a:solidFill>
                        <a:srgbClr val="333333"/>
                      </a:solidFill>
                      <a:prstDash val="dash"/>
                    </a:lnR>
                    <a:lnT w="12700">
                      <a:miter lim="400000"/>
                    </a:lnT>
                    <a:lnB w="12700">
                      <a:miter lim="400000"/>
                    </a:lnB>
                    <a:noFill/>
                  </a:tcPr>
                </a:tc>
                <a:tc>
                  <a:txBody>
                    <a:bodyPr/>
                    <a:lstStyle/>
                    <a:p>
                      <a:pPr>
                        <a:defRPr sz="1800"/>
                      </a:pPr>
                      <a:r>
                        <a:rPr sz="1400" b="1">
                          <a:solidFill>
                            <a:srgbClr val="FF0000"/>
                          </a:solidFill>
                          <a:latin typeface="微軟正黑體"/>
                          <a:ea typeface="微軟正黑體"/>
                          <a:cs typeface="微軟正黑體"/>
                          <a:sym typeface="微軟正黑體"/>
                        </a:rPr>
                        <a:t>6%</a:t>
                      </a:r>
                    </a:p>
                  </a:txBody>
                  <a:tcPr marL="0" marR="0" marT="0" marB="0" anchor="ctr" horzOverflow="overflow">
                    <a:lnL w="12700">
                      <a:solidFill>
                        <a:srgbClr val="333333"/>
                      </a:solidFill>
                      <a:prstDash val="dash"/>
                    </a:lnL>
                    <a:lnR w="6350">
                      <a:solidFill>
                        <a:srgbClr val="333333"/>
                      </a:solidFill>
                    </a:lnR>
                    <a:lnT w="6350">
                      <a:solidFill>
                        <a:srgbClr val="333333"/>
                      </a:solidFill>
                    </a:lnT>
                    <a:lnB w="6350">
                      <a:solidFill>
                        <a:srgbClr val="000000"/>
                      </a:solidFill>
                    </a:lnB>
                    <a:noFill/>
                  </a:tcPr>
                </a:tc>
                <a:tc>
                  <a:txBody>
                    <a:bodyPr/>
                    <a:lstStyle/>
                    <a:p>
                      <a:pPr>
                        <a:defRPr sz="1800"/>
                      </a:pPr>
                      <a:r>
                        <a:rPr sz="1400" b="1">
                          <a:latin typeface="微軟正黑體"/>
                          <a:ea typeface="微軟正黑體"/>
                          <a:cs typeface="微軟正黑體"/>
                          <a:sym typeface="微軟正黑體"/>
                        </a:rPr>
                        <a:t>3,271 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000000"/>
                      </a:solidFill>
                    </a:lnB>
                    <a:noFill/>
                  </a:tcPr>
                </a:tc>
                <a:tc>
                  <a:txBody>
                    <a:bodyPr/>
                    <a:lstStyle/>
                    <a:p>
                      <a:pPr>
                        <a:defRPr sz="1800"/>
                      </a:pPr>
                      <a:r>
                        <a:rPr sz="1400" b="1">
                          <a:latin typeface="微軟正黑體"/>
                          <a:ea typeface="微軟正黑體"/>
                          <a:cs typeface="微軟正黑體"/>
                          <a:sym typeface="微軟正黑體"/>
                        </a:rPr>
                        <a:t>3,271 </a:t>
                      </a:r>
                    </a:p>
                  </a:txBody>
                  <a:tcPr marL="0" marR="0" marT="0" marB="0" anchor="ctr" horzOverflow="overflow">
                    <a:lnL w="6350">
                      <a:solidFill>
                        <a:srgbClr val="333333"/>
                      </a:solidFill>
                    </a:lnL>
                    <a:lnR w="6350">
                      <a:solidFill>
                        <a:srgbClr val="000000"/>
                      </a:solidFill>
                    </a:lnR>
                    <a:lnT w="6350">
                      <a:solidFill>
                        <a:srgbClr val="333333"/>
                      </a:solidFill>
                    </a:lnT>
                    <a:lnB w="6350">
                      <a:solidFill>
                        <a:srgbClr val="000000"/>
                      </a:solidFill>
                    </a:lnB>
                    <a:noFill/>
                  </a:tcPr>
                </a:tc>
                <a:tc>
                  <a:txBody>
                    <a:bodyPr/>
                    <a:lstStyle/>
                    <a:p>
                      <a:pPr>
                        <a:defRPr sz="1800"/>
                      </a:pPr>
                      <a:r>
                        <a:rPr sz="1400" b="1">
                          <a:solidFill>
                            <a:srgbClr val="0000FF"/>
                          </a:solidFill>
                          <a:latin typeface="微軟正黑體"/>
                          <a:ea typeface="微軟正黑體"/>
                          <a:cs typeface="微軟正黑體"/>
                          <a:sym typeface="微軟正黑體"/>
                        </a:rPr>
                        <a:t>3,271 </a:t>
                      </a:r>
                    </a:p>
                  </a:txBody>
                  <a:tcPr marL="0" marR="0" marT="0" marB="0" anchor="ctr" horzOverflow="overflow">
                    <a:lnL w="6350">
                      <a:solidFill>
                        <a:srgbClr val="000000"/>
                      </a:solidFill>
                    </a:lnL>
                    <a:lnR w="6350">
                      <a:solidFill>
                        <a:srgbClr val="000000"/>
                      </a:solidFill>
                    </a:lnR>
                    <a:lnT w="6350">
                      <a:solidFill>
                        <a:srgbClr val="333333"/>
                      </a:solidFill>
                    </a:lnT>
                    <a:lnB w="6350">
                      <a:solidFill>
                        <a:srgbClr val="000000"/>
                      </a:solidFill>
                    </a:lnB>
                    <a:solidFill>
                      <a:srgbClr val="99CCFF"/>
                    </a:solidFill>
                  </a:tcPr>
                </a:tc>
                <a:tc>
                  <a:txBody>
                    <a:bodyPr/>
                    <a:lstStyle/>
                    <a:p>
                      <a:pPr algn="ctr">
                        <a:defRPr sz="1800"/>
                      </a:pPr>
                      <a:r>
                        <a:rPr sz="1400" b="1">
                          <a:latin typeface="微軟正黑體"/>
                          <a:ea typeface="微軟正黑體"/>
                          <a:cs typeface="微軟正黑體"/>
                          <a:sym typeface="微軟正黑體"/>
                        </a:rPr>
                        <a:t>本年度已簽約</a:t>
                      </a:r>
                    </a:p>
                  </a:txBody>
                  <a:tcPr marL="0" marR="0" marT="0" marB="0" anchor="ctr" horzOverflow="overflow">
                    <a:lnL w="6350">
                      <a:solidFill>
                        <a:srgbClr val="000000"/>
                      </a:solidFill>
                    </a:lnL>
                    <a:lnR w="12700">
                      <a:miter lim="400000"/>
                    </a:lnR>
                    <a:lnT w="6350">
                      <a:solidFill>
                        <a:srgbClr val="333333"/>
                      </a:solidFill>
                    </a:lnT>
                    <a:lnB w="6350">
                      <a:solidFill>
                        <a:srgbClr val="000000"/>
                      </a:solidFill>
                    </a:lnB>
                    <a:solidFill>
                      <a:srgbClr val="99CCFF"/>
                    </a:solidFill>
                  </a:tcPr>
                </a:tc>
                <a:tc>
                  <a:txBody>
                    <a:bodyPr/>
                    <a:lstStyle/>
                    <a:p>
                      <a:pPr>
                        <a:defRPr sz="1800"/>
                      </a:pPr>
                      <a:r>
                        <a:rPr sz="1400" b="1">
                          <a:solidFill>
                            <a:srgbClr val="0000FF"/>
                          </a:solidFill>
                          <a:latin typeface="微軟正黑體"/>
                          <a:ea typeface="微軟正黑體"/>
                          <a:cs typeface="微軟正黑體"/>
                          <a:sym typeface="微軟正黑體"/>
                        </a:rPr>
                        <a:t>3,271 </a:t>
                      </a:r>
                    </a:p>
                  </a:txBody>
                  <a:tcPr marL="0" marR="0" marT="0" marB="0" anchor="ctr" horzOverflow="overflow">
                    <a:lnL w="12700">
                      <a:miter lim="400000"/>
                    </a:lnL>
                    <a:lnR w="6350">
                      <a:solidFill>
                        <a:srgbClr val="000000"/>
                      </a:solidFill>
                    </a:lnR>
                    <a:lnT w="6350">
                      <a:solidFill>
                        <a:srgbClr val="333333"/>
                      </a:solidFill>
                    </a:lnT>
                    <a:lnB w="6350">
                      <a:solidFill>
                        <a:srgbClr val="000000"/>
                      </a:solidFill>
                    </a:lnB>
                    <a:solidFill>
                      <a:srgbClr val="99CCFF"/>
                    </a:solidFill>
                  </a:tcPr>
                </a:tc>
                <a:tc>
                  <a:txBody>
                    <a:bodyPr/>
                    <a:lstStyle/>
                    <a:p>
                      <a:pPr>
                        <a:defRPr sz="1800"/>
                      </a:pPr>
                      <a:r>
                        <a:rPr sz="1400" b="1">
                          <a:latin typeface="微軟正黑體"/>
                          <a:ea typeface="微軟正黑體"/>
                          <a:cs typeface="微軟正黑體"/>
                          <a:sym typeface="微軟正黑體"/>
                        </a:rPr>
                        <a:t>3,271 </a:t>
                      </a:r>
                    </a:p>
                  </a:txBody>
                  <a:tcPr marL="0" marR="0" marT="0" marB="0" anchor="ctr" horzOverflow="overflow">
                    <a:lnL w="6350">
                      <a:solidFill>
                        <a:srgbClr val="000000"/>
                      </a:solidFill>
                    </a:lnL>
                    <a:lnR w="6350">
                      <a:solidFill>
                        <a:srgbClr val="333333"/>
                      </a:solidFill>
                    </a:lnR>
                    <a:lnT w="6350">
                      <a:solidFill>
                        <a:srgbClr val="333333"/>
                      </a:solidFill>
                    </a:lnT>
                    <a:lnB w="6350">
                      <a:solidFill>
                        <a:srgbClr val="000000"/>
                      </a:solidFill>
                    </a:lnB>
                    <a:noFill/>
                  </a:tcPr>
                </a:tc>
                <a:tc>
                  <a:txBody>
                    <a:bodyPr/>
                    <a:lstStyle/>
                    <a:p>
                      <a:pPr>
                        <a:defRPr sz="1800"/>
                      </a:pPr>
                      <a:r>
                        <a:rPr sz="1400" b="1">
                          <a:latin typeface="微軟正黑體"/>
                          <a:ea typeface="微軟正黑體"/>
                          <a:cs typeface="微軟正黑體"/>
                          <a:sym typeface="微軟正黑體"/>
                        </a:rPr>
                        <a:t>26,590 </a:t>
                      </a:r>
                    </a:p>
                  </a:txBody>
                  <a:tcPr marL="0" marR="0" marT="0" marB="0" anchor="ctr" horzOverflow="overflow">
                    <a:lnL w="6350">
                      <a:solidFill>
                        <a:srgbClr val="333333"/>
                      </a:solidFill>
                    </a:lnL>
                    <a:lnR w="6350">
                      <a:solidFill>
                        <a:srgbClr val="333333"/>
                      </a:solidFill>
                    </a:lnR>
                    <a:lnT w="6350">
                      <a:solidFill>
                        <a:srgbClr val="333333"/>
                      </a:solidFill>
                    </a:lnT>
                    <a:lnB w="6350">
                      <a:solidFill>
                        <a:srgbClr val="000000"/>
                      </a:solidFill>
                    </a:lnB>
                    <a:noFill/>
                  </a:tcPr>
                </a:tc>
                <a:tc>
                  <a:txBody>
                    <a:bodyPr/>
                    <a:lstStyle/>
                    <a:p>
                      <a:pPr>
                        <a:defRPr sz="1800"/>
                      </a:pPr>
                      <a:r>
                        <a:rPr sz="1400" b="1">
                          <a:solidFill>
                            <a:srgbClr val="FF0000"/>
                          </a:solidFill>
                          <a:latin typeface="微軟正黑體"/>
                          <a:ea typeface="微軟正黑體"/>
                          <a:cs typeface="微軟正黑體"/>
                          <a:sym typeface="微軟正黑體"/>
                        </a:rPr>
                        <a:t>47%</a:t>
                      </a:r>
                    </a:p>
                  </a:txBody>
                  <a:tcPr marL="0" marR="0" marT="0" marB="0" anchor="ctr" horzOverflow="overflow">
                    <a:lnL w="6350">
                      <a:solidFill>
                        <a:srgbClr val="333333"/>
                      </a:solidFill>
                    </a:lnL>
                    <a:lnR w="6350">
                      <a:solidFill>
                        <a:srgbClr val="000000"/>
                      </a:solidFill>
                    </a:lnR>
                    <a:lnT w="6350">
                      <a:solidFill>
                        <a:srgbClr val="333333"/>
                      </a:solidFill>
                    </a:lnT>
                    <a:lnB w="6350">
                      <a:solidFill>
                        <a:srgbClr val="000000"/>
                      </a:solidFill>
                    </a:lnB>
                    <a:noFill/>
                  </a:tcPr>
                </a:tc>
                <a:tc>
                  <a:txBody>
                    <a:bodyPr/>
                    <a:lstStyle/>
                    <a:p>
                      <a:pPr>
                        <a:defRPr sz="1800"/>
                      </a:pPr>
                      <a:r>
                        <a:rPr sz="1200">
                          <a:latin typeface="微軟正黑體"/>
                          <a:ea typeface="微軟正黑體"/>
                          <a:cs typeface="微軟正黑體"/>
                          <a:sym typeface="微軟正黑體"/>
                        </a:rPr>
                        <a:t>缺口</a:t>
                      </a:r>
                    </a:p>
                  </a:txBody>
                  <a:tcPr marL="0" marR="0" marT="0" marB="0" anchor="ctr" horzOverflow="overflow">
                    <a:lnL w="6350">
                      <a:solidFill>
                        <a:srgbClr val="000000"/>
                      </a:solidFill>
                    </a:lnL>
                    <a:lnR w="12700">
                      <a:miter lim="400000"/>
                    </a:lnR>
                    <a:lnT w="12700">
                      <a:miter lim="400000"/>
                    </a:lnT>
                    <a:lnB w="12700">
                      <a:miter lim="400000"/>
                    </a:lnB>
                    <a:noFill/>
                  </a:tcPr>
                </a:tc>
                <a:tc>
                  <a:txBody>
                    <a:bodyPr/>
                    <a:lstStyle/>
                    <a:p>
                      <a:pPr algn="l">
                        <a:defRPr sz="1800"/>
                      </a:pPr>
                      <a:r>
                        <a:rPr sz="1200">
                          <a:latin typeface="微軟正黑體"/>
                          <a:ea typeface="微軟正黑體"/>
                          <a:cs typeface="微軟正黑體"/>
                          <a:sym typeface="微軟正黑體"/>
                        </a:rPr>
                        <a:t>30,033 </a:t>
                      </a:r>
                    </a:p>
                  </a:txBody>
                  <a:tcPr marL="0" marR="0" marT="0" marB="0" anchor="ctr"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3"/>
                  </a:ext>
                </a:extLst>
              </a:tr>
              <a:tr h="289819">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6350">
                      <a:solidFill>
                        <a:srgbClr val="000000"/>
                      </a:solidFill>
                    </a:lnR>
                    <a:lnT w="12700">
                      <a:miter lim="400000"/>
                    </a:lnT>
                    <a:lnB w="12700">
                      <a:miter lim="400000"/>
                    </a:lnB>
                    <a:noFill/>
                  </a:tcPr>
                </a:tc>
                <a:tc>
                  <a:txBody>
                    <a:bodyPr/>
                    <a:lstStyle/>
                    <a:p>
                      <a:pPr algn="l">
                        <a:defRPr sz="1800"/>
                      </a:pPr>
                      <a:r>
                        <a:rPr sz="1200">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000000"/>
                      </a:solidFill>
                    </a:lnB>
                    <a:noFill/>
                  </a:tcPr>
                </a:tc>
                <a:tc>
                  <a:txBody>
                    <a:bodyPr/>
                    <a:lstStyle/>
                    <a:p>
                      <a:pPr algn="l">
                        <a:defRPr sz="1800"/>
                      </a:pPr>
                      <a:r>
                        <a:rPr sz="1200" b="1">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lgn="l">
                        <a:defRPr sz="1800"/>
                      </a:pPr>
                      <a:r>
                        <a:rPr sz="1200" b="1">
                          <a:solidFill>
                            <a:srgbClr val="FFFFFF"/>
                          </a:solidFill>
                          <a:latin typeface="微軟正黑體"/>
                          <a:ea typeface="微軟正黑體"/>
                          <a:cs typeface="微軟正黑體"/>
                          <a:sym typeface="微軟正黑體"/>
                        </a:rPr>
                        <a:t>　</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000000"/>
                      </a:solidFill>
                    </a:lnB>
                    <a:noFill/>
                  </a:tcPr>
                </a:tc>
                <a:tc>
                  <a:txBody>
                    <a:bodyPr/>
                    <a:lstStyle/>
                    <a:p>
                      <a:pPr algn="l">
                        <a:defRPr sz="1800"/>
                      </a:pPr>
                      <a:r>
                        <a:rPr sz="1200" b="1">
                          <a:solidFill>
                            <a:srgbClr val="FF9900"/>
                          </a:solidFill>
                          <a:latin typeface="微軟正黑體"/>
                          <a:ea typeface="微軟正黑體"/>
                          <a:cs typeface="微軟正黑體"/>
                          <a:sym typeface="微軟正黑體"/>
                        </a:rPr>
                        <a:t>　</a:t>
                      </a:r>
                    </a:p>
                  </a:txBody>
                  <a:tcPr marL="0" marR="0" marT="0" marB="0" anchor="ctr" horzOverflow="overflow">
                    <a:lnL w="6350">
                      <a:solidFill>
                        <a:srgbClr val="000000"/>
                      </a:solidFill>
                    </a:lnL>
                    <a:lnR w="6350">
                      <a:solidFill>
                        <a:srgbClr val="000000"/>
                      </a:solidFill>
                    </a:lnR>
                    <a:lnT w="6350">
                      <a:solidFill>
                        <a:srgbClr val="000000"/>
                      </a:solidFill>
                    </a:lnT>
                    <a:lnB w="6350">
                      <a:solidFill>
                        <a:srgbClr val="000000"/>
                      </a:solidFill>
                    </a:lnB>
                    <a:solidFill>
                      <a:srgbClr val="00B050"/>
                    </a:solidFill>
                  </a:tcPr>
                </a:tc>
                <a:tc>
                  <a:txBody>
                    <a:bodyPr/>
                    <a:lstStyle/>
                    <a:p>
                      <a:pPr algn="ctr">
                        <a:defRPr sz="1800"/>
                      </a:pPr>
                      <a:r>
                        <a:rPr sz="1200" b="1">
                          <a:latin typeface="微軟正黑體"/>
                          <a:ea typeface="微軟正黑體"/>
                          <a:cs typeface="微軟正黑體"/>
                          <a:sym typeface="微軟正黑體"/>
                        </a:rPr>
                        <a:t>Backlog</a:t>
                      </a:r>
                    </a:p>
                  </a:txBody>
                  <a:tcPr marL="0" marR="0" marT="0" marB="0" anchor="ctr" horzOverflow="overflow">
                    <a:lnL w="6350">
                      <a:solidFill>
                        <a:srgbClr val="000000"/>
                      </a:solidFill>
                    </a:lnL>
                    <a:lnR w="12700">
                      <a:miter lim="400000"/>
                    </a:lnR>
                    <a:lnT w="6350">
                      <a:solidFill>
                        <a:srgbClr val="000000"/>
                      </a:solidFill>
                    </a:lnT>
                    <a:lnB w="6350">
                      <a:solidFill>
                        <a:srgbClr val="000000"/>
                      </a:solidFill>
                    </a:lnB>
                    <a:solidFill>
                      <a:srgbClr val="00B050"/>
                    </a:solidFill>
                  </a:tcPr>
                </a:tc>
                <a:tc>
                  <a:txBody>
                    <a:bodyPr/>
                    <a:lstStyle/>
                    <a:p>
                      <a:pPr>
                        <a:defRPr sz="1800"/>
                      </a:pPr>
                      <a:r>
                        <a:rPr sz="1400" b="1">
                          <a:solidFill>
                            <a:srgbClr val="0000FF"/>
                          </a:solidFill>
                          <a:latin typeface="微軟正黑體"/>
                          <a:ea typeface="微軟正黑體"/>
                          <a:cs typeface="微軟正黑體"/>
                          <a:sym typeface="微軟正黑體"/>
                        </a:rPr>
                        <a:t>23,320 </a:t>
                      </a:r>
                    </a:p>
                  </a:txBody>
                  <a:tcPr marL="0" marR="0" marT="0" marB="0" anchor="ctr" horzOverflow="overflow">
                    <a:lnL w="12700">
                      <a:miter lim="400000"/>
                    </a:lnL>
                    <a:lnR w="6350">
                      <a:solidFill>
                        <a:srgbClr val="000000"/>
                      </a:solidFill>
                    </a:lnR>
                    <a:lnT w="6350">
                      <a:solidFill>
                        <a:srgbClr val="000000"/>
                      </a:solidFill>
                    </a:lnT>
                    <a:lnB w="6350">
                      <a:solidFill>
                        <a:srgbClr val="000000"/>
                      </a:solidFill>
                    </a:lnB>
                    <a:solidFill>
                      <a:srgbClr val="00B050"/>
                    </a:solidFill>
                  </a:tcPr>
                </a:tc>
                <a:tc>
                  <a:txBody>
                    <a:bodyPr/>
                    <a:lstStyle/>
                    <a:p>
                      <a:pPr>
                        <a:defRPr sz="1800"/>
                      </a:pPr>
                      <a:r>
                        <a:rPr sz="1400" b="1">
                          <a:latin typeface="微軟正黑體"/>
                          <a:ea typeface="微軟正黑體"/>
                          <a:cs typeface="微軟正黑體"/>
                          <a:sym typeface="微軟正黑體"/>
                        </a:rPr>
                        <a:t>23,320 </a:t>
                      </a:r>
                    </a:p>
                  </a:txBody>
                  <a:tcPr marL="0" marR="0" marT="0" marB="0" anchor="ctr" horzOverflow="overflow">
                    <a:lnL w="6350">
                      <a:solidFill>
                        <a:srgbClr val="000000"/>
                      </a:solidFill>
                    </a:lnL>
                    <a:lnR w="6350">
                      <a:solidFill>
                        <a:srgbClr val="333333"/>
                      </a:solidFill>
                    </a:lnR>
                    <a:lnT w="6350">
                      <a:solidFill>
                        <a:srgbClr val="000000"/>
                      </a:solidFill>
                    </a:lnT>
                    <a:lnB w="6350">
                      <a:solidFill>
                        <a:srgbClr val="000000"/>
                      </a:solidFill>
                    </a:lnB>
                    <a:noFill/>
                  </a:tcPr>
                </a:tc>
                <a:tc>
                  <a:txBody>
                    <a:bodyPr/>
                    <a:lstStyle/>
                    <a:p>
                      <a:pPr algn="ctr">
                        <a:defRPr sz="1800"/>
                      </a:pPr>
                      <a:r>
                        <a:rPr sz="1400" b="1">
                          <a:solidFill>
                            <a:srgbClr val="FFFFFF"/>
                          </a:solidFill>
                          <a:latin typeface="微軟正黑體"/>
                          <a:ea typeface="微軟正黑體"/>
                          <a:cs typeface="微軟正黑體"/>
                          <a:sym typeface="微軟正黑體"/>
                        </a:rPr>
                        <a:t>#VALUE!</a:t>
                      </a:r>
                    </a:p>
                  </a:txBody>
                  <a:tcPr marL="0" marR="0" marT="0" marB="0" anchor="ctr" horzOverflow="overflow">
                    <a:lnL w="6350">
                      <a:solidFill>
                        <a:srgbClr val="333333"/>
                      </a:solidFill>
                    </a:lnL>
                    <a:lnR w="6350">
                      <a:solidFill>
                        <a:srgbClr val="333333"/>
                      </a:solidFill>
                    </a:lnR>
                    <a:lnT w="6350">
                      <a:solidFill>
                        <a:srgbClr val="000000"/>
                      </a:solidFill>
                    </a:lnT>
                    <a:lnB w="6350">
                      <a:solidFill>
                        <a:srgbClr val="000000"/>
                      </a:solidFill>
                    </a:lnB>
                    <a:noFill/>
                  </a:tcPr>
                </a:tc>
                <a:tc>
                  <a:txBody>
                    <a:bodyPr/>
                    <a:lstStyle/>
                    <a:p>
                      <a:pPr>
                        <a:defRPr sz="1800"/>
                      </a:pPr>
                      <a:r>
                        <a:rPr sz="1400" b="1">
                          <a:solidFill>
                            <a:srgbClr val="FF0000"/>
                          </a:solidFill>
                          <a:latin typeface="微軟正黑體"/>
                          <a:ea typeface="微軟正黑體"/>
                          <a:cs typeface="微軟正黑體"/>
                          <a:sym typeface="微軟正黑體"/>
                        </a:rPr>
                        <a:t>41%</a:t>
                      </a:r>
                    </a:p>
                  </a:txBody>
                  <a:tcPr marL="0" marR="0" marT="0" marB="0" anchor="ctr" horzOverflow="overflow">
                    <a:lnL w="6350">
                      <a:solidFill>
                        <a:srgbClr val="333333"/>
                      </a:solidFill>
                    </a:lnL>
                    <a:lnR w="6350">
                      <a:solidFill>
                        <a:srgbClr val="000000"/>
                      </a:solidFill>
                    </a:lnR>
                    <a:lnT w="6350">
                      <a:solidFill>
                        <a:srgbClr val="000000"/>
                      </a:solidFill>
                    </a:lnT>
                    <a:lnB w="6350">
                      <a:solidFill>
                        <a:srgbClr val="000000"/>
                      </a:solidFill>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6350">
                      <a:solidFill>
                        <a:srgbClr val="000000"/>
                      </a:solidFill>
                    </a:lnL>
                    <a:lnR w="12700">
                      <a:miter lim="400000"/>
                    </a:lnR>
                    <a:lnT w="12700">
                      <a:miter lim="400000"/>
                    </a:lnT>
                    <a:lnB w="12700">
                      <a:miter lim="400000"/>
                    </a:lnB>
                    <a:noFill/>
                  </a:tcPr>
                </a:tc>
                <a:tc>
                  <a:txBody>
                    <a:bodyPr/>
                    <a:lstStyle/>
                    <a:p>
                      <a:pPr algn="l">
                        <a:defRPr>
                          <a:latin typeface="新細明體"/>
                          <a:ea typeface="新細明體"/>
                          <a:cs typeface="新細明體"/>
                          <a:sym typeface="新細明體"/>
                        </a:defRPr>
                      </a:pPr>
                      <a:endParaRPr/>
                    </a:p>
                  </a:txBody>
                  <a:tcPr marL="0" marR="0" marT="0" marB="0" anchor="b"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14"/>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
        <p:nvSpPr>
          <p:cNvPr id="1066" name="標題 1"/>
          <p:cNvSpPr txBox="1">
            <a:spLocks noGrp="1"/>
          </p:cNvSpPr>
          <p:nvPr>
            <p:ph type="title"/>
          </p:nvPr>
        </p:nvSpPr>
        <p:spPr>
          <a:xfrm>
            <a:off x="-2" y="116628"/>
            <a:ext cx="12192007" cy="787943"/>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1067" name="表格 5"/>
          <p:cNvGraphicFramePr/>
          <p:nvPr>
            <p:extLst>
              <p:ext uri="{D42A27DB-BD31-4B8C-83A1-F6EECF244321}">
                <p14:modId xmlns:p14="http://schemas.microsoft.com/office/powerpoint/2010/main" val="1014592118"/>
              </p:ext>
            </p:extLst>
          </p:nvPr>
        </p:nvGraphicFramePr>
        <p:xfrm>
          <a:off x="246849" y="746869"/>
          <a:ext cx="11698302" cy="5861394"/>
        </p:xfrm>
        <a:graphic>
          <a:graphicData uri="http://schemas.openxmlformats.org/drawingml/2006/table">
            <a:tbl>
              <a:tblPr firstRow="1">
                <a:tableStyleId>{4C3C2611-4C71-4FC5-86AE-919BDF0F9419}</a:tableStyleId>
              </a:tblPr>
              <a:tblGrid>
                <a:gridCol w="1771042">
                  <a:extLst>
                    <a:ext uri="{9D8B030D-6E8A-4147-A177-3AD203B41FA5}">
                      <a16:colId xmlns:a16="http://schemas.microsoft.com/office/drawing/2014/main" val="20000"/>
                    </a:ext>
                  </a:extLst>
                </a:gridCol>
                <a:gridCol w="2249241">
                  <a:extLst>
                    <a:ext uri="{9D8B030D-6E8A-4147-A177-3AD203B41FA5}">
                      <a16:colId xmlns:a16="http://schemas.microsoft.com/office/drawing/2014/main" val="20001"/>
                    </a:ext>
                  </a:extLst>
                </a:gridCol>
                <a:gridCol w="690647">
                  <a:extLst>
                    <a:ext uri="{9D8B030D-6E8A-4147-A177-3AD203B41FA5}">
                      <a16:colId xmlns:a16="http://schemas.microsoft.com/office/drawing/2014/main" val="20002"/>
                    </a:ext>
                  </a:extLst>
                </a:gridCol>
                <a:gridCol w="858075">
                  <a:extLst>
                    <a:ext uri="{9D8B030D-6E8A-4147-A177-3AD203B41FA5}">
                      <a16:colId xmlns:a16="http://schemas.microsoft.com/office/drawing/2014/main" val="20003"/>
                    </a:ext>
                  </a:extLst>
                </a:gridCol>
                <a:gridCol w="4760418">
                  <a:extLst>
                    <a:ext uri="{9D8B030D-6E8A-4147-A177-3AD203B41FA5}">
                      <a16:colId xmlns:a16="http://schemas.microsoft.com/office/drawing/2014/main" val="20004"/>
                    </a:ext>
                  </a:extLst>
                </a:gridCol>
                <a:gridCol w="1368879">
                  <a:extLst>
                    <a:ext uri="{9D8B030D-6E8A-4147-A177-3AD203B41FA5}">
                      <a16:colId xmlns:a16="http://schemas.microsoft.com/office/drawing/2014/main" val="20005"/>
                    </a:ext>
                  </a:extLst>
                </a:gridCol>
              </a:tblGrid>
              <a:tr h="681087">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國家電影中心</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透明顯示互動裝置模組計畫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298</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202311-202402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香蘭/祐頡</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400">
                          <a:latin typeface="微軟正黑體"/>
                          <a:ea typeface="微軟正黑體"/>
                          <a:cs typeface="微軟正黑體"/>
                          <a:sym typeface="微軟正黑體"/>
                        </a:defRPr>
                      </a:pPr>
                      <a:r>
                        <a:t>文化部/</a:t>
                      </a:r>
                      <a:endParaRPr sz="1600"/>
                    </a:p>
                    <a:p>
                      <a:pPr algn="l">
                        <a:defRPr sz="1400">
                          <a:latin typeface="微軟正黑體"/>
                          <a:ea typeface="微軟正黑體"/>
                          <a:cs typeface="微軟正黑體"/>
                          <a:sym typeface="微軟正黑體"/>
                        </a:defRPr>
                      </a:pPr>
                      <a:r>
                        <a:t>桃園市政府</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Feel Together藝文場域體感平權計畫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796</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202307-202410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惠晴.泰維.香蘭</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866139">
                <a:tc>
                  <a:txBody>
                    <a:bodyPr/>
                    <a:lstStyle/>
                    <a:p>
                      <a:pPr algn="l">
                        <a:defRPr sz="1800"/>
                      </a:pPr>
                      <a:r>
                        <a:rPr sz="1400">
                          <a:latin typeface="微軟正黑體"/>
                          <a:ea typeface="微軟正黑體"/>
                          <a:cs typeface="微軟正黑體"/>
                          <a:sym typeface="微軟正黑體"/>
                        </a:rPr>
                        <a:t>文化部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a:latin typeface="微軟正黑體"/>
                          <a:ea typeface="微軟正黑體"/>
                          <a:cs typeface="微軟正黑體"/>
                          <a:sym typeface="微軟正黑體"/>
                        </a:rPr>
                        <a:t>112-113年「媒合藝術家及科研單位發展科藝創新實驗計畫」藝文採購案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980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202305-202410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dirty="0"/>
                        <a:t>已擬下年度發展方向並與部長官討論確定未來方向；增加智庫研究角色，梳理國內外科技藝術發展，經費增加藝術家展演經費補助，也增加培育名額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t>香蘭.又琳.</a:t>
                      </a:r>
                      <a:endParaRPr sz="1600"/>
                    </a:p>
                    <a:p>
                      <a:pPr algn="ctr">
                        <a:defRPr sz="1400">
                          <a:latin typeface="微軟正黑體"/>
                          <a:ea typeface="微軟正黑體"/>
                          <a:cs typeface="微軟正黑體"/>
                          <a:sym typeface="微軟正黑體"/>
                        </a:defRPr>
                      </a:pPr>
                      <a:r>
                        <a:t>惠晴</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3"/>
                  </a:ext>
                </a:extLst>
              </a:tr>
              <a:tr h="1125275">
                <a:tc>
                  <a:txBody>
                    <a:bodyPr/>
                    <a:lstStyle/>
                    <a:p>
                      <a:pPr algn="l">
                        <a:defRPr sz="1800"/>
                      </a:pPr>
                      <a:r>
                        <a:rPr sz="1400">
                          <a:latin typeface="微軟正黑體"/>
                          <a:ea typeface="微軟正黑體"/>
                          <a:cs typeface="微軟正黑體"/>
                          <a:sym typeface="微軟正黑體"/>
                        </a:rPr>
                        <a:t>故宮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國際展演計畫：國際博覽會/百年院慶</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2,800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202406-202506</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just">
                        <a:defRPr sz="1400">
                          <a:latin typeface="微軟正黑體"/>
                          <a:ea typeface="微軟正黑體"/>
                          <a:cs typeface="微軟正黑體"/>
                          <a:sym typeface="微軟正黑體"/>
                        </a:defRPr>
                      </a:pPr>
                      <a:br>
                        <a:rPr dirty="0"/>
                      </a:br>
                      <a:r>
                        <a:rPr lang="en-US" dirty="0"/>
                        <a:t>5/22拜訪故宮謝主任，</a:t>
                      </a:r>
                      <a:r>
                        <a:rPr dirty="0"/>
                        <a:t>討論科發提案策略並更新目前故宮的提案進度；目前FY113確認本預算800萬先行投資，FY114以1+1延續；並協助擬定短中長期計畫，跨部會文化科技2.0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4"/>
                  </a:ext>
                </a:extLst>
              </a:tr>
              <a:tr h="1120140">
                <a:tc>
                  <a:txBody>
                    <a:bodyPr/>
                    <a:lstStyle/>
                    <a:p>
                      <a:pPr algn="l">
                        <a:defRPr sz="1800"/>
                      </a:pPr>
                      <a:r>
                        <a:rPr sz="1400">
                          <a:latin typeface="微軟正黑體"/>
                          <a:ea typeface="微軟正黑體"/>
                          <a:cs typeface="微軟正黑體"/>
                          <a:sym typeface="微軟正黑體"/>
                        </a:rPr>
                        <a:t>文化部黑潮計畫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視覺藝術產業補助計畫（忠壯藝術家補助）、電影產業國際合製計畫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400">
                          <a:latin typeface="微軟正黑體"/>
                          <a:ea typeface="微軟正黑體"/>
                          <a:cs typeface="微軟正黑體"/>
                          <a:sym typeface="微軟正黑體"/>
                        </a:defRPr>
                      </a:pPr>
                      <a:r>
                        <a:t>202407-202506</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rPr dirty="0"/>
                        <a:t>5月底以前討論合作內容</a:t>
                      </a:r>
                      <a:r>
                        <a:rPr lang="zh-TW" altLang="en-US" dirty="0"/>
                        <a:t>；</a:t>
                      </a:r>
                      <a:r>
                        <a:rPr dirty="0"/>
                        <a:t>5/20與忠壯藝術家許家維討論前瞻顯示科技與GAI及半導體製程的拍攝，討論合作。年底於尊彩藝術中心個展，三月至日本森美術館展</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香蘭.又琳</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5"/>
                  </a:ext>
                </a:extLst>
              </a:tr>
              <a:tr h="970883">
                <a:tc>
                  <a:txBody>
                    <a:bodyPr/>
                    <a:lstStyle/>
                    <a:p>
                      <a:pPr algn="l">
                        <a:defRPr sz="1800"/>
                      </a:pPr>
                      <a:r>
                        <a:rPr sz="1400">
                          <a:latin typeface="微軟正黑體"/>
                          <a:ea typeface="微軟正黑體"/>
                          <a:cs typeface="微軟正黑體"/>
                          <a:sym typeface="微軟正黑體"/>
                        </a:rPr>
                        <a:t>國美館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漂浮島城2.0國際共製（113-114）</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500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800"/>
                      </a:pPr>
                      <a:r>
                        <a:rPr sz="1400">
                          <a:latin typeface="微軟正黑體"/>
                          <a:ea typeface="微軟正黑體"/>
                          <a:cs typeface="微軟正黑體"/>
                          <a:sym typeface="微軟正黑體"/>
                        </a:rPr>
                        <a:t>202409-202512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80000"/>
                        </a:lnSpc>
                        <a:defRPr sz="1400">
                          <a:latin typeface="微軟正黑體"/>
                          <a:ea typeface="微軟正黑體"/>
                          <a:cs typeface="微軟正黑體"/>
                          <a:sym typeface="微軟正黑體"/>
                        </a:defRPr>
                      </a:pPr>
                      <a:r>
                        <a:rPr dirty="0"/>
                        <a:t>HTC提供合作框架內容，未來參與藝術史2.0各組如展覽組、資訊組點長組會議，擬定短中長期發展策略方向</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err="1">
                          <a:latin typeface="微軟正黑體"/>
                          <a:ea typeface="微軟正黑體"/>
                          <a:cs typeface="微軟正黑體"/>
                          <a:sym typeface="微軟正黑體"/>
                        </a:rPr>
                        <a:t>香蘭</a:t>
                      </a:r>
                      <a:endParaRPr sz="1400" dirty="0">
                        <a:latin typeface="微軟正黑體"/>
                        <a:ea typeface="微軟正黑體"/>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6"/>
                  </a:ext>
                </a:extLst>
              </a:tr>
            </a:tbl>
          </a:graphicData>
        </a:graphic>
      </p:graphicFrame>
      <p:sp>
        <p:nvSpPr>
          <p:cNvPr id="1068" name="文字方塊 5"/>
          <p:cNvSpPr txBox="1"/>
          <p:nvPr/>
        </p:nvSpPr>
        <p:spPr>
          <a:xfrm>
            <a:off x="7392330" y="312661"/>
            <a:ext cx="4283566" cy="408937"/>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簽約：2,074萬元/努力與洽談中3,580萬元</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1071" name="標題 1"/>
          <p:cNvSpPr txBox="1">
            <a:spLocks noGrp="1"/>
          </p:cNvSpPr>
          <p:nvPr>
            <p:ph type="title"/>
          </p:nvPr>
        </p:nvSpPr>
        <p:spPr>
          <a:xfrm>
            <a:off x="-2" y="116628"/>
            <a:ext cx="12192007" cy="787943"/>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1072" name="表格 5"/>
          <p:cNvGraphicFramePr/>
          <p:nvPr/>
        </p:nvGraphicFramePr>
        <p:xfrm>
          <a:off x="534837" y="868085"/>
          <a:ext cx="11111153" cy="1745992"/>
        </p:xfrm>
        <a:graphic>
          <a:graphicData uri="http://schemas.openxmlformats.org/drawingml/2006/table">
            <a:tbl>
              <a:tblPr firstRow="1">
                <a:tableStyleId>{4C3C2611-4C71-4FC5-86AE-919BDF0F9419}</a:tableStyleId>
              </a:tblPr>
              <a:tblGrid>
                <a:gridCol w="1682152">
                  <a:extLst>
                    <a:ext uri="{9D8B030D-6E8A-4147-A177-3AD203B41FA5}">
                      <a16:colId xmlns:a16="http://schemas.microsoft.com/office/drawing/2014/main" val="20000"/>
                    </a:ext>
                  </a:extLst>
                </a:gridCol>
                <a:gridCol w="2136349">
                  <a:extLst>
                    <a:ext uri="{9D8B030D-6E8A-4147-A177-3AD203B41FA5}">
                      <a16:colId xmlns:a16="http://schemas.microsoft.com/office/drawing/2014/main" val="20001"/>
                    </a:ext>
                  </a:extLst>
                </a:gridCol>
                <a:gridCol w="655983">
                  <a:extLst>
                    <a:ext uri="{9D8B030D-6E8A-4147-A177-3AD203B41FA5}">
                      <a16:colId xmlns:a16="http://schemas.microsoft.com/office/drawing/2014/main" val="20002"/>
                    </a:ext>
                  </a:extLst>
                </a:gridCol>
                <a:gridCol w="895366">
                  <a:extLst>
                    <a:ext uri="{9D8B030D-6E8A-4147-A177-3AD203B41FA5}">
                      <a16:colId xmlns:a16="http://schemas.microsoft.com/office/drawing/2014/main" val="20003"/>
                    </a:ext>
                  </a:extLst>
                </a:gridCol>
                <a:gridCol w="4441129">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681087">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高齡友善智慧檢測及健康管理平台計畫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已通過，5/31簽約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高齡友善跨裝置舒眠報告平台計畫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已通過，5/31簽約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bl>
          </a:graphicData>
        </a:graphic>
      </p:graphicFrame>
      <p:sp>
        <p:nvSpPr>
          <p:cNvPr id="1073" name="文字方塊 5"/>
          <p:cNvSpPr txBox="1"/>
          <p:nvPr/>
        </p:nvSpPr>
        <p:spPr>
          <a:xfrm>
            <a:off x="7239930" y="449767"/>
            <a:ext cx="4283566" cy="408937"/>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t>簽約：2,074萬元/努力與洽談中3,580萬元</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6"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9</a:t>
            </a:fld>
            <a:endParaRPr/>
          </a:p>
        </p:txBody>
      </p:sp>
      <p:sp>
        <p:nvSpPr>
          <p:cNvPr id="1077" name="內容版面配置區 4"/>
          <p:cNvSpPr txBox="1">
            <a:spLocks noGrp="1"/>
          </p:cNvSpPr>
          <p:nvPr>
            <p:ph type="body" sz="half" idx="1"/>
          </p:nvPr>
        </p:nvSpPr>
        <p:spPr>
          <a:xfrm>
            <a:off x="1475655" y="1844823"/>
            <a:ext cx="6696744" cy="3024342"/>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Calibri"/>
        <a:ea typeface="Calibri"/>
        <a:cs typeface="Calibri"/>
      </a:majorFont>
      <a:minorFont>
        <a:latin typeface="Helvetica"/>
        <a:ea typeface="Helvetica"/>
        <a:cs typeface="Helvetica"/>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Calibri"/>
        <a:ea typeface="Calibri"/>
        <a:cs typeface="Calibri"/>
      </a:majorFont>
      <a:minorFont>
        <a:latin typeface="Helvetica"/>
        <a:ea typeface="Helvetica"/>
        <a:cs typeface="Helvetica"/>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20</TotalTime>
  <Words>1825</Words>
  <Application>Microsoft Office PowerPoint</Application>
  <PresentationFormat>寬螢幕</PresentationFormat>
  <Paragraphs>966</Paragraphs>
  <Slides>17</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17</vt:i4>
      </vt:variant>
    </vt:vector>
  </HeadingPairs>
  <TitlesOfParts>
    <vt:vector size="26" baseType="lpstr">
      <vt:lpstr>Microsoft JhengHei UI</vt:lpstr>
      <vt:lpstr>微軟正黑體</vt:lpstr>
      <vt:lpstr>新細明體</vt:lpstr>
      <vt:lpstr>Arial</vt:lpstr>
      <vt:lpstr>Calibri</vt:lpstr>
      <vt:lpstr>Helvetica</vt:lpstr>
      <vt:lpstr>Symbol</vt:lpstr>
      <vt:lpstr>Times New Roman</vt:lpstr>
      <vt:lpstr>簡報內頁</vt:lpstr>
      <vt:lpstr>S組核心業務報告 (113年5月份)</vt:lpstr>
      <vt:lpstr>綱   要</vt:lpstr>
      <vt:lpstr>PowerPoint 簡報</vt:lpstr>
      <vt:lpstr>  S 組業務能見度與缺口分析</vt:lpstr>
      <vt:lpstr>衍生加值業務能見度</vt:lpstr>
      <vt:lpstr>BP業務能見度</vt:lpstr>
      <vt:lpstr>政府知服</vt:lpstr>
      <vt:lpstr>政府知服</vt:lpstr>
      <vt:lpstr>綱   要</vt:lpstr>
      <vt:lpstr>重要業務推廣案件 (民營)</vt:lpstr>
      <vt:lpstr>重要業務推廣案件 (民營)</vt:lpstr>
      <vt:lpstr>重要業務推廣案件 (民營)</vt:lpstr>
      <vt:lpstr>重要業務推廣案件 (技轉授權)</vt:lpstr>
      <vt:lpstr>重要業務推廣案件 (工服)</vt:lpstr>
      <vt:lpstr>重大效益/重要任務規劃事項</vt:lpstr>
      <vt:lpstr>重大效益/重要任務規劃事項</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(113年5月份)</dc:title>
  <cp:lastModifiedBy>吳芷倩</cp:lastModifiedBy>
  <cp:revision>4</cp:revision>
  <dcterms:modified xsi:type="dcterms:W3CDTF">2024-05-28T00:49:43Z</dcterms:modified>
</cp:coreProperties>
</file>