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930" r:id="rId5"/>
  </p:sldMasterIdLst>
  <p:notesMasterIdLst>
    <p:notesMasterId r:id="rId15"/>
  </p:notesMasterIdLst>
  <p:handoutMasterIdLst>
    <p:handoutMasterId r:id="rId16"/>
  </p:handoutMasterIdLst>
  <p:sldIdLst>
    <p:sldId id="2829" r:id="rId6"/>
    <p:sldId id="3731" r:id="rId7"/>
    <p:sldId id="2145708170" r:id="rId8"/>
    <p:sldId id="2145708171" r:id="rId9"/>
    <p:sldId id="2145708172" r:id="rId10"/>
    <p:sldId id="2145708173" r:id="rId11"/>
    <p:sldId id="2145708174" r:id="rId12"/>
    <p:sldId id="2145708175" r:id="rId13"/>
    <p:sldId id="3764" r:id="rId14"/>
  </p:sldIdLst>
  <p:sldSz cx="12192000" cy="6858000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王漢英" initials="王漢英" lastIdx="3" clrIdx="0">
    <p:extLst>
      <p:ext uri="{19B8F6BF-5375-455C-9EA6-DF929625EA0E}">
        <p15:presenceInfo xmlns:p15="http://schemas.microsoft.com/office/powerpoint/2012/main" userId="S-1-5-21-1238659779-656391933-2766067345-10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CCFF"/>
    <a:srgbClr val="E6E6E6"/>
    <a:srgbClr val="FF6600"/>
    <a:srgbClr val="00B2B3"/>
    <a:srgbClr val="5FB990"/>
    <a:srgbClr val="87CAAC"/>
    <a:srgbClr val="12B3C4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13" autoAdjust="0"/>
    <p:restoredTop sz="93891" autoAdjust="0"/>
  </p:normalViewPr>
  <p:slideViewPr>
    <p:cSldViewPr snapToGrid="0">
      <p:cViewPr varScale="1">
        <p:scale>
          <a:sx n="91" d="100"/>
          <a:sy n="91" d="100"/>
        </p:scale>
        <p:origin x="123" y="3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98" d="100"/>
          <a:sy n="98" d="100"/>
        </p:scale>
        <p:origin x="-3648" y="-102"/>
      </p:cViewPr>
      <p:guideLst>
        <p:guide orient="horz" pos="3127"/>
        <p:guide pos="214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6650701-39C2-4C39-B774-AC0ACA9B57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1597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5D6E0B5-C9D1-4321-9F3E-3F5A2FCA6E31}" type="datetimeFigureOut">
              <a:rPr lang="zh-TW" altLang="en-US"/>
              <a:pPr>
                <a:defRPr/>
              </a:pPr>
              <a:t>2024/5/28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6D86CCB-8F76-4AE6-907E-95309338C6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03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17513" y="1239838"/>
            <a:ext cx="5962650" cy="3354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0957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8826" indent="-282216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38360" indent="-225134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94972" indent="-225134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1582" indent="-225134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08197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64810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1421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78034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4EADF59-924C-46A7-9E7B-8655804ABFAE}" type="slidenum">
              <a:rPr lang="zh-TW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65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0497" indent="-283831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0080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96748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3411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0082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66749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3415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0082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6F209A4-62FC-4468-9FE9-72D02E4E750C}" type="slidenum">
              <a:rPr lang="en-US" altLang="zh-TW" smtClean="0"/>
              <a:pPr/>
              <a:t>2</a:t>
            </a:fld>
            <a:endParaRPr lang="en-US" altLang="zh-TW" dirty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5250" y="746125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298450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039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996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810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D86CCB-8F76-4AE6-907E-95309338C679}" type="slidenum">
              <a:rPr lang="zh-TW" altLang="en-US" smtClean="0"/>
              <a:pPr>
                <a:defRPr/>
              </a:pPr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1786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7" descr="E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0" y="4110038"/>
            <a:ext cx="368300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  <a:extLst/>
        </p:spPr>
        <p:txBody>
          <a:bodyPr wrap="none"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pic>
        <p:nvPicPr>
          <p:cNvPr id="6" name="Picture 26" descr="itri_CEL_A_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528639"/>
            <a:ext cx="4438651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1" name="Rectangle 21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728188" y="2584704"/>
            <a:ext cx="8794753" cy="1219201"/>
          </a:xfrm>
        </p:spPr>
        <p:txBody>
          <a:bodyPr anchor="t" anchorCtr="0"/>
          <a:lstStyle>
            <a:lvl1pPr>
              <a:defRPr sz="4400" b="1">
                <a:solidFill>
                  <a:srgbClr val="00B2B3"/>
                </a:solidFill>
              </a:defRPr>
            </a:lvl1pPr>
          </a:lstStyle>
          <a:p>
            <a:r>
              <a:rPr lang="zh-TW" altLang="en-US" dirty="0"/>
              <a:t>簡報標題</a:t>
            </a:r>
          </a:p>
        </p:txBody>
      </p:sp>
      <p:sp>
        <p:nvSpPr>
          <p:cNvPr id="30742" name="Rectangle 2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728188" y="5059680"/>
            <a:ext cx="9027829" cy="755904"/>
          </a:xfrm>
        </p:spPr>
        <p:txBody>
          <a:bodyPr anchor="b" anchorCtr="0"/>
          <a:lstStyle>
            <a:lvl1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2000" dirty="0"/>
              <a:t>簡報單位 簡報人名稱</a:t>
            </a:r>
            <a:r>
              <a:rPr lang="en-US" altLang="zh-TW" sz="2000" dirty="0"/>
              <a:t> </a:t>
            </a:r>
            <a:r>
              <a:rPr lang="zh-TW" altLang="en-US" sz="2000" dirty="0"/>
              <a:t>職稱</a:t>
            </a:r>
            <a:endParaRPr lang="en-US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2" hasCustomPrompt="1"/>
          </p:nvPr>
        </p:nvSpPr>
        <p:spPr>
          <a:xfrm>
            <a:off x="728188" y="5902263"/>
            <a:ext cx="3718137" cy="4323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 altLang="en-US" dirty="0"/>
              <a:t>簡報日期</a:t>
            </a: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0280" y="193870"/>
            <a:ext cx="910312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48"/>
          <p:cNvSpPr txBox="1">
            <a:spLocks noChangeArrowheads="1"/>
          </p:cNvSpPr>
          <p:nvPr userDrawn="1"/>
        </p:nvSpPr>
        <p:spPr bwMode="auto">
          <a:xfrm>
            <a:off x="-15334" y="6610193"/>
            <a:ext cx="949588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273325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551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311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2855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5194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1" y="313944"/>
            <a:ext cx="2789767" cy="5864352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4" y="313944"/>
            <a:ext cx="8168217" cy="586435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6546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67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en-US" altLang="zh-TW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1BA6-A525-4294-9821-88548ADF96C9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3704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7" descr="E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2" y="2991902"/>
            <a:ext cx="3886200" cy="3866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2"/>
          <p:cNvSpPr>
            <a:spLocks noChangeArrowheads="1"/>
          </p:cNvSpPr>
          <p:nvPr userDrawn="1"/>
        </p:nvSpPr>
        <p:spPr bwMode="auto">
          <a:xfrm>
            <a:off x="-1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pic>
        <p:nvPicPr>
          <p:cNvPr id="11" name="Picture 26" descr="itri_CEL_A_W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1" y="579438"/>
            <a:ext cx="3328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1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36698" y="2584703"/>
            <a:ext cx="6596065" cy="1219201"/>
          </a:xfrm>
        </p:spPr>
        <p:txBody>
          <a:bodyPr anchor="t" anchorCtr="0"/>
          <a:lstStyle>
            <a:lvl1pPr>
              <a:defRPr sz="4400" b="1">
                <a:solidFill>
                  <a:srgbClr val="00B2B3"/>
                </a:solidFill>
              </a:defRPr>
            </a:lvl1pPr>
          </a:lstStyle>
          <a:p>
            <a:r>
              <a:rPr lang="zh-TW" altLang="en-US" dirty="0"/>
              <a:t>簡報標題</a:t>
            </a:r>
          </a:p>
        </p:txBody>
      </p:sp>
      <p:sp>
        <p:nvSpPr>
          <p:cNvPr id="14" name="Rectangle 2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53791" y="5059680"/>
            <a:ext cx="6770872" cy="755904"/>
          </a:xfrm>
        </p:spPr>
        <p:txBody>
          <a:bodyPr anchor="b" anchorCtr="0"/>
          <a:lstStyle>
            <a:lvl1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2000" dirty="0"/>
              <a:t>簡報單位 簡報人名稱</a:t>
            </a:r>
            <a:r>
              <a:rPr lang="en-US" altLang="zh-TW" sz="2000" dirty="0"/>
              <a:t> </a:t>
            </a:r>
            <a:r>
              <a:rPr lang="zh-TW" altLang="en-US" sz="2000" dirty="0"/>
              <a:t>職稱</a:t>
            </a:r>
            <a:endParaRPr lang="en-US" altLang="zh-TW" sz="2000" dirty="0"/>
          </a:p>
        </p:txBody>
      </p:sp>
      <p:sp>
        <p:nvSpPr>
          <p:cNvPr id="17" name="投影片編號版面配置區 3"/>
          <p:cNvSpPr>
            <a:spLocks noGrp="1"/>
          </p:cNvSpPr>
          <p:nvPr>
            <p:ph type="sldNum" sz="quarter" idx="11"/>
          </p:nvPr>
        </p:nvSpPr>
        <p:spPr>
          <a:xfrm>
            <a:off x="11614808" y="6619875"/>
            <a:ext cx="571500" cy="238125"/>
          </a:xfrm>
        </p:spPr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8" name="文字版面配置區 8"/>
          <p:cNvSpPr>
            <a:spLocks noGrp="1"/>
          </p:cNvSpPr>
          <p:nvPr>
            <p:ph type="body" sz="quarter" idx="12" hasCustomPrompt="1"/>
          </p:nvPr>
        </p:nvSpPr>
        <p:spPr>
          <a:xfrm>
            <a:off x="853790" y="5902262"/>
            <a:ext cx="2788603" cy="4323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 altLang="en-US" dirty="0"/>
              <a:t>簡報日期</a:t>
            </a: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365" y="254786"/>
            <a:ext cx="682734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8"/>
          <p:cNvSpPr txBox="1">
            <a:spLocks noChangeArrowheads="1"/>
          </p:cNvSpPr>
          <p:nvPr userDrawn="1"/>
        </p:nvSpPr>
        <p:spPr bwMode="auto">
          <a:xfrm>
            <a:off x="-11500" y="6610192"/>
            <a:ext cx="71219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3963850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9582510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1" y="1439864"/>
            <a:ext cx="7981506" cy="47577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圖片版面配置區 2"/>
          <p:cNvSpPr>
            <a:spLocks noGrp="1"/>
          </p:cNvSpPr>
          <p:nvPr>
            <p:ph type="pic" idx="11"/>
          </p:nvPr>
        </p:nvSpPr>
        <p:spPr>
          <a:xfrm>
            <a:off x="8825023" y="1439864"/>
            <a:ext cx="2822033" cy="4757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74399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439865"/>
            <a:ext cx="11037455" cy="28556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圖片版面配置區 2"/>
          <p:cNvSpPr>
            <a:spLocks noGrp="1"/>
          </p:cNvSpPr>
          <p:nvPr>
            <p:ph type="pic" idx="11"/>
          </p:nvPr>
        </p:nvSpPr>
        <p:spPr>
          <a:xfrm>
            <a:off x="609601" y="4444409"/>
            <a:ext cx="11037456" cy="1753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86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07823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1" name="標題 1"/>
          <p:cNvSpPr>
            <a:spLocks noGrp="1"/>
          </p:cNvSpPr>
          <p:nvPr>
            <p:ph type="ctrTitle"/>
          </p:nvPr>
        </p:nvSpPr>
        <p:spPr>
          <a:xfrm>
            <a:off x="2174355" y="2564904"/>
            <a:ext cx="7772400" cy="1035546"/>
          </a:xfrm>
        </p:spPr>
        <p:txBody>
          <a:bodyPr anchor="t" anchorCtr="0">
            <a:noAutofit/>
          </a:bodyPr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2" name="副標題 2"/>
          <p:cNvSpPr>
            <a:spLocks noGrp="1"/>
          </p:cNvSpPr>
          <p:nvPr>
            <p:ph type="subTitle" idx="1"/>
          </p:nvPr>
        </p:nvSpPr>
        <p:spPr>
          <a:xfrm>
            <a:off x="2860155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4743107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0864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2" y="143986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2" y="143986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01589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850218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24711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56254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115040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18266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13043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3" y="425301"/>
            <a:ext cx="2789767" cy="566597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6" y="425301"/>
            <a:ext cx="8168217" cy="5665973"/>
          </a:xfrm>
        </p:spPr>
        <p:txBody>
          <a:bodyPr vert="eaVert"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9729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439864"/>
            <a:ext cx="8168640" cy="4757737"/>
          </a:xfrm>
        </p:spPr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圖片版面配置區 2"/>
          <p:cNvSpPr>
            <a:spLocks noGrp="1"/>
          </p:cNvSpPr>
          <p:nvPr>
            <p:ph type="pic" idx="11"/>
          </p:nvPr>
        </p:nvSpPr>
        <p:spPr>
          <a:xfrm>
            <a:off x="8962099" y="1439864"/>
            <a:ext cx="2798101" cy="4757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6971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439863"/>
            <a:ext cx="11146971" cy="3184388"/>
          </a:xfrm>
        </p:spPr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601133" y="316992"/>
            <a:ext cx="11155439" cy="8895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圖片版面配置區 2"/>
          <p:cNvSpPr>
            <a:spLocks noGrp="1"/>
          </p:cNvSpPr>
          <p:nvPr>
            <p:ph type="pic" idx="11"/>
          </p:nvPr>
        </p:nvSpPr>
        <p:spPr>
          <a:xfrm>
            <a:off x="609600" y="4725145"/>
            <a:ext cx="11146971" cy="15841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7331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914400" y="2564904"/>
            <a:ext cx="10363200" cy="1035546"/>
          </a:xfrm>
        </p:spPr>
        <p:txBody>
          <a:bodyPr anchor="t" anchorCtr="0">
            <a:noAutofit/>
          </a:bodyPr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0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6617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9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61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1" y="154273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1" y="154273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545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9" name="投影片編號版面配置區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316992"/>
            <a:ext cx="11159067" cy="88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420010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標題 7"/>
          <p:cNvSpPr>
            <a:spLocks noGrp="1"/>
          </p:cNvSpPr>
          <p:nvPr>
            <p:ph type="title"/>
          </p:nvPr>
        </p:nvSpPr>
        <p:spPr>
          <a:xfrm>
            <a:off x="601133" y="316992"/>
            <a:ext cx="11159067" cy="8895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33372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  <a:extLst/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316992"/>
            <a:ext cx="11159067" cy="88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39864"/>
            <a:ext cx="11152717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1A71FFAD-F905-4792-971B-681FA4F61C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3" name="Line 50"/>
          <p:cNvSpPr>
            <a:spLocks noChangeShapeType="1"/>
          </p:cNvSpPr>
          <p:nvPr/>
        </p:nvSpPr>
        <p:spPr bwMode="auto">
          <a:xfrm>
            <a:off x="12194118" y="6202363"/>
            <a:ext cx="1155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4" name="Line 51"/>
          <p:cNvSpPr>
            <a:spLocks noChangeShapeType="1"/>
          </p:cNvSpPr>
          <p:nvPr/>
        </p:nvSpPr>
        <p:spPr bwMode="auto">
          <a:xfrm rot="5400000">
            <a:off x="10084330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0280" y="193870"/>
            <a:ext cx="910312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5334" y="6610193"/>
            <a:ext cx="949588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5" r:id="rId2"/>
    <p:sldLayoutId id="2147483916" r:id="rId3"/>
    <p:sldLayoutId id="2147483917" r:id="rId4"/>
    <p:sldLayoutId id="2147483903" r:id="rId5"/>
    <p:sldLayoutId id="2147483904" r:id="rId6"/>
    <p:sldLayoutId id="2147483905" r:id="rId7"/>
    <p:sldLayoutId id="2147483906" r:id="rId8"/>
    <p:sldLayoutId id="2147483908" r:id="rId9"/>
    <p:sldLayoutId id="2147483914" r:id="rId10"/>
    <p:sldLayoutId id="2147483909" r:id="rId11"/>
    <p:sldLayoutId id="2147483910" r:id="rId12"/>
    <p:sldLayoutId id="2147483911" r:id="rId13"/>
    <p:sldLayoutId id="2147483912" r:id="rId14"/>
    <p:sldLayoutId id="2147483947" r:id="rId15"/>
  </p:sldLayoutIdLst>
  <p:hf hdr="0" ftr="0" dt="0"/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3600">
          <a:solidFill>
            <a:srgbClr val="00B2B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264920"/>
            <a:ext cx="11045923" cy="941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439864"/>
            <a:ext cx="11037455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8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1A71FFAD-F905-4792-971B-681FA4F61C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3" name="Line 50"/>
          <p:cNvSpPr>
            <a:spLocks noChangeShapeType="1"/>
          </p:cNvSpPr>
          <p:nvPr/>
        </p:nvSpPr>
        <p:spPr bwMode="auto">
          <a:xfrm>
            <a:off x="12194119" y="6202363"/>
            <a:ext cx="1155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4" name="Line 51"/>
          <p:cNvSpPr>
            <a:spLocks noChangeShapeType="1"/>
          </p:cNvSpPr>
          <p:nvPr/>
        </p:nvSpPr>
        <p:spPr bwMode="auto">
          <a:xfrm rot="5400000">
            <a:off x="10084331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4" name="Picture 28" descr="itri_CEL_A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178" y="6159948"/>
            <a:ext cx="1476375" cy="34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365" y="254786"/>
            <a:ext cx="682734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1500" y="6610192"/>
            <a:ext cx="71219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1850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B2B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67608" y="2060848"/>
            <a:ext cx="6963508" cy="17281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</a:pPr>
            <a:r>
              <a:rPr lang="en-US" altLang="zh-TW" sz="44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U</a:t>
            </a:r>
            <a:r>
              <a:rPr lang="zh-TW" altLang="zh-TW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組</a:t>
            </a:r>
            <a:r>
              <a:rPr lang="zh-TW" alt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核心業務報告</a:t>
            </a:r>
            <a:br>
              <a:rPr lang="zh-TW" alt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</a:br>
            <a:r>
              <a:rPr lang="en-US" altLang="zh-TW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(113</a:t>
            </a:r>
            <a:r>
              <a:rPr lang="zh-TW" alt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年</a:t>
            </a:r>
            <a:r>
              <a:rPr lang="en-US" altLang="zh-TW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5</a:t>
            </a:r>
            <a:r>
              <a:rPr lang="zh-TW" alt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月份</a:t>
            </a:r>
            <a:r>
              <a:rPr lang="en-US" altLang="zh-TW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)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5238883" y="5014112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113.05.28</a:t>
            </a:r>
          </a:p>
        </p:txBody>
      </p:sp>
    </p:spTree>
    <p:extLst>
      <p:ext uri="{BB962C8B-B14F-4D97-AF65-F5344CB8AC3E}">
        <p14:creationId xmlns:p14="http://schemas.microsoft.com/office/powerpoint/2010/main" val="66854178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標題 3"/>
          <p:cNvSpPr>
            <a:spLocks noGrp="1"/>
          </p:cNvSpPr>
          <p:nvPr>
            <p:ph type="title"/>
          </p:nvPr>
        </p:nvSpPr>
        <p:spPr>
          <a:xfrm>
            <a:off x="1981200" y="332656"/>
            <a:ext cx="8229600" cy="864096"/>
          </a:xfrm>
        </p:spPr>
        <p:txBody>
          <a:bodyPr/>
          <a:lstStyle/>
          <a:p>
            <a:pPr eaLnBrk="1" hangingPunct="1"/>
            <a:r>
              <a:rPr lang="zh-TW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綱   要</a:t>
            </a:r>
          </a:p>
        </p:txBody>
      </p:sp>
      <p:sp>
        <p:nvSpPr>
          <p:cNvPr id="116739" name="內容版面配置區 4"/>
          <p:cNvSpPr>
            <a:spLocks noGrp="1"/>
          </p:cNvSpPr>
          <p:nvPr>
            <p:ph idx="1"/>
          </p:nvPr>
        </p:nvSpPr>
        <p:spPr>
          <a:xfrm>
            <a:off x="3195485" y="2229444"/>
            <a:ext cx="6715432" cy="2088232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組業務能見度</a:t>
            </a: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b="1" dirty="0">
                <a:solidFill>
                  <a:srgbClr val="87CEF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重大效益推動進度</a:t>
            </a:r>
            <a:endParaRPr kumimoji="0"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kumimoji="0"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2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22041" lvl="1" eaLnBrk="1" hangingPunct="1">
              <a:lnSpc>
                <a:spcPct val="120000"/>
              </a:lnSpc>
              <a:defRPr/>
            </a:pPr>
            <a:endParaRPr lang="en-US" altLang="zh-TW" sz="3200" b="1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zh-TW" altLang="en-US" b="1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4111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3"/>
          <p:cNvSpPr txBox="1">
            <a:spLocks/>
          </p:cNvSpPr>
          <p:nvPr/>
        </p:nvSpPr>
        <p:spPr>
          <a:xfrm>
            <a:off x="2606199" y="0"/>
            <a:ext cx="6786909" cy="80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50000"/>
              </a:lnSpc>
              <a:defRPr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defRPr>
            </a:lvl1pPr>
            <a:lvl2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600" b="1" i="0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組核心業務營收目標</a:t>
            </a:r>
            <a:r>
              <a:rPr kumimoji="1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餘絀達成</a:t>
            </a:r>
          </a:p>
        </p:txBody>
      </p:sp>
      <p:sp>
        <p:nvSpPr>
          <p:cNvPr id="8" name="矩形 7"/>
          <p:cNvSpPr/>
          <p:nvPr/>
        </p:nvSpPr>
        <p:spPr>
          <a:xfrm>
            <a:off x="10617783" y="531893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單位：仟元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698" y="797977"/>
            <a:ext cx="11049624" cy="577181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11196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 txBox="1">
            <a:spLocks/>
          </p:cNvSpPr>
          <p:nvPr/>
        </p:nvSpPr>
        <p:spPr>
          <a:xfrm>
            <a:off x="2019818" y="38539"/>
            <a:ext cx="8229600" cy="55163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323">
                <a:solidFill>
                  <a:srgbClr val="3366FF"/>
                </a:solidFill>
                <a:latin typeface="BiauKai"/>
                <a:ea typeface="BiauKai"/>
                <a:cs typeface="BiauKai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5pPr>
            <a:lvl6pPr marL="31653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633062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94959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</a:rPr>
              <a:t> </a:t>
            </a:r>
            <a:r>
              <a:rPr kumimoji="1" lang="en-US" altLang="zh-TW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</a:rPr>
              <a:t>U</a:t>
            </a: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組業務能見度與缺口分析</a:t>
            </a:r>
            <a:endParaRPr kumimoji="1" lang="zh-TW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標楷體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69602" y="590173"/>
            <a:ext cx="4330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企業收入業績目標：</a:t>
            </a:r>
            <a:r>
              <a:rPr kumimoji="1" lang="en-US" altLang="zh-TW" sz="24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134,963K</a:t>
            </a:r>
            <a:endParaRPr kumimoji="1" lang="zh-TW" altLang="en-US" sz="24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4D560FC8-7989-46E2-890C-05D5B5240F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034644"/>
              </p:ext>
            </p:extLst>
          </p:nvPr>
        </p:nvGraphicFramePr>
        <p:xfrm>
          <a:off x="1713727" y="958364"/>
          <a:ext cx="9073011" cy="5687870"/>
        </p:xfrm>
        <a:graphic>
          <a:graphicData uri="http://schemas.openxmlformats.org/drawingml/2006/table">
            <a:tbl>
              <a:tblPr/>
              <a:tblGrid>
                <a:gridCol w="1891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9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24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87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簽約數合計</a:t>
                      </a:r>
                      <a:r>
                        <a:rPr lang="zh-TW" altLang="en-US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106,144</a:t>
                      </a:r>
                      <a:r>
                        <a:rPr lang="en-US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認列數合計</a:t>
                      </a:r>
                      <a:r>
                        <a:rPr lang="zh-TW" altLang="en-US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117,740</a:t>
                      </a:r>
                      <a:r>
                        <a:rPr lang="en-US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200" u="non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79</a:t>
                      </a:r>
                      <a:r>
                        <a:rPr lang="en-US" altLang="zh-TW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努力中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2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sng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87</a:t>
                      </a:r>
                      <a:r>
                        <a:rPr lang="en-US" altLang="zh-TW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534"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努力中簽約數：</a:t>
                      </a:r>
                      <a:endParaRPr kumimoji="0" lang="en-US" altLang="zh-TW" sz="12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200" u="sng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19,300K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2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19,300K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93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車博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(IP-AI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對話機器人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25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安福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嘉義冷鏈物流中心建設規劃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295062"/>
                  </a:ext>
                </a:extLst>
              </a:tr>
              <a:tr h="14872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智易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物流士助理平台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652599"/>
                  </a:ext>
                </a:extLst>
              </a:tr>
              <a:tr h="751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果實夥伴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-GAI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影像生成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461171"/>
                  </a:ext>
                </a:extLst>
              </a:tr>
              <a:tr h="15416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車博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車輛再生零件履歷追溯系統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6569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碩網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-GAI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跨境行銷推廣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415063"/>
                  </a:ext>
                </a:extLst>
              </a:tr>
              <a:tr h="1542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64%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73%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47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86,844</a:t>
                      </a:r>
                      <a:r>
                        <a:rPr lang="en-US" altLang="zh-TW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漢錸科技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自動倉儲控制系統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98,440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5905"/>
                  </a:ext>
                </a:extLst>
              </a:tr>
              <a:tr h="183812">
                <a:tc>
                  <a:txBody>
                    <a:bodyPr/>
                    <a:lstStyle/>
                    <a:p>
                      <a:pPr algn="ctr"/>
                      <a:endParaRPr lang="en-US" altLang="zh-TW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鮮速冷鏈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低溫倉自動品檢技術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425632"/>
                  </a:ext>
                </a:extLst>
              </a:tr>
              <a:tr h="66921">
                <a:tc rowSpan="6">
                  <a:txBody>
                    <a:bodyPr/>
                    <a:lstStyle/>
                    <a:p>
                      <a:pPr algn="ctr"/>
                      <a:endParaRPr lang="en-US" altLang="zh-TW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8,000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威剛科技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(IP+BP-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供應鏈碳資產管理服務平台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8,000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43652"/>
                  </a:ext>
                </a:extLst>
              </a:tr>
              <a:tr h="1338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中基興業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(IP-AI OCR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紙本單據數位化系統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054185"/>
                  </a:ext>
                </a:extLst>
              </a:tr>
              <a:tr h="10038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5,800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旭貿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智能倉儲機器人系統建置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1746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1,900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弘達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全聯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)-RFID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物流籠車管理系統軟體開發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8109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3,381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郅迅科技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臺北農產運銷倉儲管理系統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1,650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941523"/>
                  </a:ext>
                </a:extLst>
              </a:tr>
              <a:tr h="1696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漢錸科技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四向型梭車自動倉儲控制系統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660863"/>
                  </a:ext>
                </a:extLst>
              </a:tr>
              <a:tr h="1733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推廣中簽約數</a:t>
                      </a:r>
                      <a:r>
                        <a:rPr lang="en-US" altLang="zh-TW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endParaRPr lang="en-US" altLang="zh-TW" sz="1200" u="sng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1,100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家福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物流士助理平台系統開發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1,100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52,101</a:t>
                      </a:r>
                      <a:r>
                        <a:rPr lang="en-US" altLang="zh-TW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ctr"/>
                      <a:endParaRPr lang="en-US" altLang="zh-TW" sz="11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altLang="zh-TW" sz="11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fontAlgn="ctr"/>
                      <a:endParaRPr lang="en-US" altLang="zh-TW" sz="11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36,050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45774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MY GIA-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冷鏈系統技術訂閱服務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11753"/>
                  </a:ext>
                </a:extLst>
              </a:tr>
              <a:tr h="213360"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全順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倉儲管理系統月租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864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商研院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物流減碳研究分析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036191"/>
                  </a:ext>
                </a:extLst>
              </a:tr>
              <a:tr h="720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聯群物流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楊梅倉貨架儲位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3D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棧板檢測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911930"/>
                  </a:ext>
                </a:extLst>
              </a:tr>
              <a:tr h="1440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1,300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中華郵政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代</a:t>
                      </a:r>
                      <a:r>
                        <a:rPr lang="en-US" altLang="zh-TW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郵箱樣機規劃研究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1,300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1499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22,620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全日大林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小滑塊分揀系統建置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12,000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92749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聯億通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en-US" altLang="zh-TW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-sure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精準關懷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39054890"/>
                  </a:ext>
                </a:extLst>
              </a:tr>
              <a:tr h="1117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</a:t>
                      </a:r>
                      <a:r>
                        <a:rPr lang="en-US" altLang="zh-TW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34,743</a:t>
                      </a:r>
                      <a:endParaRPr lang="zh-TW" altLang="en-US" sz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62,390</a:t>
                      </a:r>
                      <a:endParaRPr lang="zh-TW" altLang="en-US" sz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46%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76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Backlog(</a:t>
                      </a:r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38,251</a:t>
                      </a:r>
                      <a:endParaRPr lang="zh-TW" altLang="en-US" sz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37870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/>
        </p:nvSpPr>
        <p:spPr bwMode="auto">
          <a:xfrm>
            <a:off x="1687540" y="153113"/>
            <a:ext cx="8370275" cy="775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衍生加值業務能見度</a:t>
            </a:r>
          </a:p>
        </p:txBody>
      </p:sp>
      <p:sp>
        <p:nvSpPr>
          <p:cNvPr id="9" name="矩形 8"/>
          <p:cNvSpPr/>
          <p:nvPr/>
        </p:nvSpPr>
        <p:spPr>
          <a:xfrm>
            <a:off x="4236653" y="923884"/>
            <a:ext cx="3272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衍生加值目標</a:t>
            </a: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=</a:t>
            </a:r>
            <a:r>
              <a:rPr kumimoji="1" lang="en-US" altLang="zh-TW" sz="24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9,622K</a:t>
            </a:r>
            <a:endParaRPr kumimoji="1" lang="zh-TW" altLang="en-US" sz="24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928366"/>
              </p:ext>
            </p:extLst>
          </p:nvPr>
        </p:nvGraphicFramePr>
        <p:xfrm>
          <a:off x="1569328" y="1631353"/>
          <a:ext cx="9028024" cy="4775496"/>
        </p:xfrm>
        <a:graphic>
          <a:graphicData uri="http://schemas.openxmlformats.org/drawingml/2006/table">
            <a:tbl>
              <a:tblPr/>
              <a:tblGrid>
                <a:gridCol w="2084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5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3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5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9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084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簽約數合計</a:t>
                      </a:r>
                      <a:r>
                        <a:rPr lang="zh-TW" alt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5,300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認列數合計</a:t>
                      </a:r>
                      <a:r>
                        <a:rPr kumimoji="0" lang="zh-TW" altLang="en-US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6,300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23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55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努力中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65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23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努力中簽約數：</a:t>
                      </a: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800 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今年預計認列：</a:t>
                      </a:r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800K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4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車博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(IP-AI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對話機器人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86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12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388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5650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323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47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57%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4,500K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漢錸科技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自動倉儲控制系統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5,500K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083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鮮速冷鏈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低溫倉自動品檢技術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3849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推廣中簽約數：</a:t>
                      </a: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4,500 K</a:t>
                      </a:r>
                      <a:r>
                        <a:rPr kumimoji="0" lang="zh-TW" altLang="en-US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kumimoji="0" lang="en-US" altLang="zh-TW" sz="14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1,500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威剛科技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供應鏈碳資產管理服務平台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4,500 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1263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中基興業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(IP-AI OCR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紙本單據數位化系統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054027"/>
                  </a:ext>
                </a:extLst>
              </a:tr>
              <a:tr h="1156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966107"/>
                  </a:ext>
                </a:extLst>
              </a:tr>
              <a:tr h="1156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6132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881939"/>
                  </a:ext>
                </a:extLst>
              </a:tr>
              <a:tr h="26323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63233"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44277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 txBox="1">
            <a:spLocks/>
          </p:cNvSpPr>
          <p:nvPr/>
        </p:nvSpPr>
        <p:spPr bwMode="auto">
          <a:xfrm>
            <a:off x="1947298" y="0"/>
            <a:ext cx="8370275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BP(</a:t>
            </a: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含政知</a:t>
            </a:r>
            <a:r>
              <a:rPr kumimoji="1" lang="en-US" altLang="zh-TW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業務能見度</a:t>
            </a:r>
          </a:p>
        </p:txBody>
      </p:sp>
      <p:sp>
        <p:nvSpPr>
          <p:cNvPr id="7" name="矩形 6"/>
          <p:cNvSpPr/>
          <p:nvPr/>
        </p:nvSpPr>
        <p:spPr>
          <a:xfrm>
            <a:off x="4613137" y="620688"/>
            <a:ext cx="2797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BP</a:t>
            </a: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目標</a:t>
            </a: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=</a:t>
            </a:r>
            <a:r>
              <a:rPr kumimoji="1" lang="en-US" altLang="zh-TW" sz="24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284,341K</a:t>
            </a:r>
            <a:endParaRPr kumimoji="1" lang="zh-TW" altLang="en-US" sz="24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4D560FC8-7989-46E2-890C-05D5B5240F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972374"/>
              </p:ext>
            </p:extLst>
          </p:nvPr>
        </p:nvGraphicFramePr>
        <p:xfrm>
          <a:off x="1595929" y="1082353"/>
          <a:ext cx="9073011" cy="5511975"/>
        </p:xfrm>
        <a:graphic>
          <a:graphicData uri="http://schemas.openxmlformats.org/drawingml/2006/table">
            <a:tbl>
              <a:tblPr/>
              <a:tblGrid>
                <a:gridCol w="1891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9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24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87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簽約數合計</a:t>
                      </a:r>
                      <a:r>
                        <a:rPr lang="zh-TW" altLang="en-US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263,344</a:t>
                      </a:r>
                      <a:r>
                        <a:rPr lang="en-US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認列數合計</a:t>
                      </a:r>
                      <a:r>
                        <a:rPr lang="zh-TW" altLang="en-US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271,919</a:t>
                      </a:r>
                      <a:r>
                        <a:rPr lang="en-US" sz="12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200" u="non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93</a:t>
                      </a:r>
                      <a:r>
                        <a:rPr lang="en-US" altLang="zh-TW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努力中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2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sng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96</a:t>
                      </a:r>
                      <a:r>
                        <a:rPr lang="en-US" altLang="zh-TW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534"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努力中簽約數：</a:t>
                      </a:r>
                      <a:endParaRPr kumimoji="0" lang="en-US" altLang="zh-TW" sz="12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200" u="sng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18,500K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2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18,500K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93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安福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嘉義冷鏈物流中心建設規劃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25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智易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物流士助理平台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295062"/>
                  </a:ext>
                </a:extLst>
              </a:tr>
              <a:tr h="22949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果實夥伴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-GAI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影像生成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652599"/>
                  </a:ext>
                </a:extLst>
              </a:tr>
              <a:tr h="751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車博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車輛再生零件履歷追溯系統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461171"/>
                  </a:ext>
                </a:extLst>
              </a:tr>
              <a:tr h="15416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碩網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-GAI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跨境行銷推廣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656949"/>
                  </a:ext>
                </a:extLst>
              </a:tr>
              <a:tr h="18350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415063"/>
                  </a:ext>
                </a:extLst>
              </a:tr>
              <a:tr h="1542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86%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89%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47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244,844</a:t>
                      </a:r>
                      <a:r>
                        <a:rPr lang="en-US" altLang="zh-TW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6,500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威剛科技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供應鏈碳資產管理服務平台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6,500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253,419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5905"/>
                  </a:ext>
                </a:extLst>
              </a:tr>
              <a:tr h="183812">
                <a:tc>
                  <a:txBody>
                    <a:bodyPr/>
                    <a:lstStyle/>
                    <a:p>
                      <a:pPr algn="ctr"/>
                      <a:endParaRPr lang="en-US" altLang="zh-TW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3,381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郅迅科技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臺北農產運銷倉儲管理系統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1,650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425632"/>
                  </a:ext>
                </a:extLst>
              </a:tr>
              <a:tr h="115621">
                <a:tc rowSpan="4">
                  <a:txBody>
                    <a:bodyPr/>
                    <a:lstStyle/>
                    <a:p>
                      <a:pPr algn="ctr"/>
                      <a:endParaRPr lang="en-US" altLang="zh-TW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漢錸科技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四向型梭車自動倉儲控制系統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4365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1,100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家福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物流士助理平台系統開發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1,100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941523"/>
                  </a:ext>
                </a:extLst>
              </a:tr>
              <a:tr h="1291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5,800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旭貿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智能倉儲機器人系統建置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660863"/>
                  </a:ext>
                </a:extLst>
              </a:tr>
              <a:tr h="1291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1,900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弘達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全聯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)-RFID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物流籠車管理系統軟體開發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771648"/>
                  </a:ext>
                </a:extLst>
              </a:tr>
              <a:tr h="1300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推廣中簽約數</a:t>
                      </a:r>
                      <a:r>
                        <a:rPr lang="en-US" altLang="zh-TW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endParaRPr lang="en-US" altLang="zh-TW" sz="1200" u="sng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MY GIA-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冷鏈系統技術訂閱服務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36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63,601</a:t>
                      </a:r>
                      <a:r>
                        <a:rPr lang="en-US" altLang="zh-TW" sz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全順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倉儲管理系統月租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41,550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45774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商研院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物流減碳研究分析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11753"/>
                  </a:ext>
                </a:extLst>
              </a:tr>
              <a:tr h="213360"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聯群物流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楊梅倉貨架儲位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3D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棧板檢測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864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1,300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中華郵政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代</a:t>
                      </a:r>
                      <a:r>
                        <a:rPr lang="en-US" altLang="zh-TW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郵箱樣機規劃研究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1,300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036191"/>
                  </a:ext>
                </a:extLst>
              </a:tr>
              <a:tr h="720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22,620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全日大林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小滑塊分揀系統建置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12,000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911930"/>
                  </a:ext>
                </a:extLst>
              </a:tr>
              <a:tr h="1440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聯億通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en-US" altLang="zh-TW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-sure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精準關懷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149944"/>
                  </a:ext>
                </a:extLst>
              </a:tr>
              <a:tr h="1293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16,000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商業署</a:t>
                      </a:r>
                      <a:r>
                        <a:rPr lang="en-US" altLang="zh-TW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物流循環包材發展與推動計畫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2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92749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2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2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39054890"/>
                  </a:ext>
                </a:extLst>
              </a:tr>
              <a:tr h="1117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64</a:t>
                      </a:r>
                      <a:r>
                        <a:rPr lang="en-US" altLang="zh-TW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181,243</a:t>
                      </a:r>
                      <a:endParaRPr lang="zh-TW" altLang="en-US" sz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211,869</a:t>
                      </a:r>
                      <a:endParaRPr lang="zh-TW" altLang="en-US" sz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2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75%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76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Backlog(</a:t>
                      </a:r>
                      <a:r>
                        <a:rPr lang="zh-TW" alt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sz="12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40,229</a:t>
                      </a:r>
                      <a:endParaRPr lang="zh-TW" altLang="en-US" sz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94094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C24B90B-FE6E-4423-BEAB-6CD27F0EE8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2D1BA6-A525-4294-9821-88548ADF96C9}" type="slidenum">
              <a:rPr lang="en-US" altLang="zh-TW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 altLang="zh-TW">
              <a:solidFill>
                <a:prstClr val="white"/>
              </a:solidFill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9F79D1E5-547D-4DBB-AF84-F70322107E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958537"/>
              </p:ext>
            </p:extLst>
          </p:nvPr>
        </p:nvGraphicFramePr>
        <p:xfrm>
          <a:off x="536027" y="714598"/>
          <a:ext cx="10967544" cy="579298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12581">
                  <a:extLst>
                    <a:ext uri="{9D8B030D-6E8A-4147-A177-3AD203B41FA5}">
                      <a16:colId xmlns:a16="http://schemas.microsoft.com/office/drawing/2014/main" val="1960060292"/>
                    </a:ext>
                  </a:extLst>
                </a:gridCol>
                <a:gridCol w="3741682">
                  <a:extLst>
                    <a:ext uri="{9D8B030D-6E8A-4147-A177-3AD203B41FA5}">
                      <a16:colId xmlns:a16="http://schemas.microsoft.com/office/drawing/2014/main" val="3749574948"/>
                    </a:ext>
                  </a:extLst>
                </a:gridCol>
                <a:gridCol w="1240221">
                  <a:extLst>
                    <a:ext uri="{9D8B030D-6E8A-4147-A177-3AD203B41FA5}">
                      <a16:colId xmlns:a16="http://schemas.microsoft.com/office/drawing/2014/main" val="26094252"/>
                    </a:ext>
                  </a:extLst>
                </a:gridCol>
                <a:gridCol w="1129862">
                  <a:extLst>
                    <a:ext uri="{9D8B030D-6E8A-4147-A177-3AD203B41FA5}">
                      <a16:colId xmlns:a16="http://schemas.microsoft.com/office/drawing/2014/main" val="2078260417"/>
                    </a:ext>
                  </a:extLst>
                </a:gridCol>
                <a:gridCol w="1324304">
                  <a:extLst>
                    <a:ext uri="{9D8B030D-6E8A-4147-A177-3AD203B41FA5}">
                      <a16:colId xmlns:a16="http://schemas.microsoft.com/office/drawing/2014/main" val="3354730868"/>
                    </a:ext>
                  </a:extLst>
                </a:gridCol>
                <a:gridCol w="1418894">
                  <a:extLst>
                    <a:ext uri="{9D8B030D-6E8A-4147-A177-3AD203B41FA5}">
                      <a16:colId xmlns:a16="http://schemas.microsoft.com/office/drawing/2014/main" val="312379114"/>
                    </a:ext>
                  </a:extLst>
                </a:gridCol>
              </a:tblGrid>
              <a:tr h="1228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 dirty="0">
                          <a:effectLst/>
                        </a:rPr>
                        <a:t>客戶名稱</a:t>
                      </a:r>
                      <a:endParaRPr lang="zh-TW" altLang="en-US" sz="140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 dirty="0">
                          <a:effectLst/>
                        </a:rPr>
                        <a:t>契約名稱</a:t>
                      </a:r>
                      <a:endParaRPr lang="zh-TW" altLang="en-US" sz="140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</a:rPr>
                        <a:t>　</a:t>
                      </a:r>
                      <a:endParaRPr lang="zh-TW" altLang="en-US" sz="1400" b="0" i="0" u="none" strike="noStrike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</a:rPr>
                        <a:t>契約總金額</a:t>
                      </a:r>
                      <a:endParaRPr lang="zh-TW" altLang="en-US" sz="1400" b="0" i="0" u="none" strike="noStrike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</a:rPr>
                        <a:t>本年度認列收入</a:t>
                      </a:r>
                      <a:endParaRPr lang="zh-TW" altLang="en-US" sz="1400" b="0" i="0" u="none" strike="noStrike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以後年度</a:t>
                      </a:r>
                      <a:r>
                        <a:rPr lang="en-US" sz="1400" u="none" strike="noStrike" dirty="0">
                          <a:effectLst/>
                        </a:rPr>
                        <a:t>backlog</a:t>
                      </a:r>
                      <a:endParaRPr lang="en-US" sz="140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15389995"/>
                  </a:ext>
                </a:extLst>
              </a:tr>
              <a:tr h="12281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執行期間</a:t>
                      </a:r>
                      <a:endParaRPr lang="zh-TW" alt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u="none" strike="noStrike" dirty="0">
                          <a:effectLst/>
                        </a:rPr>
                        <a:t>114</a:t>
                      </a:r>
                      <a:r>
                        <a:rPr lang="zh-TW" altLang="en-US" sz="1400" u="none" strike="noStrike" dirty="0">
                          <a:effectLst/>
                        </a:rPr>
                        <a:t>認收</a:t>
                      </a:r>
                      <a:endParaRPr lang="zh-TW" altLang="en-US" sz="1400" b="0" i="0" u="none" strike="noStrike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67253708"/>
                  </a:ext>
                </a:extLst>
              </a:tr>
              <a:tr h="12281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altLang="zh-TW" sz="14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&gt;60%</a:t>
                      </a:r>
                      <a:endParaRPr lang="zh-TW" altLang="en-US" sz="1400" b="0" i="0" u="none" strike="noStrike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>
                          <a:effectLst/>
                        </a:rPr>
                        <a:t>　</a:t>
                      </a:r>
                      <a:endParaRPr lang="zh-TW" altLang="en-US" sz="1400" b="0" i="0" u="none" strike="noStrike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</a:rPr>
                        <a:t>　</a:t>
                      </a:r>
                      <a:endParaRPr lang="zh-TW" altLang="en-US" sz="14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63,601 </a:t>
                      </a:r>
                      <a:endParaRPr lang="en-US" altLang="zh-TW" sz="1400" b="0" i="0" u="none" strike="noStrike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 dirty="0">
                          <a:effectLst/>
                        </a:rPr>
                        <a:t>41,550 </a:t>
                      </a:r>
                      <a:endParaRPr lang="en-US" altLang="zh-TW" sz="1400" b="0" i="0" u="none" strike="noStrike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22,051 </a:t>
                      </a:r>
                      <a:endParaRPr lang="en-US" altLang="zh-TW" sz="1400" b="0" i="0" u="none" strike="noStrike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0189681"/>
                  </a:ext>
                </a:extLst>
              </a:tr>
              <a:tr h="207821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>
                          <a:effectLst/>
                        </a:rPr>
                        <a:t>郅迅科技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 dirty="0">
                          <a:effectLst/>
                        </a:rPr>
                        <a:t>臺北農產運銷第二果菜批發市場物流中心倉儲管理系統</a:t>
                      </a:r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>
                          <a:effectLst/>
                        </a:rPr>
                        <a:t>202406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3,381 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 dirty="0">
                          <a:effectLst/>
                        </a:rPr>
                        <a:t>1,650 </a:t>
                      </a:r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1,731 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88555173"/>
                  </a:ext>
                </a:extLst>
              </a:tr>
              <a:tr h="122814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>
                          <a:effectLst/>
                        </a:rPr>
                        <a:t>漢錸科技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>
                          <a:effectLst/>
                        </a:rPr>
                        <a:t>四向型梭車自動倉儲控制系統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>
                          <a:effectLst/>
                        </a:rPr>
                        <a:t>202406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1,000 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 dirty="0">
                          <a:effectLst/>
                        </a:rPr>
                        <a:t>1,000 </a:t>
                      </a:r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 dirty="0">
                          <a:effectLst/>
                        </a:rPr>
                        <a:t>　</a:t>
                      </a:r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26542383"/>
                  </a:ext>
                </a:extLst>
              </a:tr>
              <a:tr h="122814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>
                          <a:effectLst/>
                        </a:rPr>
                        <a:t>家福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>
                          <a:effectLst/>
                        </a:rPr>
                        <a:t>物流士助理平台系統開發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>
                          <a:effectLst/>
                        </a:rPr>
                        <a:t>202407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1,100 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1,100 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 dirty="0">
                          <a:effectLst/>
                        </a:rPr>
                        <a:t>　</a:t>
                      </a:r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73876614"/>
                  </a:ext>
                </a:extLst>
              </a:tr>
              <a:tr h="122814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>
                          <a:effectLst/>
                        </a:rPr>
                        <a:t>邦士科技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AI </a:t>
                      </a:r>
                      <a:r>
                        <a:rPr lang="zh-TW" altLang="en-US" sz="1400" u="none" strike="noStrike" dirty="0">
                          <a:effectLst/>
                        </a:rPr>
                        <a:t>需求預測平台服務</a:t>
                      </a:r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>
                          <a:effectLst/>
                        </a:rPr>
                        <a:t>202406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>
                          <a:effectLst/>
                        </a:rPr>
                        <a:t>　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>
                          <a:effectLst/>
                        </a:rPr>
                        <a:t>　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 dirty="0">
                          <a:effectLst/>
                        </a:rPr>
                        <a:t>　</a:t>
                      </a:r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77293071"/>
                  </a:ext>
                </a:extLst>
              </a:tr>
              <a:tr h="122814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>
                          <a:effectLst/>
                        </a:rPr>
                        <a:t>旭貿</a:t>
                      </a:r>
                      <a:endParaRPr lang="zh-TW" altLang="en-US" sz="1400" b="0" i="0" u="none" strike="noStrike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>
                          <a:effectLst/>
                        </a:rPr>
                        <a:t>智能倉儲機器人系統建置</a:t>
                      </a:r>
                      <a:endParaRPr lang="zh-TW" altLang="en-US" sz="1400" b="0" i="0" u="none" strike="noStrike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>
                          <a:effectLst/>
                        </a:rPr>
                        <a:t>202407</a:t>
                      </a:r>
                      <a:endParaRPr lang="en-US" altLang="zh-TW" sz="14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5,800 </a:t>
                      </a:r>
                      <a:endParaRPr lang="en-US" altLang="zh-TW" sz="14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4,000 </a:t>
                      </a:r>
                      <a:endParaRPr lang="en-US" altLang="zh-TW" sz="1400" b="0" i="0" u="none" strike="noStrike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 dirty="0">
                          <a:effectLst/>
                        </a:rPr>
                        <a:t>1,800 </a:t>
                      </a:r>
                      <a:endParaRPr lang="en-US" altLang="zh-TW" sz="1400" b="0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26077316"/>
                  </a:ext>
                </a:extLst>
              </a:tr>
              <a:tr h="12281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>
                          <a:effectLst/>
                        </a:rPr>
                        <a:t>弘達流通</a:t>
                      </a:r>
                      <a:endParaRPr lang="zh-TW" altLang="en-US" sz="1400" b="0" i="0" u="none" strike="noStrike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RFID</a:t>
                      </a:r>
                      <a:r>
                        <a:rPr lang="zh-TW" altLang="en-US" sz="1400" u="none" strike="noStrike">
                          <a:effectLst/>
                        </a:rPr>
                        <a:t>物流籠車管理系統軟體開發</a:t>
                      </a:r>
                      <a:endParaRPr lang="zh-TW" altLang="en-US" sz="1400" b="0" i="0" u="none" strike="noStrike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u="none" strike="noStrike">
                          <a:effectLst/>
                        </a:rPr>
                        <a:t>202407</a:t>
                      </a:r>
                      <a:endParaRPr lang="en-US" altLang="zh-TW" sz="14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u="none" strike="noStrike">
                          <a:effectLst/>
                        </a:rPr>
                        <a:t>1,900 </a:t>
                      </a:r>
                      <a:endParaRPr lang="en-US" altLang="zh-TW" sz="14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u="none" strike="noStrike">
                          <a:effectLst/>
                        </a:rPr>
                        <a:t>1,000 </a:t>
                      </a:r>
                      <a:endParaRPr lang="en-US" altLang="zh-TW" sz="1400" b="0" i="0" u="none" strike="noStrike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u="none" strike="noStrike" dirty="0">
                          <a:effectLst/>
                        </a:rPr>
                        <a:t>900 </a:t>
                      </a:r>
                      <a:endParaRPr lang="en-US" altLang="zh-TW" sz="1400" b="0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30522011"/>
                  </a:ext>
                </a:extLst>
              </a:tr>
              <a:tr h="245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MY GIA INTERNATIONAL</a:t>
                      </a:r>
                      <a:endParaRPr 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>
                          <a:effectLst/>
                        </a:rPr>
                        <a:t>冷鏈系統技術訂閱服務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>
                          <a:effectLst/>
                        </a:rPr>
                        <a:t>202408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1,500 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750 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 dirty="0">
                          <a:effectLst/>
                        </a:rPr>
                        <a:t>750 </a:t>
                      </a:r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82634404"/>
                  </a:ext>
                </a:extLst>
              </a:tr>
              <a:tr h="122814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>
                          <a:effectLst/>
                        </a:rPr>
                        <a:t>全順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>
                          <a:effectLst/>
                        </a:rPr>
                        <a:t>倉儲管理系統月租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>
                          <a:effectLst/>
                        </a:rPr>
                        <a:t>202408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500 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250 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 dirty="0">
                          <a:effectLst/>
                        </a:rPr>
                        <a:t>250 </a:t>
                      </a:r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86572171"/>
                  </a:ext>
                </a:extLst>
              </a:tr>
              <a:tr h="122814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>
                          <a:effectLst/>
                        </a:rPr>
                        <a:t>商研院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>
                          <a:effectLst/>
                        </a:rPr>
                        <a:t>物流減碳研究分析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>
                          <a:effectLst/>
                        </a:rPr>
                        <a:t>202408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1,000 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1,000 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 dirty="0">
                          <a:effectLst/>
                        </a:rPr>
                        <a:t>　</a:t>
                      </a:r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11286875"/>
                  </a:ext>
                </a:extLst>
              </a:tr>
              <a:tr h="122814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>
                          <a:effectLst/>
                        </a:rPr>
                        <a:t>聯群物流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>
                          <a:effectLst/>
                        </a:rPr>
                        <a:t>楊梅倉貨架儲位</a:t>
                      </a:r>
                      <a:r>
                        <a:rPr lang="en-US" altLang="zh-TW" sz="1400" u="none" strike="noStrike">
                          <a:effectLst/>
                        </a:rPr>
                        <a:t>3</a:t>
                      </a:r>
                      <a:r>
                        <a:rPr lang="en-US" sz="1400" u="none" strike="noStrike">
                          <a:effectLst/>
                        </a:rPr>
                        <a:t>D</a:t>
                      </a:r>
                      <a:r>
                        <a:rPr lang="zh-TW" altLang="en-US" sz="1400" u="none" strike="noStrike">
                          <a:effectLst/>
                        </a:rPr>
                        <a:t>棧板檢測模式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>
                          <a:effectLst/>
                        </a:rPr>
                        <a:t>202407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500 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500 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 dirty="0">
                          <a:effectLst/>
                        </a:rPr>
                        <a:t>　</a:t>
                      </a:r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89994335"/>
                  </a:ext>
                </a:extLst>
              </a:tr>
              <a:tr h="122814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>
                          <a:effectLst/>
                        </a:rPr>
                        <a:t>中華郵政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>
                          <a:effectLst/>
                        </a:rPr>
                        <a:t>第</a:t>
                      </a:r>
                      <a:r>
                        <a:rPr lang="en-US" altLang="zh-TW" sz="1400" u="none" strike="noStrike">
                          <a:effectLst/>
                        </a:rPr>
                        <a:t>5</a:t>
                      </a:r>
                      <a:r>
                        <a:rPr lang="zh-TW" altLang="en-US" sz="1400" u="none" strike="noStrike">
                          <a:effectLst/>
                        </a:rPr>
                        <a:t>代</a:t>
                      </a:r>
                      <a:r>
                        <a:rPr lang="en-US" sz="1400" u="none" strike="noStrike">
                          <a:effectLst/>
                        </a:rPr>
                        <a:t>i</a:t>
                      </a:r>
                      <a:r>
                        <a:rPr lang="zh-TW" altLang="en-US" sz="1400" u="none" strike="noStrike">
                          <a:effectLst/>
                        </a:rPr>
                        <a:t>郵箱樣機規劃研究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>
                          <a:effectLst/>
                        </a:rPr>
                        <a:t>202407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1,300 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1,300 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 dirty="0">
                          <a:effectLst/>
                        </a:rPr>
                        <a:t>　</a:t>
                      </a:r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22965407"/>
                  </a:ext>
                </a:extLst>
              </a:tr>
              <a:tr h="122814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>
                          <a:effectLst/>
                        </a:rPr>
                        <a:t>全日大林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 dirty="0">
                          <a:effectLst/>
                        </a:rPr>
                        <a:t>小滑塊分揀系統建置</a:t>
                      </a:r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>
                          <a:effectLst/>
                        </a:rPr>
                        <a:t>202409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22,620 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12,000 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 dirty="0">
                          <a:effectLst/>
                        </a:rPr>
                        <a:t>10,620 </a:t>
                      </a:r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13024906"/>
                  </a:ext>
                </a:extLst>
              </a:tr>
              <a:tr h="122814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>
                          <a:effectLst/>
                        </a:rPr>
                        <a:t>聯億通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i-sure</a:t>
                      </a:r>
                      <a:r>
                        <a:rPr lang="zh-TW" altLang="en-US" sz="1400" u="none" strike="noStrike">
                          <a:effectLst/>
                        </a:rPr>
                        <a:t>精準關懷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>
                          <a:effectLst/>
                        </a:rPr>
                        <a:t>202407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500 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500 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 dirty="0">
                          <a:effectLst/>
                        </a:rPr>
                        <a:t>　</a:t>
                      </a:r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79995824"/>
                  </a:ext>
                </a:extLst>
              </a:tr>
              <a:tr h="122814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>
                          <a:effectLst/>
                        </a:rPr>
                        <a:t>威剛科技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>
                          <a:effectLst/>
                        </a:rPr>
                        <a:t>供應鏈碳資產管理服務平台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>
                          <a:effectLst/>
                        </a:rPr>
                        <a:t>202409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6,500 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6,500 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 dirty="0">
                          <a:effectLst/>
                        </a:rPr>
                        <a:t>　</a:t>
                      </a:r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70815751"/>
                  </a:ext>
                </a:extLst>
              </a:tr>
              <a:tr h="122814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>
                          <a:effectLst/>
                        </a:rPr>
                        <a:t>商業發展署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>
                          <a:effectLst/>
                        </a:rPr>
                        <a:t>物流循環包材發展與推動計畫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>
                          <a:effectLst/>
                        </a:rPr>
                        <a:t>202407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16,000 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10,000 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 dirty="0">
                          <a:effectLst/>
                        </a:rPr>
                        <a:t>6,000 </a:t>
                      </a:r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66403838"/>
                  </a:ext>
                </a:extLst>
              </a:tr>
              <a:tr h="122814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>
                          <a:effectLst/>
                        </a:rPr>
                        <a:t>　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>
                          <a:effectLst/>
                        </a:rPr>
                        <a:t>　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u="none" strike="noStrike">
                          <a:effectLst/>
                        </a:rPr>
                        <a:t>　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>
                          <a:effectLst/>
                        </a:rPr>
                        <a:t>　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>
                          <a:effectLst/>
                        </a:rPr>
                        <a:t>　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 dirty="0">
                          <a:effectLst/>
                        </a:rPr>
                        <a:t>　</a:t>
                      </a:r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74080255"/>
                  </a:ext>
                </a:extLst>
              </a:tr>
              <a:tr h="12281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&lt;60%</a:t>
                      </a:r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>
                          <a:effectLst/>
                        </a:rPr>
                        <a:t>　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u="none" strike="noStrike">
                          <a:effectLst/>
                        </a:rPr>
                        <a:t>　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>
                          <a:effectLst/>
                        </a:rPr>
                        <a:t>　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>
                          <a:effectLst/>
                        </a:rPr>
                        <a:t>　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 dirty="0">
                          <a:effectLst/>
                        </a:rPr>
                        <a:t>　</a:t>
                      </a:r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33346461"/>
                  </a:ext>
                </a:extLst>
              </a:tr>
              <a:tr h="122814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 dirty="0">
                          <a:effectLst/>
                        </a:rPr>
                        <a:t>安福</a:t>
                      </a:r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>
                          <a:effectLst/>
                        </a:rPr>
                        <a:t>嘉義冷鏈物流中心建設規劃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>
                          <a:effectLst/>
                        </a:rPr>
                        <a:t>202410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2,500 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2,500 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 dirty="0">
                          <a:effectLst/>
                        </a:rPr>
                        <a:t>　</a:t>
                      </a:r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1247108"/>
                  </a:ext>
                </a:extLst>
              </a:tr>
              <a:tr h="122814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>
                          <a:effectLst/>
                        </a:rPr>
                        <a:t>智易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 dirty="0">
                          <a:effectLst/>
                        </a:rPr>
                        <a:t>物流士助理平台</a:t>
                      </a:r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>
                          <a:effectLst/>
                        </a:rPr>
                        <a:t>202410</a:t>
                      </a:r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 dirty="0">
                          <a:effectLst/>
                        </a:rPr>
                        <a:t>2,000 </a:t>
                      </a:r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 dirty="0">
                          <a:effectLst/>
                        </a:rPr>
                        <a:t>2,000 </a:t>
                      </a:r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 dirty="0">
                          <a:effectLst/>
                        </a:rPr>
                        <a:t>　</a:t>
                      </a:r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81591521"/>
                  </a:ext>
                </a:extLst>
              </a:tr>
              <a:tr h="122814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>
                          <a:effectLst/>
                        </a:rPr>
                        <a:t>果實夥伴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GAI</a:t>
                      </a:r>
                      <a:r>
                        <a:rPr lang="zh-TW" altLang="en-US" sz="1400" u="none" strike="noStrike">
                          <a:effectLst/>
                        </a:rPr>
                        <a:t>影像生成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>
                          <a:effectLst/>
                        </a:rPr>
                        <a:t>202410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4,000 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 dirty="0">
                          <a:effectLst/>
                        </a:rPr>
                        <a:t>4,000 </a:t>
                      </a:r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 dirty="0">
                          <a:effectLst/>
                        </a:rPr>
                        <a:t>　</a:t>
                      </a:r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11256950"/>
                  </a:ext>
                </a:extLst>
              </a:tr>
              <a:tr h="122814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>
                          <a:effectLst/>
                        </a:rPr>
                        <a:t>車博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>
                          <a:effectLst/>
                        </a:rPr>
                        <a:t>車輛再生零件履歷追溯系統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>
                          <a:effectLst/>
                        </a:rPr>
                        <a:t>202410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5,000 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 dirty="0">
                          <a:effectLst/>
                        </a:rPr>
                        <a:t>5,000 </a:t>
                      </a:r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 dirty="0">
                          <a:effectLst/>
                        </a:rPr>
                        <a:t>　</a:t>
                      </a:r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64057451"/>
                  </a:ext>
                </a:extLst>
              </a:tr>
              <a:tr h="122814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>
                          <a:effectLst/>
                        </a:rPr>
                        <a:t>碩網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GAI</a:t>
                      </a:r>
                      <a:r>
                        <a:rPr lang="zh-TW" altLang="en-US" sz="1400" u="none" strike="noStrike">
                          <a:effectLst/>
                        </a:rPr>
                        <a:t>跨境行銷推廣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>
                          <a:effectLst/>
                        </a:rPr>
                        <a:t>202410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5,000 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5,000 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 dirty="0">
                          <a:effectLst/>
                        </a:rPr>
                        <a:t>　</a:t>
                      </a:r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22963706"/>
                  </a:ext>
                </a:extLst>
              </a:tr>
              <a:tr h="122814">
                <a:tc>
                  <a:txBody>
                    <a:bodyPr/>
                    <a:lstStyle/>
                    <a:p>
                      <a:pPr algn="l" fontAlgn="b"/>
                      <a:endParaRPr lang="zh-TW" altLang="en-US" sz="1400" b="0" i="0" u="none" strike="noStrike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400" b="0" i="0" u="none" strike="noStrike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u="none" strike="noStrike">
                          <a:effectLst/>
                        </a:rPr>
                        <a:t>　</a:t>
                      </a:r>
                      <a:endParaRPr lang="zh-TW" altLang="en-US" sz="1400" b="0" i="0" u="none" strike="noStrike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>
                          <a:effectLst/>
                        </a:rPr>
                        <a:t>　</a:t>
                      </a:r>
                      <a:endParaRPr lang="zh-TW" altLang="en-US" sz="1400" b="0" i="0" u="none" strike="noStrike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>
                          <a:effectLst/>
                        </a:rPr>
                        <a:t>　</a:t>
                      </a:r>
                      <a:endParaRPr lang="zh-TW" altLang="en-US" sz="1400" b="0" i="0" u="none" strike="noStrike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 dirty="0">
                          <a:effectLst/>
                        </a:rPr>
                        <a:t>　</a:t>
                      </a:r>
                      <a:endParaRPr lang="zh-TW" altLang="en-US" sz="1400" b="0" i="0" u="none" strike="noStrike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56371572"/>
                  </a:ext>
                </a:extLst>
              </a:tr>
            </a:tbl>
          </a:graphicData>
        </a:graphic>
      </p:graphicFrame>
      <p:sp>
        <p:nvSpPr>
          <p:cNvPr id="6" name="文字方塊 5">
            <a:extLst>
              <a:ext uri="{FF2B5EF4-FFF2-40B4-BE49-F238E27FC236}">
                <a16:creationId xmlns:a16="http://schemas.microsoft.com/office/drawing/2014/main" id="{9DA8211E-F66E-4B41-A85F-CF080A4C3234}"/>
              </a:ext>
            </a:extLst>
          </p:cNvPr>
          <p:cNvSpPr txBox="1"/>
          <p:nvPr/>
        </p:nvSpPr>
        <p:spPr>
          <a:xfrm>
            <a:off x="3258206" y="58026"/>
            <a:ext cx="60014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洽談中民營案</a:t>
            </a:r>
            <a:r>
              <a:rPr lang="en-US" altLang="zh-TW" sz="3200" b="1" dirty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-BP</a:t>
            </a:r>
            <a:r>
              <a:rPr lang="zh-TW" altLang="en-US" sz="3200" b="1" dirty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簽約進度規劃</a:t>
            </a:r>
          </a:p>
        </p:txBody>
      </p:sp>
    </p:spTree>
    <p:extLst>
      <p:ext uri="{BB962C8B-B14F-4D97-AF65-F5344CB8AC3E}">
        <p14:creationId xmlns:p14="http://schemas.microsoft.com/office/powerpoint/2010/main" val="100873891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532FC23-2143-43C6-A52A-2FCFA21D24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2D1BA6-A525-4294-9821-88548ADF96C9}" type="slidenum">
              <a:rPr lang="en-US" altLang="zh-TW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en-US" altLang="zh-TW">
              <a:solidFill>
                <a:prstClr val="white"/>
              </a:solidFill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5140BFB5-2199-4CF6-8B57-A5F9063D42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399874"/>
              </p:ext>
            </p:extLst>
          </p:nvPr>
        </p:nvGraphicFramePr>
        <p:xfrm>
          <a:off x="903889" y="1223854"/>
          <a:ext cx="10473559" cy="292163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81477">
                  <a:extLst>
                    <a:ext uri="{9D8B030D-6E8A-4147-A177-3AD203B41FA5}">
                      <a16:colId xmlns:a16="http://schemas.microsoft.com/office/drawing/2014/main" val="3841777226"/>
                    </a:ext>
                  </a:extLst>
                </a:gridCol>
                <a:gridCol w="4243778">
                  <a:extLst>
                    <a:ext uri="{9D8B030D-6E8A-4147-A177-3AD203B41FA5}">
                      <a16:colId xmlns:a16="http://schemas.microsoft.com/office/drawing/2014/main" val="4271725587"/>
                    </a:ext>
                  </a:extLst>
                </a:gridCol>
                <a:gridCol w="1526086">
                  <a:extLst>
                    <a:ext uri="{9D8B030D-6E8A-4147-A177-3AD203B41FA5}">
                      <a16:colId xmlns:a16="http://schemas.microsoft.com/office/drawing/2014/main" val="2141561356"/>
                    </a:ext>
                  </a:extLst>
                </a:gridCol>
                <a:gridCol w="1400657">
                  <a:extLst>
                    <a:ext uri="{9D8B030D-6E8A-4147-A177-3AD203B41FA5}">
                      <a16:colId xmlns:a16="http://schemas.microsoft.com/office/drawing/2014/main" val="411265206"/>
                    </a:ext>
                  </a:extLst>
                </a:gridCol>
                <a:gridCol w="1421561">
                  <a:extLst>
                    <a:ext uri="{9D8B030D-6E8A-4147-A177-3AD203B41FA5}">
                      <a16:colId xmlns:a16="http://schemas.microsoft.com/office/drawing/2014/main" val="442372940"/>
                    </a:ext>
                  </a:extLst>
                </a:gridCol>
              </a:tblGrid>
              <a:tr h="75392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客戶名稱</a:t>
                      </a:r>
                      <a:endParaRPr lang="zh-TW" altLang="en-US" sz="14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契約名稱</a:t>
                      </a:r>
                      <a:endParaRPr lang="zh-TW" altLang="en-US" sz="14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</a:rPr>
                        <a:t>預估簽約年月</a:t>
                      </a:r>
                      <a:r>
                        <a:rPr lang="en-US" altLang="zh-TW" sz="1400" u="none" strike="noStrike">
                          <a:effectLst/>
                        </a:rPr>
                        <a:t>(</a:t>
                      </a:r>
                      <a:r>
                        <a:rPr lang="en-US" sz="1400" u="none" strike="noStrike">
                          <a:effectLst/>
                        </a:rPr>
                        <a:t>ex:202206)</a:t>
                      </a:r>
                      <a:endParaRPr lang="en-US" sz="14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</a:rPr>
                        <a:t>契約總金額</a:t>
                      </a:r>
                      <a:endParaRPr lang="zh-TW" altLang="en-US" sz="14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</a:rPr>
                        <a:t>本年度認列收入</a:t>
                      </a:r>
                      <a:endParaRPr lang="zh-TW" altLang="en-US" sz="14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24416199"/>
                  </a:ext>
                </a:extLst>
              </a:tr>
              <a:tr h="3769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&gt;60%</a:t>
                      </a:r>
                      <a:r>
                        <a:rPr lang="zh-TW" altLang="en-US" sz="1400" u="none" strike="noStrike" dirty="0">
                          <a:effectLst/>
                        </a:rPr>
                        <a:t>　</a:t>
                      </a:r>
                      <a:endParaRPr lang="zh-TW" altLang="en-US" sz="14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　</a:t>
                      </a:r>
                      <a:endParaRPr lang="zh-TW" altLang="en-US" sz="14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>
                          <a:effectLst/>
                        </a:rPr>
                        <a:t>　</a:t>
                      </a:r>
                      <a:endParaRPr lang="zh-TW" altLang="en-US" sz="14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4,500 </a:t>
                      </a:r>
                      <a:endParaRPr lang="en-US" altLang="zh-TW" sz="14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4,500 </a:t>
                      </a:r>
                      <a:endParaRPr lang="en-US" altLang="zh-TW" sz="14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79713587"/>
                  </a:ext>
                </a:extLst>
              </a:tr>
              <a:tr h="191394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>
                          <a:effectLst/>
                        </a:rPr>
                        <a:t>漢錸科技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 dirty="0">
                          <a:effectLst/>
                        </a:rPr>
                        <a:t>「自動倉儲控制系統」技術授權</a:t>
                      </a:r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>
                          <a:effectLst/>
                        </a:rPr>
                        <a:t>202406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1,000 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1,000 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30071376"/>
                  </a:ext>
                </a:extLst>
              </a:tr>
              <a:tr h="297221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>
                          <a:effectLst/>
                        </a:rPr>
                        <a:t>中基興業</a:t>
                      </a:r>
                      <a:endParaRPr lang="zh-TW" altLang="en-US" sz="1400" b="0" i="0" u="none" strike="noStrike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「AI OCR</a:t>
                      </a:r>
                      <a:r>
                        <a:rPr lang="zh-TW" altLang="en-US" sz="1400" u="none" strike="noStrike" dirty="0">
                          <a:effectLst/>
                        </a:rPr>
                        <a:t>紙本單據數位化系統」技術授權</a:t>
                      </a:r>
                      <a:endParaRPr lang="zh-TW" alt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>
                          <a:effectLst/>
                        </a:rPr>
                        <a:t>202406</a:t>
                      </a:r>
                      <a:endParaRPr lang="en-US" altLang="zh-TW" sz="1400" b="0" i="0" u="none" strike="noStrike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1,000 </a:t>
                      </a:r>
                      <a:endParaRPr lang="en-US" altLang="zh-TW" sz="1400" b="0" i="0" u="none" strike="noStrike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 dirty="0">
                          <a:effectLst/>
                        </a:rPr>
                        <a:t>1,000 </a:t>
                      </a:r>
                      <a:endParaRPr lang="en-US" altLang="zh-TW" sz="1400" b="0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07116434"/>
                  </a:ext>
                </a:extLst>
              </a:tr>
              <a:tr h="191394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>
                          <a:effectLst/>
                        </a:rPr>
                        <a:t>鮮速冷鏈</a:t>
                      </a:r>
                      <a:endParaRPr lang="zh-TW" altLang="en-US" sz="1400" b="0" i="0" u="none" strike="noStrike">
                        <a:solidFill>
                          <a:srgbClr val="3333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 dirty="0">
                          <a:effectLst/>
                        </a:rPr>
                        <a:t>「低溫倉自動品檢技術」技術授權</a:t>
                      </a:r>
                      <a:endParaRPr lang="zh-TW" altLang="en-US" sz="1400" b="0" i="0" u="none" strike="noStrike" dirty="0">
                        <a:solidFill>
                          <a:srgbClr val="3333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>
                          <a:effectLst/>
                        </a:rPr>
                        <a:t>202407</a:t>
                      </a:r>
                      <a:endParaRPr lang="en-US" altLang="zh-TW" sz="1400" b="0" i="0" u="none" strike="noStrike" dirty="0">
                        <a:solidFill>
                          <a:srgbClr val="3333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1,000 </a:t>
                      </a:r>
                      <a:endParaRPr lang="en-US" altLang="zh-TW" sz="1400" b="0" i="0" u="none" strike="noStrike">
                        <a:solidFill>
                          <a:srgbClr val="3333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1,000 </a:t>
                      </a:r>
                      <a:endParaRPr lang="en-US" altLang="zh-TW" sz="1400" b="0" i="0" u="none" strike="noStrike">
                        <a:solidFill>
                          <a:srgbClr val="3333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96381200"/>
                  </a:ext>
                </a:extLst>
              </a:tr>
              <a:tr h="191394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>
                          <a:effectLst/>
                        </a:rPr>
                        <a:t>威剛科技</a:t>
                      </a:r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 dirty="0">
                          <a:effectLst/>
                        </a:rPr>
                        <a:t>供應鏈碳資產管理服務平台技術授權</a:t>
                      </a:r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>
                          <a:effectLst/>
                        </a:rPr>
                        <a:t>202409</a:t>
                      </a:r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1,500 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</a:rPr>
                        <a:t>1,500 </a:t>
                      </a:r>
                      <a:endParaRPr lang="en-US" altLang="zh-TW" sz="1400" b="0" i="0" u="none" strike="noStrike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19811896"/>
                  </a:ext>
                </a:extLst>
              </a:tr>
              <a:tr h="191394">
                <a:tc>
                  <a:txBody>
                    <a:bodyPr/>
                    <a:lstStyle/>
                    <a:p>
                      <a:pPr algn="l" fontAlgn="b"/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400" b="0" i="0" u="none" strike="noStrike" dirty="0">
                        <a:solidFill>
                          <a:srgbClr val="3333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zh-TW" sz="1400" b="0" i="0" u="none" strike="noStrike" dirty="0">
                        <a:solidFill>
                          <a:srgbClr val="3333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3333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3333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63941013"/>
                  </a:ext>
                </a:extLst>
              </a:tr>
              <a:tr h="191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&lt;60%</a:t>
                      </a:r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400" b="0" i="0" u="none" strike="noStrike" dirty="0">
                        <a:solidFill>
                          <a:srgbClr val="3333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zh-TW" sz="1400" b="0" i="0" u="none" strike="noStrike" dirty="0">
                        <a:solidFill>
                          <a:srgbClr val="3333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3333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3333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58658005"/>
                  </a:ext>
                </a:extLst>
              </a:tr>
              <a:tr h="191394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 dirty="0">
                          <a:effectLst/>
                        </a:rPr>
                        <a:t>車博</a:t>
                      </a:r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AI</a:t>
                      </a:r>
                      <a:r>
                        <a:rPr lang="zh-TW" altLang="en-US" sz="1400" u="none" strike="noStrike" dirty="0">
                          <a:effectLst/>
                        </a:rPr>
                        <a:t>對話機器人技術授權</a:t>
                      </a:r>
                      <a:endParaRPr lang="zh-TW" altLang="en-US" sz="1400" b="0" i="0" u="none" strike="noStrike" dirty="0">
                        <a:solidFill>
                          <a:srgbClr val="3333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>
                          <a:effectLst/>
                        </a:rPr>
                        <a:t>202410</a:t>
                      </a:r>
                      <a:endParaRPr lang="en-US" altLang="zh-TW" sz="1400" b="0" i="0" u="none" strike="noStrike" dirty="0">
                        <a:solidFill>
                          <a:srgbClr val="3333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 dirty="0">
                          <a:effectLst/>
                        </a:rPr>
                        <a:t>800 </a:t>
                      </a:r>
                      <a:endParaRPr lang="en-US" altLang="zh-TW" sz="1400" b="0" i="0" u="none" strike="noStrike" dirty="0">
                        <a:solidFill>
                          <a:srgbClr val="3333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 dirty="0">
                          <a:effectLst/>
                        </a:rPr>
                        <a:t>800 </a:t>
                      </a:r>
                      <a:endParaRPr lang="en-US" altLang="zh-TW" sz="1400" b="0" i="0" u="none" strike="noStrike" dirty="0">
                        <a:solidFill>
                          <a:srgbClr val="3333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53696887"/>
                  </a:ext>
                </a:extLst>
              </a:tr>
              <a:tr h="191394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>
                          <a:effectLst/>
                        </a:rPr>
                        <a:t>　</a:t>
                      </a:r>
                      <a:endParaRPr lang="zh-TW" altLang="en-US" sz="14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 dirty="0">
                          <a:effectLst/>
                        </a:rPr>
                        <a:t>　</a:t>
                      </a:r>
                      <a:endParaRPr lang="zh-TW" altLang="en-US" sz="14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u="none" strike="noStrike">
                          <a:effectLst/>
                        </a:rPr>
                        <a:t>　</a:t>
                      </a:r>
                      <a:endParaRPr lang="zh-TW" altLang="en-US" sz="1400" b="0" i="0" u="none" strike="noStrike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 dirty="0">
                          <a:effectLst/>
                        </a:rPr>
                        <a:t>　</a:t>
                      </a:r>
                      <a:endParaRPr lang="zh-TW" altLang="en-US" sz="14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 dirty="0">
                          <a:effectLst/>
                        </a:rPr>
                        <a:t>　</a:t>
                      </a:r>
                      <a:endParaRPr lang="zh-TW" altLang="en-US" sz="14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7925432"/>
                  </a:ext>
                </a:extLst>
              </a:tr>
            </a:tbl>
          </a:graphicData>
        </a:graphic>
      </p:graphicFrame>
      <p:sp>
        <p:nvSpPr>
          <p:cNvPr id="6" name="文字方塊 5">
            <a:extLst>
              <a:ext uri="{FF2B5EF4-FFF2-40B4-BE49-F238E27FC236}">
                <a16:creationId xmlns:a16="http://schemas.microsoft.com/office/drawing/2014/main" id="{266FD8C6-7DBB-4D0F-88A6-C320B102A8C7}"/>
              </a:ext>
            </a:extLst>
          </p:cNvPr>
          <p:cNvSpPr txBox="1"/>
          <p:nvPr/>
        </p:nvSpPr>
        <p:spPr>
          <a:xfrm>
            <a:off x="3268717" y="271713"/>
            <a:ext cx="6006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洽談中民營案</a:t>
            </a:r>
            <a:r>
              <a:rPr lang="en-US" altLang="zh-TW" sz="3200" b="1" dirty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 IP</a:t>
            </a:r>
            <a:r>
              <a:rPr lang="zh-TW" altLang="en-US" sz="3200" b="1" dirty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簽約進度規劃</a:t>
            </a:r>
          </a:p>
        </p:txBody>
      </p:sp>
    </p:spTree>
    <p:extLst>
      <p:ext uri="{BB962C8B-B14F-4D97-AF65-F5344CB8AC3E}">
        <p14:creationId xmlns:p14="http://schemas.microsoft.com/office/powerpoint/2010/main" val="260756942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02BCD1-3407-4EDA-9584-432BCF766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5560" y="2635045"/>
            <a:ext cx="7772400" cy="967837"/>
          </a:xfrm>
        </p:spPr>
        <p:txBody>
          <a:bodyPr/>
          <a:lstStyle/>
          <a:p>
            <a:pPr algn="ctr"/>
            <a:r>
              <a:rPr lang="zh-TW" altLang="en-US" sz="4800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報告完畢</a:t>
            </a:r>
          </a:p>
        </p:txBody>
      </p:sp>
    </p:spTree>
    <p:extLst>
      <p:ext uri="{BB962C8B-B14F-4D97-AF65-F5344CB8AC3E}">
        <p14:creationId xmlns:p14="http://schemas.microsoft.com/office/powerpoint/2010/main" val="403498008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62_493 xmlns="b8aed4a6-ac34-40d8-b1d7-8aea5af98334" xsi:nil="true"/>
    <_x4e0b__x8f09__x526f__x672c_ xmlns="b8aed4a6-ac34-40d8-b1d7-8aea5af983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7F3432FD16F3A1449D501EC8CDE7FB1F" ma:contentTypeVersion="3" ma:contentTypeDescription="建立新的文件。" ma:contentTypeScope="" ma:versionID="b3f1642025d45c847b73c737ebcb38af">
  <xsd:schema xmlns:xsd="http://www.w3.org/2001/XMLSchema" xmlns:xs="http://www.w3.org/2001/XMLSchema" xmlns:p="http://schemas.microsoft.com/office/2006/metadata/properties" xmlns:ns2="b8aed4a6-ac34-40d8-b1d7-8aea5af98334" targetNamespace="http://schemas.microsoft.com/office/2006/metadata/properties" ma:root="true" ma:fieldsID="d6832a95031df36a955464a47fafedad" ns2:_="">
    <xsd:import namespace="b8aed4a6-ac34-40d8-b1d7-8aea5af98334"/>
    <xsd:element name="properties">
      <xsd:complexType>
        <xsd:sequence>
          <xsd:element name="documentManagement">
            <xsd:complexType>
              <xsd:all>
                <xsd:element ref="ns2:_x0062_493" minOccurs="0"/>
                <xsd:element ref="ns2:_x4e0b__x8f09__x526f__x672c_" minOccurs="0"/>
                <xsd:element ref="ns2:_x4e0b__x8f09__x526f__x672c__x003a__x8907__x88fd__x4f86__x6e9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aed4a6-ac34-40d8-b1d7-8aea5af98334" elementFormDefault="qualified">
    <xsd:import namespace="http://schemas.microsoft.com/office/2006/documentManagement/types"/>
    <xsd:import namespace="http://schemas.microsoft.com/office/infopath/2007/PartnerControls"/>
    <xsd:element name="_x0062_493" ma:index="8" nillable="true" ma:displayName="日期及時間" ma:internalName="_x0062_493">
      <xsd:simpleType>
        <xsd:restriction base="dms:DateTime"/>
      </xsd:simpleType>
    </xsd:element>
    <xsd:element name="_x4e0b__x8f09__x526f__x672c_" ma:index="9" nillable="true" ma:displayName="下載副本" ma:description="下載副本" ma:list="{b8aed4a6-ac34-40d8-b1d7-8aea5af98334}" ma:internalName="_x4e0b__x8f09__x526f__x672c_" ma:showField="Title">
      <xsd:simpleType>
        <xsd:restriction base="dms:Lookup"/>
      </xsd:simpleType>
    </xsd:element>
    <xsd:element name="_x4e0b__x8f09__x526f__x672c__x003a__x8907__x88fd__x4f86__x6e90_" ma:index="10" nillable="true" ma:displayName="下載副本:複製來源" ma:list="{b8aed4a6-ac34-40d8-b1d7-8aea5af98334}" ma:internalName="_x4e0b__x8f09__x526f__x672c__x003a__x8907__x88fd__x4f86__x6e90_" ma:readOnly="true" ma:showField="_CopySource" ma:web="8ca855e4-adfb-4fc0-8985-d3ee15689915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1A7DF1-1490-4032-A288-9678AD5874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8C3FC8-FB86-4009-BB67-08D4F81C7768}">
  <ds:schemaRefs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b8aed4a6-ac34-40d8-b1d7-8aea5af98334"/>
  </ds:schemaRefs>
</ds:datastoreItem>
</file>

<file path=customXml/itemProps3.xml><?xml version="1.0" encoding="utf-8"?>
<ds:datastoreItem xmlns:ds="http://schemas.openxmlformats.org/officeDocument/2006/customXml" ds:itemID="{BE19602A-BF72-47CE-A4BE-578010346C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aed4a6-ac34-40d8-b1d7-8aea5af983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4676</TotalTime>
  <Words>1365</Words>
  <Application>Microsoft Office PowerPoint</Application>
  <PresentationFormat>寬螢幕</PresentationFormat>
  <Paragraphs>447</Paragraphs>
  <Slides>9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9</vt:i4>
      </vt:variant>
    </vt:vector>
  </HeadingPairs>
  <TitlesOfParts>
    <vt:vector size="19" baseType="lpstr">
      <vt:lpstr>BiauKai</vt:lpstr>
      <vt:lpstr>微軟正黑體</vt:lpstr>
      <vt:lpstr>新細明體</vt:lpstr>
      <vt:lpstr>標楷體</vt:lpstr>
      <vt:lpstr>Arial</vt:lpstr>
      <vt:lpstr>Calibri</vt:lpstr>
      <vt:lpstr>Times New Roman</vt:lpstr>
      <vt:lpstr>Wingdings</vt:lpstr>
      <vt:lpstr>簡報內頁</vt:lpstr>
      <vt:lpstr>1_簡報內頁</vt:lpstr>
      <vt:lpstr>U組核心業務報告 (113年5月份)</vt:lpstr>
      <vt:lpstr>綱   要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報告完畢</vt:lpstr>
    </vt:vector>
  </TitlesOfParts>
  <Company>TAS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ITRI投影片範本B</dc:title>
  <dc:creator>ITRI</dc:creator>
  <cp:keywords>2008NewCIS</cp:keywords>
  <cp:lastModifiedBy>陳慧娟</cp:lastModifiedBy>
  <cp:revision>633</cp:revision>
  <cp:lastPrinted>2021-11-08T09:04:53Z</cp:lastPrinted>
  <dcterms:created xsi:type="dcterms:W3CDTF">2008-05-08T04:38:45Z</dcterms:created>
  <dcterms:modified xsi:type="dcterms:W3CDTF">2024-05-28T04:17:39Z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0x0101007F3432FD16F3A1449D501EC8CDE7FB1F</vt:lpwstr>
  </property>
</Properties>
</file>