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930" r:id="rId5"/>
  </p:sldMasterIdLst>
  <p:notesMasterIdLst>
    <p:notesMasterId r:id="rId15"/>
  </p:notesMasterIdLst>
  <p:handoutMasterIdLst>
    <p:handoutMasterId r:id="rId16"/>
  </p:handoutMasterIdLst>
  <p:sldIdLst>
    <p:sldId id="2829" r:id="rId6"/>
    <p:sldId id="3731" r:id="rId7"/>
    <p:sldId id="2145708170" r:id="rId8"/>
    <p:sldId id="2145708171" r:id="rId9"/>
    <p:sldId id="2145708172" r:id="rId10"/>
    <p:sldId id="2145708173" r:id="rId11"/>
    <p:sldId id="2145708174" r:id="rId12"/>
    <p:sldId id="2145708175" r:id="rId13"/>
    <p:sldId id="3764" r:id="rId14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漢英" initials="王漢英" lastIdx="3" clrIdx="0">
    <p:extLst>
      <p:ext uri="{19B8F6BF-5375-455C-9EA6-DF929625EA0E}">
        <p15:presenceInfo xmlns:p15="http://schemas.microsoft.com/office/powerpoint/2012/main" userId="S-1-5-21-1238659779-656391933-2766067345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FFCCFF"/>
    <a:srgbClr val="E6E6E6"/>
    <a:srgbClr val="FF6600"/>
    <a:srgbClr val="00B2B3"/>
    <a:srgbClr val="5FB990"/>
    <a:srgbClr val="87CAAC"/>
    <a:srgbClr val="12B3C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3" autoAdjust="0"/>
    <p:restoredTop sz="93891" autoAdjust="0"/>
  </p:normalViewPr>
  <p:slideViewPr>
    <p:cSldViewPr snapToGrid="0">
      <p:cViewPr varScale="1">
        <p:scale>
          <a:sx n="91" d="100"/>
          <a:sy n="91" d="100"/>
        </p:scale>
        <p:origin x="123" y="3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2024/5/28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7513" y="1239838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250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039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178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  <a:extLst/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6" name="Picture 26" descr="itri_CEL_A_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28188" y="2584704"/>
            <a:ext cx="8794753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28188" y="5059680"/>
            <a:ext cx="9027829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728188" y="5902263"/>
            <a:ext cx="3718137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5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313944"/>
            <a:ext cx="2789767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313944"/>
            <a:ext cx="8168217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7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704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63850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958251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4399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6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782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4310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86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0158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0218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1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6254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5040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8266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3043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72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4"/>
            <a:ext cx="816864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8962099" y="1439864"/>
            <a:ext cx="2798101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3"/>
            <a:ext cx="11146971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543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609600" y="4725145"/>
            <a:ext cx="11146971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31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914400" y="2564904"/>
            <a:ext cx="103632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54273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54273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9067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  <a:extLst/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6" r:id="rId3"/>
    <p:sldLayoutId id="2147483917" r:id="rId4"/>
    <p:sldLayoutId id="2147483903" r:id="rId5"/>
    <p:sldLayoutId id="2147483904" r:id="rId6"/>
    <p:sldLayoutId id="2147483905" r:id="rId7"/>
    <p:sldLayoutId id="2147483906" r:id="rId8"/>
    <p:sldLayoutId id="2147483908" r:id="rId9"/>
    <p:sldLayoutId id="2147483914" r:id="rId10"/>
    <p:sldLayoutId id="2147483909" r:id="rId11"/>
    <p:sldLayoutId id="2147483910" r:id="rId12"/>
    <p:sldLayoutId id="2147483911" r:id="rId13"/>
    <p:sldLayoutId id="2147483912" r:id="rId14"/>
    <p:sldLayoutId id="2147483947" r:id="rId15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9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1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0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7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(113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5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38883" y="501411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113.05.28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3195485" y="2229444"/>
            <a:ext cx="6715432" cy="208823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kumimoji="0"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2606199" y="0"/>
            <a:ext cx="6786909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10617783" y="531893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98" y="797977"/>
            <a:ext cx="11049624" cy="577181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1119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019818" y="38539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組業務能見度與缺口分析</a:t>
            </a:r>
            <a:endParaRPr kumimoji="1" lang="zh-TW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69602" y="590173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134,963K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034644"/>
              </p:ext>
            </p:extLst>
          </p:nvPr>
        </p:nvGraphicFramePr>
        <p:xfrm>
          <a:off x="1713727" y="958364"/>
          <a:ext cx="9073011" cy="5687870"/>
        </p:xfrm>
        <a:graphic>
          <a:graphicData uri="http://schemas.openxmlformats.org/drawingml/2006/table">
            <a:tbl>
              <a:tblPr/>
              <a:tblGrid>
                <a:gridCol w="1891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106,144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117,740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19,300K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19,300K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2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嘉義冷鏈物流中心建設規劃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1487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智易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751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果實夥伴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車輛再生零件履歷追溯系統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跨境行銷推廣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73%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4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86,844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自動倉儲控制系統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98,440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83812"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鮮速冷鏈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低溫倉自動品檢技術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66921">
                <a:tc rowSpan="6"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(IP+BP-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1338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中基興業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 OCR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紙本單據數位化系統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054185"/>
                  </a:ext>
                </a:extLst>
              </a:tr>
              <a:tr h="1003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旭貿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智能倉儲機器人系統建置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746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)-RFID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物流籠車管理系統軟體開發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0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3,381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郅迅科技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臺北農產運銷倉儲管理系統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1,650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41523"/>
                  </a:ext>
                </a:extLst>
              </a:tr>
              <a:tr h="16968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四向型梭車自動倉儲控制系統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1733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2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物流士助理平台系統開發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52,101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ctr"/>
                      <a:endParaRPr lang="en-US" altLang="zh-TW" sz="11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altLang="zh-TW" sz="11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ctr"/>
                      <a:endParaRPr lang="en-US" altLang="zh-TW" sz="11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36,050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MY GIA-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冷鏈系統技術訂閱服務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86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商研院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物流減碳研究分析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72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聯群物流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楊梅倉貨架儲位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棧板檢測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11930"/>
                  </a:ext>
                </a:extLst>
              </a:tr>
              <a:tr h="144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1,300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中華郵政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代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郵箱樣機規劃研究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1,300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149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22,620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全日大林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小滑塊分揀系統建置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9274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聯億通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-sure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精準關懷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11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34,743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62,390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46%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38,251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787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1687540" y="153113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4236653" y="923884"/>
            <a:ext cx="3272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9,622K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928366"/>
              </p:ext>
            </p:extLst>
          </p:nvPr>
        </p:nvGraphicFramePr>
        <p:xfrm>
          <a:off x="1569328" y="1631353"/>
          <a:ext cx="9028024" cy="4775496"/>
        </p:xfrm>
        <a:graphic>
          <a:graphicData uri="http://schemas.openxmlformats.org/drawingml/2006/table">
            <a:tbl>
              <a:tblPr/>
              <a:tblGrid>
                <a:gridCol w="208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3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5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5,300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6,300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 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4,500K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自動倉儲控制系統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鮮速冷鏈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低溫倉自動品檢技術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4,500 K</a:t>
                      </a:r>
                      <a:r>
                        <a:rPr kumimoji="0" lang="zh-TW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4,500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263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中基興業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 OCR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紙本單據數位化系統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442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1947298" y="0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4613137" y="620688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284,341K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972374"/>
              </p:ext>
            </p:extLst>
          </p:nvPr>
        </p:nvGraphicFramePr>
        <p:xfrm>
          <a:off x="1595929" y="1082353"/>
          <a:ext cx="9073011" cy="5511975"/>
        </p:xfrm>
        <a:graphic>
          <a:graphicData uri="http://schemas.openxmlformats.org/drawingml/2006/table">
            <a:tbl>
              <a:tblPr/>
              <a:tblGrid>
                <a:gridCol w="1891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263,344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271,919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93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96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18,500K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嘉義冷鏈物流中心建設規劃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2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智易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2294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果實夥伴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751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車輛再生零件履歷追溯系統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跨境行銷推廣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835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4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244,844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253,419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83812"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3,381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郅迅科技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臺北農產運銷倉儲管理系統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1,650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15621">
                <a:tc rowSpan="4"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四向型梭車自動倉儲控制系統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物流士助理平台系統開發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41523"/>
                  </a:ext>
                </a:extLst>
              </a:tr>
              <a:tr h="1291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旭貿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智能倉儲機器人系統建置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1291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)-RFID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物流籠車管理系統軟體開發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771648"/>
                  </a:ext>
                </a:extLst>
              </a:tr>
              <a:tr h="1300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2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MY GIA-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冷鏈系統技術訂閱服務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63,601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41,550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商研院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物流減碳研究分析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聯群物流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楊梅倉貨架儲位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棧板檢測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86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1,300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中華郵政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代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郵箱樣機規劃研究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1,300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72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22,620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全日大林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小滑塊分揀系統建置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11930"/>
                  </a:ext>
                </a:extLst>
              </a:tr>
              <a:tr h="144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聯億通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-sure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精準關懷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149944"/>
                  </a:ext>
                </a:extLst>
              </a:tr>
              <a:tr h="1293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物流循環包材發展與推動計畫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9274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2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2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11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181,243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211,869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40,229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40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C24B90B-FE6E-4423-BEAB-6CD27F0EE8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2D1BA6-A525-4294-9821-88548ADF96C9}" type="slidenum">
              <a:rPr lang="en-US" altLang="zh-TW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prstClr val="white"/>
              </a:solidFill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F79D1E5-547D-4DBB-AF84-F70322107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958537"/>
              </p:ext>
            </p:extLst>
          </p:nvPr>
        </p:nvGraphicFramePr>
        <p:xfrm>
          <a:off x="536027" y="714598"/>
          <a:ext cx="10967544" cy="57929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12581">
                  <a:extLst>
                    <a:ext uri="{9D8B030D-6E8A-4147-A177-3AD203B41FA5}">
                      <a16:colId xmlns:a16="http://schemas.microsoft.com/office/drawing/2014/main" val="1960060292"/>
                    </a:ext>
                  </a:extLst>
                </a:gridCol>
                <a:gridCol w="3741682">
                  <a:extLst>
                    <a:ext uri="{9D8B030D-6E8A-4147-A177-3AD203B41FA5}">
                      <a16:colId xmlns:a16="http://schemas.microsoft.com/office/drawing/2014/main" val="3749574948"/>
                    </a:ext>
                  </a:extLst>
                </a:gridCol>
                <a:gridCol w="1240221">
                  <a:extLst>
                    <a:ext uri="{9D8B030D-6E8A-4147-A177-3AD203B41FA5}">
                      <a16:colId xmlns:a16="http://schemas.microsoft.com/office/drawing/2014/main" val="26094252"/>
                    </a:ext>
                  </a:extLst>
                </a:gridCol>
                <a:gridCol w="1129862">
                  <a:extLst>
                    <a:ext uri="{9D8B030D-6E8A-4147-A177-3AD203B41FA5}">
                      <a16:colId xmlns:a16="http://schemas.microsoft.com/office/drawing/2014/main" val="2078260417"/>
                    </a:ext>
                  </a:extLst>
                </a:gridCol>
                <a:gridCol w="1324304">
                  <a:extLst>
                    <a:ext uri="{9D8B030D-6E8A-4147-A177-3AD203B41FA5}">
                      <a16:colId xmlns:a16="http://schemas.microsoft.com/office/drawing/2014/main" val="3354730868"/>
                    </a:ext>
                  </a:extLst>
                </a:gridCol>
                <a:gridCol w="1418894">
                  <a:extLst>
                    <a:ext uri="{9D8B030D-6E8A-4147-A177-3AD203B41FA5}">
                      <a16:colId xmlns:a16="http://schemas.microsoft.com/office/drawing/2014/main" val="312379114"/>
                    </a:ext>
                  </a:extLst>
                </a:gridCol>
              </a:tblGrid>
              <a:tr h="1228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 dirty="0">
                          <a:effectLst/>
                        </a:rPr>
                        <a:t>客戶名稱</a:t>
                      </a:r>
                      <a:endParaRPr lang="zh-TW" altLang="en-US" sz="14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 dirty="0">
                          <a:effectLst/>
                        </a:rPr>
                        <a:t>契約名稱</a:t>
                      </a:r>
                      <a:endParaRPr lang="zh-TW" altLang="en-US" sz="14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契約總金額</a:t>
                      </a:r>
                      <a:endParaRPr lang="zh-TW" altLang="en-US" sz="1400" b="0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本年度認列收入</a:t>
                      </a:r>
                      <a:endParaRPr lang="zh-TW" altLang="en-US" sz="1400" b="0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以後年度</a:t>
                      </a:r>
                      <a:r>
                        <a:rPr lang="en-US" sz="1400" u="none" strike="noStrike" dirty="0">
                          <a:effectLst/>
                        </a:rPr>
                        <a:t>backlog</a:t>
                      </a:r>
                      <a:endParaRPr lang="en-US" sz="14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5389995"/>
                  </a:ext>
                </a:extLst>
              </a:tr>
              <a:tr h="1228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執行期間</a:t>
                      </a:r>
                      <a:endParaRPr lang="zh-TW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114</a:t>
                      </a:r>
                      <a:r>
                        <a:rPr lang="zh-TW" altLang="en-US" sz="1400" u="none" strike="noStrike" dirty="0">
                          <a:effectLst/>
                        </a:rPr>
                        <a:t>認收</a:t>
                      </a:r>
                      <a:endParaRPr lang="zh-TW" altLang="en-US" sz="1400" b="0" i="0" u="none" strike="noStrike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67253708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&gt;60%</a:t>
                      </a:r>
                      <a:endParaRPr lang="zh-TW" altLang="en-US" sz="1400" b="0" i="0" u="none" strike="noStrike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63,601 </a:t>
                      </a:r>
                      <a:endParaRPr lang="en-US" altLang="zh-TW" sz="1400" b="0" i="0" u="none" strike="noStrike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41,550 </a:t>
                      </a:r>
                      <a:endParaRPr lang="en-US" altLang="zh-TW" sz="1400" b="0" i="0" u="none" strike="noStrike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22,051 </a:t>
                      </a:r>
                      <a:endParaRPr lang="en-US" altLang="zh-TW" sz="1400" b="0" i="0" u="none" strike="noStrike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0189681"/>
                  </a:ext>
                </a:extLst>
              </a:tr>
              <a:tr h="207821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郅迅科技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臺北農產運銷第二果菜批發市場物流中心倉儲管理系統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202406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3,381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1,650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1,731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88555173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漢錸科技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四向型梭車自動倉儲控制系統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202406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1,000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6542383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家福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物流士助理平台系統開發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202407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1,100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1,100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73876614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邦士科技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AI </a:t>
                      </a:r>
                      <a:r>
                        <a:rPr lang="zh-TW" altLang="en-US" sz="1400" u="none" strike="noStrike" dirty="0">
                          <a:effectLst/>
                        </a:rPr>
                        <a:t>需求預測平台服務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202406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7293071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旭貿</a:t>
                      </a:r>
                      <a:endParaRPr lang="zh-TW" altLang="en-US" sz="14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智能倉儲機器人系統建置</a:t>
                      </a:r>
                      <a:endParaRPr lang="zh-TW" altLang="en-US" sz="14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202407</a:t>
                      </a:r>
                      <a:endParaRPr lang="en-US" altLang="zh-TW" sz="14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5,800 </a:t>
                      </a:r>
                      <a:endParaRPr lang="en-US" altLang="zh-TW" sz="14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4,000 </a:t>
                      </a:r>
                      <a:endParaRPr lang="en-US" altLang="zh-TW" sz="14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1,800 </a:t>
                      </a:r>
                      <a:endParaRPr lang="en-US" altLang="zh-TW" sz="1400" b="0" i="0" u="none" strike="noStrike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26077316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弘達流通</a:t>
                      </a:r>
                      <a:endParaRPr lang="zh-TW" altLang="en-US" sz="14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RFID</a:t>
                      </a:r>
                      <a:r>
                        <a:rPr lang="zh-TW" altLang="en-US" sz="1400" u="none" strike="noStrike">
                          <a:effectLst/>
                        </a:rPr>
                        <a:t>物流籠車管理系統軟體開發</a:t>
                      </a:r>
                      <a:endParaRPr lang="zh-TW" altLang="en-US" sz="14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>
                          <a:effectLst/>
                        </a:rPr>
                        <a:t>202407</a:t>
                      </a:r>
                      <a:endParaRPr lang="en-US" altLang="zh-TW" sz="14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</a:rPr>
                        <a:t>1,900 </a:t>
                      </a:r>
                      <a:endParaRPr lang="en-US" altLang="zh-TW" sz="14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</a:rPr>
                        <a:t>1,000 </a:t>
                      </a:r>
                      <a:endParaRPr lang="en-US" altLang="zh-TW" sz="14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 dirty="0">
                          <a:effectLst/>
                        </a:rPr>
                        <a:t>900 </a:t>
                      </a:r>
                      <a:endParaRPr lang="en-US" altLang="zh-TW" sz="1400" b="0" i="0" u="none" strike="noStrike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0522011"/>
                  </a:ext>
                </a:extLst>
              </a:tr>
              <a:tr h="24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MY GIA INTERNATIONAL</a:t>
                      </a:r>
                      <a:endParaRPr 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冷鏈系統技術訂閱服務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202408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750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750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82634404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全順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倉儲管理系統月租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202408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250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250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86572171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商研院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物流減碳研究分析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202408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1286875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聯群物流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楊梅倉貨架儲位</a:t>
                      </a:r>
                      <a:r>
                        <a:rPr lang="en-US" altLang="zh-TW" sz="1400" u="none" strike="noStrike">
                          <a:effectLst/>
                        </a:rPr>
                        <a:t>3</a:t>
                      </a:r>
                      <a:r>
                        <a:rPr lang="en-US" sz="1400" u="none" strike="noStrike">
                          <a:effectLst/>
                        </a:rPr>
                        <a:t>D</a:t>
                      </a:r>
                      <a:r>
                        <a:rPr lang="zh-TW" altLang="en-US" sz="1400" u="none" strike="noStrike">
                          <a:effectLst/>
                        </a:rPr>
                        <a:t>棧板檢測模式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202407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9994335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中華郵政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第</a:t>
                      </a:r>
                      <a:r>
                        <a:rPr lang="en-US" altLang="zh-TW" sz="1400" u="none" strike="noStrike">
                          <a:effectLst/>
                        </a:rPr>
                        <a:t>5</a:t>
                      </a:r>
                      <a:r>
                        <a:rPr lang="zh-TW" altLang="en-US" sz="1400" u="none" strike="noStrike">
                          <a:effectLst/>
                        </a:rPr>
                        <a:t>代</a:t>
                      </a:r>
                      <a:r>
                        <a:rPr lang="en-US" sz="1400" u="none" strike="noStrike">
                          <a:effectLst/>
                        </a:rPr>
                        <a:t>i</a:t>
                      </a:r>
                      <a:r>
                        <a:rPr lang="zh-TW" altLang="en-US" sz="1400" u="none" strike="noStrike">
                          <a:effectLst/>
                        </a:rPr>
                        <a:t>郵箱樣機規劃研究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202407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1,300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1,300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22965407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全日大林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 dirty="0">
                          <a:effectLst/>
                        </a:rPr>
                        <a:t>小滑塊分揀系統建置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202409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22,620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12,000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10,620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3024906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聯億通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i-sure</a:t>
                      </a:r>
                      <a:r>
                        <a:rPr lang="zh-TW" altLang="en-US" sz="1400" u="none" strike="noStrike">
                          <a:effectLst/>
                        </a:rPr>
                        <a:t>精準關懷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202407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9995824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威剛科技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供應鏈碳資產管理服務平台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202409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6,500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6,500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815751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商業發展署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物流循環包材發展與推動計畫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202407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16,000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10,000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6,000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6403838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4080255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&lt;60%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3346461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安福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嘉義冷鏈物流中心建設規劃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202410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2,500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2,500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247108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智易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 dirty="0">
                          <a:effectLst/>
                        </a:rPr>
                        <a:t>物流士助理平台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 dirty="0">
                          <a:effectLst/>
                        </a:rPr>
                        <a:t>202410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2,000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2,000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1591521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果實夥伴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GAI</a:t>
                      </a:r>
                      <a:r>
                        <a:rPr lang="zh-TW" altLang="en-US" sz="1400" u="none" strike="noStrike">
                          <a:effectLst/>
                        </a:rPr>
                        <a:t>影像生成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202410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4,000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4,000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11256950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車博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</a:rPr>
                        <a:t>車輛再生零件履歷追溯系統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202410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5,000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5,000 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64057451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碩網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GAI</a:t>
                      </a:r>
                      <a:r>
                        <a:rPr lang="zh-TW" altLang="en-US" sz="1400" u="none" strike="noStrike">
                          <a:effectLst/>
                        </a:rPr>
                        <a:t>跨境行銷推廣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202410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5,000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5,000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2963706"/>
                  </a:ext>
                </a:extLst>
              </a:tr>
              <a:tr h="122814">
                <a:tc>
                  <a:txBody>
                    <a:bodyPr/>
                    <a:lstStyle/>
                    <a:p>
                      <a:pPr algn="l" fontAlgn="b"/>
                      <a:endParaRPr lang="zh-TW" altLang="en-US" sz="1400" b="0" i="0" u="none" strike="noStrike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400" b="0" i="0" u="none" strike="noStrike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56371572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9DA8211E-F66E-4B41-A85F-CF080A4C3234}"/>
              </a:ext>
            </a:extLst>
          </p:cNvPr>
          <p:cNvSpPr txBox="1"/>
          <p:nvPr/>
        </p:nvSpPr>
        <p:spPr>
          <a:xfrm>
            <a:off x="3258206" y="58026"/>
            <a:ext cx="60014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洽談中民營案</a:t>
            </a:r>
            <a:r>
              <a:rPr lang="en-US" altLang="zh-TW" sz="32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-BP</a:t>
            </a: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簽約進度規劃</a:t>
            </a:r>
          </a:p>
        </p:txBody>
      </p:sp>
    </p:spTree>
    <p:extLst>
      <p:ext uri="{BB962C8B-B14F-4D97-AF65-F5344CB8AC3E}">
        <p14:creationId xmlns:p14="http://schemas.microsoft.com/office/powerpoint/2010/main" val="100873891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532FC23-2143-43C6-A52A-2FCFA21D24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2D1BA6-A525-4294-9821-88548ADF96C9}" type="slidenum">
              <a:rPr lang="en-US" altLang="zh-TW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n-US" altLang="zh-TW">
              <a:solidFill>
                <a:prstClr val="white"/>
              </a:solidFill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140BFB5-2199-4CF6-8B57-A5F9063D4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399874"/>
              </p:ext>
            </p:extLst>
          </p:nvPr>
        </p:nvGraphicFramePr>
        <p:xfrm>
          <a:off x="903889" y="1223854"/>
          <a:ext cx="10473559" cy="29216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81477">
                  <a:extLst>
                    <a:ext uri="{9D8B030D-6E8A-4147-A177-3AD203B41FA5}">
                      <a16:colId xmlns:a16="http://schemas.microsoft.com/office/drawing/2014/main" val="3841777226"/>
                    </a:ext>
                  </a:extLst>
                </a:gridCol>
                <a:gridCol w="4243778">
                  <a:extLst>
                    <a:ext uri="{9D8B030D-6E8A-4147-A177-3AD203B41FA5}">
                      <a16:colId xmlns:a16="http://schemas.microsoft.com/office/drawing/2014/main" val="4271725587"/>
                    </a:ext>
                  </a:extLst>
                </a:gridCol>
                <a:gridCol w="1526086">
                  <a:extLst>
                    <a:ext uri="{9D8B030D-6E8A-4147-A177-3AD203B41FA5}">
                      <a16:colId xmlns:a16="http://schemas.microsoft.com/office/drawing/2014/main" val="2141561356"/>
                    </a:ext>
                  </a:extLst>
                </a:gridCol>
                <a:gridCol w="1400657">
                  <a:extLst>
                    <a:ext uri="{9D8B030D-6E8A-4147-A177-3AD203B41FA5}">
                      <a16:colId xmlns:a16="http://schemas.microsoft.com/office/drawing/2014/main" val="411265206"/>
                    </a:ext>
                  </a:extLst>
                </a:gridCol>
                <a:gridCol w="1421561">
                  <a:extLst>
                    <a:ext uri="{9D8B030D-6E8A-4147-A177-3AD203B41FA5}">
                      <a16:colId xmlns:a16="http://schemas.microsoft.com/office/drawing/2014/main" val="442372940"/>
                    </a:ext>
                  </a:extLst>
                </a:gridCol>
              </a:tblGrid>
              <a:tr h="7539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客戶名稱</a:t>
                      </a:r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契約名稱</a:t>
                      </a:r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預估簽約年月</a:t>
                      </a:r>
                      <a:r>
                        <a:rPr lang="en-US" altLang="zh-TW" sz="1400" u="none" strike="noStrike">
                          <a:effectLst/>
                        </a:rPr>
                        <a:t>(</a:t>
                      </a:r>
                      <a:r>
                        <a:rPr lang="en-US" sz="1400" u="none" strike="noStrike">
                          <a:effectLst/>
                        </a:rPr>
                        <a:t>ex:202206)</a:t>
                      </a:r>
                      <a:endParaRPr lang="en-US" sz="14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契約總金額</a:t>
                      </a:r>
                      <a:endParaRPr lang="zh-TW" altLang="en-US" sz="14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本年度認列收入</a:t>
                      </a:r>
                      <a:endParaRPr lang="zh-TW" altLang="en-US" sz="14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4416199"/>
                  </a:ext>
                </a:extLst>
              </a:tr>
              <a:tr h="376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&gt;60%</a:t>
                      </a:r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4,500 </a:t>
                      </a:r>
                      <a:endParaRPr lang="en-US" altLang="zh-TW" sz="14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4,500 </a:t>
                      </a:r>
                      <a:endParaRPr lang="en-US" altLang="zh-TW" sz="14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79713587"/>
                  </a:ext>
                </a:extLst>
              </a:tr>
              <a:tr h="19139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漢錸科技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「自動倉儲控制系統」技術授權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202406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1,000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0071376"/>
                  </a:ext>
                </a:extLst>
              </a:tr>
              <a:tr h="297221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中基興業</a:t>
                      </a:r>
                      <a:endParaRPr lang="zh-TW" altLang="en-US" sz="14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「AI OCR</a:t>
                      </a:r>
                      <a:r>
                        <a:rPr lang="zh-TW" altLang="en-US" sz="1400" u="none" strike="noStrike" dirty="0">
                          <a:effectLst/>
                        </a:rPr>
                        <a:t>紙本單據數位化系統」技術授權</a:t>
                      </a:r>
                      <a:endParaRPr lang="zh-TW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202406</a:t>
                      </a:r>
                      <a:endParaRPr lang="en-US" altLang="zh-TW" sz="14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1,000 </a:t>
                      </a:r>
                      <a:endParaRPr lang="en-US" altLang="zh-TW" sz="14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1,000 </a:t>
                      </a:r>
                      <a:endParaRPr lang="en-US" altLang="zh-TW" sz="1400" b="0" i="0" u="none" strike="noStrike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7116434"/>
                  </a:ext>
                </a:extLst>
              </a:tr>
              <a:tr h="19139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鮮速冷鏈</a:t>
                      </a:r>
                      <a:endParaRPr lang="zh-TW" altLang="en-US" sz="1400" b="0" i="0" u="none" strike="noStrike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「低溫倉自動品檢技術」技術授權</a:t>
                      </a:r>
                      <a:endParaRPr lang="zh-TW" altLang="en-US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 dirty="0">
                          <a:effectLst/>
                        </a:rPr>
                        <a:t>202407</a:t>
                      </a:r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1,000 </a:t>
                      </a:r>
                      <a:endParaRPr lang="en-US" altLang="zh-TW" sz="1400" b="0" i="0" u="none" strike="noStrike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1,000 </a:t>
                      </a:r>
                      <a:endParaRPr lang="en-US" altLang="zh-TW" sz="1400" b="0" i="0" u="none" strike="noStrike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381200"/>
                  </a:ext>
                </a:extLst>
              </a:tr>
              <a:tr h="19139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威剛科技</a:t>
                      </a:r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 dirty="0">
                          <a:effectLst/>
                        </a:rPr>
                        <a:t>供應鏈碳資產管理服務平台技術授權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 dirty="0">
                          <a:effectLst/>
                        </a:rPr>
                        <a:t>202409</a:t>
                      </a:r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>
                          <a:effectLst/>
                        </a:rPr>
                        <a:t>1,500 </a:t>
                      </a:r>
                      <a:endParaRPr lang="en-US" altLang="zh-TW" sz="1400" b="0" i="0" u="none" strike="noStrike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9811896"/>
                  </a:ext>
                </a:extLst>
              </a:tr>
              <a:tr h="191394">
                <a:tc>
                  <a:txBody>
                    <a:bodyPr/>
                    <a:lstStyle/>
                    <a:p>
                      <a:pPr algn="l" fontAlgn="b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3941013"/>
                  </a:ext>
                </a:extLst>
              </a:tr>
              <a:tr h="191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&lt;60%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8658005"/>
                  </a:ext>
                </a:extLst>
              </a:tr>
              <a:tr h="19139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車博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AI</a:t>
                      </a:r>
                      <a:r>
                        <a:rPr lang="zh-TW" altLang="en-US" sz="1400" u="none" strike="noStrike" dirty="0">
                          <a:effectLst/>
                        </a:rPr>
                        <a:t>對話機器人技術授權</a:t>
                      </a:r>
                      <a:endParaRPr lang="zh-TW" altLang="en-US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 dirty="0">
                          <a:effectLst/>
                        </a:rPr>
                        <a:t>202410</a:t>
                      </a:r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800 </a:t>
                      </a:r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u="none" strike="noStrike" dirty="0">
                          <a:effectLst/>
                        </a:rPr>
                        <a:t>800 </a:t>
                      </a:r>
                      <a:endParaRPr lang="en-US" altLang="zh-TW" sz="1400" b="0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3696887"/>
                  </a:ext>
                </a:extLst>
              </a:tr>
              <a:tr h="191394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>
                          <a:effectLst/>
                        </a:rPr>
                        <a:t>　</a:t>
                      </a:r>
                      <a:endParaRPr lang="zh-TW" altLang="en-US" sz="14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u="none" strike="noStrike" dirty="0">
                          <a:effectLst/>
                        </a:rPr>
                        <a:t>　</a:t>
                      </a:r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7925432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266FD8C6-7DBB-4D0F-88A6-C320B102A8C7}"/>
              </a:ext>
            </a:extLst>
          </p:cNvPr>
          <p:cNvSpPr txBox="1"/>
          <p:nvPr/>
        </p:nvSpPr>
        <p:spPr>
          <a:xfrm>
            <a:off x="3268717" y="271713"/>
            <a:ext cx="6006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洽談中民營案</a:t>
            </a:r>
            <a:r>
              <a:rPr lang="en-US" altLang="zh-TW" sz="32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IP</a:t>
            </a: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簽約進度規劃</a:t>
            </a:r>
          </a:p>
        </p:txBody>
      </p:sp>
    </p:spTree>
    <p:extLst>
      <p:ext uri="{BB962C8B-B14F-4D97-AF65-F5344CB8AC3E}">
        <p14:creationId xmlns:p14="http://schemas.microsoft.com/office/powerpoint/2010/main" val="260756942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560" y="2635045"/>
            <a:ext cx="7772400" cy="967837"/>
          </a:xfrm>
        </p:spPr>
        <p:txBody>
          <a:bodyPr/>
          <a:lstStyle/>
          <a:p>
            <a:pPr algn="ctr"/>
            <a:r>
              <a:rPr lang="zh-TW" altLang="en-US" sz="4800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2_493 xmlns="b8aed4a6-ac34-40d8-b1d7-8aea5af98334" xsi:nil="true"/>
    <_x4e0b__x8f09__x526f__x672c_ xmlns="b8aed4a6-ac34-40d8-b1d7-8aea5af983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F3432FD16F3A1449D501EC8CDE7FB1F" ma:contentTypeVersion="3" ma:contentTypeDescription="建立新的文件。" ma:contentTypeScope="" ma:versionID="b3f1642025d45c847b73c737ebcb38af">
  <xsd:schema xmlns:xsd="http://www.w3.org/2001/XMLSchema" xmlns:xs="http://www.w3.org/2001/XMLSchema" xmlns:p="http://schemas.microsoft.com/office/2006/metadata/properties" xmlns:ns2="b8aed4a6-ac34-40d8-b1d7-8aea5af98334" targetNamespace="http://schemas.microsoft.com/office/2006/metadata/properties" ma:root="true" ma:fieldsID="d6832a95031df36a955464a47fafedad" ns2:_="">
    <xsd:import namespace="b8aed4a6-ac34-40d8-b1d7-8aea5af98334"/>
    <xsd:element name="properties">
      <xsd:complexType>
        <xsd:sequence>
          <xsd:element name="documentManagement">
            <xsd:complexType>
              <xsd:all>
                <xsd:element ref="ns2:_x0062_493" minOccurs="0"/>
                <xsd:element ref="ns2:_x4e0b__x8f09__x526f__x672c_" minOccurs="0"/>
                <xsd:element ref="ns2:_x4e0b__x8f09__x526f__x672c__x003a__x8907__x88fd__x4f86__x6e9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ed4a6-ac34-40d8-b1d7-8aea5af98334" elementFormDefault="qualified">
    <xsd:import namespace="http://schemas.microsoft.com/office/2006/documentManagement/types"/>
    <xsd:import namespace="http://schemas.microsoft.com/office/infopath/2007/PartnerControls"/>
    <xsd:element name="_x0062_493" ma:index="8" nillable="true" ma:displayName="日期及時間" ma:internalName="_x0062_493">
      <xsd:simpleType>
        <xsd:restriction base="dms:DateTime"/>
      </xsd:simpleType>
    </xsd:element>
    <xsd:element name="_x4e0b__x8f09__x526f__x672c_" ma:index="9" nillable="true" ma:displayName="下載副本" ma:description="下載副本" ma:list="{b8aed4a6-ac34-40d8-b1d7-8aea5af98334}" ma:internalName="_x4e0b__x8f09__x526f__x672c_" ma:showField="Title">
      <xsd:simpleType>
        <xsd:restriction base="dms:Lookup"/>
      </xsd:simpleType>
    </xsd:element>
    <xsd:element name="_x4e0b__x8f09__x526f__x672c__x003a__x8907__x88fd__x4f86__x6e90_" ma:index="10" nillable="true" ma:displayName="下載副本:複製來源" ma:list="{b8aed4a6-ac34-40d8-b1d7-8aea5af98334}" ma:internalName="_x4e0b__x8f09__x526f__x672c__x003a__x8907__x88fd__x4f86__x6e90_" ma:readOnly="true" ma:showField="_CopySource" ma:web="8ca855e4-adfb-4fc0-8985-d3ee1568991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1A7DF1-1490-4032-A288-9678AD5874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8C3FC8-FB86-4009-BB67-08D4F81C7768}">
  <ds:schemaRefs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b8aed4a6-ac34-40d8-b1d7-8aea5af98334"/>
  </ds:schemaRefs>
</ds:datastoreItem>
</file>

<file path=customXml/itemProps3.xml><?xml version="1.0" encoding="utf-8"?>
<ds:datastoreItem xmlns:ds="http://schemas.openxmlformats.org/officeDocument/2006/customXml" ds:itemID="{BE19602A-BF72-47CE-A4BE-578010346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4676</TotalTime>
  <Words>1365</Words>
  <Application>Microsoft Office PowerPoint</Application>
  <PresentationFormat>寬螢幕</PresentationFormat>
  <Paragraphs>447</Paragraphs>
  <Slides>9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BiauKai</vt:lpstr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U組核心業務報告 (113年5月份)</vt:lpstr>
      <vt:lpstr>綱   要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報告完畢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陳慧娟</cp:lastModifiedBy>
  <cp:revision>633</cp:revision>
  <cp:lastPrinted>2021-11-08T09:04:53Z</cp:lastPrinted>
  <dcterms:created xsi:type="dcterms:W3CDTF">2008-05-08T04:38:45Z</dcterms:created>
  <dcterms:modified xsi:type="dcterms:W3CDTF">2024-05-28T04:17:39Z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0x0101007F3432FD16F3A1449D501EC8CDE7FB1F</vt:lpwstr>
  </property>
</Properties>
</file>