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3" r:id="rId2"/>
    <p:sldMasterId id="2147483735" r:id="rId3"/>
  </p:sldMasterIdLst>
  <p:notesMasterIdLst>
    <p:notesMasterId r:id="rId27"/>
  </p:notesMasterIdLst>
  <p:handoutMasterIdLst>
    <p:handoutMasterId r:id="rId28"/>
  </p:handoutMasterIdLst>
  <p:sldIdLst>
    <p:sldId id="626" r:id="rId4"/>
    <p:sldId id="821" r:id="rId5"/>
    <p:sldId id="804" r:id="rId6"/>
    <p:sldId id="815" r:id="rId7"/>
    <p:sldId id="782" r:id="rId8"/>
    <p:sldId id="696" r:id="rId9"/>
    <p:sldId id="779" r:id="rId10"/>
    <p:sldId id="820" r:id="rId11"/>
    <p:sldId id="814" r:id="rId12"/>
    <p:sldId id="818" r:id="rId13"/>
    <p:sldId id="817" r:id="rId14"/>
    <p:sldId id="784" r:id="rId15"/>
    <p:sldId id="783" r:id="rId16"/>
    <p:sldId id="822" r:id="rId17"/>
    <p:sldId id="833" r:id="rId18"/>
    <p:sldId id="768" r:id="rId19"/>
    <p:sldId id="755" r:id="rId20"/>
    <p:sldId id="819" r:id="rId21"/>
    <p:sldId id="829" r:id="rId22"/>
    <p:sldId id="834" r:id="rId23"/>
    <p:sldId id="762" r:id="rId24"/>
    <p:sldId id="835" r:id="rId25"/>
    <p:sldId id="832" r:id="rId26"/>
  </p:sldIdLst>
  <p:sldSz cx="9144000" cy="6858000" type="screen4x3"/>
  <p:notesSz cx="6797675" cy="9928225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2060"/>
    <a:srgbClr val="FFFF99"/>
    <a:srgbClr val="DBF8F9"/>
    <a:srgbClr val="ABFFF7"/>
    <a:srgbClr val="66FFFF"/>
    <a:srgbClr val="000099"/>
    <a:srgbClr val="FFFFFF"/>
    <a:srgbClr val="363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9400" autoAdjust="0"/>
  </p:normalViewPr>
  <p:slideViewPr>
    <p:cSldViewPr snapToGrid="0">
      <p:cViewPr varScale="1">
        <p:scale>
          <a:sx n="97" d="100"/>
          <a:sy n="97" d="100"/>
        </p:scale>
        <p:origin x="1210" y="86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354" y="60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4" y="1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4" y="9430094"/>
            <a:ext cx="2945659" cy="49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3C1836-1D35-4551-B5A9-6FD8CCC5FF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60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54" y="1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AF2CE5-511B-4E6F-A6C4-807EE711B3E8}" type="datetimeFigureOut">
              <a:rPr lang="zh-TW" altLang="en-US"/>
              <a:pPr>
                <a:defRPr/>
              </a:pPr>
              <a:t>2024/6/21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75" y="4715915"/>
            <a:ext cx="5438139" cy="446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1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54" y="9430094"/>
            <a:ext cx="2945659" cy="4964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B41366-FE2A-4E2F-94BC-6DB0CE3C5E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072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00C6E-B47C-4212-964B-B422CF3A9F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1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275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七月份新增</a:t>
            </a:r>
            <a:r>
              <a:rPr lang="en-US" altLang="zh-TW" dirty="0"/>
              <a:t>N301AA </a:t>
            </a:r>
            <a:r>
              <a:rPr lang="zh-TW" altLang="en-US" dirty="0"/>
              <a:t>環構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833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110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叡藝呆帳沖銷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和解討回款    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(MN6500 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損失與賠償動支數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075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3661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876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1666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21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508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830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395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28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1366-FE2A-4E2F-94BC-6DB0CE3C5E6E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9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8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389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4110038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8" y="2338388"/>
            <a:ext cx="7772400" cy="765175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4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598863"/>
            <a:ext cx="7013575" cy="914400"/>
          </a:xfrm>
        </p:spPr>
        <p:txBody>
          <a:bodyPr anchor="ctr"/>
          <a:lstStyle>
            <a:lvl1pPr marL="0" indent="0" algn="ctr">
              <a:buFontTx/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pic>
        <p:nvPicPr>
          <p:cNvPr id="10" name="Picture 28" descr="itri_CEL_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8" y="44603"/>
            <a:ext cx="1678774" cy="3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 dirty="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03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8263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643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97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47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62770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56090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39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4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614302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493612"/>
            <a:ext cx="2092325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493612"/>
            <a:ext cx="6126163" cy="5897663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06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</a:endParaRPr>
          </a:p>
        </p:txBody>
      </p:sp>
      <p:pic>
        <p:nvPicPr>
          <p:cNvPr id="7" name="Picture 53" descr="itri_CEL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9" y="109540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90004" y="6604002"/>
            <a:ext cx="5009706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r>
              <a:rPr lang="zh-TW" altLang="en-US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75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75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9" name="Picture 16" descr="限閱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9764" y="109538"/>
            <a:ext cx="7778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 algn="ctr">
              <a:defRPr sz="3000" smtClean="0"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7412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100" smtClean="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0" name="Rectangle 45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667500"/>
            <a:ext cx="781050" cy="185738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FBB7D60A-819C-4015-A4AC-1005A67FCECD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2024/6/21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1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19050" y="6388102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96301" y="6627815"/>
            <a:ext cx="600075" cy="225425"/>
          </a:xfrm>
        </p:spPr>
        <p:txBody>
          <a:bodyPr/>
          <a:lstStyle>
            <a:lvl1pPr>
              <a:defRPr sz="7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6F66E05F-ADAE-4373-A8DC-7BBAC59E59CD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48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DF9D-8B69-445C-953B-96609147D56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2024/6/21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A6C-749B-4F2C-BA0A-0587394BA248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8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66CD5-B0E4-4BF6-A8A5-3F3E6F32EEA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2024/6/21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62B1-0D9B-4AA9-B2D6-ED6839478C91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43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1" y="1439864"/>
            <a:ext cx="4105275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6" y="1439864"/>
            <a:ext cx="4106863" cy="47577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AEF4D-E132-4625-977E-ED4683828A6B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2024/6/21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C76E7-64CA-4A18-9F1D-7FF62C8DFE22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55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3E3A-CD95-4EA5-961C-22B2B8F5631C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2024/6/21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88307-FA96-4094-BFFD-1B0927A1F1D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99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5C098-CC3A-420A-9003-5106F5AB27E8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2024/6/21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3E17D-D138-45A5-9EC8-F54BEB97B679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6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pattFill prst="pct5">
          <a:fgClr>
            <a:srgbClr val="ABE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456\Desktop\未命名-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1008"/>
            <a:ext cx="27622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034518"/>
            <a:ext cx="7772400" cy="778358"/>
          </a:xfrm>
        </p:spPr>
        <p:txBody>
          <a:bodyPr anchor="t"/>
          <a:lstStyle>
            <a:lvl1pPr algn="l">
              <a:defRPr sz="4000" b="0" cap="all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812875"/>
            <a:ext cx="7772400" cy="670884"/>
          </a:xfrm>
        </p:spPr>
        <p:txBody>
          <a:bodyPr anchor="t"/>
          <a:lstStyle>
            <a:lvl1pPr marL="0" indent="0" algn="l" rtl="0" eaLnBrk="1" fontAlgn="base" hangingPunct="1">
              <a:spcBef>
                <a:spcPct val="0"/>
              </a:spcBef>
              <a:spcAft>
                <a:spcPct val="0"/>
              </a:spcAft>
              <a:buNone/>
              <a:defRPr kumimoji="1" lang="zh-TW" altLang="en-US" sz="2000" b="0" noProof="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53" descr="itri_CEL_C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45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614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latin typeface="Calibri" panose="020F0502020204030204" pitchFamily="34" charset="0"/>
            </a:endParaRP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3" descr="itri_CEL_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12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84668"/>
            <a:ext cx="8229600" cy="635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3" name="內容版面配置區 8"/>
          <p:cNvSpPr>
            <a:spLocks noGrp="1"/>
          </p:cNvSpPr>
          <p:nvPr>
            <p:ph sz="quarter" idx="14"/>
          </p:nvPr>
        </p:nvSpPr>
        <p:spPr>
          <a:xfrm>
            <a:off x="4646612" y="2174875"/>
            <a:ext cx="4040188" cy="3951288"/>
          </a:xfrm>
        </p:spPr>
        <p:txBody>
          <a:bodyPr/>
          <a:lstStyle>
            <a:lvl1pPr marL="271463" indent="-271463">
              <a:defRPr sz="2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533400" indent="-180975">
              <a:defRPr sz="2000"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806450" indent="-184150">
              <a:tabLst>
                <a:tab pos="896938" algn="l"/>
              </a:tabLst>
              <a:defRPr sz="1800"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077913" indent="-187325">
              <a:tabLst>
                <a:tab pos="1077913" algn="l"/>
              </a:tabLst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1168400" indent="-85725">
              <a:defRPr sz="1600"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7644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1994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694044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3576638" y="531994"/>
            <a:ext cx="5430837" cy="5853113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7411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113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3396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kumimoji="1" lang="zh-TW" altLang="en-US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工業技術研究院機密資料 禁止複製、轉載、外流</a:t>
            </a:r>
            <a:r>
              <a:rPr kumimoji="1" lang="zh-TW" altLang="en-US" sz="1000" b="0" i="0" kern="1200" baseline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  </a:t>
            </a:r>
            <a:r>
              <a:rPr kumimoji="1" lang="en-US" altLang="zh-TW" sz="10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n-cs"/>
              </a:rPr>
              <a:t>ITRI CONFIDENTIAL DOCUMENT DO NOT COPY OR DISTRIBUTE</a:t>
            </a:r>
            <a:endParaRPr lang="zh-TW" altLang="en-US" sz="1000" dirty="0">
              <a:solidFill>
                <a:schemeClr val="bg1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2" r:id="rId2"/>
    <p:sldLayoutId id="2147483676" r:id="rId3"/>
    <p:sldLayoutId id="2147483679" r:id="rId4"/>
    <p:sldLayoutId id="2147483680" r:id="rId5"/>
    <p:sldLayoutId id="2147483678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0" descr="E版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00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89862"/>
            <a:ext cx="8369300" cy="69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29740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04925"/>
            <a:ext cx="8364538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dirty="0"/>
              <a:t>第一層</a:t>
            </a:r>
            <a:endParaRPr lang="en-US" altLang="zh-TW" noProof="0" dirty="0"/>
          </a:p>
          <a:p>
            <a:pPr lvl="1"/>
            <a:r>
              <a:rPr lang="zh-TW" altLang="en-US" noProof="0" dirty="0"/>
              <a:t>第二層</a:t>
            </a:r>
            <a:endParaRPr lang="en-US" altLang="zh-TW" noProof="0" dirty="0"/>
          </a:p>
          <a:p>
            <a:pPr lvl="2"/>
            <a:r>
              <a:rPr lang="zh-TW" altLang="en-US" noProof="0" dirty="0"/>
              <a:t>第三層</a:t>
            </a:r>
          </a:p>
          <a:p>
            <a:pPr lvl="3"/>
            <a:r>
              <a:rPr lang="zh-TW" altLang="en-US" noProof="0" dirty="0"/>
              <a:t>第四層</a:t>
            </a:r>
            <a:endParaRPr lang="en-US" altLang="zh-TW" noProof="0" dirty="0"/>
          </a:p>
          <a:p>
            <a:pPr lvl="4"/>
            <a:r>
              <a:rPr lang="zh-TW" altLang="en-US" noProof="0" dirty="0"/>
              <a:t>第五層</a:t>
            </a: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8092" y="6391275"/>
            <a:ext cx="60960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2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srgbClr val="FFFFFF"/>
                </a:solidFill>
              </a:rPr>
              <a:pPr/>
              <a:t>‹#›</a:t>
            </a:fld>
            <a:endParaRPr lang="zh-TW" altLang="en-US" dirty="0">
              <a:solidFill>
                <a:srgbClr val="FFFFFF"/>
              </a:solidFill>
            </a:endParaRPr>
          </a:p>
        </p:txBody>
      </p:sp>
      <p:sp>
        <p:nvSpPr>
          <p:cNvPr id="16" name="Text Box 48"/>
          <p:cNvSpPr txBox="1">
            <a:spLocks noChangeArrowheads="1"/>
          </p:cNvSpPr>
          <p:nvPr userDrawn="1"/>
        </p:nvSpPr>
        <p:spPr bwMode="auto">
          <a:xfrm>
            <a:off x="-1" y="6621462"/>
            <a:ext cx="695306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eaLnBrk="1" hangingPunct="1">
              <a:defRPr/>
            </a:pPr>
            <a:r>
              <a:rPr lang="zh-TW" altLang="en-US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</a:t>
            </a:r>
            <a:r>
              <a:rPr lang="en-US" altLang="zh-TW" sz="1000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ITRI CONFIDENTIAL DOCUMENT DO NOT COPY OR DISTRIBUTE</a:t>
            </a:r>
            <a:endParaRPr lang="zh-TW" altLang="en-US" sz="1000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063" y="89862"/>
            <a:ext cx="790243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53" descr="itri_CEL_C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65088"/>
            <a:ext cx="1681162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zh-TW" altLang="en-US" sz="3600" b="0" dirty="0" smtClean="0">
          <a:solidFill>
            <a:schemeClr val="tx1"/>
          </a:solidFill>
          <a:effectLst/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61950" indent="-3619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120000"/>
        <a:buFont typeface="微軟正黑體" panose="020B0604030504040204" pitchFamily="34" charset="-120"/>
        <a:buChar char="•"/>
        <a:defRPr kumimoji="1" lang="zh-TW" altLang="en-US" sz="2800" b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715963" marR="0" indent="-271463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Times New Roman" panose="02020603050405020304" pitchFamily="18" charset="0"/>
        <a:buChar char="−"/>
        <a:tabLst/>
        <a:defRPr kumimoji="1" lang="zh-TW" altLang="en-US" sz="2400" b="0" baseline="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1146175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Char char="Ø"/>
        <a:tabLst>
          <a:tab pos="1077913" algn="l"/>
        </a:tabLst>
        <a:defRPr kumimoji="1" lang="zh-TW" altLang="en-US" sz="20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349375" indent="-18732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lang="zh-TW" altLang="en-US" sz="1800" noProof="0" dirty="0" smtClean="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778000" marR="0" indent="-342900" algn="l" defTabSz="914400" rtl="0" eaLnBrk="0" fontAlgn="base" latinLnBrk="0" hangingPunct="0">
        <a:lnSpc>
          <a:spcPct val="11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Char char="ü"/>
        <a:tabLst/>
        <a:defRPr kumimoji="1" lang="zh-TW" altLang="en-US" sz="1800" noProof="0" dirty="0" smtClean="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z="1350">
              <a:solidFill>
                <a:srgbClr val="000000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338139" y="550863"/>
            <a:ext cx="8520112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4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5588" y="6619877"/>
            <a:ext cx="18002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5A4040ED-C257-4583-A032-66B9B3CA58E5}" type="datetime1">
              <a:rPr lang="zh-TW" altLang="en-US" smtClean="0">
                <a:solidFill>
                  <a:srgbClr val="FFFFFF"/>
                </a:solidFill>
              </a:rPr>
              <a:pPr>
                <a:defRPr/>
              </a:pPr>
              <a:t>2024/6/21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6391275"/>
            <a:ext cx="3173413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050"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7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750">
                <a:solidFill>
                  <a:schemeClr val="bg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40E3C65-C5A6-4AC8-BE30-3C413B94452B}" type="slidenum">
              <a:rPr lang="en-US" altLang="zh-TW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FFFFFF"/>
              </a:solidFill>
            </a:endParaRPr>
          </a:p>
        </p:txBody>
      </p:sp>
      <p:sp>
        <p:nvSpPr>
          <p:cNvPr id="1035" name="Text Box 19"/>
          <p:cNvSpPr txBox="1">
            <a:spLocks noChangeArrowheads="1"/>
          </p:cNvSpPr>
          <p:nvPr userDrawn="1"/>
        </p:nvSpPr>
        <p:spPr bwMode="auto">
          <a:xfrm>
            <a:off x="-45696" y="6618288"/>
            <a:ext cx="4506362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>
              <a:defRPr/>
            </a:pPr>
            <a:r>
              <a:rPr lang="zh-TW" altLang="en-US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工業技術研究院機密資料 禁止複製、轉載、外流    </a:t>
            </a:r>
            <a:r>
              <a:rPr lang="en-US" altLang="zh-TW" sz="675" dirty="0">
                <a:solidFill>
                  <a:srgbClr val="FFFF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│ ITRI  CONFIDENTIAL  DOCUMENT  DO  NOT  COPY  OR  DISTRIBUTE </a:t>
            </a:r>
            <a:endParaRPr lang="zh-TW" altLang="en-US" sz="675" dirty="0">
              <a:solidFill>
                <a:srgbClr val="FFFFFF"/>
              </a:solidFill>
              <a:latin typeface="Calibri" panose="020F0502020204030204" pitchFamily="34" charset="0"/>
              <a:ea typeface="標楷體" panose="03000509000000000000" pitchFamily="65" charset="-120"/>
            </a:endParaRPr>
          </a:p>
        </p:txBody>
      </p:sp>
      <p:pic>
        <p:nvPicPr>
          <p:cNvPr id="14" name="Picture 49" descr="itri_CEL_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0"/>
            <a:ext cx="1475655" cy="34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22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345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0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01618" y="2492375"/>
            <a:ext cx="7546995" cy="1402731"/>
            <a:chOff x="0" y="1536"/>
            <a:chExt cx="5675" cy="663"/>
          </a:xfrm>
        </p:grpSpPr>
        <p:grpSp>
          <p:nvGrpSpPr>
            <p:cNvPr id="19462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9469" name="Rectangle 5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70" name="Rectangle 6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9467" name="Rectangle 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68" name="Rectangle 9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464" name="Rectangle 10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1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12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564149" y="1827192"/>
            <a:ext cx="77724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服務系統科技中心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4800" b="1" dirty="0">
              <a:solidFill>
                <a:srgbClr val="000066"/>
              </a:solidFill>
              <a:ea typeface="標楷體" pitchFamily="65" charset="-12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66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kumimoji="1" lang="zh-TW" altLang="en-US" sz="32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財務報告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4800" b="1" dirty="0">
                <a:solidFill>
                  <a:srgbClr val="000066"/>
                </a:solidFill>
                <a:latin typeface="Times New Roman" pitchFamily="18" charset="0"/>
                <a:ea typeface="標楷體" pitchFamily="65" charset="-120"/>
              </a:rPr>
              <a:t> </a:t>
            </a:r>
            <a:br>
              <a:rPr kumimoji="1" lang="zh-TW" altLang="en-US" sz="4800" b="1" dirty="0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</a:br>
            <a:endParaRPr kumimoji="1" lang="zh-TW" altLang="en-US" sz="4800" b="1" dirty="0">
              <a:solidFill>
                <a:srgbClr val="8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54126" y="5672014"/>
            <a:ext cx="36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/>
              <a:t>                   </a:t>
            </a:r>
            <a:r>
              <a:rPr lang="zh-TW" altLang="en-US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日期</a:t>
            </a:r>
            <a:r>
              <a:rPr lang="en-US" altLang="zh-TW" sz="1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 113.06.20</a:t>
            </a:r>
            <a:endParaRPr lang="zh-TW" altLang="en-US" sz="14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57219" y="5278487"/>
            <a:ext cx="21306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葉燕燕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253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0473017D-975A-458E-9285-354F49DB3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38" y="1155241"/>
            <a:ext cx="8249013" cy="505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38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C2D39AF0-433F-4FAC-A760-D24577801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647" y="993228"/>
            <a:ext cx="8338705" cy="538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51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各組營收預測數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6CD3FEF9-FDB2-4D76-970D-FAF5CB3080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662" y="956835"/>
            <a:ext cx="8010358" cy="528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40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組收入預測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1987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892" y="413552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FB43955B-642A-4699-9324-1774A32225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258" y="1123125"/>
            <a:ext cx="8237483" cy="375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2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1392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科研動支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1108370" y="6064290"/>
            <a:ext cx="6500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請盡早規劃資源運用，避免集中於第四季動支，降低查核風險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97655F2D-677C-484B-97C0-DD7F23352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6448" y="403232"/>
            <a:ext cx="829128" cy="323116"/>
          </a:xfrm>
          <a:prstGeom prst="rect">
            <a:avLst/>
          </a:prstGeom>
        </p:spPr>
      </p:pic>
      <p:grpSp>
        <p:nvGrpSpPr>
          <p:cNvPr id="8" name="群組 7">
            <a:extLst>
              <a:ext uri="{FF2B5EF4-FFF2-40B4-BE49-F238E27FC236}">
                <a16:creationId xmlns:a16="http://schemas.microsoft.com/office/drawing/2014/main" id="{00EACC16-A425-4F6C-AFE4-542DFCDEA26F}"/>
              </a:ext>
            </a:extLst>
          </p:cNvPr>
          <p:cNvGrpSpPr/>
          <p:nvPr/>
        </p:nvGrpSpPr>
        <p:grpSpPr>
          <a:xfrm>
            <a:off x="215252" y="893639"/>
            <a:ext cx="8928747" cy="4725904"/>
            <a:chOff x="105509" y="940364"/>
            <a:chExt cx="8928747" cy="4725904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447E27CB-F9FF-4D5C-803A-AAF00BD283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509" y="940364"/>
              <a:ext cx="8831056" cy="4725904"/>
            </a:xfrm>
            <a:prstGeom prst="rect">
              <a:avLst/>
            </a:prstGeom>
          </p:spPr>
        </p:pic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277A0B4D-B1AD-4DFB-9ED9-2FEECD892C9C}"/>
                </a:ext>
              </a:extLst>
            </p:cNvPr>
            <p:cNvSpPr/>
            <p:nvPr/>
          </p:nvSpPr>
          <p:spPr bwMode="auto">
            <a:xfrm>
              <a:off x="8527444" y="3447500"/>
              <a:ext cx="506812" cy="244928"/>
            </a:xfrm>
            <a:prstGeom prst="ellipse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CE58FBA-A365-4109-AE49-04E46D096FC8}"/>
              </a:ext>
            </a:extLst>
          </p:cNvPr>
          <p:cNvSpPr txBox="1"/>
          <p:nvPr/>
        </p:nvSpPr>
        <p:spPr>
          <a:xfrm>
            <a:off x="148166" y="5703417"/>
            <a:ext cx="8742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註：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N365JA 4/30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已結案，生醫剩餘經費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102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仟元、委外經費剩餘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335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仟元，故本年度服科累支數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5,756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仟元，總計畫動支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100%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0258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726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知服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實報實支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321723" y="6080354"/>
            <a:ext cx="6500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提醒盡早規劃動支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避免集中於第四季動支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降低查核風險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642D5754-1D7F-4120-98D3-19F4C820B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8456" y="609314"/>
            <a:ext cx="829128" cy="323116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247CFF33-0D57-4EE9-991A-673E2F5E8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674" y="1003194"/>
            <a:ext cx="7861141" cy="500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84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301082" y="42577"/>
            <a:ext cx="6784139" cy="697538"/>
          </a:xfrm>
        </p:spPr>
        <p:txBody>
          <a:bodyPr/>
          <a:lstStyle/>
          <a:p>
            <a:r>
              <a:rPr lang="zh-TW" altLang="en-US" sz="2800" b="1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間接費用</a:t>
            </a:r>
            <a:endParaRPr lang="zh-TW" altLang="en-US" sz="280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F34EE3D-C9BC-4DAB-AE67-5B9EA34D1DD9}"/>
              </a:ext>
            </a:extLst>
          </p:cNvPr>
          <p:cNvSpPr txBox="1"/>
          <p:nvPr/>
        </p:nvSpPr>
        <p:spPr>
          <a:xfrm>
            <a:off x="7503734" y="515284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D151C8B-A8DD-4370-898B-BF13D2944850}"/>
              </a:ext>
            </a:extLst>
          </p:cNvPr>
          <p:cNvSpPr/>
          <p:nvPr/>
        </p:nvSpPr>
        <p:spPr>
          <a:xfrm>
            <a:off x="216155" y="6342003"/>
            <a:ext cx="1656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TW" altLang="en-US" sz="1200" dirty="0">
                <a:latin typeface="+mj-ea"/>
                <a:ea typeface="+mj-ea"/>
              </a:rPr>
              <a:t>資料截止日</a:t>
            </a:r>
            <a:r>
              <a:rPr lang="en-US" altLang="zh-TW" sz="1200" dirty="0">
                <a:latin typeface="+mj-ea"/>
                <a:ea typeface="+mj-ea"/>
              </a:rPr>
              <a:t>:113/6/18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4E3AC35-4E07-4DE5-A49B-5BA5E0E2A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" y="852018"/>
            <a:ext cx="9008533" cy="531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473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-309359" y="169121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應用研究</a:t>
            </a:r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21526" y="6057900"/>
            <a:ext cx="6500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院及中心應研動支比例應相當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0E7822A-65F9-47C5-A2F8-0E860255AC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54" y="934296"/>
            <a:ext cx="9038491" cy="431002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38411217-8DC5-40D0-A594-62CEDE5A62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302" y="701548"/>
            <a:ext cx="829128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741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325F1BE-B702-4B30-8BC8-66A2FC6F8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7CAC50D-5259-43B4-967C-A0D8B606ED67}"/>
              </a:ext>
            </a:extLst>
          </p:cNvPr>
          <p:cNvSpPr txBox="1"/>
          <p:nvPr/>
        </p:nvSpPr>
        <p:spPr>
          <a:xfrm>
            <a:off x="2257907" y="212834"/>
            <a:ext cx="3972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各組人事費供需預測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CE50515-00B8-4D7E-A4DD-AA7978588050}"/>
              </a:ext>
            </a:extLst>
          </p:cNvPr>
          <p:cNvSpPr txBox="1"/>
          <p:nvPr/>
        </p:nvSpPr>
        <p:spPr>
          <a:xfrm>
            <a:off x="90148" y="3848507"/>
            <a:ext cx="4335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本表不含替代役人年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各督導主管由各組人事費支應</a:t>
            </a:r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C1CE5130-A312-43FD-8E64-3A46ED61F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6448" y="403232"/>
            <a:ext cx="829128" cy="323116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9F2CA00D-D5CF-4328-9033-33BADDD2C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858" y="814982"/>
            <a:ext cx="8638984" cy="3033525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5DA12DB4-ACBF-464D-92DA-6DA95BB138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5810" y="4642945"/>
            <a:ext cx="6339709" cy="140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49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325F1BE-B702-4B30-8BC8-66A2FC6F8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7CAC50D-5259-43B4-967C-A0D8B606ED67}"/>
              </a:ext>
            </a:extLst>
          </p:cNvPr>
          <p:cNvSpPr txBox="1"/>
          <p:nvPr/>
        </p:nvSpPr>
        <p:spPr>
          <a:xfrm>
            <a:off x="2462858" y="333392"/>
            <a:ext cx="3972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各組員額及人年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1EE2819-5AE0-43F7-B0E9-3D1314F0CFC6}"/>
              </a:ext>
            </a:extLst>
          </p:cNvPr>
          <p:cNvSpPr txBox="1"/>
          <p:nvPr/>
        </p:nvSpPr>
        <p:spPr>
          <a:xfrm>
            <a:off x="780392" y="6155276"/>
            <a:ext cx="5147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j-ea"/>
                <a:ea typeface="+mj-ea"/>
              </a:rPr>
              <a:t>送院預算員額</a:t>
            </a:r>
            <a:r>
              <a:rPr lang="en-US" altLang="zh-TW" dirty="0">
                <a:latin typeface="+mj-ea"/>
                <a:ea typeface="+mj-ea"/>
              </a:rPr>
              <a:t>(</a:t>
            </a:r>
            <a:r>
              <a:rPr lang="zh-TW" altLang="en-US" dirty="0">
                <a:latin typeface="+mj-ea"/>
                <a:ea typeface="+mj-ea"/>
              </a:rPr>
              <a:t>含正班</a:t>
            </a:r>
            <a:r>
              <a:rPr lang="en-US" altLang="zh-TW" dirty="0">
                <a:latin typeface="+mj-ea"/>
                <a:ea typeface="+mj-ea"/>
              </a:rPr>
              <a:t>+</a:t>
            </a:r>
            <a:r>
              <a:rPr lang="zh-TW" altLang="en-US" dirty="0">
                <a:latin typeface="+mj-ea"/>
                <a:ea typeface="+mj-ea"/>
              </a:rPr>
              <a:t>研發替代役</a:t>
            </a:r>
            <a:r>
              <a:rPr lang="en-US" altLang="zh-TW" dirty="0">
                <a:latin typeface="+mj-ea"/>
                <a:ea typeface="+mj-ea"/>
              </a:rPr>
              <a:t>)</a:t>
            </a:r>
            <a:r>
              <a:rPr lang="zh-TW" altLang="en-US" dirty="0">
                <a:latin typeface="+mj-ea"/>
                <a:ea typeface="+mj-ea"/>
              </a:rPr>
              <a:t>及人年數</a:t>
            </a:r>
            <a:r>
              <a:rPr lang="en-US" altLang="zh-TW" dirty="0">
                <a:latin typeface="+mj-ea"/>
                <a:ea typeface="+mj-ea"/>
              </a:rPr>
              <a:t>143</a:t>
            </a:r>
            <a:endParaRPr lang="zh-TW" altLang="en-US" dirty="0">
              <a:latin typeface="+mj-ea"/>
              <a:ea typeface="+mj-ea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BD654DE-5CE3-4550-B29B-F2C9B60A9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89" y="623897"/>
            <a:ext cx="8024648" cy="529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1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85F588A-4101-4998-85E2-B286BE69D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35367C3-45C4-41E4-8AC3-0CE870A1F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143" y="183975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收支餘絀</a:t>
            </a: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B02FCA8-0363-4094-BED3-920ECED119F1}"/>
              </a:ext>
            </a:extLst>
          </p:cNvPr>
          <p:cNvSpPr txBox="1"/>
          <p:nvPr/>
        </p:nvSpPr>
        <p:spPr>
          <a:xfrm>
            <a:off x="7294370" y="30013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589B15E6-AED4-4671-B7FC-FBCCC1F31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52" y="577130"/>
            <a:ext cx="8205951" cy="4436304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914FCC26-B63E-42A3-8E96-D5BEEE6DC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652" y="5108029"/>
            <a:ext cx="8291203" cy="144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55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325F1BE-B702-4B30-8BC8-66A2FC6F8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7CAC50D-5259-43B4-967C-A0D8B606ED67}"/>
              </a:ext>
            </a:extLst>
          </p:cNvPr>
          <p:cNvSpPr txBox="1"/>
          <p:nvPr/>
        </p:nvSpPr>
        <p:spPr>
          <a:xfrm>
            <a:off x="2462858" y="333392"/>
            <a:ext cx="3972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各組生產力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每人年餘絀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8C8F09D5-15DD-4EA1-943B-7768454C3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43" y="835573"/>
            <a:ext cx="8371489" cy="5163206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554D5AAC-6CFF-4D04-B2CC-993F007640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6448" y="403232"/>
            <a:ext cx="829128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073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8470" y="420989"/>
            <a:ext cx="7772400" cy="543488"/>
          </a:xfrm>
        </p:spPr>
        <p:txBody>
          <a:bodyPr/>
          <a:lstStyle/>
          <a:p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應收帳款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帳齡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&gt;90</a:t>
            </a:r>
            <a:r>
              <a:rPr lang="zh-TW" altLang="en-US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天</a:t>
            </a:r>
            <a: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br>
              <a:rPr lang="en-US" altLang="zh-TW" sz="28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endParaRPr lang="zh-TW" altLang="en-US" sz="28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0E790C9-9A27-4E8E-952F-8F3EA825E4DE}"/>
              </a:ext>
            </a:extLst>
          </p:cNvPr>
          <p:cNvSpPr txBox="1"/>
          <p:nvPr/>
        </p:nvSpPr>
        <p:spPr>
          <a:xfrm>
            <a:off x="685638" y="2947624"/>
            <a:ext cx="8353860" cy="297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1680"/>
              </a:lnSpc>
              <a:spcBef>
                <a:spcPts val="600"/>
              </a:spcBef>
            </a:pPr>
            <a:r>
              <a:rPr lang="zh-TW" altLang="en-US" sz="1400" b="1" dirty="0">
                <a:solidFill>
                  <a:srgbClr val="0000FF"/>
                </a:solidFill>
                <a:latin typeface="+mj-ea"/>
                <a:ea typeface="+mj-ea"/>
              </a:rPr>
              <a:t>家福：預定</a:t>
            </a:r>
            <a:r>
              <a:rPr lang="en-US" altLang="zh-TW" sz="1400" b="1" dirty="0">
                <a:solidFill>
                  <a:srgbClr val="0000FF"/>
                </a:solidFill>
                <a:latin typeface="+mj-ea"/>
                <a:ea typeface="+mj-ea"/>
              </a:rPr>
              <a:t>6</a:t>
            </a:r>
            <a:r>
              <a:rPr lang="zh-TW" altLang="en-US" sz="1400" b="1" dirty="0">
                <a:solidFill>
                  <a:srgbClr val="0000FF"/>
                </a:solidFill>
                <a:latin typeface="+mj-ea"/>
                <a:ea typeface="+mj-ea"/>
              </a:rPr>
              <a:t>月底付款</a:t>
            </a:r>
            <a:endParaRPr lang="en-US" altLang="zh-TW" sz="14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5EEC078-4218-464C-9A58-594D00E5A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617" y="1242502"/>
            <a:ext cx="8683948" cy="130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49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0" y="252839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收入認列超過開立發票數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(BP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計畫已結束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/IP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已交付完成超過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05BF2E1-8FB9-465B-8F4C-3959DA62F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82" y="947069"/>
            <a:ext cx="7918636" cy="518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890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52753" y="429351"/>
            <a:ext cx="9038491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0">
                <a:solidFill>
                  <a:schemeClr val="tx1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企業收入認列超過已開立發票數</a:t>
            </a:r>
            <a:endParaRPr lang="zh-TW" altLang="en-US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尚未結案金額大額者</a:t>
            </a:r>
            <a:r>
              <a:rPr lang="en-US" altLang="zh-TW" sz="1600" b="1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endParaRPr lang="zh-TW" altLang="en-US" sz="2000" b="1" kern="12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C3CBC39D-28B2-4075-B34D-E88F13C57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328" y="1007712"/>
            <a:ext cx="6859343" cy="5283907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6641BAF9-D014-4048-8A30-94EDA04415A5}"/>
              </a:ext>
            </a:extLst>
          </p:cNvPr>
          <p:cNvSpPr txBox="1"/>
          <p:nvPr/>
        </p:nvSpPr>
        <p:spPr>
          <a:xfrm>
            <a:off x="7172179" y="2228192"/>
            <a:ext cx="1656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合約生效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(112/12/1)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且收到乙方發票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待研究組確認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zh-TW" altLang="en-US" sz="1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DC44C10-1A34-4081-8902-C2E018BA5ED8}"/>
              </a:ext>
            </a:extLst>
          </p:cNvPr>
          <p:cNvSpPr txBox="1"/>
          <p:nvPr/>
        </p:nvSpPr>
        <p:spPr>
          <a:xfrm>
            <a:off x="7113057" y="4629807"/>
            <a:ext cx="1974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查核點預計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7/1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開立發票</a:t>
            </a:r>
            <a:endParaRPr lang="en-US" altLang="zh-TW" sz="1000" dirty="0">
              <a:solidFill>
                <a:srgbClr val="FF0000"/>
              </a:solidFill>
              <a:latin typeface="+mj-ea"/>
              <a:ea typeface="+mj-ea"/>
            </a:endParaRPr>
          </a:p>
          <a:p>
            <a:pPr algn="l"/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(112/12/25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簽約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zh-TW" altLang="en-US" sz="1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9E74EEF-E256-400A-867C-E74974738CEF}"/>
              </a:ext>
            </a:extLst>
          </p:cNvPr>
          <p:cNvSpPr txBox="1"/>
          <p:nvPr/>
        </p:nvSpPr>
        <p:spPr>
          <a:xfrm>
            <a:off x="7056410" y="5967503"/>
            <a:ext cx="2087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合約無頭期款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(</a:t>
            </a:r>
            <a:r>
              <a:rPr lang="zh-TW" altLang="en-US" sz="1000" dirty="0">
                <a:solidFill>
                  <a:srgbClr val="FF0000"/>
                </a:solidFill>
                <a:latin typeface="+mj-ea"/>
                <a:ea typeface="+mj-ea"/>
              </a:rPr>
              <a:t>部分交付後支付</a:t>
            </a:r>
            <a:r>
              <a:rPr lang="en-US" altLang="zh-TW" sz="1000" dirty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endParaRPr lang="zh-TW" altLang="en-US" sz="1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9459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4235EA-D3D2-4805-A8EB-0632FE296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CBCF9711-D81D-4891-9FD0-7A802E820E13}"/>
              </a:ext>
            </a:extLst>
          </p:cNvPr>
          <p:cNvSpPr txBox="1"/>
          <p:nvPr/>
        </p:nvSpPr>
        <p:spPr>
          <a:xfrm>
            <a:off x="2701255" y="352338"/>
            <a:ext cx="3573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latin typeface="+mj-ea"/>
                <a:ea typeface="+mj-ea"/>
              </a:rPr>
              <a:t>  </a:t>
            </a:r>
            <a:r>
              <a:rPr lang="zh-TW" altLang="en-US" sz="3200" dirty="0">
                <a:latin typeface="+mj-ea"/>
                <a:ea typeface="+mj-ea"/>
              </a:rPr>
              <a:t>各單位餘絀達成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DF2A2CC9-ED89-467F-9C96-EF4CCD786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21" y="1064173"/>
            <a:ext cx="8773510" cy="503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8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7AA545E-99CA-4478-B064-0F191E88A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6602ED5-4A91-4AD9-AC63-D57B56DD798C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6819005-2F6A-4357-93C4-EE0F027B0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69" y="764147"/>
            <a:ext cx="8532063" cy="532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5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1350771" y="373449"/>
            <a:ext cx="6122121" cy="709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各組收支餘絀實際數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(113/5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14201" y="5826848"/>
            <a:ext cx="3314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TW" altLang="en-US" sz="1400" dirty="0"/>
              <a:t>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3721" y="522571"/>
            <a:ext cx="829128" cy="323116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9FF79B5-18F5-4CBA-8866-4F1D3C0D71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658" y="957235"/>
            <a:ext cx="8635404" cy="486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3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09DCEFAB-A5D2-4A16-A7A8-ECA9F75AF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04" y="1177967"/>
            <a:ext cx="8727621" cy="4269719"/>
          </a:xfrm>
          <a:prstGeom prst="rect">
            <a:avLst/>
          </a:prstGeom>
        </p:spPr>
      </p:pic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532659" y="2799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收入預測達成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依簽約進度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331321" y="790850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A579EFA-0D5E-454D-A242-35C95F691BEA}"/>
              </a:ext>
            </a:extLst>
          </p:cNvPr>
          <p:cNvSpPr txBox="1"/>
          <p:nvPr/>
        </p:nvSpPr>
        <p:spPr>
          <a:xfrm>
            <a:off x="5518212" y="1611653"/>
            <a:ext cx="6463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>
                <a:solidFill>
                  <a:srgbClr val="0000FF"/>
                </a:solidFill>
                <a:latin typeface="+mj-ea"/>
                <a:ea typeface="+mj-ea"/>
              </a:rPr>
              <a:t>註</a:t>
            </a:r>
            <a:r>
              <a:rPr lang="en-US" altLang="zh-TW" sz="1000" dirty="0">
                <a:solidFill>
                  <a:srgbClr val="0000FF"/>
                </a:solidFill>
                <a:latin typeface="+mj-ea"/>
                <a:ea typeface="+mj-ea"/>
              </a:rPr>
              <a:t>1</a:t>
            </a:r>
            <a:endParaRPr lang="zh-TW" altLang="en-US" sz="10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A0A3E54-0C12-449B-BEFD-15C0F81719FF}"/>
              </a:ext>
            </a:extLst>
          </p:cNvPr>
          <p:cNvSpPr txBox="1"/>
          <p:nvPr/>
        </p:nvSpPr>
        <p:spPr>
          <a:xfrm>
            <a:off x="5459163" y="3008565"/>
            <a:ext cx="6463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>
                <a:solidFill>
                  <a:srgbClr val="0000FF"/>
                </a:solidFill>
                <a:latin typeface="+mj-ea"/>
                <a:ea typeface="+mj-ea"/>
              </a:rPr>
              <a:t>註</a:t>
            </a:r>
            <a:r>
              <a:rPr lang="en-US" altLang="zh-TW" sz="1000" dirty="0">
                <a:solidFill>
                  <a:srgbClr val="0000FF"/>
                </a:solidFill>
                <a:latin typeface="+mj-ea"/>
                <a:ea typeface="+mj-ea"/>
              </a:rPr>
              <a:t>2</a:t>
            </a:r>
            <a:endParaRPr lang="zh-TW" altLang="en-US" sz="10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AEACBAB-A8DE-49AA-BEEA-C894DF5212D1}"/>
              </a:ext>
            </a:extLst>
          </p:cNvPr>
          <p:cNvSpPr txBox="1"/>
          <p:nvPr/>
        </p:nvSpPr>
        <p:spPr>
          <a:xfrm>
            <a:off x="391298" y="5532406"/>
            <a:ext cx="8453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1:</a:t>
            </a:r>
            <a:r>
              <a:rPr lang="zh-TW" altLang="en-US" sz="1200" dirty="0">
                <a:latin typeface="+mj-ea"/>
                <a:ea typeface="+mj-ea"/>
              </a:rPr>
              <a:t>科技研發含前瞻未分配、 </a:t>
            </a:r>
            <a:r>
              <a:rPr lang="en-US" altLang="zh-TW" sz="1200" i="0" u="none" strike="noStrike" dirty="0">
                <a:effectLst/>
                <a:latin typeface="+mj-ea"/>
                <a:ea typeface="+mj-ea"/>
              </a:rPr>
              <a:t>GAI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管理規範與法治研析計畫</a:t>
            </a:r>
            <a:r>
              <a:rPr lang="en-US" altLang="zh-TW" sz="1200" i="0" u="none" strike="noStrike" dirty="0">
                <a:effectLst/>
                <a:latin typeface="+mj-ea"/>
                <a:ea typeface="+mj-ea"/>
              </a:rPr>
              <a:t>【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結餘款</a:t>
            </a:r>
            <a:r>
              <a:rPr lang="en-US" altLang="zh-TW" sz="1200" i="0" u="none" strike="noStrike" dirty="0">
                <a:effectLst/>
                <a:latin typeface="+mj-ea"/>
                <a:ea typeface="+mj-ea"/>
              </a:rPr>
              <a:t>】10,000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千元及科發生成式人工智慧驅動產業創新先 </a:t>
            </a:r>
            <a:endParaRPr lang="en-US" altLang="zh-TW" sz="1200" i="0" u="none" strike="noStrike" dirty="0">
              <a:effectLst/>
              <a:latin typeface="+mj-ea"/>
              <a:ea typeface="+mj-ea"/>
            </a:endParaRPr>
          </a:p>
          <a:p>
            <a:pPr algn="l" rtl="0"/>
            <a:r>
              <a:rPr lang="en-US" altLang="zh-TW" sz="1200" dirty="0">
                <a:latin typeface="+mj-ea"/>
                <a:ea typeface="+mj-ea"/>
              </a:rPr>
              <a:t>          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期計畫</a:t>
            </a:r>
            <a:r>
              <a:rPr lang="zh-TW" altLang="en-US" sz="1200" dirty="0">
                <a:latin typeface="+mj-ea"/>
                <a:ea typeface="+mj-ea"/>
              </a:rPr>
              <a:t> </a:t>
            </a:r>
            <a:r>
              <a:rPr lang="en-US" altLang="zh-TW" sz="1200" dirty="0">
                <a:latin typeface="+mj-ea"/>
                <a:ea typeface="+mj-ea"/>
              </a:rPr>
              <a:t>15,200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2:</a:t>
            </a:r>
            <a:r>
              <a:rPr lang="zh-TW" altLang="en-US" sz="1200" dirty="0">
                <a:latin typeface="+mj-ea"/>
                <a:ea typeface="+mj-ea"/>
              </a:rPr>
              <a:t>政府服務含商業署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物流</a:t>
            </a:r>
            <a:r>
              <a:rPr lang="zh-TW" altLang="en-US" sz="1200" dirty="0">
                <a:latin typeface="+mj-ea"/>
                <a:ea typeface="+mj-ea"/>
              </a:rPr>
              <a:t>循包材計畫</a:t>
            </a:r>
            <a:r>
              <a:rPr lang="en-US" altLang="zh-TW" sz="1200" dirty="0">
                <a:latin typeface="+mj-ea"/>
                <a:ea typeface="+mj-ea"/>
              </a:rPr>
              <a:t>10,000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  <a:endParaRPr lang="en-US" altLang="zh-TW" sz="1200" dirty="0">
              <a:latin typeface="+mj-ea"/>
              <a:ea typeface="+mj-ea"/>
            </a:endParaRPr>
          </a:p>
          <a:p>
            <a:pPr algn="l"/>
            <a:r>
              <a:rPr lang="zh-TW" altLang="en-US" sz="1200" dirty="0">
                <a:latin typeface="+mj-ea"/>
                <a:ea typeface="+mj-ea"/>
              </a:rPr>
              <a:t>  註</a:t>
            </a:r>
            <a:r>
              <a:rPr lang="en-US" altLang="zh-TW" sz="1200" dirty="0">
                <a:latin typeface="+mj-ea"/>
                <a:ea typeface="+mj-ea"/>
              </a:rPr>
              <a:t>3</a:t>
            </a:r>
            <a:r>
              <a:rPr lang="zh-TW" altLang="en-US" sz="1200" dirty="0">
                <a:latin typeface="+mj-ea"/>
                <a:ea typeface="+mj-ea"/>
              </a:rPr>
              <a:t>政府服務不含環境部淨零綠</a:t>
            </a:r>
            <a:r>
              <a:rPr lang="zh-TW" altLang="en-US" sz="1200" i="0" u="none" strike="noStrike" dirty="0">
                <a:effectLst/>
                <a:latin typeface="+mj-ea"/>
                <a:ea typeface="+mj-ea"/>
              </a:rPr>
              <a:t>環</a:t>
            </a:r>
            <a:r>
              <a:rPr lang="zh-TW" altLang="en-US" sz="1200" dirty="0">
                <a:latin typeface="+mj-ea"/>
                <a:ea typeface="+mj-ea"/>
              </a:rPr>
              <a:t>生活轉型模式建構計畫，總預算</a:t>
            </a:r>
            <a:r>
              <a:rPr lang="en-US" altLang="zh-TW" sz="1200" dirty="0">
                <a:latin typeface="+mj-ea"/>
                <a:ea typeface="+mj-ea"/>
              </a:rPr>
              <a:t>14,500K(</a:t>
            </a:r>
            <a:r>
              <a:rPr lang="zh-TW" altLang="en-US" sz="1200" dirty="0">
                <a:latin typeface="+mj-ea"/>
                <a:ea typeface="+mj-ea"/>
              </a:rPr>
              <a:t>含稅</a:t>
            </a:r>
            <a:r>
              <a:rPr lang="en-US" altLang="zh-TW" sz="1200" dirty="0">
                <a:latin typeface="+mj-ea"/>
                <a:ea typeface="+mj-ea"/>
              </a:rPr>
              <a:t>)</a:t>
            </a:r>
            <a:r>
              <a:rPr lang="zh-TW" altLang="en-US" sz="1200" dirty="0">
                <a:latin typeface="+mj-ea"/>
                <a:ea typeface="+mj-ea"/>
              </a:rPr>
              <a:t>，</a:t>
            </a:r>
            <a:r>
              <a:rPr lang="en-US" altLang="zh-TW" sz="1200" dirty="0">
                <a:latin typeface="+mj-ea"/>
                <a:ea typeface="+mj-ea"/>
              </a:rPr>
              <a:t>FY113</a:t>
            </a:r>
            <a:r>
              <a:rPr lang="zh-TW" altLang="en-US" sz="1200" dirty="0">
                <a:latin typeface="+mj-ea"/>
                <a:ea typeface="+mj-ea"/>
              </a:rPr>
              <a:t>預計認列</a:t>
            </a:r>
            <a:r>
              <a:rPr lang="en-US" altLang="zh-TW" sz="1200" dirty="0">
                <a:latin typeface="+mj-ea"/>
                <a:ea typeface="+mj-ea"/>
              </a:rPr>
              <a:t>5,000</a:t>
            </a:r>
            <a:r>
              <a:rPr lang="zh-TW" altLang="en-US" sz="1200" dirty="0">
                <a:latin typeface="+mj-ea"/>
                <a:ea typeface="+mj-ea"/>
              </a:rPr>
              <a:t>千元</a:t>
            </a:r>
          </a:p>
          <a:p>
            <a:pPr algn="l" rtl="0"/>
            <a:endParaRPr lang="zh-TW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798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3D628EA-8425-4228-9D93-EC00E1DB4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26" y="1052765"/>
            <a:ext cx="8222230" cy="493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9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各組企業收入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51577" y="558539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1FDF7FA-D49D-4724-BB0C-ADAD8B849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601" y="1015703"/>
            <a:ext cx="7602950" cy="2644019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A0B5DB5B-F8E5-461A-BA3B-8EF9948EB4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001" y="3896205"/>
            <a:ext cx="4198240" cy="2458632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3759BD3E-EC5E-42BE-8CDE-3C4B5AD5D7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5260" y="3896206"/>
            <a:ext cx="4106634" cy="245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7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492001" y="182518"/>
            <a:ext cx="6976145" cy="5967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zh-TW"/>
            </a:defPPr>
            <a:lvl1pPr>
              <a:defRPr sz="3200">
                <a:latin typeface="標楷體" pitchFamily="65" charset="-120"/>
                <a:ea typeface="標楷體" pitchFamily="65" charset="-120"/>
              </a:defRPr>
            </a:lvl1pPr>
          </a:lstStyle>
          <a:p>
            <a:pPr algn="ctr"/>
            <a:r>
              <a:rPr lang="zh-TW" altLang="en-US" b="1" dirty="0">
                <a:solidFill>
                  <a:srgbClr val="002060"/>
                </a:solidFill>
              </a:rPr>
              <a:t>     </a:t>
            </a:r>
            <a:r>
              <a:rPr lang="zh-TW" altLang="en-US" b="1" dirty="0">
                <a:solidFill>
                  <a:srgbClr val="002060"/>
                </a:solidFill>
                <a:latin typeface="+mj-ea"/>
                <a:ea typeface="+mj-ea"/>
              </a:rPr>
              <a:t>洽談中企業收入</a:t>
            </a:r>
            <a:endParaRPr lang="zh-TW" altLang="en-US" sz="2800" b="1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8714231" y="6596845"/>
            <a:ext cx="267663" cy="238125"/>
          </a:xfrm>
        </p:spPr>
        <p:txBody>
          <a:bodyPr/>
          <a:lstStyle/>
          <a:p>
            <a:pPr>
              <a:defRPr/>
            </a:pPr>
            <a:fld id="{644446E0-CF8D-4456-8FF6-D1A9154DCDC7}" type="slidenum">
              <a:rPr lang="en-US" altLang="zh-TW" sz="110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altLang="zh-TW" sz="1100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1DA8534-A63C-4238-9F91-307BC969A5E2}"/>
              </a:ext>
            </a:extLst>
          </p:cNvPr>
          <p:cNvSpPr txBox="1"/>
          <p:nvPr/>
        </p:nvSpPr>
        <p:spPr>
          <a:xfrm>
            <a:off x="7235812" y="229815"/>
            <a:ext cx="1162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仟元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1DBF9E-99A3-4351-859E-49921BC40250}"/>
              </a:ext>
            </a:extLst>
          </p:cNvPr>
          <p:cNvSpPr txBox="1"/>
          <p:nvPr/>
        </p:nvSpPr>
        <p:spPr>
          <a:xfrm>
            <a:off x="4083269" y="5257800"/>
            <a:ext cx="260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ˊ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E98A3CB-7893-438B-B272-FB1F711C1D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046" y="906518"/>
            <a:ext cx="7735907" cy="539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18067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2436B"/>
      </a:accent1>
      <a:accent2>
        <a:srgbClr val="DE3E42"/>
      </a:accent2>
      <a:accent3>
        <a:srgbClr val="0083B8"/>
      </a:accent3>
      <a:accent4>
        <a:srgbClr val="2A967A"/>
      </a:accent4>
      <a:accent5>
        <a:srgbClr val="C25A20"/>
      </a:accent5>
      <a:accent6>
        <a:srgbClr val="07797F"/>
      </a:accent6>
      <a:hlink>
        <a:srgbClr val="CC5F22"/>
      </a:hlink>
      <a:folHlink>
        <a:srgbClr val="8C6A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RI_pptB_中英文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37985</TotalTime>
  <Words>537</Words>
  <Application>Microsoft Office PowerPoint</Application>
  <PresentationFormat>如螢幕大小 (4:3)</PresentationFormat>
  <Paragraphs>99</Paragraphs>
  <Slides>23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23</vt:i4>
      </vt:variant>
    </vt:vector>
  </HeadingPairs>
  <TitlesOfParts>
    <vt:vector size="32" baseType="lpstr">
      <vt:lpstr>微軟正黑體</vt:lpstr>
      <vt:lpstr>標楷體</vt:lpstr>
      <vt:lpstr>Arial</vt:lpstr>
      <vt:lpstr>Calibri</vt:lpstr>
      <vt:lpstr>Times New Roman</vt:lpstr>
      <vt:lpstr>Wingdings</vt:lpstr>
      <vt:lpstr>簡報內頁</vt:lpstr>
      <vt:lpstr>1_簡報內頁</vt:lpstr>
      <vt:lpstr>ITRI_pptB_中英文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間接費用</vt:lpstr>
      <vt:lpstr>PowerPoint 簡報</vt:lpstr>
      <vt:lpstr>PowerPoint 簡報</vt:lpstr>
      <vt:lpstr>PowerPoint 簡報</vt:lpstr>
      <vt:lpstr>PowerPoint 簡報</vt:lpstr>
      <vt:lpstr>應收帳款(帳齡&gt;90天) </vt:lpstr>
      <vt:lpstr>PowerPoint 簡報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A-01-Restricted-v20150909</dc:title>
  <dc:creator>ITRI</dc:creator>
  <cp:lastModifiedBy>葉燕燕</cp:lastModifiedBy>
  <cp:revision>2476</cp:revision>
  <cp:lastPrinted>2024-06-20T03:11:08Z</cp:lastPrinted>
  <dcterms:created xsi:type="dcterms:W3CDTF">2008-05-08T04:38:45Z</dcterms:created>
  <dcterms:modified xsi:type="dcterms:W3CDTF">2024-06-21T01:01:35Z</dcterms:modified>
</cp:coreProperties>
</file>