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723" r:id="rId2"/>
    <p:sldMasterId id="2147483735" r:id="rId3"/>
  </p:sldMasterIdLst>
  <p:notesMasterIdLst>
    <p:notesMasterId r:id="rId27"/>
  </p:notesMasterIdLst>
  <p:handoutMasterIdLst>
    <p:handoutMasterId r:id="rId28"/>
  </p:handoutMasterIdLst>
  <p:sldIdLst>
    <p:sldId id="626" r:id="rId4"/>
    <p:sldId id="821" r:id="rId5"/>
    <p:sldId id="804" r:id="rId6"/>
    <p:sldId id="815" r:id="rId7"/>
    <p:sldId id="782" r:id="rId8"/>
    <p:sldId id="696" r:id="rId9"/>
    <p:sldId id="779" r:id="rId10"/>
    <p:sldId id="820" r:id="rId11"/>
    <p:sldId id="814" r:id="rId12"/>
    <p:sldId id="818" r:id="rId13"/>
    <p:sldId id="817" r:id="rId14"/>
    <p:sldId id="784" r:id="rId15"/>
    <p:sldId id="783" r:id="rId16"/>
    <p:sldId id="822" r:id="rId17"/>
    <p:sldId id="833" r:id="rId18"/>
    <p:sldId id="768" r:id="rId19"/>
    <p:sldId id="755" r:id="rId20"/>
    <p:sldId id="819" r:id="rId21"/>
    <p:sldId id="829" r:id="rId22"/>
    <p:sldId id="834" r:id="rId23"/>
    <p:sldId id="762" r:id="rId24"/>
    <p:sldId id="835" r:id="rId25"/>
    <p:sldId id="832" r:id="rId26"/>
  </p:sldIdLst>
  <p:sldSz cx="9144000" cy="6858000" type="screen4x3"/>
  <p:notesSz cx="6797675" cy="9928225"/>
  <p:defaultTextStyle>
    <a:defPPr>
      <a:defRPr lang="zh-TW"/>
    </a:defPPr>
    <a:lvl1pPr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002060"/>
    <a:srgbClr val="FFFF99"/>
    <a:srgbClr val="DBF8F9"/>
    <a:srgbClr val="ABFFF7"/>
    <a:srgbClr val="66FFFF"/>
    <a:srgbClr val="000099"/>
    <a:srgbClr val="FFFFFF"/>
    <a:srgbClr val="3634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淺色樣式 1 - 輔色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99400" autoAdjust="0"/>
  </p:normalViewPr>
  <p:slideViewPr>
    <p:cSldViewPr snapToGrid="0">
      <p:cViewPr varScale="1">
        <p:scale>
          <a:sx n="97" d="100"/>
          <a:sy n="97" d="100"/>
        </p:scale>
        <p:origin x="1210" y="86"/>
      </p:cViewPr>
      <p:guideLst>
        <p:guide orient="horz" pos="2183"/>
        <p:guide pos="29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354" y="60"/>
      </p:cViewPr>
      <p:guideLst>
        <p:guide orient="horz" pos="3128"/>
        <p:guide pos="2142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1" y="1"/>
            <a:ext cx="2945659" cy="49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54" y="1"/>
            <a:ext cx="2945659" cy="49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1" y="9430094"/>
            <a:ext cx="2945659" cy="49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54" y="9430094"/>
            <a:ext cx="2945659" cy="49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A3C1836-1D35-4551-B5A9-6FD8CCC5FF5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0060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1" y="1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54" y="1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3AF2CE5-511B-4E6F-A6C4-807EE711B3E8}" type="datetimeFigureOut">
              <a:rPr lang="zh-TW" altLang="en-US"/>
              <a:pPr>
                <a:defRPr/>
              </a:pPr>
              <a:t>2024/6/21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75" y="4715915"/>
            <a:ext cx="5438139" cy="446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1" y="9430094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54" y="9430094"/>
            <a:ext cx="2945659" cy="4964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EB41366-FE2A-4E2F-94BC-6DB0CE3C5E6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00721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00C6E-B47C-4212-964B-B422CF3A9F49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29172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02753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七月份新增</a:t>
            </a:r>
            <a:r>
              <a:rPr lang="en-US" altLang="zh-TW" dirty="0"/>
              <a:t>N301AA </a:t>
            </a:r>
            <a:r>
              <a:rPr lang="zh-TW" altLang="en-US" dirty="0"/>
              <a:t>環構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08338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110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叡藝呆帳沖銷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和解討回款    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(MN6500  </a:t>
            </a: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損失與賠償動支數</a:t>
            </a:r>
            <a:r>
              <a:rPr lang="en-US" altLang="zh-TW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80752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3661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87667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16665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7216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0508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83044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3956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1289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B41366-FE2A-4E2F-94BC-6DB0CE3C5E6E}" type="slidenum">
              <a:rPr lang="zh-TW" altLang="en-US" smtClean="0"/>
              <a:pPr>
                <a:defRPr/>
              </a:pPr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3399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4110038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138" y="2338388"/>
            <a:ext cx="7772400" cy="765175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4000" b="0" noProof="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</a:lstStyle>
          <a:p>
            <a:pPr lv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9138" y="3598863"/>
            <a:ext cx="7013575" cy="9144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 lvl="0"/>
            <a:r>
              <a:rPr lang="zh-TW" altLang="en-US" noProof="0" dirty="0"/>
              <a:t>按一下以編輯母片副標題樣式</a:t>
            </a:r>
          </a:p>
        </p:txBody>
      </p:sp>
      <p:pic>
        <p:nvPicPr>
          <p:cNvPr id="10" name="Picture 28" descr="itri_CEL_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8" y="44603"/>
            <a:ext cx="1678774" cy="38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圖片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 dirty="0"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2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kumimoji="1" lang="zh-TW" altLang="en-US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工業技術研究院機密資料 禁止複製、轉載、外流</a:t>
            </a:r>
            <a:r>
              <a:rPr kumimoji="1" lang="zh-TW" altLang="en-US" sz="1000" b="0" i="0" kern="1200" baseline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  </a:t>
            </a:r>
            <a:r>
              <a:rPr kumimoji="1" lang="en-US" altLang="zh-TW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ITRI CONFIDENTIAL DOCUMENT DO NOT COPY OR DISTRIBUTE</a:t>
            </a:r>
            <a:endParaRPr lang="zh-TW" altLang="en-US" sz="1000" dirty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4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5878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29413" y="493612"/>
            <a:ext cx="2092325" cy="5897663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0850" y="493612"/>
            <a:ext cx="6126163" cy="5897663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03894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4110038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9138" y="2338388"/>
            <a:ext cx="7772400" cy="765175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4000" b="0" noProof="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</a:lstStyle>
          <a:p>
            <a:pPr lv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9138" y="3598863"/>
            <a:ext cx="7013575" cy="914400"/>
          </a:xfrm>
        </p:spPr>
        <p:txBody>
          <a:bodyPr anchor="ctr"/>
          <a:lstStyle>
            <a:lvl1pPr marL="0" indent="0" algn="ctr">
              <a:buFontTx/>
              <a:buNone/>
              <a:defRPr sz="20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 lvl="0"/>
            <a:r>
              <a:rPr lang="zh-TW" altLang="en-US" noProof="0" dirty="0"/>
              <a:t>按一下以編輯母片副標題樣式</a:t>
            </a:r>
          </a:p>
        </p:txBody>
      </p:sp>
      <p:pic>
        <p:nvPicPr>
          <p:cNvPr id="10" name="Picture 28" descr="itri_CEL_A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8" y="44603"/>
            <a:ext cx="1678774" cy="38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圖片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 dirty="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2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lang="zh-TW" altLang="en-US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</a:t>
            </a:r>
            <a:r>
              <a:rPr lang="en-US" altLang="zh-TW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ITRI CONFIDENTIAL DOCUMENT DO NOT COPY OR DISTRIBUTE</a:t>
            </a:r>
            <a:endParaRPr lang="zh-TW" altLang="en-US" sz="1000" dirty="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4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703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effectLst/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pic>
        <p:nvPicPr>
          <p:cNvPr id="7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6592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2"/>
          </p:nvPr>
        </p:nvSpPr>
        <p:spPr>
          <a:xfrm>
            <a:off x="450850" y="1285592"/>
            <a:ext cx="8369300" cy="510036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 marL="715963" indent="-271463">
              <a:buFont typeface="Times New Roman" panose="02020603050405020304" pitchFamily="18" charset="0"/>
              <a:buChar char="−"/>
              <a:defRPr>
                <a:latin typeface="Calibri" panose="020F0502020204030204" pitchFamily="34" charset="0"/>
              </a:defRPr>
            </a:lvl2pPr>
            <a:lvl3pPr marL="1146175" indent="-342900">
              <a:buFont typeface="Wingdings" panose="05000000000000000000" pitchFamily="2" charset="2"/>
              <a:buChar char="Ø"/>
              <a:tabLst>
                <a:tab pos="987425" algn="l"/>
              </a:tabLst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 marL="1720850" indent="-285750">
              <a:buFont typeface="Wingdings" panose="05000000000000000000" pitchFamily="2" charset="2"/>
              <a:buChar char="ü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282639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pattFill prst="pct5">
          <a:fgClr>
            <a:srgbClr val="ABE9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23456\Desktop\未命名-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1008"/>
            <a:ext cx="276225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034518"/>
            <a:ext cx="7772400" cy="778358"/>
          </a:xfrm>
        </p:spPr>
        <p:txBody>
          <a:bodyPr anchor="t"/>
          <a:lstStyle>
            <a:lvl1pPr algn="l">
              <a:defRPr sz="4000" b="0" cap="all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812875"/>
            <a:ext cx="7772400" cy="670884"/>
          </a:xfrm>
        </p:spPr>
        <p:txBody>
          <a:bodyPr anchor="t"/>
          <a:lstStyle>
            <a:lvl1pPr marL="0" indent="0" algn="l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kumimoji="1" lang="zh-TW" altLang="en-US" sz="2000" b="0" noProof="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11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lang="zh-TW" altLang="en-US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</a:t>
            </a:r>
            <a:r>
              <a:rPr lang="en-US" altLang="zh-TW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ITRI CONFIDENTIAL DOCUMENT DO NOT COPY OR DISTRIBUTE</a:t>
            </a:r>
            <a:endParaRPr lang="zh-TW" altLang="en-US" sz="1000" dirty="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4" name="圖片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53" descr="itri_CEL_C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64337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8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970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10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lang="zh-TW" altLang="en-US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</a:t>
            </a:r>
            <a:r>
              <a:rPr lang="en-US" altLang="zh-TW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ITRI CONFIDENTIAL DOCUMENT DO NOT COPY OR DISTRIBUTE</a:t>
            </a:r>
            <a:endParaRPr lang="zh-TW" altLang="en-US" sz="1000" dirty="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53" descr="itri_CEL_C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0747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4668"/>
            <a:ext cx="8229600" cy="635000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3" name="內容版面配置區 8"/>
          <p:cNvSpPr>
            <a:spLocks noGrp="1"/>
          </p:cNvSpPr>
          <p:nvPr>
            <p:ph sz="quarter" idx="14"/>
          </p:nvPr>
        </p:nvSpPr>
        <p:spPr>
          <a:xfrm>
            <a:off x="4646612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6277033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31994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694044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0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2"/>
          </p:nvPr>
        </p:nvSpPr>
        <p:spPr>
          <a:xfrm>
            <a:off x="3576638" y="531994"/>
            <a:ext cx="5430837" cy="5853113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3560907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0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0397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9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346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effectLst/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pic>
        <p:nvPicPr>
          <p:cNvPr id="7" name="Picture 60" descr="E版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6592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2"/>
          </p:nvPr>
        </p:nvSpPr>
        <p:spPr>
          <a:xfrm>
            <a:off x="450850" y="1285592"/>
            <a:ext cx="8369300" cy="5100362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 marL="715963" indent="-271463">
              <a:buFont typeface="Times New Roman" panose="02020603050405020304" pitchFamily="18" charset="0"/>
              <a:buChar char="−"/>
              <a:defRPr>
                <a:latin typeface="Calibri" panose="020F0502020204030204" pitchFamily="34" charset="0"/>
              </a:defRPr>
            </a:lvl2pPr>
            <a:lvl3pPr marL="1146175" indent="-342900">
              <a:buFont typeface="Wingdings" panose="05000000000000000000" pitchFamily="2" charset="2"/>
              <a:buChar char="Ø"/>
              <a:tabLst>
                <a:tab pos="987425" algn="l"/>
              </a:tabLst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 marL="1720850" indent="-285750">
              <a:buFont typeface="Wingdings" panose="05000000000000000000" pitchFamily="2" charset="2"/>
              <a:buChar char="ü"/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1614302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729413" y="493612"/>
            <a:ext cx="2092325" cy="5897663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0850" y="493612"/>
            <a:ext cx="6126163" cy="5897663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9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3067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2"/>
          <p:cNvSpPr>
            <a:spLocks noChangeArrowheads="1"/>
          </p:cNvSpPr>
          <p:nvPr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z="1350">
              <a:solidFill>
                <a:srgbClr val="000000"/>
              </a:solidFill>
            </a:endParaRPr>
          </a:p>
        </p:txBody>
      </p:sp>
      <p:pic>
        <p:nvPicPr>
          <p:cNvPr id="7" name="Picture 53" descr="itri_CEL_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9" y="109540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4"/>
          <p:cNvSpPr txBox="1">
            <a:spLocks noChangeArrowheads="1"/>
          </p:cNvSpPr>
          <p:nvPr userDrawn="1"/>
        </p:nvSpPr>
        <p:spPr bwMode="auto">
          <a:xfrm>
            <a:off x="790004" y="6604002"/>
            <a:ext cx="5009706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r>
              <a:rPr lang="zh-TW" altLang="en-US" sz="75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  </a:t>
            </a:r>
            <a:r>
              <a:rPr lang="en-US" altLang="zh-TW" sz="75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│ ITRI  CONFIDENTIAL  DOCUMENT  DO  NOT  COPY  OR  DISTRIBUTE </a:t>
            </a:r>
            <a:endParaRPr lang="zh-TW" altLang="en-US" sz="75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9" name="Picture 16" descr="限閱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9764" y="109538"/>
            <a:ext cx="777875" cy="341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Rectangle 43"/>
          <p:cNvSpPr>
            <a:spLocks noGrp="1" noChangeArrowheads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>
            <a:lvl1pPr algn="ctr">
              <a:defRPr sz="3000" smtClean="0"/>
            </a:lvl1pPr>
          </a:lstStyle>
          <a:p>
            <a:pPr lv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17412" name="Rectangle 4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100" smtClean="0"/>
            </a:lvl1pPr>
          </a:lstStyle>
          <a:p>
            <a:pPr lvl="0"/>
            <a:r>
              <a:rPr lang="zh-TW" altLang="en-US" noProof="0" dirty="0"/>
              <a:t>按一下以編輯母片副標題樣式</a:t>
            </a:r>
          </a:p>
        </p:txBody>
      </p:sp>
      <p:sp>
        <p:nvSpPr>
          <p:cNvPr id="10" name="Rectangle 45"/>
          <p:cNvSpPr>
            <a:spLocks noGrp="1" noChangeArrowheads="1"/>
          </p:cNvSpPr>
          <p:nvPr>
            <p:ph type="dt" sz="half" idx="10"/>
          </p:nvPr>
        </p:nvSpPr>
        <p:spPr>
          <a:xfrm>
            <a:off x="7486650" y="6667500"/>
            <a:ext cx="781050" cy="185738"/>
          </a:xfrm>
        </p:spPr>
        <p:txBody>
          <a:bodyPr/>
          <a:lstStyle>
            <a:lvl1pPr>
              <a:defRPr sz="750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fld id="{FBB7D60A-819C-4015-A4AC-1005A67FCECD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2024/6/21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11" name="Rectangle 46"/>
          <p:cNvSpPr>
            <a:spLocks noGrp="1" noChangeArrowheads="1"/>
          </p:cNvSpPr>
          <p:nvPr>
            <p:ph type="ftr" sz="quarter" idx="11"/>
          </p:nvPr>
        </p:nvSpPr>
        <p:spPr>
          <a:xfrm>
            <a:off x="19050" y="6388102"/>
            <a:ext cx="2895600" cy="1809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12" name="Rectangle 4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496301" y="6627815"/>
            <a:ext cx="600075" cy="225425"/>
          </a:xfrm>
        </p:spPr>
        <p:txBody>
          <a:bodyPr/>
          <a:lstStyle>
            <a:lvl1pPr>
              <a:defRPr sz="750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fld id="{6F66E05F-ADAE-4373-A8DC-7BBAC59E59CD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048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0DF9D-8B69-445C-953B-96609147D56C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2024/6/21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BCA6C-749B-4F2C-BA0A-0587394BA248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41287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ctr">
              <a:defRPr sz="3000" b="0" cap="all"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ctr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66CD5-B0E4-4BF6-A8A5-3F3E6F32EEAB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2024/6/21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462B1-0D9B-4AA9-B2D6-ED6839478C91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4439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1" y="1439864"/>
            <a:ext cx="4105275" cy="475773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14876" y="1439864"/>
            <a:ext cx="4106863" cy="4757737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AEF4D-E132-4625-977E-ED4683828A6B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2024/6/21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4C76E7-64CA-4A18-9F1D-7FF62C8DFE22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0155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13E3A-CD95-4EA5-961C-22B2B8F5631C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2024/6/21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88307-FA96-4094-BFFD-1B0927A1F1D9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1995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55C098-CC3A-420A-9003-5106F5AB27E8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2024/6/21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3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3E17D-D138-45A5-9EC8-F54BEB97B679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469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pattFill prst="pct5">
          <a:fgClr>
            <a:srgbClr val="ABE9FF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23456\Desktop\未命名-2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1008"/>
            <a:ext cx="276225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034518"/>
            <a:ext cx="7772400" cy="778358"/>
          </a:xfrm>
        </p:spPr>
        <p:txBody>
          <a:bodyPr anchor="t"/>
          <a:lstStyle>
            <a:lvl1pPr algn="l">
              <a:defRPr sz="4000" b="0" cap="all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812875"/>
            <a:ext cx="7772400" cy="670884"/>
          </a:xfrm>
        </p:spPr>
        <p:txBody>
          <a:bodyPr anchor="t"/>
          <a:lstStyle>
            <a:lvl1pPr marL="0" indent="0" algn="l" rtl="0" eaLnBrk="1" fontAlgn="base" hangingPunct="1">
              <a:spcBef>
                <a:spcPct val="0"/>
              </a:spcBef>
              <a:spcAft>
                <a:spcPct val="0"/>
              </a:spcAft>
              <a:buNone/>
              <a:defRPr kumimoji="1" lang="zh-TW" altLang="en-US" sz="2000" b="0" noProof="0" dirty="0" smtClean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dirty="0"/>
              <a:t>按一下以編輯母片文字樣式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11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kumimoji="1" lang="zh-TW" altLang="en-US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工業技術研究院機密資料 禁止複製、轉載、外流</a:t>
            </a:r>
            <a:r>
              <a:rPr kumimoji="1" lang="zh-TW" altLang="en-US" sz="1000" b="0" i="0" kern="1200" baseline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  </a:t>
            </a:r>
            <a:r>
              <a:rPr kumimoji="1" lang="en-US" altLang="zh-TW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ITRI CONFIDENTIAL DOCUMENT DO NOT COPY OR DISTRIBUTE</a:t>
            </a:r>
            <a:endParaRPr lang="zh-TW" altLang="en-US" sz="1000" dirty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4" name="圖片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53" descr="itri_CEL_C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045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96148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>
              <a:latin typeface="Calibri" panose="020F0502020204030204" pitchFamily="34" charset="0"/>
            </a:endParaRPr>
          </a:p>
        </p:txBody>
      </p:sp>
      <p:sp>
        <p:nvSpPr>
          <p:cNvPr id="3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10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kumimoji="1" lang="zh-TW" altLang="en-US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工業技術研究院機密資料 禁止複製、轉載、外流</a:t>
            </a:r>
            <a:r>
              <a:rPr kumimoji="1" lang="zh-TW" altLang="en-US" sz="1000" b="0" i="0" kern="1200" baseline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  </a:t>
            </a:r>
            <a:r>
              <a:rPr kumimoji="1" lang="en-US" altLang="zh-TW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ITRI CONFIDENTIAL DOCUMENT DO NOT COPY OR DISTRIBUTE</a:t>
            </a:r>
            <a:endParaRPr lang="zh-TW" altLang="en-US" sz="1000" dirty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2" name="圖片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53" descr="itri_CEL_C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8123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4668"/>
            <a:ext cx="8229600" cy="635000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" name="投影片編號版面配置區 1"/>
          <p:cNvSpPr>
            <a:spLocks noGrp="1"/>
          </p:cNvSpPr>
          <p:nvPr>
            <p:ph type="sldNum" sz="quarter" idx="12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3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13" name="內容版面配置區 8"/>
          <p:cNvSpPr>
            <a:spLocks noGrp="1"/>
          </p:cNvSpPr>
          <p:nvPr>
            <p:ph sz="quarter" idx="14"/>
          </p:nvPr>
        </p:nvSpPr>
        <p:spPr>
          <a:xfrm>
            <a:off x="4646612" y="2174875"/>
            <a:ext cx="4040188" cy="3951288"/>
          </a:xfrm>
        </p:spPr>
        <p:txBody>
          <a:bodyPr/>
          <a:lstStyle>
            <a:lvl1pPr marL="271463" indent="-271463">
              <a:defRPr sz="2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533400" indent="-180975">
              <a:defRPr sz="2000"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 marL="806450" indent="-184150">
              <a:tabLst>
                <a:tab pos="896938" algn="l"/>
              </a:tabLst>
              <a:defRPr sz="1800"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 marL="1077913" indent="-187325">
              <a:tabLst>
                <a:tab pos="1077913" algn="l"/>
              </a:tabLst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 marL="1168400" indent="-85725">
              <a:defRPr sz="1600"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764414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31994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694044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7" name="內容版面配置區 6"/>
          <p:cNvSpPr>
            <a:spLocks noGrp="1"/>
          </p:cNvSpPr>
          <p:nvPr>
            <p:ph sz="quarter" idx="12"/>
          </p:nvPr>
        </p:nvSpPr>
        <p:spPr>
          <a:xfrm>
            <a:off x="3576638" y="531994"/>
            <a:ext cx="5430837" cy="5853113"/>
          </a:xfrm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574114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1133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  <a:lvl2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2pPr>
            <a:lvl3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3pPr>
            <a:lvl4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4pPr>
            <a:lvl5pPr>
              <a:defRPr sz="1800">
                <a:solidFill>
                  <a:schemeClr val="tx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33967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slideLayout" Target="../slideLayouts/slideLayout23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0" descr="E版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6592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42"/>
          <p:cNvSpPr>
            <a:spLocks noChangeArrowheads="1"/>
          </p:cNvSpPr>
          <p:nvPr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89862"/>
            <a:ext cx="8369300" cy="69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dirty="0"/>
              <a:t>按一下以編輯母片標題樣式</a:t>
            </a:r>
          </a:p>
        </p:txBody>
      </p:sp>
      <p:sp>
        <p:nvSpPr>
          <p:cNvPr id="29740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04925"/>
            <a:ext cx="8364538" cy="48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dirty="0"/>
              <a:t>第一層</a:t>
            </a:r>
            <a:endParaRPr lang="en-US" altLang="zh-TW" noProof="0" dirty="0"/>
          </a:p>
          <a:p>
            <a:pPr lvl="1"/>
            <a:r>
              <a:rPr lang="zh-TW" altLang="en-US" noProof="0" dirty="0"/>
              <a:t>第二層</a:t>
            </a:r>
            <a:endParaRPr lang="en-US" altLang="zh-TW" noProof="0" dirty="0"/>
          </a:p>
          <a:p>
            <a:pPr lvl="2"/>
            <a:r>
              <a:rPr lang="zh-TW" altLang="en-US" noProof="0" dirty="0"/>
              <a:t>第三層</a:t>
            </a:r>
          </a:p>
          <a:p>
            <a:pPr lvl="3"/>
            <a:r>
              <a:rPr lang="zh-TW" altLang="en-US" noProof="0" dirty="0"/>
              <a:t>第四層</a:t>
            </a:r>
            <a:endParaRPr lang="en-US" altLang="zh-TW" noProof="0" dirty="0"/>
          </a:p>
          <a:p>
            <a:pPr lvl="4"/>
            <a:r>
              <a:rPr lang="zh-TW" altLang="en-US" noProof="0" dirty="0"/>
              <a:t>第五層</a:t>
            </a:r>
          </a:p>
        </p:txBody>
      </p:sp>
      <p:sp>
        <p:nvSpPr>
          <p:cNvPr id="29742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-8092" y="6391275"/>
            <a:ext cx="60960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 dirty="0"/>
          </a:p>
        </p:txBody>
      </p:sp>
      <p:sp>
        <p:nvSpPr>
          <p:cNvPr id="13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16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kumimoji="1" lang="zh-TW" altLang="en-US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工業技術研究院機密資料 禁止複製、轉載、外流</a:t>
            </a:r>
            <a:r>
              <a:rPr kumimoji="1" lang="zh-TW" altLang="en-US" sz="1000" b="0" i="0" kern="1200" baseline="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  </a:t>
            </a:r>
            <a:r>
              <a:rPr kumimoji="1" lang="en-US" altLang="zh-TW" sz="1000" b="0" i="0" kern="1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n-cs"/>
              </a:rPr>
              <a:t>ITRI CONFIDENTIAL DOCUMENT DO NOT COPY OR DISTRIBUTE</a:t>
            </a:r>
            <a:endParaRPr lang="zh-TW" altLang="en-US" sz="1000" dirty="0">
              <a:solidFill>
                <a:schemeClr val="bg1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7" name="圖片 1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53" descr="itri_CEL_C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92" r:id="rId2"/>
    <p:sldLayoutId id="2147483676" r:id="rId3"/>
    <p:sldLayoutId id="2147483679" r:id="rId4"/>
    <p:sldLayoutId id="2147483680" r:id="rId5"/>
    <p:sldLayoutId id="2147483678" r:id="rId6"/>
    <p:sldLayoutId id="2147483681" r:id="rId7"/>
    <p:sldLayoutId id="2147483682" r:id="rId8"/>
    <p:sldLayoutId id="2147483683" r:id="rId9"/>
    <p:sldLayoutId id="2147483684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lang="zh-TW" altLang="en-US" sz="3600" b="0" dirty="0" smtClean="0">
          <a:solidFill>
            <a:schemeClr val="tx1"/>
          </a:solidFill>
          <a:effectLst/>
          <a:latin typeface="Calibri" panose="020F0502020204030204" pitchFamily="34" charset="0"/>
          <a:ea typeface="標楷體" panose="03000509000000000000" pitchFamily="65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61950" indent="-36195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SzPct val="120000"/>
        <a:buFont typeface="微軟正黑體" panose="020B0604030504040204" pitchFamily="34" charset="-120"/>
        <a:buChar char="•"/>
        <a:defRPr kumimoji="1" lang="zh-TW" altLang="en-US" sz="2800" b="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  <a:cs typeface="+mn-cs"/>
        </a:defRPr>
      </a:lvl1pPr>
      <a:lvl2pPr marL="715963" marR="0" indent="-271463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Tx/>
        <a:buFont typeface="Times New Roman" panose="02020603050405020304" pitchFamily="18" charset="0"/>
        <a:buChar char="−"/>
        <a:tabLst/>
        <a:defRPr kumimoji="1" lang="zh-TW" altLang="en-US" sz="2400" b="0" baseline="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marL="1146175" marR="0" indent="-342900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Pct val="80000"/>
        <a:buFont typeface="Wingdings" panose="05000000000000000000" pitchFamily="2" charset="2"/>
        <a:buChar char="Ø"/>
        <a:tabLst>
          <a:tab pos="1077913" algn="l"/>
        </a:tabLst>
        <a:defRPr kumimoji="1" lang="zh-TW" altLang="en-US" sz="200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marL="1349375" indent="-187325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lang="zh-TW" altLang="en-US" sz="180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marL="1778000" marR="0" indent="-342900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Tx/>
        <a:buFont typeface="Wingdings" panose="05000000000000000000" pitchFamily="2" charset="2"/>
        <a:buChar char="ü"/>
        <a:tabLst/>
        <a:defRPr kumimoji="1" lang="zh-TW" altLang="en-US" sz="1800" noProof="0" dirty="0" smtClean="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60" descr="E版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0" y="3866592"/>
            <a:ext cx="2762250" cy="274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6" name="Rectangle 42"/>
          <p:cNvSpPr>
            <a:spLocks noChangeArrowheads="1"/>
          </p:cNvSpPr>
          <p:nvPr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 sz="100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450850" y="89862"/>
            <a:ext cx="8369300" cy="69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l" rt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TW" altLang="en-US" dirty="0"/>
              <a:t>按一下以編輯母片標題樣式</a:t>
            </a:r>
          </a:p>
        </p:txBody>
      </p:sp>
      <p:sp>
        <p:nvSpPr>
          <p:cNvPr id="29740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04925"/>
            <a:ext cx="8364538" cy="48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dirty="0"/>
              <a:t>第一層</a:t>
            </a:r>
            <a:endParaRPr lang="en-US" altLang="zh-TW" noProof="0" dirty="0"/>
          </a:p>
          <a:p>
            <a:pPr lvl="1"/>
            <a:r>
              <a:rPr lang="zh-TW" altLang="en-US" noProof="0" dirty="0"/>
              <a:t>第二層</a:t>
            </a:r>
            <a:endParaRPr lang="en-US" altLang="zh-TW" noProof="0" dirty="0"/>
          </a:p>
          <a:p>
            <a:pPr lvl="2"/>
            <a:r>
              <a:rPr lang="zh-TW" altLang="en-US" noProof="0" dirty="0"/>
              <a:t>第三層</a:t>
            </a:r>
          </a:p>
          <a:p>
            <a:pPr lvl="3"/>
            <a:r>
              <a:rPr lang="zh-TW" altLang="en-US" noProof="0" dirty="0"/>
              <a:t>第四層</a:t>
            </a:r>
            <a:endParaRPr lang="en-US" altLang="zh-TW" noProof="0" dirty="0"/>
          </a:p>
          <a:p>
            <a:pPr lvl="4"/>
            <a:r>
              <a:rPr lang="zh-TW" altLang="en-US" noProof="0" dirty="0"/>
              <a:t>第五層</a:t>
            </a:r>
          </a:p>
        </p:txBody>
      </p:sp>
      <p:sp>
        <p:nvSpPr>
          <p:cNvPr id="29742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-8092" y="6391275"/>
            <a:ext cx="60960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 dirty="0">
              <a:solidFill>
                <a:srgbClr val="000000">
                  <a:lumMod val="75000"/>
                  <a:lumOff val="25000"/>
                </a:srgbClr>
              </a:solidFill>
            </a:endParaRPr>
          </a:p>
        </p:txBody>
      </p:sp>
      <p:sp>
        <p:nvSpPr>
          <p:cNvPr id="13" name="投影片編號版面配置區 1"/>
          <p:cNvSpPr>
            <a:spLocks noGrp="1"/>
          </p:cNvSpPr>
          <p:nvPr>
            <p:ph type="sldNum" sz="quarter" idx="4"/>
          </p:nvPr>
        </p:nvSpPr>
        <p:spPr>
          <a:xfrm>
            <a:off x="8729132" y="6618289"/>
            <a:ext cx="414867" cy="2397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fld id="{F6602ED5-4A91-4AD9-AC63-D57B56DD798C}" type="slidenum">
              <a:rPr lang="zh-TW" altLang="en-US" smtClean="0">
                <a:solidFill>
                  <a:srgbClr val="FFFFFF"/>
                </a:solidFill>
              </a:rPr>
              <a:pPr/>
              <a:t>‹#›</a:t>
            </a:fld>
            <a:endParaRPr lang="zh-TW" altLang="en-US" dirty="0">
              <a:solidFill>
                <a:srgbClr val="FFFFFF"/>
              </a:solidFill>
            </a:endParaRPr>
          </a:p>
        </p:txBody>
      </p:sp>
      <p:sp>
        <p:nvSpPr>
          <p:cNvPr id="16" name="Text Box 48"/>
          <p:cNvSpPr txBox="1">
            <a:spLocks noChangeArrowheads="1"/>
          </p:cNvSpPr>
          <p:nvPr userDrawn="1"/>
        </p:nvSpPr>
        <p:spPr bwMode="auto">
          <a:xfrm>
            <a:off x="-1" y="6621462"/>
            <a:ext cx="6953061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pPr algn="l" eaLnBrk="1" hangingPunct="1">
              <a:defRPr/>
            </a:pPr>
            <a:r>
              <a:rPr lang="zh-TW" altLang="en-US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</a:t>
            </a:r>
            <a:r>
              <a:rPr lang="en-US" altLang="zh-TW" sz="1000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ITRI CONFIDENTIAL DOCUMENT DO NOT COPY OR DISTRIBUTE</a:t>
            </a:r>
            <a:endParaRPr lang="zh-TW" altLang="en-US" sz="1000" dirty="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7" name="圖片 1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6063" y="89862"/>
            <a:ext cx="790243" cy="3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53" descr="itri_CEL_C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38" y="65088"/>
            <a:ext cx="1681162" cy="388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6639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lang="zh-TW" altLang="en-US" sz="3600" b="0" dirty="0" smtClean="0">
          <a:solidFill>
            <a:schemeClr val="tx1"/>
          </a:solidFill>
          <a:effectLst/>
          <a:latin typeface="Calibri" panose="020F0502020204030204" pitchFamily="34" charset="0"/>
          <a:ea typeface="標楷體" panose="03000509000000000000" pitchFamily="65" charset="-12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61950" indent="-361950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SzPct val="120000"/>
        <a:buFont typeface="微軟正黑體" panose="020B0604030504040204" pitchFamily="34" charset="-120"/>
        <a:buChar char="•"/>
        <a:defRPr kumimoji="1" lang="zh-TW" altLang="en-US" sz="2800" b="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  <a:cs typeface="+mn-cs"/>
        </a:defRPr>
      </a:lvl1pPr>
      <a:lvl2pPr marL="715963" marR="0" indent="-271463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Tx/>
        <a:buFont typeface="Times New Roman" panose="02020603050405020304" pitchFamily="18" charset="0"/>
        <a:buChar char="−"/>
        <a:tabLst/>
        <a:defRPr kumimoji="1" lang="zh-TW" altLang="en-US" sz="2400" b="0" baseline="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marL="1146175" marR="0" indent="-342900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Pct val="80000"/>
        <a:buFont typeface="Wingdings" panose="05000000000000000000" pitchFamily="2" charset="2"/>
        <a:buChar char="Ø"/>
        <a:tabLst>
          <a:tab pos="1077913" algn="l"/>
        </a:tabLst>
        <a:defRPr kumimoji="1" lang="zh-TW" altLang="en-US" sz="200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marL="1349375" indent="-187325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lang="zh-TW" altLang="en-US" sz="1800" noProof="0" dirty="0" smtClean="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marL="1778000" marR="0" indent="-342900" algn="l" defTabSz="914400" rtl="0" eaLnBrk="0" fontAlgn="base" latinLnBrk="0" hangingPunct="0">
        <a:lnSpc>
          <a:spcPct val="110000"/>
        </a:lnSpc>
        <a:spcBef>
          <a:spcPct val="20000"/>
        </a:spcBef>
        <a:spcAft>
          <a:spcPct val="0"/>
        </a:spcAft>
        <a:buClrTx/>
        <a:buSzTx/>
        <a:buFont typeface="Wingdings" panose="05000000000000000000" pitchFamily="2" charset="2"/>
        <a:buChar char="ü"/>
        <a:tabLst/>
        <a:defRPr kumimoji="1" lang="zh-TW" altLang="en-US" sz="1800" noProof="0" dirty="0" smtClean="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2"/>
          <p:cNvSpPr>
            <a:spLocks noChangeArrowheads="1"/>
          </p:cNvSpPr>
          <p:nvPr/>
        </p:nvSpPr>
        <p:spPr bwMode="auto">
          <a:xfrm>
            <a:off x="0" y="6618288"/>
            <a:ext cx="9144000" cy="239712"/>
          </a:xfrm>
          <a:prstGeom prst="rect">
            <a:avLst/>
          </a:prstGeom>
          <a:solidFill>
            <a:srgbClr val="009F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z="1350">
              <a:solidFill>
                <a:srgbClr val="000000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338139" y="550863"/>
            <a:ext cx="8520112" cy="614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39864"/>
            <a:ext cx="8364538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29741" name="Rectangle 4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05588" y="6619877"/>
            <a:ext cx="18002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75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fld id="{5A4040ED-C257-4583-A032-66B9B3CA58E5}" type="datetime1">
              <a:rPr lang="zh-TW" altLang="en-US" smtClean="0">
                <a:solidFill>
                  <a:srgbClr val="FFFFFF"/>
                </a:solidFill>
              </a:rPr>
              <a:pPr>
                <a:defRPr/>
              </a:pPr>
              <a:t>2024/6/21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29742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" y="6391275"/>
            <a:ext cx="3173413" cy="17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050"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endParaRPr lang="en-US" altLang="zh-TW">
              <a:solidFill>
                <a:srgbClr val="000000"/>
              </a:solidFill>
            </a:endParaRPr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72500" y="6619877"/>
            <a:ext cx="5715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750">
                <a:solidFill>
                  <a:schemeClr val="bg1"/>
                </a:solidFill>
                <a:latin typeface="Calibri" panose="020F0502020204030204" pitchFamily="34" charset="0"/>
                <a:ea typeface="標楷體" panose="03000509000000000000" pitchFamily="65" charset="-120"/>
              </a:defRPr>
            </a:lvl1pPr>
          </a:lstStyle>
          <a:p>
            <a:pPr>
              <a:defRPr/>
            </a:pPr>
            <a:fld id="{440E3C65-C5A6-4AC8-BE30-3C413B94452B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1035" name="Text Box 19"/>
          <p:cNvSpPr txBox="1">
            <a:spLocks noChangeArrowheads="1"/>
          </p:cNvSpPr>
          <p:nvPr userDrawn="1"/>
        </p:nvSpPr>
        <p:spPr bwMode="auto">
          <a:xfrm>
            <a:off x="-45696" y="6618288"/>
            <a:ext cx="4506362" cy="196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>
              <a:defRPr/>
            </a:pPr>
            <a:r>
              <a:rPr lang="zh-TW" altLang="en-US" sz="675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工業技術研究院機密資料 禁止複製、轉載、外流    </a:t>
            </a:r>
            <a:r>
              <a:rPr lang="en-US" altLang="zh-TW" sz="675" dirty="0">
                <a:solidFill>
                  <a:srgbClr val="FFFF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│ ITRI  CONFIDENTIAL  DOCUMENT  DO  NOT  COPY  OR  DISTRIBUTE </a:t>
            </a:r>
            <a:endParaRPr lang="zh-TW" altLang="en-US" sz="675" dirty="0">
              <a:solidFill>
                <a:srgbClr val="FFFFFF"/>
              </a:solidFill>
              <a:latin typeface="Calibri" panose="020F0502020204030204" pitchFamily="34" charset="0"/>
              <a:ea typeface="標楷體" panose="03000509000000000000" pitchFamily="65" charset="-120"/>
            </a:endParaRPr>
          </a:p>
        </p:txBody>
      </p:sp>
      <p:pic>
        <p:nvPicPr>
          <p:cNvPr id="14" name="Picture 49" descr="itri_CEL_A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" y="0"/>
            <a:ext cx="1475655" cy="341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7224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Calibri" panose="020F0502020204030204" pitchFamily="34" charset="0"/>
          <a:ea typeface="標楷體" panose="03000509000000000000" pitchFamily="65" charset="-12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700">
          <a:solidFill>
            <a:schemeClr val="tx2"/>
          </a:solidFill>
          <a:latin typeface="Calibri" panose="020F0502020204030204" pitchFamily="34" charset="0"/>
          <a:ea typeface="標楷體" panose="03000509000000000000" pitchFamily="65" charset="-12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3450">
          <a:solidFill>
            <a:schemeClr val="tx2"/>
          </a:solidFill>
          <a:latin typeface="Arial" charset="0"/>
          <a:ea typeface="微軟正黑體" pitchFamily="34" charset="-12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345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345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345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kumimoji="1" sz="18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har char="•"/>
        <a:defRPr kumimoji="1" sz="15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har char="–"/>
        <a:defRPr kumimoji="1" sz="15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Calibri" panose="020F0502020204030204" pitchFamily="34" charset="0"/>
          <a:ea typeface="標楷體" panose="03000509000000000000" pitchFamily="65" charset="-120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3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0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9.emf"/><Relationship Id="rId4" Type="http://schemas.openxmlformats.org/officeDocument/2006/relationships/image" Target="../media/image1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9" name="Group 3"/>
          <p:cNvGrpSpPr>
            <a:grpSpLocks/>
          </p:cNvGrpSpPr>
          <p:nvPr/>
        </p:nvGrpSpPr>
        <p:grpSpPr bwMode="auto">
          <a:xfrm>
            <a:off x="401618" y="2492375"/>
            <a:ext cx="7546995" cy="1402731"/>
            <a:chOff x="0" y="1536"/>
            <a:chExt cx="5675" cy="663"/>
          </a:xfrm>
        </p:grpSpPr>
        <p:grpSp>
          <p:nvGrpSpPr>
            <p:cNvPr id="19462" name="Group 4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9469" name="Rectangle 5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gradFill rotWithShape="1">
                <a:gsLst>
                  <a:gs pos="0">
                    <a:srgbClr val="FFFF00"/>
                  </a:gs>
                  <a:gs pos="100000">
                    <a:srgbClr val="767600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70" name="Rectangle 6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 sz="2000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19463" name="Group 7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9467" name="Rectangle 8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 sz="2000">
                  <a:solidFill>
                    <a:srgbClr val="000000"/>
                  </a:solidFill>
                </a:endParaRPr>
              </a:p>
            </p:txBody>
          </p:sp>
          <p:sp>
            <p:nvSpPr>
              <p:cNvPr id="19468" name="Rectangle 9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kumimoji="1" lang="zh-TW" altLang="en-US" sz="200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19464" name="Rectangle 10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rgbClr val="FF0000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 sz="2000">
                <a:solidFill>
                  <a:srgbClr val="000000"/>
                </a:solidFill>
              </a:endParaRPr>
            </a:p>
          </p:txBody>
        </p:sp>
        <p:sp>
          <p:nvSpPr>
            <p:cNvPr id="19465" name="Rectangle 11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 sz="2000">
                <a:solidFill>
                  <a:srgbClr val="000000"/>
                </a:solidFill>
              </a:endParaRPr>
            </a:p>
          </p:txBody>
        </p:sp>
        <p:sp>
          <p:nvSpPr>
            <p:cNvPr id="19466" name="Rectangle 12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kumimoji="1" lang="zh-TW" altLang="en-US" sz="2000">
                <a:solidFill>
                  <a:srgbClr val="000000"/>
                </a:solidFill>
              </a:endParaRPr>
            </a:p>
          </p:txBody>
        </p:sp>
      </p:grpSp>
      <p:sp>
        <p:nvSpPr>
          <p:cNvPr id="19460" name="Rectangle 13"/>
          <p:cNvSpPr>
            <a:spLocks noChangeArrowheads="1"/>
          </p:cNvSpPr>
          <p:nvPr/>
        </p:nvSpPr>
        <p:spPr bwMode="auto">
          <a:xfrm>
            <a:off x="564149" y="1827192"/>
            <a:ext cx="7772400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0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服務系統科技中心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zh-TW" altLang="en-US" sz="4800" b="1" dirty="0">
              <a:solidFill>
                <a:srgbClr val="000066"/>
              </a:solidFill>
              <a:ea typeface="標楷體" pitchFamily="65" charset="-12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3200" b="1" dirty="0">
                <a:solidFill>
                  <a:srgbClr val="000066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  </a:t>
            </a:r>
            <a:r>
              <a:rPr kumimoji="1" lang="zh-TW" altLang="en-US" sz="3200" b="1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財務報告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1" lang="zh-TW" altLang="en-US" sz="4800" b="1" dirty="0">
                <a:solidFill>
                  <a:srgbClr val="000066"/>
                </a:solidFill>
                <a:latin typeface="Times New Roman" pitchFamily="18" charset="0"/>
                <a:ea typeface="標楷體" pitchFamily="65" charset="-120"/>
              </a:rPr>
              <a:t> </a:t>
            </a:r>
            <a:br>
              <a:rPr kumimoji="1" lang="zh-TW" altLang="en-US" sz="4800" b="1" dirty="0">
                <a:solidFill>
                  <a:srgbClr val="800000"/>
                </a:solidFill>
                <a:latin typeface="Times New Roman" pitchFamily="18" charset="0"/>
                <a:ea typeface="標楷體" pitchFamily="65" charset="-120"/>
              </a:rPr>
            </a:br>
            <a:endParaRPr kumimoji="1" lang="zh-TW" altLang="en-US" sz="4800" b="1" dirty="0">
              <a:solidFill>
                <a:srgbClr val="800000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2154126" y="5672014"/>
            <a:ext cx="3619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/>
              <a:t>                   </a:t>
            </a:r>
            <a:r>
              <a:rPr lang="zh-TW" altLang="en-US" sz="14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日期</a:t>
            </a:r>
            <a:r>
              <a:rPr lang="en-US" altLang="zh-TW" sz="1400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  113.06.20</a:t>
            </a:r>
            <a:endParaRPr lang="zh-TW" altLang="en-US" sz="14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457219" y="5278487"/>
            <a:ext cx="213064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報告人</a:t>
            </a:r>
            <a:r>
              <a:rPr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6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葉燕燕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02535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492001" y="182518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</a:t>
            </a:r>
            <a:r>
              <a:rPr lang="zh-TW" altLang="en-US" b="1" dirty="0">
                <a:solidFill>
                  <a:srgbClr val="002060"/>
                </a:solidFill>
                <a:latin typeface="+mj-ea"/>
                <a:ea typeface="+mj-ea"/>
              </a:rPr>
              <a:t>洽談中企業收入</a:t>
            </a:r>
            <a:endParaRPr lang="zh-TW" altLang="en-US" sz="28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10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1DA8534-A63C-4238-9F91-307BC969A5E2}"/>
              </a:ext>
            </a:extLst>
          </p:cNvPr>
          <p:cNvSpPr txBox="1"/>
          <p:nvPr/>
        </p:nvSpPr>
        <p:spPr>
          <a:xfrm>
            <a:off x="7251577" y="558539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51DBF9E-99A3-4351-859E-49921BC40250}"/>
              </a:ext>
            </a:extLst>
          </p:cNvPr>
          <p:cNvSpPr txBox="1"/>
          <p:nvPr/>
        </p:nvSpPr>
        <p:spPr>
          <a:xfrm>
            <a:off x="4083269" y="5257800"/>
            <a:ext cx="2609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ˊ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0473017D-975A-458E-9285-354F49DB3E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538" y="1155241"/>
            <a:ext cx="8249013" cy="5056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383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492001" y="182518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</a:t>
            </a:r>
            <a:r>
              <a:rPr lang="zh-TW" altLang="en-US" b="1" dirty="0">
                <a:solidFill>
                  <a:srgbClr val="002060"/>
                </a:solidFill>
                <a:latin typeface="+mj-ea"/>
                <a:ea typeface="+mj-ea"/>
              </a:rPr>
              <a:t>洽談中企業收入</a:t>
            </a:r>
            <a:endParaRPr lang="zh-TW" altLang="en-US" sz="28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11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1DA8534-A63C-4238-9F91-307BC969A5E2}"/>
              </a:ext>
            </a:extLst>
          </p:cNvPr>
          <p:cNvSpPr txBox="1"/>
          <p:nvPr/>
        </p:nvSpPr>
        <p:spPr>
          <a:xfrm>
            <a:off x="7251577" y="558539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51DBF9E-99A3-4351-859E-49921BC40250}"/>
              </a:ext>
            </a:extLst>
          </p:cNvPr>
          <p:cNvSpPr txBox="1"/>
          <p:nvPr/>
        </p:nvSpPr>
        <p:spPr>
          <a:xfrm>
            <a:off x="4083269" y="5257800"/>
            <a:ext cx="2609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ˊ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C2D39AF0-433F-4FAC-A760-D24577801E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647" y="993228"/>
            <a:ext cx="8338705" cy="5383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2518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1350771" y="373449"/>
            <a:ext cx="6122121" cy="7095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各組營收預測數</a:t>
            </a:r>
          </a:p>
          <a:p>
            <a:endParaRPr lang="zh-TW" alt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12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2892" y="413552"/>
            <a:ext cx="829128" cy="323116"/>
          </a:xfrm>
          <a:prstGeom prst="rect">
            <a:avLst/>
          </a:prstGeom>
        </p:spPr>
      </p:pic>
      <p:pic>
        <p:nvPicPr>
          <p:cNvPr id="2" name="圖片 1">
            <a:extLst>
              <a:ext uri="{FF2B5EF4-FFF2-40B4-BE49-F238E27FC236}">
                <a16:creationId xmlns:a16="http://schemas.microsoft.com/office/drawing/2014/main" id="{6CD3FEF9-FDB2-4D76-970D-FAF5CB3080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662" y="956835"/>
            <a:ext cx="8010358" cy="5286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39408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1350771" y="373449"/>
            <a:ext cx="6122121" cy="7095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組收入預測</a:t>
            </a:r>
          </a:p>
          <a:p>
            <a:endParaRPr lang="zh-TW" alt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13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414201" y="5821987"/>
            <a:ext cx="3314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TW" altLang="en-US" sz="1400" dirty="0"/>
              <a:t> 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2892" y="413552"/>
            <a:ext cx="829128" cy="323116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FB43955B-642A-4699-9324-1774A32225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3258" y="1123125"/>
            <a:ext cx="8237483" cy="3756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4227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14</a:t>
            </a:fld>
            <a:endParaRPr lang="zh-TW" altLang="en-US" dirty="0"/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0" y="1392"/>
            <a:ext cx="9038491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3600" b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科研動支</a:t>
            </a:r>
          </a:p>
        </p:txBody>
      </p:sp>
      <p:sp>
        <p:nvSpPr>
          <p:cNvPr id="2" name="文字方塊 1"/>
          <p:cNvSpPr txBox="1"/>
          <p:nvPr/>
        </p:nvSpPr>
        <p:spPr>
          <a:xfrm>
            <a:off x="1108370" y="6064290"/>
            <a:ext cx="65005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b="1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請盡早規劃資源運用，避免集中於第四季動支，降低查核風險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97655F2D-677C-484B-97C0-DD7F233527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6448" y="403232"/>
            <a:ext cx="829128" cy="323116"/>
          </a:xfrm>
          <a:prstGeom prst="rect">
            <a:avLst/>
          </a:prstGeom>
        </p:spPr>
      </p:pic>
      <p:grpSp>
        <p:nvGrpSpPr>
          <p:cNvPr id="8" name="群組 7">
            <a:extLst>
              <a:ext uri="{FF2B5EF4-FFF2-40B4-BE49-F238E27FC236}">
                <a16:creationId xmlns:a16="http://schemas.microsoft.com/office/drawing/2014/main" id="{00EACC16-A425-4F6C-AFE4-542DFCDEA26F}"/>
              </a:ext>
            </a:extLst>
          </p:cNvPr>
          <p:cNvGrpSpPr/>
          <p:nvPr/>
        </p:nvGrpSpPr>
        <p:grpSpPr>
          <a:xfrm>
            <a:off x="215252" y="893639"/>
            <a:ext cx="8928747" cy="4725904"/>
            <a:chOff x="105509" y="940364"/>
            <a:chExt cx="8928747" cy="4725904"/>
          </a:xfrm>
        </p:grpSpPr>
        <p:pic>
          <p:nvPicPr>
            <p:cNvPr id="5" name="圖片 4">
              <a:extLst>
                <a:ext uri="{FF2B5EF4-FFF2-40B4-BE49-F238E27FC236}">
                  <a16:creationId xmlns:a16="http://schemas.microsoft.com/office/drawing/2014/main" id="{447E27CB-F9FF-4D5C-803A-AAF00BD283E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5509" y="940364"/>
              <a:ext cx="8831056" cy="4725904"/>
            </a:xfrm>
            <a:prstGeom prst="rect">
              <a:avLst/>
            </a:prstGeom>
          </p:spPr>
        </p:pic>
        <p:sp>
          <p:nvSpPr>
            <p:cNvPr id="12" name="橢圓 11">
              <a:extLst>
                <a:ext uri="{FF2B5EF4-FFF2-40B4-BE49-F238E27FC236}">
                  <a16:creationId xmlns:a16="http://schemas.microsoft.com/office/drawing/2014/main" id="{277A0B4D-B1AD-4DFB-9ED9-2FEECD892C9C}"/>
                </a:ext>
              </a:extLst>
            </p:cNvPr>
            <p:cNvSpPr/>
            <p:nvPr/>
          </p:nvSpPr>
          <p:spPr bwMode="auto">
            <a:xfrm>
              <a:off x="8527444" y="3447500"/>
              <a:ext cx="506812" cy="244928"/>
            </a:xfrm>
            <a:prstGeom prst="ellipse">
              <a:avLst/>
            </a:pr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zh-TW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新細明體" pitchFamily="18" charset="-120"/>
              </a:endParaRPr>
            </a:p>
          </p:txBody>
        </p:sp>
      </p:grpSp>
      <p:sp>
        <p:nvSpPr>
          <p:cNvPr id="10" name="文字方塊 9">
            <a:extLst>
              <a:ext uri="{FF2B5EF4-FFF2-40B4-BE49-F238E27FC236}">
                <a16:creationId xmlns:a16="http://schemas.microsoft.com/office/drawing/2014/main" id="{BCE58FBA-A365-4109-AE49-04E46D096FC8}"/>
              </a:ext>
            </a:extLst>
          </p:cNvPr>
          <p:cNvSpPr txBox="1"/>
          <p:nvPr/>
        </p:nvSpPr>
        <p:spPr>
          <a:xfrm>
            <a:off x="148166" y="5703417"/>
            <a:ext cx="87421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註：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N365JA 4/30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已結案，生醫剩餘經費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102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仟元、委外經費剩餘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335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仟元，故本年度服科累支數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5,756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仟元，總計畫動支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100%</a:t>
            </a:r>
            <a:endParaRPr lang="zh-TW" altLang="en-US" sz="1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02580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15</a:t>
            </a:fld>
            <a:endParaRPr lang="zh-TW" altLang="en-US" dirty="0"/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0" y="25726"/>
            <a:ext cx="9038491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3600" b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知服</a:t>
            </a:r>
            <a:r>
              <a:rPr lang="en-US" altLang="zh-TW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-</a:t>
            </a:r>
            <a:r>
              <a:rPr lang="zh-TW" altLang="en-US" sz="32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實報實支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1321723" y="6080354"/>
            <a:ext cx="6500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提醒盡早規劃動支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避免集中於第四季動支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,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降低查核風險</a:t>
            </a:r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642D5754-1D7F-4120-98D3-19F4C820BB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8456" y="609314"/>
            <a:ext cx="829128" cy="323116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247CFF33-0D57-4EE9-991A-673E2F5E81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674" y="1003194"/>
            <a:ext cx="7861141" cy="5006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9847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16</a:t>
            </a:fld>
            <a:endParaRPr lang="zh-TW" altLang="en-US" dirty="0"/>
          </a:p>
        </p:txBody>
      </p:sp>
      <p:sp>
        <p:nvSpPr>
          <p:cNvPr id="7" name="標題 6"/>
          <p:cNvSpPr>
            <a:spLocks noGrp="1"/>
          </p:cNvSpPr>
          <p:nvPr>
            <p:ph type="title"/>
          </p:nvPr>
        </p:nvSpPr>
        <p:spPr>
          <a:xfrm>
            <a:off x="1301082" y="42577"/>
            <a:ext cx="6784139" cy="697538"/>
          </a:xfrm>
        </p:spPr>
        <p:txBody>
          <a:bodyPr/>
          <a:lstStyle/>
          <a:p>
            <a:r>
              <a:rPr lang="zh-TW" altLang="en-US" sz="2800" b="1" dirty="0">
                <a:solidFill>
                  <a:srgbClr val="00006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間接費用</a:t>
            </a:r>
            <a:endParaRPr lang="zh-TW" altLang="en-US" sz="2800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5F34EE3D-C9BC-4DAB-AE67-5B9EA34D1DD9}"/>
              </a:ext>
            </a:extLst>
          </p:cNvPr>
          <p:cNvSpPr txBox="1"/>
          <p:nvPr/>
        </p:nvSpPr>
        <p:spPr>
          <a:xfrm>
            <a:off x="7503734" y="515284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7D151C8B-A8DD-4370-898B-BF13D2944850}"/>
              </a:ext>
            </a:extLst>
          </p:cNvPr>
          <p:cNvSpPr/>
          <p:nvPr/>
        </p:nvSpPr>
        <p:spPr>
          <a:xfrm>
            <a:off x="216155" y="6342003"/>
            <a:ext cx="16562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zh-TW" altLang="en-US" sz="1200" dirty="0">
                <a:latin typeface="+mj-ea"/>
                <a:ea typeface="+mj-ea"/>
              </a:rPr>
              <a:t>資料截止日</a:t>
            </a:r>
            <a:r>
              <a:rPr lang="en-US" altLang="zh-TW" sz="1200" dirty="0">
                <a:latin typeface="+mj-ea"/>
                <a:ea typeface="+mj-ea"/>
              </a:rPr>
              <a:t>:113/6/18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24E3AC35-4E07-4DE5-A49B-5BA5E0E2A6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33" y="852018"/>
            <a:ext cx="9008533" cy="5311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4736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17</a:t>
            </a:fld>
            <a:endParaRPr lang="zh-TW" altLang="en-US" dirty="0"/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-309359" y="169121"/>
            <a:ext cx="9038491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3600" b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r>
              <a:rPr lang="zh-TW" altLang="en-US" sz="20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應用研究</a:t>
            </a:r>
            <a:endParaRPr lang="zh-TW" altLang="en-US" sz="2000" b="1" kern="12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921526" y="6057900"/>
            <a:ext cx="6500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院及中心應研動支比例應相當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D0E7822A-65F9-47C5-A2F8-0E860255AC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54" y="934296"/>
            <a:ext cx="9038491" cy="4310027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38411217-8DC5-40D0-A594-62CEDE5A62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41302" y="701548"/>
            <a:ext cx="829128" cy="32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7410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5325F1BE-B702-4B30-8BC8-66A2FC6F8C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18</a:t>
            </a:fld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57CAC50D-5259-43B4-967C-A0D8B606ED67}"/>
              </a:ext>
            </a:extLst>
          </p:cNvPr>
          <p:cNvSpPr txBox="1"/>
          <p:nvPr/>
        </p:nvSpPr>
        <p:spPr>
          <a:xfrm>
            <a:off x="2257907" y="212834"/>
            <a:ext cx="39729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各組人事費供需預測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8CE50515-00B8-4D7E-A4DD-AA7978588050}"/>
              </a:ext>
            </a:extLst>
          </p:cNvPr>
          <p:cNvSpPr txBox="1"/>
          <p:nvPr/>
        </p:nvSpPr>
        <p:spPr>
          <a:xfrm>
            <a:off x="90148" y="3848507"/>
            <a:ext cx="43355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本表不含替代役人年</a:t>
            </a:r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l"/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各督導主管由各組人事費支應</a:t>
            </a:r>
          </a:p>
        </p:txBody>
      </p:sp>
      <p:pic>
        <p:nvPicPr>
          <p:cNvPr id="13" name="圖片 12">
            <a:extLst>
              <a:ext uri="{FF2B5EF4-FFF2-40B4-BE49-F238E27FC236}">
                <a16:creationId xmlns:a16="http://schemas.microsoft.com/office/drawing/2014/main" id="{C1CE5130-A312-43FD-8E64-3A46ED61F4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6448" y="403232"/>
            <a:ext cx="829128" cy="323116"/>
          </a:xfrm>
          <a:prstGeom prst="rect">
            <a:avLst/>
          </a:prstGeom>
        </p:spPr>
      </p:pic>
      <p:pic>
        <p:nvPicPr>
          <p:cNvPr id="2" name="圖片 1">
            <a:extLst>
              <a:ext uri="{FF2B5EF4-FFF2-40B4-BE49-F238E27FC236}">
                <a16:creationId xmlns:a16="http://schemas.microsoft.com/office/drawing/2014/main" id="{9F2CA00D-D5CF-4328-9033-33BADDD2C04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858" y="814982"/>
            <a:ext cx="8638984" cy="3033525"/>
          </a:xfrm>
          <a:prstGeom prst="rect">
            <a:avLst/>
          </a:prstGeom>
        </p:spPr>
      </p:pic>
      <p:pic>
        <p:nvPicPr>
          <p:cNvPr id="4" name="圖片 3">
            <a:extLst>
              <a:ext uri="{FF2B5EF4-FFF2-40B4-BE49-F238E27FC236}">
                <a16:creationId xmlns:a16="http://schemas.microsoft.com/office/drawing/2014/main" id="{5DA12DB4-ACBF-464D-92DA-6DA95BB138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5810" y="4642945"/>
            <a:ext cx="6339709" cy="1400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5498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5325F1BE-B702-4B30-8BC8-66A2FC6F8C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19</a:t>
            </a:fld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57CAC50D-5259-43B4-967C-A0D8B606ED67}"/>
              </a:ext>
            </a:extLst>
          </p:cNvPr>
          <p:cNvSpPr txBox="1"/>
          <p:nvPr/>
        </p:nvSpPr>
        <p:spPr>
          <a:xfrm>
            <a:off x="2462858" y="333392"/>
            <a:ext cx="3972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各組員額及人年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01EE2819-5AE0-43F7-B0E9-3D1314F0CFC6}"/>
              </a:ext>
            </a:extLst>
          </p:cNvPr>
          <p:cNvSpPr txBox="1"/>
          <p:nvPr/>
        </p:nvSpPr>
        <p:spPr>
          <a:xfrm>
            <a:off x="780392" y="6155276"/>
            <a:ext cx="51474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+mj-ea"/>
                <a:ea typeface="+mj-ea"/>
              </a:rPr>
              <a:t>送院預算員額</a:t>
            </a:r>
            <a:r>
              <a:rPr lang="en-US" altLang="zh-TW" dirty="0">
                <a:latin typeface="+mj-ea"/>
                <a:ea typeface="+mj-ea"/>
              </a:rPr>
              <a:t>(</a:t>
            </a:r>
            <a:r>
              <a:rPr lang="zh-TW" altLang="en-US" dirty="0">
                <a:latin typeface="+mj-ea"/>
                <a:ea typeface="+mj-ea"/>
              </a:rPr>
              <a:t>含正班</a:t>
            </a:r>
            <a:r>
              <a:rPr lang="en-US" altLang="zh-TW" dirty="0">
                <a:latin typeface="+mj-ea"/>
                <a:ea typeface="+mj-ea"/>
              </a:rPr>
              <a:t>+</a:t>
            </a:r>
            <a:r>
              <a:rPr lang="zh-TW" altLang="en-US" dirty="0">
                <a:latin typeface="+mj-ea"/>
                <a:ea typeface="+mj-ea"/>
              </a:rPr>
              <a:t>研發替代役</a:t>
            </a:r>
            <a:r>
              <a:rPr lang="en-US" altLang="zh-TW" dirty="0">
                <a:latin typeface="+mj-ea"/>
                <a:ea typeface="+mj-ea"/>
              </a:rPr>
              <a:t>)</a:t>
            </a:r>
            <a:r>
              <a:rPr lang="zh-TW" altLang="en-US" dirty="0">
                <a:latin typeface="+mj-ea"/>
                <a:ea typeface="+mj-ea"/>
              </a:rPr>
              <a:t>及人年數</a:t>
            </a:r>
            <a:r>
              <a:rPr lang="en-US" altLang="zh-TW" dirty="0">
                <a:latin typeface="+mj-ea"/>
                <a:ea typeface="+mj-ea"/>
              </a:rPr>
              <a:t>143</a:t>
            </a:r>
            <a:endParaRPr lang="zh-TW" altLang="en-US" dirty="0">
              <a:latin typeface="+mj-ea"/>
              <a:ea typeface="+mj-ea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FBD654DE-5CE3-4550-B29B-F2C9B60A9D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089" y="623897"/>
            <a:ext cx="8024648" cy="5296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15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>
            <a:extLst>
              <a:ext uri="{FF2B5EF4-FFF2-40B4-BE49-F238E27FC236}">
                <a16:creationId xmlns:a16="http://schemas.microsoft.com/office/drawing/2014/main" id="{285F588A-4101-4998-85E2-B286BE69D9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2</a:t>
            </a:fld>
            <a:endParaRPr lang="zh-TW" altLang="en-US" dirty="0"/>
          </a:p>
        </p:txBody>
      </p:sp>
      <p:sp>
        <p:nvSpPr>
          <p:cNvPr id="6" name="Text Box 3">
            <a:extLst>
              <a:ext uri="{FF2B5EF4-FFF2-40B4-BE49-F238E27FC236}">
                <a16:creationId xmlns:a16="http://schemas.microsoft.com/office/drawing/2014/main" id="{B35367C3-45C4-41E4-8AC3-0CE870A1F7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8143" y="183975"/>
            <a:ext cx="6122121" cy="7095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收支餘絀</a:t>
            </a:r>
          </a:p>
          <a:p>
            <a:endParaRPr lang="zh-TW" altLang="en-US" sz="2800" b="1" dirty="0">
              <a:solidFill>
                <a:srgbClr val="002060"/>
              </a:solidFill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AB02FCA8-0363-4094-BED3-920ECED119F1}"/>
              </a:ext>
            </a:extLst>
          </p:cNvPr>
          <p:cNvSpPr txBox="1"/>
          <p:nvPr/>
        </p:nvSpPr>
        <p:spPr>
          <a:xfrm>
            <a:off x="7294370" y="300130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589B15E6-AED4-4671-B7FC-FBCCC1F31E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652" y="577130"/>
            <a:ext cx="8205951" cy="4436304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914FCC26-B63E-42A3-8E96-D5BEEE6DCD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652" y="5108029"/>
            <a:ext cx="8291203" cy="1449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5558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5325F1BE-B702-4B30-8BC8-66A2FC6F8C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20</a:t>
            </a:fld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57CAC50D-5259-43B4-967C-A0D8B606ED67}"/>
              </a:ext>
            </a:extLst>
          </p:cNvPr>
          <p:cNvSpPr txBox="1"/>
          <p:nvPr/>
        </p:nvSpPr>
        <p:spPr>
          <a:xfrm>
            <a:off x="2462858" y="333392"/>
            <a:ext cx="39729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各組生產力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每人年餘絀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8C8F09D5-15DD-4EA1-943B-7768454C32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643" y="835573"/>
            <a:ext cx="8371489" cy="5163206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554D5AAC-6CFF-4D04-B2CC-993F007640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06448" y="403232"/>
            <a:ext cx="829128" cy="32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20735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8470" y="420989"/>
            <a:ext cx="7772400" cy="543488"/>
          </a:xfrm>
        </p:spPr>
        <p:txBody>
          <a:bodyPr/>
          <a:lstStyle/>
          <a:p>
            <a:r>
              <a:rPr lang="zh-TW" altLang="en-US" sz="28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應收帳款</a:t>
            </a:r>
            <a:r>
              <a:rPr lang="en-US" altLang="zh-TW" sz="28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(</a:t>
            </a:r>
            <a:r>
              <a:rPr lang="zh-TW" altLang="en-US" sz="28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帳齡</a:t>
            </a:r>
            <a:r>
              <a:rPr lang="en-US" altLang="zh-TW" sz="28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&gt;90</a:t>
            </a:r>
            <a:r>
              <a:rPr lang="zh-TW" altLang="en-US" sz="28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天</a:t>
            </a:r>
            <a:r>
              <a:rPr lang="en-US" altLang="zh-TW" sz="28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  <a:br>
              <a:rPr lang="en-US" altLang="zh-TW" sz="28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</a:br>
            <a:endParaRPr lang="zh-TW" altLang="en-US" sz="2800" b="1" kern="12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21</a:t>
            </a:fld>
            <a:endParaRPr lang="zh-TW" altLang="en-US" dirty="0"/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60E790C9-9A27-4E8E-952F-8F3EA825E4DE}"/>
              </a:ext>
            </a:extLst>
          </p:cNvPr>
          <p:cNvSpPr txBox="1"/>
          <p:nvPr/>
        </p:nvSpPr>
        <p:spPr>
          <a:xfrm>
            <a:off x="685638" y="2947624"/>
            <a:ext cx="8353860" cy="2970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ts val="1680"/>
              </a:lnSpc>
              <a:spcBef>
                <a:spcPts val="600"/>
              </a:spcBef>
            </a:pPr>
            <a:r>
              <a:rPr lang="zh-TW" altLang="en-US" sz="1400" b="1" dirty="0">
                <a:solidFill>
                  <a:srgbClr val="0000FF"/>
                </a:solidFill>
                <a:latin typeface="+mj-ea"/>
                <a:ea typeface="+mj-ea"/>
              </a:rPr>
              <a:t>家福：預定</a:t>
            </a:r>
            <a:r>
              <a:rPr lang="en-US" altLang="zh-TW" sz="1400" b="1" dirty="0">
                <a:solidFill>
                  <a:srgbClr val="0000FF"/>
                </a:solidFill>
                <a:latin typeface="+mj-ea"/>
                <a:ea typeface="+mj-ea"/>
              </a:rPr>
              <a:t>6</a:t>
            </a:r>
            <a:r>
              <a:rPr lang="zh-TW" altLang="en-US" sz="1400" b="1" dirty="0">
                <a:solidFill>
                  <a:srgbClr val="0000FF"/>
                </a:solidFill>
                <a:latin typeface="+mj-ea"/>
                <a:ea typeface="+mj-ea"/>
              </a:rPr>
              <a:t>月底付款</a:t>
            </a:r>
            <a:endParaRPr lang="en-US" altLang="zh-TW" sz="1400" b="1" dirty="0">
              <a:solidFill>
                <a:srgbClr val="0000FF"/>
              </a:solidFill>
              <a:latin typeface="+mj-ea"/>
              <a:ea typeface="+mj-ea"/>
            </a:endParaRPr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65EEC078-4218-464C-9A58-594D00E5AB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617" y="1242502"/>
            <a:ext cx="8683948" cy="1307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499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22</a:t>
            </a:fld>
            <a:endParaRPr lang="zh-TW" altLang="en-US" dirty="0"/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0" y="252839"/>
            <a:ext cx="9038491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3600" b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收入認列超過開立發票數</a:t>
            </a:r>
            <a:endParaRPr lang="zh-TW" altLang="en-US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(BP</a:t>
            </a:r>
            <a:r>
              <a:rPr lang="zh-TW" altLang="en-US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計畫已結束</a:t>
            </a:r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個月</a:t>
            </a:r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/IP</a:t>
            </a:r>
            <a:r>
              <a:rPr lang="zh-TW" altLang="en-US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已交付完成超過</a:t>
            </a:r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個月</a:t>
            </a:r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</a:p>
          <a:p>
            <a:endParaRPr lang="zh-TW" altLang="en-US" sz="2000" b="1" kern="12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105BF2E1-8FB9-465B-8F4C-3959DA62FF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2682" y="947069"/>
            <a:ext cx="7918636" cy="5180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48908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23</a:t>
            </a:fld>
            <a:endParaRPr lang="zh-TW" altLang="en-US" dirty="0"/>
          </a:p>
        </p:txBody>
      </p:sp>
      <p:sp>
        <p:nvSpPr>
          <p:cNvPr id="6" name="標題 1"/>
          <p:cNvSpPr txBox="1">
            <a:spLocks/>
          </p:cNvSpPr>
          <p:nvPr/>
        </p:nvSpPr>
        <p:spPr bwMode="auto">
          <a:xfrm>
            <a:off x="52753" y="429351"/>
            <a:ext cx="9038491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lang="zh-TW" altLang="en-US" sz="3600" b="0">
                <a:solidFill>
                  <a:schemeClr val="tx1"/>
                </a:solidFill>
                <a:effectLst/>
                <a:latin typeface="Calibri" panose="020F0502020204030204" pitchFamily="34" charset="0"/>
                <a:ea typeface="標楷體" panose="03000509000000000000" pitchFamily="65" charset="-12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kumimoji="1" sz="4600">
                <a:solidFill>
                  <a:schemeClr val="tx2"/>
                </a:solidFill>
                <a:latin typeface="Arial" charset="0"/>
                <a:ea typeface="微軟正黑體" pitchFamily="34" charset="-120"/>
              </a:defRPr>
            </a:lvl9pPr>
          </a:lstStyle>
          <a:p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企業收入認列超過已開立發票數</a:t>
            </a:r>
            <a:endParaRPr lang="zh-TW" altLang="en-US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尚未結案金額大額者</a:t>
            </a:r>
            <a:r>
              <a:rPr lang="en-US" altLang="zh-TW" sz="1600" b="1" kern="1200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)</a:t>
            </a:r>
          </a:p>
          <a:p>
            <a:endParaRPr lang="zh-TW" altLang="en-US" sz="2000" b="1" kern="1200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C3CBC39D-28B2-4075-B34D-E88F13C579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328" y="1007712"/>
            <a:ext cx="6859343" cy="5283907"/>
          </a:xfrm>
          <a:prstGeom prst="rect">
            <a:avLst/>
          </a:prstGeom>
        </p:spPr>
      </p:pic>
      <p:sp>
        <p:nvSpPr>
          <p:cNvPr id="2" name="文字方塊 1">
            <a:extLst>
              <a:ext uri="{FF2B5EF4-FFF2-40B4-BE49-F238E27FC236}">
                <a16:creationId xmlns:a16="http://schemas.microsoft.com/office/drawing/2014/main" id="{6641BAF9-D014-4048-8A30-94EDA04415A5}"/>
              </a:ext>
            </a:extLst>
          </p:cNvPr>
          <p:cNvSpPr txBox="1"/>
          <p:nvPr/>
        </p:nvSpPr>
        <p:spPr>
          <a:xfrm>
            <a:off x="7172179" y="2228192"/>
            <a:ext cx="1656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TW" altLang="en-US" sz="1000" dirty="0">
                <a:solidFill>
                  <a:srgbClr val="FF0000"/>
                </a:solidFill>
                <a:latin typeface="+mj-ea"/>
                <a:ea typeface="+mj-ea"/>
              </a:rPr>
              <a:t>合約生效</a:t>
            </a:r>
            <a:r>
              <a:rPr lang="en-US" altLang="zh-TW" sz="1000" dirty="0">
                <a:solidFill>
                  <a:srgbClr val="FF0000"/>
                </a:solidFill>
                <a:latin typeface="+mj-ea"/>
                <a:ea typeface="+mj-ea"/>
              </a:rPr>
              <a:t>(112/12/1)</a:t>
            </a:r>
            <a:r>
              <a:rPr lang="zh-TW" altLang="en-US" sz="1000" dirty="0">
                <a:solidFill>
                  <a:srgbClr val="FF0000"/>
                </a:solidFill>
                <a:latin typeface="+mj-ea"/>
                <a:ea typeface="+mj-ea"/>
              </a:rPr>
              <a:t>且收到乙方發票</a:t>
            </a:r>
            <a:r>
              <a:rPr lang="en-US" altLang="zh-TW" sz="1000" dirty="0">
                <a:solidFill>
                  <a:srgbClr val="FF0000"/>
                </a:solidFill>
                <a:latin typeface="+mj-ea"/>
                <a:ea typeface="+mj-ea"/>
              </a:rPr>
              <a:t>(</a:t>
            </a:r>
            <a:r>
              <a:rPr lang="zh-TW" altLang="en-US" sz="1000" dirty="0">
                <a:solidFill>
                  <a:srgbClr val="FF0000"/>
                </a:solidFill>
                <a:latin typeface="+mj-ea"/>
                <a:ea typeface="+mj-ea"/>
              </a:rPr>
              <a:t>待研究組確認</a:t>
            </a:r>
            <a:r>
              <a:rPr lang="en-US" altLang="zh-TW" sz="1000" dirty="0">
                <a:solidFill>
                  <a:srgbClr val="FF0000"/>
                </a:solidFill>
                <a:latin typeface="+mj-ea"/>
                <a:ea typeface="+mj-ea"/>
              </a:rPr>
              <a:t>)</a:t>
            </a:r>
            <a:endParaRPr lang="zh-TW" altLang="en-US" sz="10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0DC44C10-1A34-4081-8902-C2E018BA5ED8}"/>
              </a:ext>
            </a:extLst>
          </p:cNvPr>
          <p:cNvSpPr txBox="1"/>
          <p:nvPr/>
        </p:nvSpPr>
        <p:spPr>
          <a:xfrm>
            <a:off x="7113057" y="4629807"/>
            <a:ext cx="19742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TW" altLang="en-US" sz="1000" dirty="0">
                <a:solidFill>
                  <a:srgbClr val="FF0000"/>
                </a:solidFill>
                <a:latin typeface="+mj-ea"/>
                <a:ea typeface="+mj-ea"/>
              </a:rPr>
              <a:t>查核點預計</a:t>
            </a:r>
            <a:r>
              <a:rPr lang="en-US" altLang="zh-TW" sz="1000" dirty="0">
                <a:solidFill>
                  <a:srgbClr val="FF0000"/>
                </a:solidFill>
                <a:latin typeface="+mj-ea"/>
                <a:ea typeface="+mj-ea"/>
              </a:rPr>
              <a:t>7/1</a:t>
            </a:r>
            <a:r>
              <a:rPr lang="zh-TW" altLang="en-US" sz="1000" dirty="0">
                <a:solidFill>
                  <a:srgbClr val="FF0000"/>
                </a:solidFill>
                <a:latin typeface="+mj-ea"/>
                <a:ea typeface="+mj-ea"/>
              </a:rPr>
              <a:t>開立發票</a:t>
            </a:r>
            <a:endParaRPr lang="en-US" altLang="zh-TW" sz="1000" dirty="0">
              <a:solidFill>
                <a:srgbClr val="FF0000"/>
              </a:solidFill>
              <a:latin typeface="+mj-ea"/>
              <a:ea typeface="+mj-ea"/>
            </a:endParaRPr>
          </a:p>
          <a:p>
            <a:pPr algn="l"/>
            <a:r>
              <a:rPr lang="en-US" altLang="zh-TW" sz="1000" dirty="0">
                <a:solidFill>
                  <a:srgbClr val="FF0000"/>
                </a:solidFill>
                <a:latin typeface="+mj-ea"/>
                <a:ea typeface="+mj-ea"/>
              </a:rPr>
              <a:t>(112/12/25</a:t>
            </a:r>
            <a:r>
              <a:rPr lang="zh-TW" altLang="en-US" sz="1000" dirty="0">
                <a:solidFill>
                  <a:srgbClr val="FF0000"/>
                </a:solidFill>
                <a:latin typeface="+mj-ea"/>
                <a:ea typeface="+mj-ea"/>
              </a:rPr>
              <a:t>簽約</a:t>
            </a:r>
            <a:r>
              <a:rPr lang="en-US" altLang="zh-TW" sz="1000" dirty="0">
                <a:solidFill>
                  <a:srgbClr val="FF0000"/>
                </a:solidFill>
                <a:latin typeface="+mj-ea"/>
                <a:ea typeface="+mj-ea"/>
              </a:rPr>
              <a:t>)</a:t>
            </a:r>
            <a:endParaRPr lang="zh-TW" altLang="en-US" sz="10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E9E74EEF-E256-400A-867C-E74974738CEF}"/>
              </a:ext>
            </a:extLst>
          </p:cNvPr>
          <p:cNvSpPr txBox="1"/>
          <p:nvPr/>
        </p:nvSpPr>
        <p:spPr>
          <a:xfrm>
            <a:off x="7056410" y="5967503"/>
            <a:ext cx="20875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000" dirty="0">
                <a:solidFill>
                  <a:srgbClr val="FF0000"/>
                </a:solidFill>
                <a:latin typeface="+mj-ea"/>
                <a:ea typeface="+mj-ea"/>
              </a:rPr>
              <a:t>合約無頭期款</a:t>
            </a:r>
            <a:r>
              <a:rPr lang="en-US" altLang="zh-TW" sz="1000" dirty="0">
                <a:solidFill>
                  <a:srgbClr val="FF0000"/>
                </a:solidFill>
                <a:latin typeface="+mj-ea"/>
                <a:ea typeface="+mj-ea"/>
              </a:rPr>
              <a:t>(</a:t>
            </a:r>
            <a:r>
              <a:rPr lang="zh-TW" altLang="en-US" sz="1000" dirty="0">
                <a:solidFill>
                  <a:srgbClr val="FF0000"/>
                </a:solidFill>
                <a:latin typeface="+mj-ea"/>
                <a:ea typeface="+mj-ea"/>
              </a:rPr>
              <a:t>部分交付後支付</a:t>
            </a:r>
            <a:r>
              <a:rPr lang="en-US" altLang="zh-TW" sz="1000" dirty="0">
                <a:solidFill>
                  <a:srgbClr val="FF0000"/>
                </a:solidFill>
                <a:latin typeface="+mj-ea"/>
                <a:ea typeface="+mj-ea"/>
              </a:rPr>
              <a:t>)</a:t>
            </a:r>
            <a:endParaRPr lang="zh-TW" altLang="en-US" sz="1000" dirty="0">
              <a:solidFill>
                <a:srgbClr val="FF0000"/>
              </a:solidFill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694594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74235EA-D3D2-4805-A8EB-0632FE2964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CBCF9711-D81D-4891-9FD0-7A802E820E13}"/>
              </a:ext>
            </a:extLst>
          </p:cNvPr>
          <p:cNvSpPr txBox="1"/>
          <p:nvPr/>
        </p:nvSpPr>
        <p:spPr>
          <a:xfrm>
            <a:off x="2701255" y="352338"/>
            <a:ext cx="35737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>
                <a:latin typeface="+mj-ea"/>
                <a:ea typeface="+mj-ea"/>
              </a:rPr>
              <a:t>  </a:t>
            </a:r>
            <a:r>
              <a:rPr lang="zh-TW" altLang="en-US" sz="3200" dirty="0">
                <a:latin typeface="+mj-ea"/>
                <a:ea typeface="+mj-ea"/>
              </a:rPr>
              <a:t>各單位餘絀達成</a:t>
            </a:r>
          </a:p>
        </p:txBody>
      </p:sp>
      <p:pic>
        <p:nvPicPr>
          <p:cNvPr id="2" name="圖片 1">
            <a:extLst>
              <a:ext uri="{FF2B5EF4-FFF2-40B4-BE49-F238E27FC236}">
                <a16:creationId xmlns:a16="http://schemas.microsoft.com/office/drawing/2014/main" id="{DF2A2CC9-ED89-467F-9C96-EF4CCD786F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421" y="1064173"/>
            <a:ext cx="8773510" cy="5037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688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17AA545E-99CA-4478-B064-0F191E88A1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6602ED5-4A91-4AD9-AC63-D57B56DD798C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C6819005-2F6A-4357-93C4-EE0F027B07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069" y="764147"/>
            <a:ext cx="8532063" cy="5329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8956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1350771" y="373449"/>
            <a:ext cx="6122121" cy="70957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各組收支餘絀實際數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(113/5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800" b="1" dirty="0">
              <a:solidFill>
                <a:srgbClr val="00206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2800" b="1" dirty="0">
              <a:solidFill>
                <a:srgbClr val="002060"/>
              </a:solidFill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414201" y="5826848"/>
            <a:ext cx="33144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TW" altLang="en-US" sz="1400" dirty="0"/>
              <a:t> 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3721" y="522571"/>
            <a:ext cx="829128" cy="323116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59FF79B5-18F5-4CBA-8866-4F1D3C0D717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658" y="957235"/>
            <a:ext cx="8635404" cy="4864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2234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09DCEFAB-A5D2-4A16-A7A8-ECA9F75AF9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904" y="1177967"/>
            <a:ext cx="8727621" cy="4269719"/>
          </a:xfrm>
          <a:prstGeom prst="rect">
            <a:avLst/>
          </a:prstGeom>
        </p:spPr>
      </p:pic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532659" y="279918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收入預測達成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依簽約進度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6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7331321" y="790850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1A579EFA-0D5E-454D-A242-35C95F691BEA}"/>
              </a:ext>
            </a:extLst>
          </p:cNvPr>
          <p:cNvSpPr txBox="1"/>
          <p:nvPr/>
        </p:nvSpPr>
        <p:spPr>
          <a:xfrm>
            <a:off x="5518212" y="1611653"/>
            <a:ext cx="6463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000" dirty="0">
                <a:solidFill>
                  <a:srgbClr val="0000FF"/>
                </a:solidFill>
                <a:latin typeface="+mj-ea"/>
                <a:ea typeface="+mj-ea"/>
              </a:rPr>
              <a:t>註</a:t>
            </a:r>
            <a:r>
              <a:rPr lang="en-US" altLang="zh-TW" sz="1000" dirty="0">
                <a:solidFill>
                  <a:srgbClr val="0000FF"/>
                </a:solidFill>
                <a:latin typeface="+mj-ea"/>
                <a:ea typeface="+mj-ea"/>
              </a:rPr>
              <a:t>1</a:t>
            </a:r>
            <a:endParaRPr lang="zh-TW" altLang="en-US" sz="1000" dirty="0">
              <a:solidFill>
                <a:srgbClr val="0000FF"/>
              </a:solidFill>
              <a:latin typeface="+mj-ea"/>
              <a:ea typeface="+mj-ea"/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0A0A3E54-0C12-449B-BEFD-15C0F81719FF}"/>
              </a:ext>
            </a:extLst>
          </p:cNvPr>
          <p:cNvSpPr txBox="1"/>
          <p:nvPr/>
        </p:nvSpPr>
        <p:spPr>
          <a:xfrm>
            <a:off x="5459163" y="3008565"/>
            <a:ext cx="6463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000" dirty="0">
                <a:solidFill>
                  <a:srgbClr val="0000FF"/>
                </a:solidFill>
                <a:latin typeface="+mj-ea"/>
                <a:ea typeface="+mj-ea"/>
              </a:rPr>
              <a:t>註</a:t>
            </a:r>
            <a:r>
              <a:rPr lang="en-US" altLang="zh-TW" sz="1000" dirty="0">
                <a:solidFill>
                  <a:srgbClr val="0000FF"/>
                </a:solidFill>
                <a:latin typeface="+mj-ea"/>
                <a:ea typeface="+mj-ea"/>
              </a:rPr>
              <a:t>2</a:t>
            </a:r>
            <a:endParaRPr lang="zh-TW" altLang="en-US" sz="1000" dirty="0">
              <a:solidFill>
                <a:srgbClr val="0000FF"/>
              </a:solidFill>
              <a:latin typeface="+mj-ea"/>
              <a:ea typeface="+mj-ea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AAEACBAB-A8DE-49AA-BEEA-C894DF5212D1}"/>
              </a:ext>
            </a:extLst>
          </p:cNvPr>
          <p:cNvSpPr txBox="1"/>
          <p:nvPr/>
        </p:nvSpPr>
        <p:spPr>
          <a:xfrm>
            <a:off x="391298" y="5532406"/>
            <a:ext cx="84531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zh-TW" altLang="en-US" sz="1200" dirty="0">
                <a:latin typeface="+mj-ea"/>
                <a:ea typeface="+mj-ea"/>
              </a:rPr>
              <a:t>  註</a:t>
            </a:r>
            <a:r>
              <a:rPr lang="en-US" altLang="zh-TW" sz="1200" dirty="0">
                <a:latin typeface="+mj-ea"/>
                <a:ea typeface="+mj-ea"/>
              </a:rPr>
              <a:t>1:</a:t>
            </a:r>
            <a:r>
              <a:rPr lang="zh-TW" altLang="en-US" sz="1200" dirty="0">
                <a:latin typeface="+mj-ea"/>
                <a:ea typeface="+mj-ea"/>
              </a:rPr>
              <a:t>科技研發含前瞻未分配、 </a:t>
            </a:r>
            <a:r>
              <a:rPr lang="en-US" altLang="zh-TW" sz="1200" i="0" u="none" strike="noStrike" dirty="0">
                <a:effectLst/>
                <a:latin typeface="+mj-ea"/>
                <a:ea typeface="+mj-ea"/>
              </a:rPr>
              <a:t>GAI</a:t>
            </a:r>
            <a:r>
              <a:rPr lang="zh-TW" altLang="en-US" sz="1200" i="0" u="none" strike="noStrike" dirty="0">
                <a:effectLst/>
                <a:latin typeface="+mj-ea"/>
                <a:ea typeface="+mj-ea"/>
              </a:rPr>
              <a:t>管理規範與法治研析計畫</a:t>
            </a:r>
            <a:r>
              <a:rPr lang="en-US" altLang="zh-TW" sz="1200" i="0" u="none" strike="noStrike" dirty="0">
                <a:effectLst/>
                <a:latin typeface="+mj-ea"/>
                <a:ea typeface="+mj-ea"/>
              </a:rPr>
              <a:t>【</a:t>
            </a:r>
            <a:r>
              <a:rPr lang="zh-TW" altLang="en-US" sz="1200" i="0" u="none" strike="noStrike" dirty="0">
                <a:effectLst/>
                <a:latin typeface="+mj-ea"/>
                <a:ea typeface="+mj-ea"/>
              </a:rPr>
              <a:t>結餘款</a:t>
            </a:r>
            <a:r>
              <a:rPr lang="en-US" altLang="zh-TW" sz="1200" i="0" u="none" strike="noStrike" dirty="0">
                <a:effectLst/>
                <a:latin typeface="+mj-ea"/>
                <a:ea typeface="+mj-ea"/>
              </a:rPr>
              <a:t>】10,000</a:t>
            </a:r>
            <a:r>
              <a:rPr lang="zh-TW" altLang="en-US" sz="1200" i="0" u="none" strike="noStrike" dirty="0">
                <a:effectLst/>
                <a:latin typeface="+mj-ea"/>
                <a:ea typeface="+mj-ea"/>
              </a:rPr>
              <a:t>千元及科發生成式人工智慧驅動產業創新先 </a:t>
            </a:r>
            <a:endParaRPr lang="en-US" altLang="zh-TW" sz="1200" i="0" u="none" strike="noStrike" dirty="0">
              <a:effectLst/>
              <a:latin typeface="+mj-ea"/>
              <a:ea typeface="+mj-ea"/>
            </a:endParaRPr>
          </a:p>
          <a:p>
            <a:pPr algn="l" rtl="0"/>
            <a:r>
              <a:rPr lang="en-US" altLang="zh-TW" sz="1200" dirty="0">
                <a:latin typeface="+mj-ea"/>
                <a:ea typeface="+mj-ea"/>
              </a:rPr>
              <a:t>          </a:t>
            </a:r>
            <a:r>
              <a:rPr lang="zh-TW" altLang="en-US" sz="1200" i="0" u="none" strike="noStrike" dirty="0">
                <a:effectLst/>
                <a:latin typeface="+mj-ea"/>
                <a:ea typeface="+mj-ea"/>
              </a:rPr>
              <a:t>期計畫</a:t>
            </a:r>
            <a:r>
              <a:rPr lang="zh-TW" altLang="en-US" sz="1200" dirty="0">
                <a:latin typeface="+mj-ea"/>
                <a:ea typeface="+mj-ea"/>
              </a:rPr>
              <a:t> </a:t>
            </a:r>
            <a:r>
              <a:rPr lang="en-US" altLang="zh-TW" sz="1200" dirty="0">
                <a:latin typeface="+mj-ea"/>
                <a:ea typeface="+mj-ea"/>
              </a:rPr>
              <a:t>15,200</a:t>
            </a:r>
            <a:r>
              <a:rPr lang="zh-TW" altLang="en-US" sz="1200" dirty="0">
                <a:latin typeface="+mj-ea"/>
                <a:ea typeface="+mj-ea"/>
              </a:rPr>
              <a:t>千元</a:t>
            </a:r>
            <a:endParaRPr lang="en-US" altLang="zh-TW" sz="1200" dirty="0">
              <a:latin typeface="+mj-ea"/>
              <a:ea typeface="+mj-ea"/>
            </a:endParaRPr>
          </a:p>
          <a:p>
            <a:pPr algn="l"/>
            <a:r>
              <a:rPr lang="zh-TW" altLang="en-US" sz="1200" dirty="0">
                <a:latin typeface="+mj-ea"/>
                <a:ea typeface="+mj-ea"/>
              </a:rPr>
              <a:t>  註</a:t>
            </a:r>
            <a:r>
              <a:rPr lang="en-US" altLang="zh-TW" sz="1200" dirty="0">
                <a:latin typeface="+mj-ea"/>
                <a:ea typeface="+mj-ea"/>
              </a:rPr>
              <a:t>2:</a:t>
            </a:r>
            <a:r>
              <a:rPr lang="zh-TW" altLang="en-US" sz="1200" dirty="0">
                <a:latin typeface="+mj-ea"/>
                <a:ea typeface="+mj-ea"/>
              </a:rPr>
              <a:t>政府服務含商業署</a:t>
            </a:r>
            <a:r>
              <a:rPr lang="zh-TW" altLang="en-US" sz="1200" i="0" u="none" strike="noStrike" dirty="0">
                <a:effectLst/>
                <a:latin typeface="+mj-ea"/>
                <a:ea typeface="+mj-ea"/>
              </a:rPr>
              <a:t>物流</a:t>
            </a:r>
            <a:r>
              <a:rPr lang="zh-TW" altLang="en-US" sz="1200" dirty="0">
                <a:latin typeface="+mj-ea"/>
                <a:ea typeface="+mj-ea"/>
              </a:rPr>
              <a:t>循包材計畫</a:t>
            </a:r>
            <a:r>
              <a:rPr lang="en-US" altLang="zh-TW" sz="1200" dirty="0">
                <a:latin typeface="+mj-ea"/>
                <a:ea typeface="+mj-ea"/>
              </a:rPr>
              <a:t>10,000</a:t>
            </a:r>
            <a:r>
              <a:rPr lang="zh-TW" altLang="en-US" sz="1200" dirty="0">
                <a:latin typeface="+mj-ea"/>
                <a:ea typeface="+mj-ea"/>
              </a:rPr>
              <a:t>千元</a:t>
            </a:r>
            <a:endParaRPr lang="en-US" altLang="zh-TW" sz="1200" dirty="0">
              <a:latin typeface="+mj-ea"/>
              <a:ea typeface="+mj-ea"/>
            </a:endParaRPr>
          </a:p>
          <a:p>
            <a:pPr algn="l"/>
            <a:r>
              <a:rPr lang="zh-TW" altLang="en-US" sz="1200" dirty="0">
                <a:latin typeface="+mj-ea"/>
                <a:ea typeface="+mj-ea"/>
              </a:rPr>
              <a:t>  註</a:t>
            </a:r>
            <a:r>
              <a:rPr lang="en-US" altLang="zh-TW" sz="1200" dirty="0">
                <a:latin typeface="+mj-ea"/>
                <a:ea typeface="+mj-ea"/>
              </a:rPr>
              <a:t>3</a:t>
            </a:r>
            <a:r>
              <a:rPr lang="zh-TW" altLang="en-US" sz="1200" dirty="0">
                <a:latin typeface="+mj-ea"/>
                <a:ea typeface="+mj-ea"/>
              </a:rPr>
              <a:t>政府服務不含環境部淨零綠</a:t>
            </a:r>
            <a:r>
              <a:rPr lang="zh-TW" altLang="en-US" sz="1200" i="0" u="none" strike="noStrike" dirty="0">
                <a:effectLst/>
                <a:latin typeface="+mj-ea"/>
                <a:ea typeface="+mj-ea"/>
              </a:rPr>
              <a:t>環</a:t>
            </a:r>
            <a:r>
              <a:rPr lang="zh-TW" altLang="en-US" sz="1200" dirty="0">
                <a:latin typeface="+mj-ea"/>
                <a:ea typeface="+mj-ea"/>
              </a:rPr>
              <a:t>生活轉型模式建構計畫，總預算</a:t>
            </a:r>
            <a:r>
              <a:rPr lang="en-US" altLang="zh-TW" sz="1200" dirty="0">
                <a:latin typeface="+mj-ea"/>
                <a:ea typeface="+mj-ea"/>
              </a:rPr>
              <a:t>14,500K(</a:t>
            </a:r>
            <a:r>
              <a:rPr lang="zh-TW" altLang="en-US" sz="1200" dirty="0">
                <a:latin typeface="+mj-ea"/>
                <a:ea typeface="+mj-ea"/>
              </a:rPr>
              <a:t>含稅</a:t>
            </a:r>
            <a:r>
              <a:rPr lang="en-US" altLang="zh-TW" sz="1200" dirty="0">
                <a:latin typeface="+mj-ea"/>
                <a:ea typeface="+mj-ea"/>
              </a:rPr>
              <a:t>)</a:t>
            </a:r>
            <a:r>
              <a:rPr lang="zh-TW" altLang="en-US" sz="1200" dirty="0">
                <a:latin typeface="+mj-ea"/>
                <a:ea typeface="+mj-ea"/>
              </a:rPr>
              <a:t>，</a:t>
            </a:r>
            <a:r>
              <a:rPr lang="en-US" altLang="zh-TW" sz="1200" dirty="0">
                <a:latin typeface="+mj-ea"/>
                <a:ea typeface="+mj-ea"/>
              </a:rPr>
              <a:t>FY113</a:t>
            </a:r>
            <a:r>
              <a:rPr lang="zh-TW" altLang="en-US" sz="1200" dirty="0">
                <a:latin typeface="+mj-ea"/>
                <a:ea typeface="+mj-ea"/>
              </a:rPr>
              <a:t>預計認列</a:t>
            </a:r>
            <a:r>
              <a:rPr lang="en-US" altLang="zh-TW" sz="1200" dirty="0">
                <a:latin typeface="+mj-ea"/>
                <a:ea typeface="+mj-ea"/>
              </a:rPr>
              <a:t>5,000</a:t>
            </a:r>
            <a:r>
              <a:rPr lang="zh-TW" altLang="en-US" sz="1200" dirty="0">
                <a:latin typeface="+mj-ea"/>
                <a:ea typeface="+mj-ea"/>
              </a:rPr>
              <a:t>千元</a:t>
            </a:r>
          </a:p>
          <a:p>
            <a:pPr algn="l" rtl="0"/>
            <a:endParaRPr lang="zh-TW" altLang="en-US" sz="12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279820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492001" y="182518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營收</a:t>
            </a:r>
            <a:r>
              <a:rPr lang="en-US" altLang="zh-TW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800" b="1" dirty="0">
                <a:solidFill>
                  <a:srgbClr val="00206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餘絀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7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1DA8534-A63C-4238-9F91-307BC969A5E2}"/>
              </a:ext>
            </a:extLst>
          </p:cNvPr>
          <p:cNvSpPr txBox="1"/>
          <p:nvPr/>
        </p:nvSpPr>
        <p:spPr>
          <a:xfrm>
            <a:off x="7251577" y="558539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53D628EA-8425-4228-9D93-EC00E1DB4E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526" y="1052765"/>
            <a:ext cx="8222230" cy="4938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697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492001" y="182518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</a:t>
            </a:r>
            <a:r>
              <a:rPr lang="zh-TW" altLang="en-US" b="1" dirty="0">
                <a:solidFill>
                  <a:srgbClr val="002060"/>
                </a:solidFill>
                <a:latin typeface="+mj-ea"/>
                <a:ea typeface="+mj-ea"/>
              </a:rPr>
              <a:t>各組企業收入</a:t>
            </a:r>
            <a:endParaRPr lang="zh-TW" altLang="en-US" sz="28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1DA8534-A63C-4238-9F91-307BC969A5E2}"/>
              </a:ext>
            </a:extLst>
          </p:cNvPr>
          <p:cNvSpPr txBox="1"/>
          <p:nvPr/>
        </p:nvSpPr>
        <p:spPr>
          <a:xfrm>
            <a:off x="7251577" y="558539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51DBF9E-99A3-4351-859E-49921BC40250}"/>
              </a:ext>
            </a:extLst>
          </p:cNvPr>
          <p:cNvSpPr txBox="1"/>
          <p:nvPr/>
        </p:nvSpPr>
        <p:spPr>
          <a:xfrm>
            <a:off x="4083269" y="5257800"/>
            <a:ext cx="2609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ˊ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01FDF7FA-D49D-4724-BB0C-ADAD8B8492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601" y="1015703"/>
            <a:ext cx="7602950" cy="2644019"/>
          </a:xfrm>
          <a:prstGeom prst="rect">
            <a:avLst/>
          </a:prstGeom>
        </p:spPr>
      </p:pic>
      <p:pic>
        <p:nvPicPr>
          <p:cNvPr id="9" name="圖片 8">
            <a:extLst>
              <a:ext uri="{FF2B5EF4-FFF2-40B4-BE49-F238E27FC236}">
                <a16:creationId xmlns:a16="http://schemas.microsoft.com/office/drawing/2014/main" id="{A0B5DB5B-F8E5-461A-BA3B-8EF9948EB4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001" y="3896205"/>
            <a:ext cx="4198240" cy="2458632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3759BD3E-EC5E-42BE-8CDE-3C4B5AD5D70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5260" y="3896206"/>
            <a:ext cx="4106634" cy="245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477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3" name="Text Box 3"/>
          <p:cNvSpPr txBox="1">
            <a:spLocks noChangeArrowheads="1"/>
          </p:cNvSpPr>
          <p:nvPr/>
        </p:nvSpPr>
        <p:spPr bwMode="auto">
          <a:xfrm>
            <a:off x="492001" y="182518"/>
            <a:ext cx="6976145" cy="5967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anchor="ctr"/>
          <a:lstStyle>
            <a:defPPr>
              <a:defRPr lang="zh-TW"/>
            </a:defPPr>
            <a:lvl1pPr>
              <a:defRPr sz="3200">
                <a:latin typeface="標楷體" pitchFamily="65" charset="-120"/>
                <a:ea typeface="標楷體" pitchFamily="65" charset="-120"/>
              </a:defRPr>
            </a:lvl1pPr>
          </a:lstStyle>
          <a:p>
            <a:pPr algn="ctr"/>
            <a:r>
              <a:rPr lang="zh-TW" altLang="en-US" b="1" dirty="0">
                <a:solidFill>
                  <a:srgbClr val="002060"/>
                </a:solidFill>
              </a:rPr>
              <a:t>     </a:t>
            </a:r>
            <a:r>
              <a:rPr lang="zh-TW" altLang="en-US" b="1" dirty="0">
                <a:solidFill>
                  <a:srgbClr val="002060"/>
                </a:solidFill>
                <a:latin typeface="+mj-ea"/>
                <a:ea typeface="+mj-ea"/>
              </a:rPr>
              <a:t>洽談中企業收入</a:t>
            </a:r>
            <a:endParaRPr lang="zh-TW" altLang="en-US" sz="2800" b="1" dirty="0">
              <a:solidFill>
                <a:srgbClr val="002060"/>
              </a:solidFill>
              <a:latin typeface="+mj-ea"/>
              <a:ea typeface="+mj-ea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>
          <a:xfrm>
            <a:off x="8714231" y="6596845"/>
            <a:ext cx="267663" cy="238125"/>
          </a:xfrm>
        </p:spPr>
        <p:txBody>
          <a:bodyPr/>
          <a:lstStyle/>
          <a:p>
            <a:pPr>
              <a:defRPr/>
            </a:pPr>
            <a:fld id="{644446E0-CF8D-4456-8FF6-D1A9154DCDC7}" type="slidenum">
              <a:rPr lang="en-US" altLang="zh-TW" sz="1100">
                <a:solidFill>
                  <a:srgbClr val="FFFFFF"/>
                </a:solidFill>
              </a:rPr>
              <a:pPr>
                <a:defRPr/>
              </a:pPr>
              <a:t>9</a:t>
            </a:fld>
            <a:endParaRPr lang="en-US" altLang="zh-TW" sz="1100" dirty="0">
              <a:solidFill>
                <a:srgbClr val="FFFFFF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1DA8534-A63C-4238-9F91-307BC969A5E2}"/>
              </a:ext>
            </a:extLst>
          </p:cNvPr>
          <p:cNvSpPr txBox="1"/>
          <p:nvPr/>
        </p:nvSpPr>
        <p:spPr>
          <a:xfrm>
            <a:off x="7235812" y="229815"/>
            <a:ext cx="1162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單位</a:t>
            </a:r>
            <a:r>
              <a:rPr lang="en-US" altLang="zh-TW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1200" b="1" dirty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仟元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F51DBF9E-99A3-4351-859E-49921BC40250}"/>
              </a:ext>
            </a:extLst>
          </p:cNvPr>
          <p:cNvSpPr txBox="1"/>
          <p:nvPr/>
        </p:nvSpPr>
        <p:spPr>
          <a:xfrm>
            <a:off x="4083269" y="5257800"/>
            <a:ext cx="26091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/>
              <a:t>ˊ</a:t>
            </a: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BE98A3CB-7893-438B-B272-FB1F711C1D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046" y="906518"/>
            <a:ext cx="7735907" cy="5399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218067"/>
      </p:ext>
    </p:extLst>
  </p:cSld>
  <p:clrMapOvr>
    <a:masterClrMapping/>
  </p:clrMapOvr>
</p:sld>
</file>

<file path=ppt/theme/theme1.xml><?xml version="1.0" encoding="utf-8"?>
<a:theme xmlns:a="http://schemas.openxmlformats.org/drawingml/2006/main" name="簡報內頁">
  <a:themeElements>
    <a:clrScheme name="自訂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2436B"/>
      </a:accent1>
      <a:accent2>
        <a:srgbClr val="DE3E42"/>
      </a:accent2>
      <a:accent3>
        <a:srgbClr val="0083B8"/>
      </a:accent3>
      <a:accent4>
        <a:srgbClr val="2A967A"/>
      </a:accent4>
      <a:accent5>
        <a:srgbClr val="C25A20"/>
      </a:accent5>
      <a:accent6>
        <a:srgbClr val="07797F"/>
      </a:accent6>
      <a:hlink>
        <a:srgbClr val="CC5F22"/>
      </a:hlink>
      <a:folHlink>
        <a:srgbClr val="8C6A4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簡報內頁">
  <a:themeElements>
    <a:clrScheme name="自訂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2436B"/>
      </a:accent1>
      <a:accent2>
        <a:srgbClr val="DE3E42"/>
      </a:accent2>
      <a:accent3>
        <a:srgbClr val="0083B8"/>
      </a:accent3>
      <a:accent4>
        <a:srgbClr val="2A967A"/>
      </a:accent4>
      <a:accent5>
        <a:srgbClr val="C25A20"/>
      </a:accent5>
      <a:accent6>
        <a:srgbClr val="07797F"/>
      </a:accent6>
      <a:hlink>
        <a:srgbClr val="CC5F22"/>
      </a:hlink>
      <a:folHlink>
        <a:srgbClr val="8C6A4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ITRI_pptB_中英文">
  <a:themeElements>
    <a:clrScheme name="簡報內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37985</TotalTime>
  <Words>537</Words>
  <Application>Microsoft Office PowerPoint</Application>
  <PresentationFormat>如螢幕大小 (4:3)</PresentationFormat>
  <Paragraphs>99</Paragraphs>
  <Slides>23</Slides>
  <Notes>13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3</vt:i4>
      </vt:variant>
      <vt:variant>
        <vt:lpstr>投影片標題</vt:lpstr>
      </vt:variant>
      <vt:variant>
        <vt:i4>23</vt:i4>
      </vt:variant>
    </vt:vector>
  </HeadingPairs>
  <TitlesOfParts>
    <vt:vector size="32" baseType="lpstr">
      <vt:lpstr>微軟正黑體</vt:lpstr>
      <vt:lpstr>標楷體</vt:lpstr>
      <vt:lpstr>Arial</vt:lpstr>
      <vt:lpstr>Calibri</vt:lpstr>
      <vt:lpstr>Times New Roman</vt:lpstr>
      <vt:lpstr>Wingdings</vt:lpstr>
      <vt:lpstr>簡報內頁</vt:lpstr>
      <vt:lpstr>1_簡報內頁</vt:lpstr>
      <vt:lpstr>ITRI_pptB_中英文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間接費用</vt:lpstr>
      <vt:lpstr>PowerPoint 簡報</vt:lpstr>
      <vt:lpstr>PowerPoint 簡報</vt:lpstr>
      <vt:lpstr>PowerPoint 簡報</vt:lpstr>
      <vt:lpstr>PowerPoint 簡報</vt:lpstr>
      <vt:lpstr>應收帳款(帳齡&gt;90天) </vt:lpstr>
      <vt:lpstr>PowerPoint 簡報</vt:lpstr>
      <vt:lpstr>PowerPoint 簡報</vt:lpstr>
    </vt:vector>
  </TitlesOfParts>
  <Company>ITRI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A-01-Restricted-v20150909</dc:title>
  <dc:creator>ITRI</dc:creator>
  <cp:lastModifiedBy>葉燕燕</cp:lastModifiedBy>
  <cp:revision>2476</cp:revision>
  <cp:lastPrinted>2024-06-20T03:11:08Z</cp:lastPrinted>
  <dcterms:created xsi:type="dcterms:W3CDTF">2008-05-08T04:38:45Z</dcterms:created>
  <dcterms:modified xsi:type="dcterms:W3CDTF">2024-06-21T01:01:35Z</dcterms:modified>
</cp:coreProperties>
</file>