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5"/>
  </p:notesMasterIdLst>
  <p:handoutMasterIdLst>
    <p:handoutMasterId r:id="rId16"/>
  </p:handoutMasterIdLst>
  <p:sldIdLst>
    <p:sldId id="3636" r:id="rId3"/>
    <p:sldId id="3934" r:id="rId4"/>
    <p:sldId id="4496" r:id="rId5"/>
    <p:sldId id="4509" r:id="rId6"/>
    <p:sldId id="4522" r:id="rId7"/>
    <p:sldId id="4523" r:id="rId8"/>
    <p:sldId id="4524" r:id="rId9"/>
    <p:sldId id="4505" r:id="rId10"/>
    <p:sldId id="4453" r:id="rId11"/>
    <p:sldId id="4515" r:id="rId12"/>
    <p:sldId id="4526" r:id="rId13"/>
    <p:sldId id="4525" r:id="rId14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0000"/>
    <a:srgbClr val="3333CC"/>
    <a:srgbClr val="FFFFFF"/>
    <a:srgbClr val="5298D8"/>
    <a:srgbClr val="92D050"/>
    <a:srgbClr val="FFFF00"/>
    <a:srgbClr val="F4B183"/>
    <a:srgbClr val="5D9EDB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91726" autoAdjust="0"/>
  </p:normalViewPr>
  <p:slideViewPr>
    <p:cSldViewPr>
      <p:cViewPr varScale="1">
        <p:scale>
          <a:sx n="100" d="100"/>
          <a:sy n="100" d="100"/>
        </p:scale>
        <p:origin x="612" y="90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4.9197008460496933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-5.92148660691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6.5863262405551071E-2"/>
                  <c:y val="-7.5623675077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4.1802665841075379E-2"/>
                  <c:y val="-9.871150488669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5.1588943043640145E-2"/>
                  <c:y val="-4.628188052340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4.2308592208800564E-3"/>
                  <c:y val="-2.8847601162594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59312171115935E-2"/>
                  <c:y val="2.480298358116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1.91547499055058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1.2148562457309791E-2"/>
                  <c:y val="1.499870621005947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4042549340312515E-3"/>
                  <c:y val="2.1590863506704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9744009697440265E-2"/>
                  <c:y val="5.18592665114706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F9CDCE0-8C08-4F5A-8E0D-9D7734CD016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8A4888E-A133-400B-8264-8DE07341F06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2F59B76-D2AD-4706-8975-045181C6A71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B68D978-DEF1-4885-956D-D30C7F3BA89D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CB8BA62-E64C-4ACF-B41F-D15FA1D5A79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D2E0AC7-64EB-406D-AEED-3B4BF5C0ECF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3357AD0-6C4B-4276-AD11-B7064CECCAB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87CA94F-5C5B-433E-9F35-2D5980E615E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7.3334893161920975E-2"/>
                  <c:y val="-5.9618149029613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1CCDC4F-BB0A-47CB-83D4-70C69D836930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73A107A-513D-46DE-B396-D5F8F230398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1.4102864069600188E-3"/>
                  <c:y val="2.337373690175439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CB719BF-4428-4F8C-B266-4FF34F8F792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4C1D6D1-5867-4C9C-A83C-C3BEB118EBB0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3.3141730563560443E-2"/>
                  <c:y val="4.492624956524690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55CBA96-6E20-4A72-9A8E-60D2032CA01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3EDA26B-1F7F-4814-AEE5-8BD61C908DD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2.8205728139200376E-3"/>
                  <c:y val="2.98539273687927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50C9A75-B877-4000-A12B-DCA1390BC9E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6F3FB48-4113-4054-B6B6-F385CB8CC30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262206334229217"/>
                  <c:y val="-3.387106799163687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DC4C940-F8C2-457D-AB9D-D004A24A5B3C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00ABCB28-D43A-4A2D-96A9-888FA7EDD14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4384915798683515"/>
                  <c:y val="-1.911150353378780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E37F02E-541E-494C-976E-3664CCDC4A7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E1F035BC-2176-4BF4-A5E9-DEA630CD02B8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0.11846405818464169"/>
                  <c:y val="-2.174845461530354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CB11164-24F1-495B-A5A8-13A5F785695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CFB4C55-083D-4D82-8526-EFE918F293B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3.5257160174001507E-3"/>
                  <c:y val="-5.686658623275259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C26FDCC-C217-4F77-A21E-CDB14364DCC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C5F2CA6-AFE4-4537-8D39-8D992729ACEA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3711</c:v>
                </c:pt>
                <c:pt idx="1">
                  <c:v>13711</c:v>
                </c:pt>
                <c:pt idx="2">
                  <c:v>37705</c:v>
                </c:pt>
                <c:pt idx="3">
                  <c:v>49277</c:v>
                </c:pt>
                <c:pt idx="4">
                  <c:v>55043</c:v>
                </c:pt>
                <c:pt idx="5" formatCode="#,##0_ ">
                  <c:v>65796</c:v>
                </c:pt>
                <c:pt idx="6" formatCode="#,##0_ ">
                  <c:v>87746</c:v>
                </c:pt>
                <c:pt idx="7" formatCode="#,##0_ ">
                  <c:v>93746</c:v>
                </c:pt>
                <c:pt idx="8" formatCode="#,##0_ ">
                  <c:v>167666</c:v>
                </c:pt>
                <c:pt idx="9" formatCode="#,##0_ ">
                  <c:v>188466</c:v>
                </c:pt>
                <c:pt idx="10" formatCode="#,##0_ ">
                  <c:v>202536</c:v>
                </c:pt>
                <c:pt idx="11" formatCode="#,##0_ ">
                  <c:v>204156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1%</c:v>
                  </c:pt>
                  <c:pt idx="1">
                    <c:v>5%</c:v>
                  </c:pt>
                  <c:pt idx="2">
                    <c:v>15%</c:v>
                  </c:pt>
                  <c:pt idx="3">
                    <c:v>19%</c:v>
                  </c:pt>
                  <c:pt idx="4">
                    <c:v>21%</c:v>
                  </c:pt>
                  <c:pt idx="5">
                    <c:v>25%</c:v>
                  </c:pt>
                  <c:pt idx="6">
                    <c:v>34%</c:v>
                  </c:pt>
                  <c:pt idx="7">
                    <c:v>36%</c:v>
                  </c:pt>
                  <c:pt idx="8">
                    <c:v>65%</c:v>
                  </c:pt>
                  <c:pt idx="9">
                    <c:v>73%</c:v>
                  </c:pt>
                  <c:pt idx="10">
                    <c:v>78%</c:v>
                  </c:pt>
                  <c:pt idx="11">
                    <c:v>79%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7684001697511903E-2"/>
                  <c:y val="1.416490042599626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17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8,700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785887135677225E-2"/>
                      <c:h val="8.159377235825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3497362417253442E-2"/>
                  <c:y val="2.961221982060124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20%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10,203K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9546201267683497E-2"/>
                  <c:y val="5.16822915517646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sz="1200" b="1" dirty="0"/>
                      <a:t>26%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35,540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0.16829806167060007</c:v>
                </c:pt>
                <c:pt idx="1">
                  <c:v>0.19707183280860679</c:v>
                </c:pt>
                <c:pt idx="2">
                  <c:v>0.26333143157754346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8148182416158979E-2"/>
                  <c:y val="2.258339803719947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32%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43,021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2.514798622664139E-2</c:v>
                </c:pt>
                <c:pt idx="1">
                  <c:v>1.8387962837772585E-2</c:v>
                </c:pt>
                <c:pt idx="2">
                  <c:v>5.543000674258871E-2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7618400026899977E-2"/>
                  <c:y val="-8.6086991769740051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25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12,655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7.8084998227546248E-2"/>
                  <c:y val="-6.3618742400770815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57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76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,641K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581482659291729E-2"/>
                      <c:h val="9.5166607747137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6.1902735327117264E-2</c:v>
                </c:pt>
                <c:pt idx="1">
                  <c:v>2.8972630521700501E-2</c:v>
                </c:pt>
                <c:pt idx="2">
                  <c:v>0.2491053103443166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83782673642787E-2"/>
                  <c:y val="0.12877558044703868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20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10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00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0K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061453271501468E-2"/>
                      <c:h val="8.17921437399749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5403437087997882E-2"/>
                  <c:y val="0.32957064433571681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22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11,155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7.7715233367229158E-2"/>
                  <c:y val="-1.975822008138966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85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114,513K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0.35485743026269972</c:v>
                </c:pt>
                <c:pt idx="1">
                  <c:v>1.0202228961041468</c:v>
                </c:pt>
                <c:pt idx="2">
                  <c:v>0.2806102413254003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6.9782815614911821E-4"/>
                  <c:y val="-0.1685618666711147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39%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(20,150K)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7213210264452649E-2"/>
                  <c:y val="-9.45313171196117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(20,450K)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0.38979378651294166</c:v>
                </c:pt>
                <c:pt idx="1">
                  <c:v>-0.26465532227222666</c:v>
                </c:pt>
                <c:pt idx="2">
                  <c:v>0.15152301001015095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6.2025950824535015E-3"/>
                  <c:y val="3.148317698385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1.0776364887954967E-2"/>
                  <c:y val="3.2241377562288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2.2503128679421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3.105161979414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2.5050684249865885E-2"/>
                  <c:y val="3.3157830470758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5.1760398335950877E-2"/>
                  <c:y val="-1.684108953423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8982093027155343E-2"/>
                  <c:y val="-3.712978762889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4.7358083822760091E-2"/>
                  <c:y val="-2.388860799222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9744009697440366E-2"/>
                  <c:y val="-2.527805463364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</c:v>
                </c:pt>
                <c:pt idx="1">
                  <c:v>9</c:v>
                </c:pt>
                <c:pt idx="2">
                  <c:v>961</c:v>
                </c:pt>
                <c:pt idx="3">
                  <c:v>961</c:v>
                </c:pt>
                <c:pt idx="4">
                  <c:v>2390</c:v>
                </c:pt>
                <c:pt idx="5" formatCode="#,##0_ ">
                  <c:v>2931</c:v>
                </c:pt>
                <c:pt idx="6" formatCode="#,##0_ ">
                  <c:v>11121</c:v>
                </c:pt>
                <c:pt idx="7" formatCode="#,##0_ ">
                  <c:v>12150</c:v>
                </c:pt>
                <c:pt idx="8" formatCode="#,##0_ ">
                  <c:v>12250</c:v>
                </c:pt>
                <c:pt idx="9" formatCode="#,##0_ ">
                  <c:v>14470</c:v>
                </c:pt>
                <c:pt idx="10" formatCode="#,##0_ ">
                  <c:v>16170</c:v>
                </c:pt>
                <c:pt idx="11" formatCode="#,##0_ ">
                  <c:v>21030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8644553745959461E-2"/>
                  <c:y val="-4.617529685537336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2.7490257641559164E-2"/>
                  <c:y val="4.99956138978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8772548897239315E-2"/>
                  <c:y val="4.1548069255451438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5867441073070269E-2"/>
                  <c:y val="-3.818553785294352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2815711212431999E-2"/>
                  <c:y val="-2.03966975956666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1905</c:v>
                </c:pt>
                <c:pt idx="1">
                  <c:v>1905</c:v>
                </c:pt>
                <c:pt idx="2">
                  <c:v>5602</c:v>
                </c:pt>
                <c:pt idx="3">
                  <c:v>5602</c:v>
                </c:pt>
                <c:pt idx="4">
                  <c:v>7021</c:v>
                </c:pt>
                <c:pt idx="5" formatCode="#,##0_ ">
                  <c:v>10854</c:v>
                </c:pt>
                <c:pt idx="6" formatCode="#,##0_ ">
                  <c:v>14474</c:v>
                </c:pt>
                <c:pt idx="7" formatCode="#,##0_ ">
                  <c:v>22546</c:v>
                </c:pt>
                <c:pt idx="8" formatCode="#,##0_ ">
                  <c:v>24189</c:v>
                </c:pt>
                <c:pt idx="9" formatCode="#,##0_ ">
                  <c:v>26849</c:v>
                </c:pt>
                <c:pt idx="10" formatCode="#,##0_ ">
                  <c:v>30999</c:v>
                </c:pt>
                <c:pt idx="11" formatCode="#,##0_ ">
                  <c:v>39913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8502136-8842-440E-86D3-1220E741482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29A917E-0713-40DC-AFB6-AF675541EC9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E60D8E5-F8BE-4297-831D-2D770656D48B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AB8864A-7897-488D-8526-F9538089056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A9A65FA-924F-49B7-86D7-EF983B5033B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8585F06-9596-4E2B-87FB-EB494A28857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41FAAAB-61B2-4857-877D-6E5BB51AA12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B5A52A0-E73B-4C17-BFD0-D2DBB28D5EF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8.3206898010641059E-2"/>
                  <c:y val="-4.562229532882321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1094206-DDC1-4EBA-92B3-88E4CFE0C08E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CD92A37-ABE3-4FE0-9C6D-5DE265F478A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8.7437757231521224E-2"/>
                  <c:y val="-5.500304382267098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22B34CE-912E-46E5-8C34-ACAA277D841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D307C54-2211-4535-A28F-B91984A2EE7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0.13045149264380179"/>
                  <c:y val="-1.105716523791408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152511D-0638-46FF-BABC-489ED494CED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FFA90941-C413-4357-BD0C-0E95DD0CD7A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0.12269491740552164"/>
                  <c:y val="-3.452699965484241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BA04A4D-8FC2-422D-8A89-452F01439A3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4945805-E74B-4C19-9278-29B019DB213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5194332469801371E-2"/>
                  <c:y val="-4.226858021211107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E5C6A47-32CB-49BD-89A5-4207AAD4936F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C4EB3A5-4F14-41D3-8097-43E6D004826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7.8975983266674266E-2"/>
                  <c:y val="3.967108200953118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6AD5FA9-860F-43F2-AC5C-ACBFFFBC4AA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1C9474E9-0689-414B-85B6-F90FD021225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5.2180597057520595E-2"/>
                  <c:y val="3.143578944769931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DAF11E8-062D-4779-8E54-DCCD773CA664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F6E0894-6887-470E-915F-7F39B52198B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4.9360024243602727E-3"/>
                  <c:y val="-5.686658623275259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A208845-45F1-49F6-9DDA-5EBD35DCC79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BDA7DAA2-F563-4E8B-8F6C-BB8BF3B229D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5000</c:v>
                </c:pt>
                <c:pt idx="3">
                  <c:v>6800</c:v>
                </c:pt>
                <c:pt idx="4">
                  <c:v>8700</c:v>
                </c:pt>
                <c:pt idx="5" formatCode="#,##0_ ">
                  <c:v>11400</c:v>
                </c:pt>
                <c:pt idx="6" formatCode="#,##0_ ">
                  <c:v>19750</c:v>
                </c:pt>
                <c:pt idx="7" formatCode="#,##0_ ">
                  <c:v>21250</c:v>
                </c:pt>
                <c:pt idx="8" formatCode="#,##0_ ">
                  <c:v>23750</c:v>
                </c:pt>
                <c:pt idx="9" formatCode="#,##0_ ">
                  <c:v>23750</c:v>
                </c:pt>
                <c:pt idx="10" formatCode="#,##0_ ">
                  <c:v>26420</c:v>
                </c:pt>
                <c:pt idx="11" formatCode="#,##0_ ">
                  <c:v>31544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0%</c:v>
                  </c:pt>
                  <c:pt idx="1">
                    <c:v>0%</c:v>
                  </c:pt>
                  <c:pt idx="2">
                    <c:v>10%</c:v>
                  </c:pt>
                  <c:pt idx="3">
                    <c:v>13%</c:v>
                  </c:pt>
                  <c:pt idx="4">
                    <c:v>17%</c:v>
                  </c:pt>
                  <c:pt idx="5">
                    <c:v>22%</c:v>
                  </c:pt>
                  <c:pt idx="6">
                    <c:v>38%</c:v>
                  </c:pt>
                  <c:pt idx="7">
                    <c:v>41%</c:v>
                  </c:pt>
                  <c:pt idx="8">
                    <c:v>46%</c:v>
                  </c:pt>
                  <c:pt idx="9">
                    <c:v>46%</c:v>
                  </c:pt>
                  <c:pt idx="10">
                    <c:v>51%</c:v>
                  </c:pt>
                  <c:pt idx="11">
                    <c:v>61%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1.0776364887954967E-2"/>
                  <c:y val="-2.094286650071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3.3255219753159954E-2"/>
                  <c:y val="-2.2283603163107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4.9197008460496933E-2"/>
                  <c:y val="-1.653428278853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2.7871257063785921E-2"/>
                  <c:y val="-2.002641359224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1.0862092534110331E-2"/>
                  <c:y val="-2.523860175470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1.3596937701875004E-2"/>
                  <c:y val="3.0050310134893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2.3383214904439769E-2"/>
                  <c:y val="2.9295636070775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348E-2"/>
                  <c:y val="3.9102872389993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3650</c:v>
                </c:pt>
                <c:pt idx="1">
                  <c:v>3650</c:v>
                </c:pt>
                <c:pt idx="2">
                  <c:v>3650</c:v>
                </c:pt>
                <c:pt idx="3">
                  <c:v>3650</c:v>
                </c:pt>
                <c:pt idx="4">
                  <c:v>3650</c:v>
                </c:pt>
                <c:pt idx="5" formatCode="#,##0_ ">
                  <c:v>6700</c:v>
                </c:pt>
                <c:pt idx="6" formatCode="#,##0_ ">
                  <c:v>14134</c:v>
                </c:pt>
                <c:pt idx="7" formatCode="#,##0_ ">
                  <c:v>15534</c:v>
                </c:pt>
                <c:pt idx="8" formatCode="#,##0_ ">
                  <c:v>15534</c:v>
                </c:pt>
                <c:pt idx="9" formatCode="#,##0_ ">
                  <c:v>22034</c:v>
                </c:pt>
                <c:pt idx="10" formatCode="#,##0_ ">
                  <c:v>24586</c:v>
                </c:pt>
                <c:pt idx="11" formatCode="#,##0_ ">
                  <c:v>29307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2.4669684827639177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2.4669684827639125E-2"/>
                  <c:y val="3.0372986195018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313140326939934E-2"/>
                  <c:y val="3.3162459020801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2.0438825606759071E-2"/>
                  <c:y val="6.8446998032645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3.5951976083319279E-2"/>
                  <c:y val="3.3200589456868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-4.242705294929014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7277727480030391E-2"/>
                  <c:y val="-2.4189684152153224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5.8584851991552049E-2"/>
                  <c:y val="-3.4392551296456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0</c:v>
                </c:pt>
                <c:pt idx="1">
                  <c:v>1014</c:v>
                </c:pt>
                <c:pt idx="2">
                  <c:v>1814</c:v>
                </c:pt>
                <c:pt idx="3">
                  <c:v>2514</c:v>
                </c:pt>
                <c:pt idx="4">
                  <c:v>2655</c:v>
                </c:pt>
                <c:pt idx="5" formatCode="#,##0_ ">
                  <c:v>5155</c:v>
                </c:pt>
                <c:pt idx="6" formatCode="#,##0_ ">
                  <c:v>11135</c:v>
                </c:pt>
                <c:pt idx="7" formatCode="#,##0_ ">
                  <c:v>14342</c:v>
                </c:pt>
                <c:pt idx="8" formatCode="#,##0_ ">
                  <c:v>16192</c:v>
                </c:pt>
                <c:pt idx="9" formatCode="#,##0_ ">
                  <c:v>23644</c:v>
                </c:pt>
                <c:pt idx="10" formatCode="#,##0_ ">
                  <c:v>28824</c:v>
                </c:pt>
                <c:pt idx="11" formatCode="#,##0_ ">
                  <c:v>38086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123C37F-343E-4610-8F4D-1145DB65B2A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B32D680-0AA8-4C9E-9DEE-1B7705A66A7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6.2052601906240831E-2"/>
                  <c:y val="-6.908573793854960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26E1649-337B-4384-8546-187FAF451B42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D1116B1-8358-4C16-9B55-E5AE38A4B8A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7.4745179568881021E-2"/>
                  <c:y val="-6.65885249868967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1FE0552-36D3-4AB1-8EC2-35036361C91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DCB1CD2-B8EF-4FD8-AA39-046A40CF5BE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8.3206898010641114E-2"/>
                  <c:y val="-3.59587644680761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98CBCD3-8041-48BB-99EC-8511FBB45F0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F025FA3-71FD-4531-A099-E5F29552B69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6.2052601906240831E-2"/>
                  <c:y val="-4.282312458866516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7278FD3-FDDD-4865-B021-7C5E39FE8BE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85FC117-A259-431D-9A31-16BCBB0242F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6.0642315499280806E-2"/>
                  <c:y val="-6.06013853029871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68FBCFA-E34F-4055-A8C8-9A08F2186EC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5F1914A7-4A2E-4909-92ED-00C3589980E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5.8526885888840779E-2"/>
                  <c:y val="4.492624956524690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76D61CB-F21A-4EDC-A1E2-BEB10F875B1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095278C-744B-4F8C-B7A7-104FE4B1E500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9.0258330045441315E-2"/>
                  <c:y val="-7.09162192768970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A5CD096-F19C-4A3B-B2EC-7ED033A525A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F5898C7-86D2-4653-B48D-476AA150497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5019550234124202"/>
                  <c:y val="-5.8793605900563754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C408DB7-5B6F-4CFA-A5A6-21ADCABB824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F610FD2-B40A-49D9-B517-DD09AD6CBE06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043611385919546"/>
                  <c:y val="-5.82998938960004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F593048-1C36-45D3-B1DA-787ADE96F59E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38D9E13-52E8-425A-AB77-2CB545848FF7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2.6795441732240358E-2"/>
                  <c:y val="5.102998462880571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157C57D-E3CA-4359-AA2E-466D568FB7B3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42046F9-5BD6-431C-A0E0-400AD978DFB1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3.5257160174001507E-3"/>
                  <c:y val="-3.447322031148819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A4A979A-EABA-4683-BDC6-5523FF4F247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63866DA5-2A84-4ED5-A230-14BCBA606C8C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204</c:v>
                </c:pt>
                <c:pt idx="2">
                  <c:v>346</c:v>
                </c:pt>
                <c:pt idx="3">
                  <c:v>8413</c:v>
                </c:pt>
                <c:pt idx="4">
                  <c:v>10203</c:v>
                </c:pt>
                <c:pt idx="5" formatCode="#,##0_ ">
                  <c:v>11155</c:v>
                </c:pt>
                <c:pt idx="6" formatCode="#,##0_ ">
                  <c:v>12655</c:v>
                </c:pt>
                <c:pt idx="7" formatCode="#,##0_ ">
                  <c:v>14155</c:v>
                </c:pt>
                <c:pt idx="8" formatCode="#,##0_ ">
                  <c:v>54955</c:v>
                </c:pt>
                <c:pt idx="9" formatCode="#,##0_ ">
                  <c:v>54955</c:v>
                </c:pt>
                <c:pt idx="10" formatCode="#,##0_ ">
                  <c:v>63855</c:v>
                </c:pt>
                <c:pt idx="11" formatCode="#,##0_ ">
                  <c:v>65475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0%</c:v>
                  </c:pt>
                  <c:pt idx="1">
                    <c:v>0%</c:v>
                  </c:pt>
                  <c:pt idx="2">
                    <c:v>1%</c:v>
                  </c:pt>
                  <c:pt idx="3">
                    <c:v>16%</c:v>
                  </c:pt>
                  <c:pt idx="4">
                    <c:v>20%</c:v>
                  </c:pt>
                  <c:pt idx="5">
                    <c:v>22%</c:v>
                  </c:pt>
                  <c:pt idx="6">
                    <c:v>24%</c:v>
                  </c:pt>
                  <c:pt idx="7">
                    <c:v>27%</c:v>
                  </c:pt>
                  <c:pt idx="8">
                    <c:v>106%</c:v>
                  </c:pt>
                  <c:pt idx="9">
                    <c:v>106%</c:v>
                  </c:pt>
                  <c:pt idx="10">
                    <c:v>123%</c:v>
                  </c:pt>
                  <c:pt idx="11">
                    <c:v>126%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1.3254027117253544E-2"/>
                  <c:y val="2.3085664763377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2058656143635117E-2"/>
                  <c:y val="2.1044694601655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8042712356096653E-2"/>
                  <c:y val="3.385079053430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3.0358659730600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3.6247247859390673E-2"/>
                  <c:y val="2.5146471568139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2.2058656143635117E-2"/>
                  <c:y val="1.885362717426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2.1972928497479751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2.8205728139200376E-3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5068</c:v>
                </c:pt>
                <c:pt idx="1">
                  <c:v>5552</c:v>
                </c:pt>
                <c:pt idx="2">
                  <c:v>14515</c:v>
                </c:pt>
                <c:pt idx="3">
                  <c:v>14531</c:v>
                </c:pt>
                <c:pt idx="4">
                  <c:v>22952</c:v>
                </c:pt>
                <c:pt idx="5" formatCode="#,##0_ ">
                  <c:v>41986</c:v>
                </c:pt>
                <c:pt idx="6" formatCode="#,##0_ ">
                  <c:v>45203</c:v>
                </c:pt>
                <c:pt idx="7" formatCode="#,##0_ ">
                  <c:v>49507</c:v>
                </c:pt>
                <c:pt idx="8" formatCode="#,##0_ ">
                  <c:v>60588</c:v>
                </c:pt>
                <c:pt idx="9" formatCode="#,##0_ ">
                  <c:v>101967</c:v>
                </c:pt>
                <c:pt idx="10" formatCode="#,##0_ ">
                  <c:v>104298</c:v>
                </c:pt>
                <c:pt idx="11" formatCode="#,##0_ ">
                  <c:v>107576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4.582398093203946E-2"/>
                  <c:y val="-4.0428621366533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5.710627218771961E-2"/>
                  <c:y val="-3.27941586816832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6.8388563443399664E-2"/>
                  <c:y val="-2.5610428608142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6.2747417815559633E-2"/>
                  <c:y val="-2.0021785042201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6.4157704222519651E-2"/>
                  <c:y val="-2.392563639256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6.6978277036439687E-2"/>
                  <c:y val="-1.1586142385660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6.9798849850359723E-2"/>
                  <c:y val="-1.7234516287867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5867441073070269E-2"/>
                  <c:y val="-2.978802563246932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5.1533419956751855E-2"/>
                  <c:y val="-6.40084389487637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102864069601222E-3"/>
                  <c:y val="1.82692176295740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3711</c:v>
                </c:pt>
                <c:pt idx="1">
                  <c:v>13711</c:v>
                </c:pt>
                <c:pt idx="2">
                  <c:v>37705</c:v>
                </c:pt>
                <c:pt idx="3">
                  <c:v>49277</c:v>
                </c:pt>
                <c:pt idx="4">
                  <c:v>53727</c:v>
                </c:pt>
                <c:pt idx="5" formatCode="#,##0_ ">
                  <c:v>69854</c:v>
                </c:pt>
                <c:pt idx="6" formatCode="#,##0_ ">
                  <c:v>83904</c:v>
                </c:pt>
                <c:pt idx="7" formatCode="#,##0_ ">
                  <c:v>89140</c:v>
                </c:pt>
                <c:pt idx="8" formatCode="#,##0_ ">
                  <c:v>106836</c:v>
                </c:pt>
                <c:pt idx="9" formatCode="#,##0_ ">
                  <c:v>107760</c:v>
                </c:pt>
                <c:pt idx="10" formatCode="#,##0_ ">
                  <c:v>113564</c:v>
                </c:pt>
                <c:pt idx="11" formatCode="#,##0_ ">
                  <c:v>119427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F6EAD26-372A-48EB-A64E-FFBAD9EA6DC2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F496A31-AD59-4734-A001-B75FE83A72E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F65B6B3-2CEA-4872-B942-7487EC89CAAF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F8115268-E86C-4407-8294-D2CC9F59B9E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718176692896141"/>
                  <c:y val="-3.019930536484215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6D215FC-7DE0-441D-A0AE-ECBFF442F016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078D3D9-B668-4D40-A071-7ED2699ACFF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6.0642315499280862E-2"/>
                  <c:y val="3.961884551619133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E749D89-5820-48E4-A58D-6204F9CBF482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E6E31DF-C000-4A7F-886E-551EB164E5D7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8.602747082456115E-2"/>
                  <c:y val="-3.442561236819102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01C632F-B322-42A6-BA7C-CDA4817400E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9E370A9-7036-47BF-8A17-95C30529F3A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7.4745179568881048E-2"/>
                  <c:y val="-3.26096779014065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FBD6824-CE55-44E8-BA0C-BC6157B24E0B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B72C2F2-9B35-4E29-8DEC-8E6929AA544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9.3784046062841256E-2"/>
                  <c:y val="-3.065136041902043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7728EB6-997F-4A05-B8E0-4AAF6F5A9F68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A8D78F1-5DBE-4F83-B5F6-9CDD7243EF33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5.6411456278400753E-2"/>
                  <c:y val="-4.012534113515851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DC2FB56-4FCC-453B-8324-95D11CD48C2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8FC9BEC-4C77-49EC-9B86-5A140C3524C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8.6732614028041152E-2"/>
                  <c:y val="-2.267438503100467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9A7D4B9-AF92-496D-B9EC-C35ACE06849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6A04D27A-D78E-4A3C-AB23-C2643328F14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1987428906851481"/>
                  <c:y val="-5.82998938960004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24C56C4-F7F1-4EF7-B7DE-36C5E30969E9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A0E6FE6-8B67-4790-B629-DDAD3472593C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5.9232029092320788E-2"/>
                  <c:y val="-7.493269867830654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876690B-A7EC-4345-821F-A9760D0412F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B6493D7A-7E43-466E-984F-EF6BEDDDE45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1.4102864069601222E-3"/>
                  <c:y val="-0.1100508302957555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B26A5D5-52C8-4D7A-AE25-F7BA57A3896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575FC30-6412-4386-989E-2EA3D0335DE0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3254</c:v>
                </c:pt>
                <c:pt idx="1">
                  <c:v>13254</c:v>
                </c:pt>
                <c:pt idx="2">
                  <c:v>27934</c:v>
                </c:pt>
                <c:pt idx="3">
                  <c:v>34064</c:v>
                </c:pt>
                <c:pt idx="4">
                  <c:v>35540</c:v>
                </c:pt>
                <c:pt idx="5" formatCode="#,##0_ ">
                  <c:v>41921</c:v>
                </c:pt>
                <c:pt idx="6" formatCode="#,##0_ ">
                  <c:v>54021</c:v>
                </c:pt>
                <c:pt idx="7" formatCode="#,##0_ ">
                  <c:v>57021</c:v>
                </c:pt>
                <c:pt idx="8" formatCode="#,##0_ ">
                  <c:v>87641</c:v>
                </c:pt>
                <c:pt idx="9" formatCode="#,##0_ ">
                  <c:v>108441</c:v>
                </c:pt>
                <c:pt idx="10" formatCode="#,##0_ ">
                  <c:v>110941</c:v>
                </c:pt>
                <c:pt idx="11" formatCode="#,##0_ ">
                  <c:v>114513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2%</c:v>
                  </c:pt>
                  <c:pt idx="1">
                    <c:v>10%</c:v>
                  </c:pt>
                  <c:pt idx="2">
                    <c:v>21%</c:v>
                  </c:pt>
                  <c:pt idx="3">
                    <c:v>25%</c:v>
                  </c:pt>
                  <c:pt idx="4">
                    <c:v>26%</c:v>
                  </c:pt>
                  <c:pt idx="5">
                    <c:v>31%</c:v>
                  </c:pt>
                  <c:pt idx="6">
                    <c:v>40%</c:v>
                  </c:pt>
                  <c:pt idx="7">
                    <c:v>42%</c:v>
                  </c:pt>
                  <c:pt idx="8">
                    <c:v>65%</c:v>
                  </c:pt>
                  <c:pt idx="9">
                    <c:v>80%</c:v>
                  </c:pt>
                  <c:pt idx="10">
                    <c:v>82%</c:v>
                  </c:pt>
                  <c:pt idx="11">
                    <c:v>85%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9852525346645"/>
          <c:y val="4.7627951600311899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1203988087345137E-2"/>
                  <c:y val="-4.85270718800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2E-4554-8B7C-81A5E4544678}"/>
                </c:ext>
              </c:extLst>
            </c:dLbl>
            <c:dLbl>
              <c:idx val="1"/>
              <c:layout>
                <c:manualLayout>
                  <c:x val="1.9912662033967552E-2"/>
                  <c:y val="4.0275856891856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2E-4554-8B7C-81A5E4544678}"/>
                </c:ext>
              </c:extLst>
            </c:dLbl>
            <c:dLbl>
              <c:idx val="2"/>
              <c:layout>
                <c:manualLayout>
                  <c:x val="0"/>
                  <c:y val="3.4272698997359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2E-4554-8B7C-81A5E4544678}"/>
                </c:ext>
              </c:extLst>
            </c:dLbl>
            <c:dLbl>
              <c:idx val="3"/>
              <c:layout>
                <c:manualLayout>
                  <c:x val="-2.5601994043672568E-2"/>
                  <c:y val="-2.802465437213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2E-4554-8B7C-81A5E4544678}"/>
                </c:ext>
              </c:extLst>
            </c:dLbl>
            <c:dLbl>
              <c:idx val="4"/>
              <c:layout>
                <c:manualLayout>
                  <c:x val="-3.5558325060656398E-2"/>
                  <c:y val="-2.169078495809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2E-4554-8B7C-81A5E4544678}"/>
                </c:ext>
              </c:extLst>
            </c:dLbl>
            <c:dLbl>
              <c:idx val="5"/>
              <c:layout>
                <c:manualLayout>
                  <c:x val="-1.9912662033967656E-2"/>
                  <c:y val="1.271969143356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112722242329E-2"/>
                      <c:h val="4.13907377800673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E-4554-8B7C-81A5E4544678}"/>
                </c:ext>
              </c:extLst>
            </c:dLbl>
            <c:dLbl>
              <c:idx val="6"/>
              <c:layout>
                <c:manualLayout>
                  <c:x val="-2.9868993050951326E-2"/>
                  <c:y val="3.463041671711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E-4554-8B7C-81A5E4544678}"/>
                </c:ext>
              </c:extLst>
            </c:dLbl>
            <c:dLbl>
              <c:idx val="7"/>
              <c:layout>
                <c:manualLayout>
                  <c:x val="-3.4135992058230091E-2"/>
                  <c:y val="3.647187338577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E-4554-8B7C-81A5E4544678}"/>
                </c:ext>
              </c:extLst>
            </c:dLbl>
            <c:dLbl>
              <c:idx val="8"/>
              <c:layout>
                <c:manualLayout>
                  <c:x val="-3.6980658063082594E-2"/>
                  <c:y val="3.021146999096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E-4554-8B7C-81A5E4544678}"/>
                </c:ext>
              </c:extLst>
            </c:dLbl>
            <c:dLbl>
              <c:idx val="9"/>
              <c:layout>
                <c:manualLayout>
                  <c:x val="-3.6980658063082594E-2"/>
                  <c:y val="-3.260884242500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2E-4554-8B7C-81A5E4544678}"/>
                </c:ext>
              </c:extLst>
            </c:dLbl>
            <c:dLbl>
              <c:idx val="10"/>
              <c:layout>
                <c:manualLayout>
                  <c:x val="-3.8402991065509061E-2"/>
                  <c:y val="-3.4046121554907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2E-4554-8B7C-81A5E4544678}"/>
                </c:ext>
              </c:extLst>
            </c:dLbl>
            <c:dLbl>
              <c:idx val="11"/>
              <c:layout>
                <c:manualLayout>
                  <c:x val="-1.2800997021836284E-2"/>
                  <c:y val="3.270153319691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2E-4554-8B7C-81A5E454467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</c:formatCode>
                <c:ptCount val="12"/>
                <c:pt idx="0">
                  <c:v>9632</c:v>
                </c:pt>
                <c:pt idx="1">
                  <c:v>128919</c:v>
                </c:pt>
                <c:pt idx="2">
                  <c:v>190323</c:v>
                </c:pt>
                <c:pt idx="3">
                  <c:v>275617</c:v>
                </c:pt>
                <c:pt idx="4">
                  <c:v>304931</c:v>
                </c:pt>
                <c:pt idx="5">
                  <c:v>312901</c:v>
                </c:pt>
                <c:pt idx="6">
                  <c:v>370767</c:v>
                </c:pt>
                <c:pt idx="7">
                  <c:v>378550</c:v>
                </c:pt>
                <c:pt idx="8">
                  <c:v>390850</c:v>
                </c:pt>
                <c:pt idx="9">
                  <c:v>440378</c:v>
                </c:pt>
                <c:pt idx="10" formatCode="#,##0_ ">
                  <c:v>452204</c:v>
                </c:pt>
                <c:pt idx="11" formatCode="#,##0_ ">
                  <c:v>467720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577589945203219E-3"/>
                  <c:y val="-4.80370810662829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1.5123319631152094E-2"/>
                  <c:y val="5.4311528420478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2.8177760714759293E-2"/>
                  <c:y val="5.0681483153051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1.9524040339604365E-3"/>
                  <c:y val="2.9079727109212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5867542495278355E-2"/>
                  <c:y val="4.583547227779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2.1644324465740366E-2"/>
                  <c:y val="-3.2524161966710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4.7172737975350411E-2"/>
                  <c:y val="-4.645547055214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5.0017291985478315E-2"/>
                  <c:y val="-3.8907237592996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1.7303632929674479E-2"/>
                  <c:y val="-1.034657880649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7068909906067787E-2"/>
                  <c:y val="3.526254489494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9420239149055229E-2"/>
                  <c:y val="3.9893650499031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9.9563310169837761E-3"/>
                  <c:y val="-2.030042337940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</c:formatCode>
                <c:ptCount val="12"/>
                <c:pt idx="0">
                  <c:v>56524</c:v>
                </c:pt>
                <c:pt idx="1">
                  <c:v>87396</c:v>
                </c:pt>
                <c:pt idx="2">
                  <c:v>191588</c:v>
                </c:pt>
                <c:pt idx="3">
                  <c:v>228451</c:v>
                </c:pt>
                <c:pt idx="4">
                  <c:v>282510</c:v>
                </c:pt>
                <c:pt idx="5">
                  <c:v>342484</c:v>
                </c:pt>
                <c:pt idx="6">
                  <c:v>356532</c:v>
                </c:pt>
                <c:pt idx="7">
                  <c:v>379861</c:v>
                </c:pt>
                <c:pt idx="8">
                  <c:v>413290</c:v>
                </c:pt>
                <c:pt idx="9">
                  <c:v>424667</c:v>
                </c:pt>
                <c:pt idx="10" formatCode="#,##0_ ">
                  <c:v>445245</c:v>
                </c:pt>
                <c:pt idx="11" formatCode="#,##0_ ">
                  <c:v>488194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398-4ED0-92B0-FECC08E29ACF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8398-4ED0-92B0-FECC08E29ACF}"/>
              </c:ext>
            </c:extLst>
          </c:dPt>
          <c:dPt>
            <c:idx val="3"/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398-4ED0-92B0-FECC08E29ACF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8398-4ED0-92B0-FECC08E29ACF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4EF-41C8-A48E-07FB16BA638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319A-4814-939D-031ABD929E8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8-77B5-4D4C-AAF6-A8222A55DD63}"/>
              </c:ext>
            </c:extLst>
          </c:dPt>
          <c:dPt>
            <c:idx val="8"/>
            <c:marker>
              <c:spPr>
                <a:ln>
                  <a:prstDash val="dashDot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4CF6-47E0-9971-13D060A1968A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4CF6-47E0-9971-13D060A1968A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4CF6-47E0-9971-13D060A1968A}"/>
              </c:ext>
            </c:extLst>
          </c:dPt>
          <c:dLbls>
            <c:dLbl>
              <c:idx val="0"/>
              <c:layout>
                <c:manualLayout>
                  <c:x val="-6.6849651114033931E-2"/>
                  <c:y val="-7.567572144889638E-2"/>
                </c:manualLayout>
              </c:layout>
              <c:tx>
                <c:rich>
                  <a:bodyPr/>
                  <a:lstStyle/>
                  <a:p>
                    <a:fld id="{89EEE9F9-DE68-44EF-B6BB-269820B8CF8C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BCB5C83-C6D2-4798-9FB1-FEC8D04F7B82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8398-4ED0-92B0-FECC08E29ACF}"/>
                </c:ext>
              </c:extLst>
            </c:dLbl>
            <c:dLbl>
              <c:idx val="1"/>
              <c:layout>
                <c:manualLayout>
                  <c:x val="-0.10383030917711653"/>
                  <c:y val="-4.5464251457934299E-2"/>
                </c:manualLayout>
              </c:layout>
              <c:tx>
                <c:rich>
                  <a:bodyPr/>
                  <a:lstStyle/>
                  <a:p>
                    <a:fld id="{7CF2C6C5-442B-452A-9409-E655B21E5B8A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C34BCAE-70C2-4518-B0C0-8EB59F9DB348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8398-4ED0-92B0-FECC08E29ACF}"/>
                </c:ext>
              </c:extLst>
            </c:dLbl>
            <c:dLbl>
              <c:idx val="2"/>
              <c:layout>
                <c:manualLayout>
                  <c:x val="-9.6718644164985254E-2"/>
                  <c:y val="-2.9690799605526331E-2"/>
                </c:manualLayout>
              </c:layout>
              <c:tx>
                <c:rich>
                  <a:bodyPr/>
                  <a:lstStyle/>
                  <a:p>
                    <a:fld id="{81FC2C1B-406F-4BB9-A803-9699C1E00691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DCF5899-5E2F-4608-80C8-D9FD9DDD0D2D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8398-4ED0-92B0-FECC08E29ACF}"/>
                </c:ext>
              </c:extLst>
            </c:dLbl>
            <c:dLbl>
              <c:idx val="3"/>
              <c:layout>
                <c:manualLayout>
                  <c:x val="-0.12232063820865782"/>
                  <c:y val="-7.484711172121728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F1040C77-2613-4A9F-BC15-F492590CD862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F9685DE-ABB1-4D54-A087-239138AF2157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4584741480337"/>
                      <c:h val="4.59389197565688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8398-4ED0-92B0-FECC08E29ACF}"/>
                </c:ext>
              </c:extLst>
            </c:dLbl>
            <c:dLbl>
              <c:idx val="4"/>
              <c:layout>
                <c:manualLayout>
                  <c:x val="-7.9650648135870264E-2"/>
                  <c:y val="-7.5529476008767402E-2"/>
                </c:manualLayout>
              </c:layout>
              <c:tx>
                <c:rich>
                  <a:bodyPr/>
                  <a:lstStyle/>
                  <a:p>
                    <a:fld id="{2FA6A555-559F-4E5B-BDE2-AD2AA705CBD4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A299E44-791C-4510-B8B4-E8E490171588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8398-4ED0-92B0-FECC08E29ACF}"/>
                </c:ext>
              </c:extLst>
            </c:dLbl>
            <c:dLbl>
              <c:idx val="5"/>
              <c:layout>
                <c:manualLayout>
                  <c:x val="-3.8402767076059649E-2"/>
                  <c:y val="4.311219451238589E-2"/>
                </c:manualLayout>
              </c:layout>
              <c:tx>
                <c:rich>
                  <a:bodyPr/>
                  <a:lstStyle/>
                  <a:p>
                    <a:fld id="{CA63DA5F-5423-46A9-A3DE-95C483899A98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A66DD9D-2272-4029-9805-A64424BEB295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7403801011358"/>
                      <c:h val="5.452162750348048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4EF-41C8-A48E-07FB16BA6381}"/>
                </c:ext>
              </c:extLst>
            </c:dLbl>
            <c:dLbl>
              <c:idx val="6"/>
              <c:layout>
                <c:manualLayout>
                  <c:x val="-2.1334995036393911E-2"/>
                  <c:y val="5.5798013762634269E-2"/>
                </c:manualLayout>
              </c:layout>
              <c:tx>
                <c:rich>
                  <a:bodyPr/>
                  <a:lstStyle/>
                  <a:p>
                    <a:fld id="{DF9BFA7A-D1C7-410D-8C7F-F43689A534DE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86DDC85-64D0-47A7-865A-8789026A990E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319A-4814-939D-031ABD929E81}"/>
                </c:ext>
              </c:extLst>
            </c:dLbl>
            <c:dLbl>
              <c:idx val="7"/>
              <c:layout>
                <c:manualLayout>
                  <c:x val="9.9563310169837761E-3"/>
                  <c:y val="3.957140702531968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9EDF48D2-92F0-404E-BD76-8BB9916B218C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11AC1EC-A178-4648-A7D5-D11353B4AB12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29051341965588"/>
                      <c:h val="7.181749667629201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77B5-4D4C-AAF6-A8222A55DD63}"/>
                </c:ext>
              </c:extLst>
            </c:dLbl>
            <c:dLbl>
              <c:idx val="8"/>
              <c:layout>
                <c:manualLayout>
                  <c:x val="-0.12658763721593658"/>
                  <c:y val="-2.986839970183324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AECBAF05-7B86-4F0A-9246-D92E9BDA3370}" type="CELLRANG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F8629F4-F247-4511-AD26-60FD9A5F029D}" type="VALU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9250746332844"/>
                      <c:h val="5.082498219993879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CF6-47E0-9971-13D060A1968A}"/>
                </c:ext>
              </c:extLst>
            </c:dLbl>
            <c:dLbl>
              <c:idx val="9"/>
              <c:layout>
                <c:manualLayout>
                  <c:x val="-0.10240797617469027"/>
                  <c:y val="-4.0275856891856421E-2"/>
                </c:manualLayout>
              </c:layout>
              <c:tx>
                <c:rich>
                  <a:bodyPr/>
                  <a:lstStyle/>
                  <a:p>
                    <a:fld id="{69178833-B18F-45CF-AF60-09040DBEC1C8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EA56FF11-A6F0-437D-B501-E6AC58603079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4CF6-47E0-9971-13D060A1968A}"/>
                </c:ext>
              </c:extLst>
            </c:dLbl>
            <c:dLbl>
              <c:idx val="10"/>
              <c:layout>
                <c:manualLayout>
                  <c:x val="-9.5296311162558892E-2"/>
                  <c:y val="-5.8705528741348559E-2"/>
                </c:manualLayout>
              </c:layout>
              <c:tx>
                <c:rich>
                  <a:bodyPr/>
                  <a:lstStyle/>
                  <a:p>
                    <a:fld id="{28E4189A-9D3E-4F01-90C3-A92CAF6BF937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D60EF6B9-16B1-4D84-B327-1BFF5BDD234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4CF6-47E0-9971-13D060A1968A}"/>
                </c:ext>
              </c:extLst>
            </c:dLbl>
            <c:dLbl>
              <c:idx val="11"/>
              <c:layout>
                <c:manualLayout>
                  <c:x val="-1.4223330024262537E-3"/>
                  <c:y val="-9.203346846350971E-2"/>
                </c:manualLayout>
              </c:layout>
              <c:tx>
                <c:rich>
                  <a:bodyPr/>
                  <a:lstStyle/>
                  <a:p>
                    <a:fld id="{E76E0AFC-8B55-46B3-8578-8B20B023180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0D9A44F5-7079-41D2-890C-31788963BCEF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CF6-47E0-9971-13D060A19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</c:formatCode>
                <c:ptCount val="12"/>
                <c:pt idx="0">
                  <c:v>59626</c:v>
                </c:pt>
                <c:pt idx="1">
                  <c:v>127743</c:v>
                </c:pt>
                <c:pt idx="2">
                  <c:v>235980</c:v>
                </c:pt>
                <c:pt idx="3">
                  <c:v>266600</c:v>
                </c:pt>
                <c:pt idx="4">
                  <c:v>294765</c:v>
                </c:pt>
                <c:pt idx="5">
                  <c:v>305518</c:v>
                </c:pt>
                <c:pt idx="6">
                  <c:v>358478</c:v>
                </c:pt>
                <c:pt idx="7">
                  <c:v>364478</c:v>
                </c:pt>
                <c:pt idx="8">
                  <c:v>438398</c:v>
                </c:pt>
                <c:pt idx="9">
                  <c:v>459198</c:v>
                </c:pt>
                <c:pt idx="10" formatCode="#,##0_ ">
                  <c:v>473268</c:v>
                </c:pt>
                <c:pt idx="11" formatCode="#,##0_ ">
                  <c:v>474888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13%</c:v>
                  </c:pt>
                  <c:pt idx="1">
                    <c:v>28%</c:v>
                  </c:pt>
                  <c:pt idx="2">
                    <c:v>52%</c:v>
                  </c:pt>
                  <c:pt idx="3">
                    <c:v>58%</c:v>
                  </c:pt>
                  <c:pt idx="4">
                    <c:v>64%</c:v>
                  </c:pt>
                  <c:pt idx="5">
                    <c:v>67%</c:v>
                  </c:pt>
                  <c:pt idx="6">
                    <c:v>78%</c:v>
                  </c:pt>
                  <c:pt idx="7">
                    <c:v>80%</c:v>
                  </c:pt>
                  <c:pt idx="8">
                    <c:v>96%</c:v>
                  </c:pt>
                  <c:pt idx="9">
                    <c:v>100%</c:v>
                  </c:pt>
                  <c:pt idx="10">
                    <c:v>103%</c:v>
                  </c:pt>
                  <c:pt idx="11">
                    <c:v>104%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8398-4ED0-92B0-FECC08E2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50624"/>
        <c:axId val="1269640832"/>
      </c:lineChart>
      <c:catAx>
        <c:axId val="126965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0832"/>
        <c:crosses val="autoZero"/>
        <c:auto val="1"/>
        <c:lblAlgn val="ctr"/>
        <c:lblOffset val="100"/>
        <c:noMultiLvlLbl val="0"/>
      </c:catAx>
      <c:valAx>
        <c:axId val="12696408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0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5309275671878755"/>
          <c:y val="8.0985173427409976E-2"/>
          <c:w val="0.32481292401202733"/>
          <c:h val="5.4910887977985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0.54125</cdr:x>
      <cdr:y>0.47173</cdr:y>
    </cdr:from>
    <cdr:to>
      <cdr:x>0.62797</cdr:x>
      <cdr:y>0.55453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925561" y="2630076"/>
          <a:ext cx="789185" cy="461644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127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65,475K</a:t>
          </a:r>
        </a:p>
      </cdr:txBody>
    </cdr:sp>
  </cdr:relSizeAnchor>
  <cdr:relSizeAnchor xmlns:cdr="http://schemas.openxmlformats.org/drawingml/2006/chartDrawing">
    <cdr:from>
      <cdr:x>0.24953</cdr:x>
      <cdr:y>0.57924</cdr:y>
    </cdr:from>
    <cdr:to>
      <cdr:x>0.33321</cdr:x>
      <cdr:y>0.66204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270835" y="3229502"/>
          <a:ext cx="761520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61%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31,544K</a:t>
          </a:r>
        </a:p>
      </cdr:txBody>
    </cdr:sp>
  </cdr:relSizeAnchor>
  <cdr:relSizeAnchor xmlns:cdr="http://schemas.openxmlformats.org/drawingml/2006/chartDrawing">
    <cdr:from>
      <cdr:x>0.34024</cdr:x>
      <cdr:y>0.49644</cdr:y>
    </cdr:from>
    <cdr:to>
      <cdr:x>0.50553</cdr:x>
      <cdr:y>0.57924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096337" y="2767837"/>
          <a:ext cx="1504201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愛菲斯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1,500K</a:t>
          </a:r>
        </a:p>
      </cdr:txBody>
    </cdr:sp>
  </cdr:relSizeAnchor>
  <cdr:relSizeAnchor xmlns:cdr="http://schemas.openxmlformats.org/drawingml/2006/chartDrawing">
    <cdr:from>
      <cdr:x>0.34024</cdr:x>
      <cdr:y>0.59198</cdr:y>
    </cdr:from>
    <cdr:to>
      <cdr:x>0.50613</cdr:x>
      <cdr:y>0.67478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096344" y="3300505"/>
          <a:ext cx="1509661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雙葉                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952K</a:t>
          </a:r>
          <a:endParaRPr lang="en-US" altLang="zh-TW" sz="12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970399" y="1330719"/>
          <a:ext cx="611097" cy="33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0.76448</cdr:x>
      <cdr:y>0.17698</cdr:y>
    </cdr:from>
    <cdr:to>
      <cdr:x>0.84082</cdr:x>
      <cdr:y>0.2246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26036" y="773291"/>
          <a:ext cx="681639" cy="208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0.26796</cdr:x>
      <cdr:y>0.55029</cdr:y>
    </cdr:from>
    <cdr:to>
      <cdr:x>0.35667</cdr:x>
      <cdr:y>0.59884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2392613" y="2404419"/>
          <a:ext cx="792091" cy="212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0.53253</cdr:x>
      <cdr:y>0.49486</cdr:y>
    </cdr:from>
    <cdr:to>
      <cdr:x>0.79005</cdr:x>
      <cdr:y>0.64849</cdr:y>
    </cdr:to>
    <cdr:sp macro="" textlink="">
      <cdr:nvSpPr>
        <cdr:cNvPr id="6" name="文字方塊 5">
          <a:extLst xmlns:a="http://schemas.openxmlformats.org/drawingml/2006/main">
            <a:ext uri="{FF2B5EF4-FFF2-40B4-BE49-F238E27FC236}">
              <a16:creationId xmlns:a16="http://schemas.microsoft.com/office/drawing/2014/main" id="{B904229C-7C71-43C4-852C-64324D4E61B7}"/>
            </a:ext>
          </a:extLst>
        </cdr:cNvPr>
        <cdr:cNvSpPr txBox="1"/>
      </cdr:nvSpPr>
      <cdr:spPr>
        <a:xfrm xmlns:a="http://schemas.openxmlformats.org/drawingml/2006/main">
          <a:off x="4754947" y="2162210"/>
          <a:ext cx="2299394" cy="6712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600" b="1" dirty="0"/>
            <a:t>5/28</a:t>
          </a:r>
          <a:r>
            <a:rPr lang="zh-TW" altLang="en-US" sz="1600" b="1" dirty="0"/>
            <a:t>實際簽約達成：</a:t>
          </a:r>
          <a:endParaRPr lang="en-US" altLang="zh-TW" sz="1600" b="1" dirty="0"/>
        </a:p>
        <a:p xmlns:a="http://schemas.openxmlformats.org/drawingml/2006/main">
          <a:r>
            <a:rPr lang="en-US" altLang="zh-TW" sz="1600" b="1" dirty="0"/>
            <a:t>294,765K</a:t>
          </a:r>
          <a:r>
            <a:rPr lang="zh-TW" altLang="en-US" sz="1600" b="1" dirty="0"/>
            <a:t> </a:t>
          </a:r>
          <a:r>
            <a:rPr lang="en-US" altLang="zh-TW" sz="1600" b="1" dirty="0"/>
            <a:t>(64%)</a:t>
          </a:r>
          <a:endParaRPr lang="zh-TW" altLang="en-US" sz="1600" b="1" dirty="0"/>
        </a:p>
      </cdr:txBody>
    </cdr:sp>
  </cdr:relSizeAnchor>
  <cdr:relSizeAnchor xmlns:cdr="http://schemas.openxmlformats.org/drawingml/2006/chartDrawing">
    <cdr:from>
      <cdr:x>0.43575</cdr:x>
      <cdr:y>0.4167</cdr:y>
    </cdr:from>
    <cdr:to>
      <cdr:x>0.53253</cdr:x>
      <cdr:y>0.5</cdr:y>
    </cdr:to>
    <cdr:cxnSp macro="">
      <cdr:nvCxnSpPr>
        <cdr:cNvPr id="8" name="直線接點 7">
          <a:extLst xmlns:a="http://schemas.openxmlformats.org/drawingml/2006/main">
            <a:ext uri="{FF2B5EF4-FFF2-40B4-BE49-F238E27FC236}">
              <a16:creationId xmlns:a16="http://schemas.microsoft.com/office/drawing/2014/main" id="{3F841DE0-361A-4264-9B24-0EFB2047472E}"/>
            </a:ext>
          </a:extLst>
        </cdr:cNvPr>
        <cdr:cNvCxnSpPr/>
      </cdr:nvCxnSpPr>
      <cdr:spPr>
        <a:xfrm xmlns:a="http://schemas.openxmlformats.org/drawingml/2006/main">
          <a:off x="3890851" y="1820701"/>
          <a:ext cx="864096" cy="363982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602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認列</a:t>
            </a:r>
            <a:r>
              <a:rPr lang="en-US" altLang="zh-TW" dirty="0"/>
              <a:t>: </a:t>
            </a:r>
            <a:r>
              <a:rPr lang="zh-TW" altLang="en-US" dirty="0"/>
              <a:t>保守預估</a:t>
            </a:r>
            <a:r>
              <a:rPr lang="en-US" altLang="zh-TW" dirty="0"/>
              <a:t>42000K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83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預計認列</a:t>
            </a:r>
            <a:r>
              <a:rPr lang="en-US" altLang="zh-TW" dirty="0"/>
              <a:t>: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121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P3 </a:t>
            </a:r>
            <a:r>
              <a:rPr lang="zh-TW" altLang="en-US" dirty="0"/>
              <a:t>中心整體缺口</a:t>
            </a:r>
            <a:r>
              <a:rPr lang="en-US" altLang="zh-TW" dirty="0"/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Ａ組缺口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(20,353-600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瀚皇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-720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馬偕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)+H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組缺口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(20,150+5,124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衍生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)+U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組缺口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(20,450+3,572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衍生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)-S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組增補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(65,475-51,773)=54,627K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75522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03">
              <a:defRPr/>
            </a:pPr>
            <a:endParaRPr lang="en-US" altLang="zh-TW" sz="1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99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73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61BC97-980A-450C-A04C-16BC36E16F91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marL="0" marR="0" lvl="0" indent="0" algn="r" defTabSz="9173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47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smebiz.org.tw/project-digital.php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05/28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5629"/>
            <a:ext cx="9139162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endParaRPr lang="zh-TW" altLang="en-US" sz="3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95774"/>
              </p:ext>
            </p:extLst>
          </p:nvPr>
        </p:nvGraphicFramePr>
        <p:xfrm>
          <a:off x="1629085" y="456171"/>
          <a:ext cx="8928992" cy="436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928007" y="4348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千元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763265" y="30509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 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457,634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BE141C0-CB06-4153-8417-C83F8FE57E1B}"/>
              </a:ext>
            </a:extLst>
          </p:cNvPr>
          <p:cNvSpPr txBox="1"/>
          <p:nvPr/>
        </p:nvSpPr>
        <p:spPr>
          <a:xfrm>
            <a:off x="-3037302" y="43488"/>
            <a:ext cx="2979018" cy="3503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7,216K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米特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創智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創智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邦士科技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476K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9E8D6E4-C9B3-412A-9C1B-819440294349}"/>
              </a:ext>
            </a:extLst>
          </p:cNvPr>
          <p:cNvSpPr txBox="1"/>
          <p:nvPr/>
        </p:nvSpPr>
        <p:spPr>
          <a:xfrm>
            <a:off x="3141987" y="4135116"/>
            <a:ext cx="2979019" cy="1886172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(10,753K)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中基興業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046A55A-3FEC-482D-9187-DAB0EC65EB6A}"/>
              </a:ext>
            </a:extLst>
          </p:cNvPr>
          <p:cNvSpPr txBox="1"/>
          <p:nvPr/>
        </p:nvSpPr>
        <p:spPr>
          <a:xfrm>
            <a:off x="-3277711" y="3645024"/>
            <a:ext cx="3219427" cy="50545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7-9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(132,880K)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璽樂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馥悅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850K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鮮速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環境部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淨零生活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13,810K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商發署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聯群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U000MYGAI(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-2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美律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復健中心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數發部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全日大林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22,620K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54462CC-6348-45FE-B8BB-0BF4EDE0DF45}"/>
              </a:ext>
            </a:extLst>
          </p:cNvPr>
          <p:cNvSpPr txBox="1"/>
          <p:nvPr/>
        </p:nvSpPr>
        <p:spPr>
          <a:xfrm>
            <a:off x="9541109" y="4135116"/>
            <a:ext cx="2599252" cy="260625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洽談中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10-12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(36,490K)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積優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製造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安福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智易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果實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碩網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騰雲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數位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東元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2,670K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S300Garmin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大可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-3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普羅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120K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0D8711E9-3C2D-4A06-A043-A58EE22C89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9" y="4034999"/>
            <a:ext cx="2999492" cy="2823001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5DBF68E-3F52-4614-9736-B78B9922C1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332" y="4041645"/>
            <a:ext cx="3249450" cy="282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999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63" y="-171400"/>
            <a:ext cx="12072673" cy="1008112"/>
          </a:xfrm>
        </p:spPr>
        <p:txBody>
          <a:bodyPr/>
          <a:lstStyle/>
          <a:p>
            <a:r>
              <a:rPr lang="en-US" altLang="zh-TW" sz="3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3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中心預估年度執行認列數</a:t>
            </a:r>
            <a:r>
              <a:rPr lang="en-US" altLang="zh-TW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backlog)(</a:t>
            </a:r>
            <a:r>
              <a:rPr lang="zh-TW" altLang="en-US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成案率之案件算之</a:t>
            </a:r>
            <a:r>
              <a:rPr lang="en-US" altLang="zh-TW" sz="2000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solidFill>
                <a:srgbClr val="C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910849" y="30064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單位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:K</a:t>
            </a: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493613"/>
              </p:ext>
            </p:extLst>
          </p:nvPr>
        </p:nvGraphicFramePr>
        <p:xfrm>
          <a:off x="59664" y="692696"/>
          <a:ext cx="12072673" cy="5457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1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78425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1452968339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894023140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230335836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09460064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01772335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772034453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2673717081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2883031368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842706880"/>
                    </a:ext>
                  </a:extLst>
                </a:gridCol>
              </a:tblGrid>
              <a:tr h="7785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20,353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1,825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1,825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1,825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13,253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含醫起付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11,428K)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(65%)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13,253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(65%)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13,253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(65%)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13,253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(65%)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13,253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(65%)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10,402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14,914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16,289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17,751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(34%)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19,213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(37%)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20,100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(39%)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20,675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(40%)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21,074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(41%)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21,473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(42%)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21,872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(42%)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22,273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15,705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22,272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(43%)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25,772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含傑萌案</a:t>
                      </a:r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3,500K)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(50%)</a:t>
                      </a:r>
                      <a:endParaRPr lang="zh-TW" altLang="en-US" sz="14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25,800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26,000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26,334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(51%)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36,868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含中強案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10,000K)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(71%)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37,402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(72%)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37,936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38,471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801458"/>
                  </a:ext>
                </a:extLst>
              </a:tr>
              <a:tr h="11068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41,894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43,801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61,322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73,443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(54%)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84,975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(63%)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86,260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87,545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88,830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90,115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91,400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92,686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258,783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69,022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75,645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118,791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131,785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144,560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157,807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160,025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162,243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164,461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166,683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55341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中心目標達成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46%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686928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361976FB-B776-4DA8-A8E5-C3F350C6B647}"/>
              </a:ext>
            </a:extLst>
          </p:cNvPr>
          <p:cNvSpPr txBox="1"/>
          <p:nvPr/>
        </p:nvSpPr>
        <p:spPr>
          <a:xfrm>
            <a:off x="1641415" y="6237312"/>
            <a:ext cx="9161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提醒：年底預估達成與目標仍有落差，請各組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加速規劃案源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及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計畫動支認列</a:t>
            </a:r>
            <a:r>
              <a:rPr kumimoji="1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事宜</a:t>
            </a:r>
          </a:p>
        </p:txBody>
      </p:sp>
    </p:spTree>
    <p:extLst>
      <p:ext uri="{BB962C8B-B14F-4D97-AF65-F5344CB8AC3E}">
        <p14:creationId xmlns:p14="http://schemas.microsoft.com/office/powerpoint/2010/main" val="73777368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86A11F-5D8B-4800-AFBE-008E7C92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65175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業科資源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建構零售暨服務業數據共享創新服務計畫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1C16649-5009-42F5-8A8D-75808599A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48DF3-ED32-4F6A-BBCC-17369A789E6B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3168CAF-2975-4C2A-8B0B-9E98FA52026A}"/>
              </a:ext>
            </a:extLst>
          </p:cNvPr>
          <p:cNvSpPr/>
          <p:nvPr/>
        </p:nvSpPr>
        <p:spPr>
          <a:xfrm>
            <a:off x="857027" y="2066415"/>
            <a:ext cx="6968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網站連結：https://www.smebiz.org.tw/project-digital.php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FCB6FD-A685-414C-BC8C-0D1C6B7080E4}"/>
              </a:ext>
            </a:extLst>
          </p:cNvPr>
          <p:cNvSpPr/>
          <p:nvPr/>
        </p:nvSpPr>
        <p:spPr>
          <a:xfrm>
            <a:off x="855440" y="990074"/>
            <a:ext cx="104811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經濟部商業發展署   </a:t>
            </a:r>
            <a:r>
              <a:rPr lang="zh-TW" altLang="en-US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數位轉型補助，補助款額度，以新臺</a:t>
            </a:r>
            <a:r>
              <a:rPr lang="en-US" altLang="zh-TW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800</a:t>
            </a:r>
            <a:r>
              <a:rPr lang="zh-TW" altLang="en-US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萬元為上限</a:t>
            </a:r>
            <a:endParaRPr lang="en-US" altLang="zh-TW" b="1" dirty="0">
              <a:solidFill>
                <a:srgbClr val="C25A20">
                  <a:lumMod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計畫執行期間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自公告之日起，至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日止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計畫重點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提案廠商須以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「國際市場數據應用」及「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商務應用」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其中一類別，作為提案計畫之主軸，提出達成提案計畫目標及其相對應之具體推動策略、實施規劃、工作項目及成果效益等。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E63D610-5963-4286-98F8-E2D4E0225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40" y="2526541"/>
            <a:ext cx="5089625" cy="392138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88DC83C-CCAE-4856-9AA2-AEC600B5F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1117" y="2526541"/>
            <a:ext cx="4752528" cy="392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079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78687" y="1160748"/>
            <a:ext cx="5634626" cy="4644516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中心企業收入注意事項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各組企收簽約歷年比較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中心產業服務簽約統計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建構零售暨服務業數據共享創新服務計畫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中心預估年度執行認列數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backlog)</a:t>
            </a:r>
          </a:p>
        </p:txBody>
      </p:sp>
      <p:sp>
        <p:nvSpPr>
          <p:cNvPr id="5" name="矩形 4"/>
          <p:cNvSpPr/>
          <p:nvPr/>
        </p:nvSpPr>
        <p:spPr>
          <a:xfrm>
            <a:off x="5182929" y="33265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5181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717383"/>
              </p:ext>
            </p:extLst>
          </p:nvPr>
        </p:nvGraphicFramePr>
        <p:xfrm>
          <a:off x="623392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998584" y="103667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384032" y="652970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2287169" y="2546895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5/28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55,043K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(21%)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4288101" y="3218160"/>
            <a:ext cx="240089" cy="459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87084" y="4581128"/>
            <a:ext cx="2979018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3,316K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米特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創智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邦士科技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476K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3187955" y="4768408"/>
            <a:ext cx="2979019" cy="187220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(10,753K)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中基興業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69C3B7-035D-460F-94C6-2817F3604064}"/>
              </a:ext>
            </a:extLst>
          </p:cNvPr>
          <p:cNvSpPr txBox="1"/>
          <p:nvPr/>
        </p:nvSpPr>
        <p:spPr>
          <a:xfrm>
            <a:off x="-3312206" y="80543"/>
            <a:ext cx="3219427" cy="453705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7-9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(101,870K)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璽樂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馥悅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850K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鮮速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聯群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U000MYGAI(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-2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美律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復健中心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數發部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全日大林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22,620K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6ED2539-6D86-4B38-9966-EBF7D8298FD4}"/>
              </a:ext>
            </a:extLst>
          </p:cNvPr>
          <p:cNvSpPr txBox="1"/>
          <p:nvPr/>
        </p:nvSpPr>
        <p:spPr>
          <a:xfrm>
            <a:off x="-2692031" y="4674638"/>
            <a:ext cx="2599252" cy="260625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洽談中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10-12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(36,490K)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積優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製造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安福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智易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果實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碩網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騰雲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數位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東元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2,670K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S300Garmin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大可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-3 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普羅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120K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4F9A642-86A7-4FE6-BD55-B53191B6DA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774" y="4690700"/>
            <a:ext cx="2633700" cy="221240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E195F3E3-721D-4306-A255-F1A58D9726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149" y="4674638"/>
            <a:ext cx="3249450" cy="221240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624875" y="1314214"/>
            <a:ext cx="2495599" cy="30900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中心整體企收簽約數至</a:t>
            </a:r>
            <a:r>
              <a:rPr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5/28</a:t>
            </a: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55,043K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BP:52,693K</a:t>
            </a:r>
            <a:r>
              <a:rPr lang="zh-TW" altLang="en-US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IP:2,350K</a:t>
            </a:r>
            <a:r>
              <a:rPr lang="zh-TW" altLang="en-US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4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規劃推動中案源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149,113K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258,783K(79%)</a:t>
            </a: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:54,627K </a:t>
            </a:r>
            <a:r>
              <a:rPr lang="en-US" altLang="zh-TW" sz="1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(BP:33,971K, IP:18,306K)</a:t>
            </a:r>
          </a:p>
        </p:txBody>
      </p:sp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3484964633"/>
              </p:ext>
            </p:extLst>
          </p:nvPr>
        </p:nvGraphicFramePr>
        <p:xfrm>
          <a:off x="1645063" y="741763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2240197" y="2688206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426389" y="1091495"/>
            <a:ext cx="1584176" cy="1569660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二階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鮮速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聯億通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聯群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119450" y="629530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426389" y="2739053"/>
            <a:ext cx="1584176" cy="1015663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en-US" altLang="zh-TW" sz="1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1,100K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中基興業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4868078" y="6280485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7616706" y="6274456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07467" y="4501339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13,200K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741407" y="1674674"/>
            <a:ext cx="1504194" cy="1754326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(A+)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36,000K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美律             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4,800K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大可             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-2         1,500K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-3         1,500K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普羅                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120K</a:t>
            </a:r>
          </a:p>
          <a:p>
            <a:pPr>
              <a:defRPr/>
            </a:pP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Garmin</a:t>
            </a: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1,400K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741407" y="4572897"/>
            <a:ext cx="1504194" cy="1569660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動聯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95K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創智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95K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家飛綸、遠傳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346K</a:t>
            </a:r>
          </a:p>
        </p:txBody>
      </p:sp>
      <p:sp>
        <p:nvSpPr>
          <p:cNvPr id="28" name="矩形 27"/>
          <p:cNvSpPr/>
          <p:nvPr/>
        </p:nvSpPr>
        <p:spPr>
          <a:xfrm>
            <a:off x="7426389" y="3805563"/>
            <a:ext cx="1584176" cy="2492990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米特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375K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漢將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375K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邦士科技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1,260K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全台、銳馳、全虹、大昌、量測委、新竹物流、小額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5,238K</a:t>
            </a:r>
          </a:p>
        </p:txBody>
      </p:sp>
      <p:sp>
        <p:nvSpPr>
          <p:cNvPr id="21" name="矩形 20"/>
          <p:cNvSpPr/>
          <p:nvPr/>
        </p:nvSpPr>
        <p:spPr>
          <a:xfrm>
            <a:off x="10408633" y="1036473"/>
            <a:ext cx="1584176" cy="2492990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3,572K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騰雲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積優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商研院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安福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智易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果實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碩網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2200441" y="4480564"/>
            <a:ext cx="1573466" cy="1754326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鴻鼎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智齡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智多思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合進製麵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芝程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順盈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23026" y="1801506"/>
            <a:ext cx="1590075" cy="1754326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5,124K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復健中心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數發部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2,670K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  <a:endParaRPr lang="en-US" altLang="zh-TW" sz="1200" strike="sngStrike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b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2193263" y="2856603"/>
            <a:ext cx="1587821" cy="83099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欣辰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高登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星詠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2190373" y="3754716"/>
            <a:ext cx="1597889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322466"/>
              </p:ext>
            </p:extLst>
          </p:nvPr>
        </p:nvGraphicFramePr>
        <p:xfrm>
          <a:off x="1482211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33896" y="1106823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932067" y="670346"/>
            <a:ext cx="5088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；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10,374K</a:t>
            </a:r>
            <a:r>
              <a:rPr lang="zh-TW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">
            <a:extLst>
              <a:ext uri="{FF2B5EF4-FFF2-40B4-BE49-F238E27FC236}">
                <a16:creationId xmlns:a16="http://schemas.microsoft.com/office/drawing/2014/main" id="{94DE108C-B935-4687-BFA4-4460697CC3C6}"/>
              </a:ext>
            </a:extLst>
          </p:cNvPr>
          <p:cNvSpPr txBox="1"/>
          <p:nvPr/>
        </p:nvSpPr>
        <p:spPr>
          <a:xfrm>
            <a:off x="3143672" y="2636912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5/28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8,700K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(17%)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8187BA93-DAA4-4B62-81D5-2CD87286C15C}"/>
              </a:ext>
            </a:extLst>
          </p:cNvPr>
          <p:cNvCxnSpPr>
            <a:cxnSpLocks/>
          </p:cNvCxnSpPr>
          <p:nvPr/>
        </p:nvCxnSpPr>
        <p:spPr>
          <a:xfrm flipH="1" flipV="1">
            <a:off x="5144604" y="3308177"/>
            <a:ext cx="240089" cy="459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F91EDE49-9FF6-4964-A0C5-1B4B48D8D5FA}"/>
              </a:ext>
            </a:extLst>
          </p:cNvPr>
          <p:cNvSpPr/>
          <p:nvPr/>
        </p:nvSpPr>
        <p:spPr>
          <a:xfrm>
            <a:off x="-168696" y="4797152"/>
            <a:ext cx="12360696" cy="18004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8,700K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(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廠商用印中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，年底前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已規劃案源總計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22,844K(61%)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20,150K</a:t>
            </a:r>
          </a:p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高登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、旳蔓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、璽樂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、馥悅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850K(7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、巨鷗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1000K(7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5,250K/10,374K</a:t>
            </a:r>
          </a:p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中華郵政延續案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凌網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長照榮家促參案</a:t>
            </a:r>
            <a:r>
              <a:rPr lang="zh-TW" altLang="en-US" sz="2000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退輔會長佑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盛佑策略聯盟</a:t>
            </a:r>
            <a:r>
              <a:rPr lang="en-US" altLang="zh-TW" sz="2000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大健康促進</a:t>
            </a:r>
            <a:r>
              <a:rPr lang="en-US" altLang="zh-TW" sz="2000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74152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43751"/>
              </p:ext>
            </p:extLst>
          </p:nvPr>
        </p:nvGraphicFramePr>
        <p:xfrm>
          <a:off x="1482211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13650" y="1089109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176120" y="622608"/>
            <a:ext cx="4398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6,470K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衍生目標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3145988" y="2546895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5/28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10,203K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(20%)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5146921" y="3218160"/>
            <a:ext cx="228999" cy="6428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FDEC9864-E07B-4F54-8E3B-CDAE4C035D61}"/>
              </a:ext>
            </a:extLst>
          </p:cNvPr>
          <p:cNvSpPr/>
          <p:nvPr/>
        </p:nvSpPr>
        <p:spPr>
          <a:xfrm>
            <a:off x="-384719" y="4797152"/>
            <a:ext cx="12727148" cy="18743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00575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10,203K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，雖然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已規劃案源總計</a:t>
            </a:r>
            <a:r>
              <a:rPr lang="en-US" altLang="zh-TW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55,272K(126%)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，須加速</a:t>
            </a:r>
            <a:r>
              <a:rPr lang="zh-TW" altLang="en-US" sz="2400" b="1" u="sng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</a:t>
            </a:r>
            <a:endParaRPr lang="en-US" altLang="zh-TW" sz="24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0575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1,600K(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，規劃案源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愛菲斯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6,000K(9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9,100K</a:t>
            </a:r>
          </a:p>
          <a:p>
            <a:pPr marL="100575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加速業科案件：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已遞案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)(36,000K)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:6,000K</a:t>
            </a:r>
            <a:r>
              <a:rPr lang="en-US" altLang="zh-TW" sz="2000" b="1" u="sng" dirty="0">
                <a:solidFill>
                  <a:srgbClr val="33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00575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推廣規劃備案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美律電子、大可創藝、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Garmin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、普羅通信，約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7,500K-8,500K</a:t>
            </a:r>
          </a:p>
        </p:txBody>
      </p:sp>
    </p:spTree>
    <p:extLst>
      <p:ext uri="{BB962C8B-B14F-4D97-AF65-F5344CB8AC3E}">
        <p14:creationId xmlns:p14="http://schemas.microsoft.com/office/powerpoint/2010/main" val="23330325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46044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44432"/>
              </p:ext>
            </p:extLst>
          </p:nvPr>
        </p:nvGraphicFramePr>
        <p:xfrm>
          <a:off x="1482211" y="692142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82472" y="1086953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193516" y="691303"/>
            <a:ext cx="4998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134,963K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9,622K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5986735" y="3774765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5/28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35,540K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(26%)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>
            <a:off x="5399986" y="3661915"/>
            <a:ext cx="584856" cy="2285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9B0E42D7-79C4-4E56-A9B2-9BECE8078039}"/>
              </a:ext>
            </a:extLst>
          </p:cNvPr>
          <p:cNvSpPr/>
          <p:nvPr/>
        </p:nvSpPr>
        <p:spPr>
          <a:xfrm>
            <a:off x="0" y="4783865"/>
            <a:ext cx="12192000" cy="22765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35,540K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，年底前已規劃案源總計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78,973K(85%)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2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20,450K</a:t>
            </a:r>
          </a:p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同期比較：</a:t>
            </a:r>
            <a:r>
              <a:rPr lang="en-US" altLang="zh-TW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月大幅減少約</a:t>
            </a:r>
            <a:r>
              <a:rPr lang="en-US" altLang="zh-TW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主要簽約案件：竣業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、萊爾富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(52,500K)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、宏亞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(13,000K)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截至５月：彩奕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(10,000K)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、弘達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(12,316K)</a:t>
            </a:r>
          </a:p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衍生加值：廠商用印中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2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須加速進行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。案源：中基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、漢錸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)(BP1,000K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IP1,000K)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、鮮速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8,000K(9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)(BP6,500K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IP1,500K)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、車博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5,800K(10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)(BP5,000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IP800K)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6,050K/9,622K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3,572K</a:t>
            </a:r>
          </a:p>
        </p:txBody>
      </p:sp>
    </p:spTree>
    <p:extLst>
      <p:ext uri="{BB962C8B-B14F-4D97-AF65-F5344CB8AC3E}">
        <p14:creationId xmlns:p14="http://schemas.microsoft.com/office/powerpoint/2010/main" val="30934865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870" y="188640"/>
            <a:ext cx="9498260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各組總體提醒事項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96752"/>
            <a:ext cx="11089232" cy="5112568"/>
          </a:xfrm>
          <a:noFill/>
        </p:spPr>
        <p:txBody>
          <a:bodyPr/>
          <a:lstStyle/>
          <a:p>
            <a:pPr marL="948600" lvl="2" eaLnBrk="0" hangingPunct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</a:t>
            </a:r>
            <a:r>
              <a:rPr lang="zh-TW" altLang="en-US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、</a:t>
            </a:r>
            <a:r>
              <a:rPr lang="en-US" altLang="zh-TW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</a:t>
            </a:r>
            <a:r>
              <a:rPr lang="zh-TW" altLang="en-US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lang="en-US" altLang="zh-TW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FY113</a:t>
            </a:r>
            <a:r>
              <a:rPr lang="zh-TW" altLang="en-US" sz="2800" b="1" kern="120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企收簽約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進度不如預期，須加速補強，請持續開源補足缺口</a:t>
            </a:r>
            <a:endParaRPr lang="en-US" altLang="zh-TW" sz="2800" b="1" kern="1200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948600" lvl="2" eaLnBrk="0" hangingPunct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中心</a:t>
            </a:r>
            <a:r>
              <a:rPr lang="zh-TW" altLang="en-US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衍生已簽約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僅</a:t>
            </a:r>
            <a:r>
              <a:rPr lang="en-US" altLang="zh-TW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</a:t>
            </a:r>
            <a:r>
              <a:rPr lang="en-US" altLang="zh-TW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,350K(6%)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，三組規劃之案源，請加速規劃及完成簽約事宜，</a:t>
            </a:r>
            <a:r>
              <a:rPr lang="en-US" altLang="zh-TW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UIP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收入冀望業科金額偏大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，很有風險，應有備案取代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48600" lvl="2" eaLnBrk="0" hangingPunct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已簽約</a:t>
            </a:r>
            <a:r>
              <a:rPr lang="en-US" altLang="zh-TW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計畫請加速</a:t>
            </a:r>
            <a:r>
              <a:rPr lang="zh-TW" altLang="en-US" sz="2800" b="1" u="sng" kern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動支認列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，避免集中於</a:t>
            </a:r>
            <a:r>
              <a:rPr lang="en-US" altLang="zh-TW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Q4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動支採購，並控制成本，</a:t>
            </a:r>
            <a:r>
              <a:rPr lang="en-US" altLang="zh-TW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</a:t>
            </a:r>
            <a:r>
              <a:rPr lang="zh-TW" altLang="en-US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組加強直接成本掌控，一旦超支，即鎖住</a:t>
            </a:r>
            <a:r>
              <a:rPr lang="en-US" altLang="zh-TW" sz="28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account</a:t>
            </a:r>
          </a:p>
        </p:txBody>
      </p:sp>
    </p:spTree>
    <p:extLst>
      <p:ext uri="{BB962C8B-B14F-4D97-AF65-F5344CB8AC3E}">
        <p14:creationId xmlns:p14="http://schemas.microsoft.com/office/powerpoint/2010/main" val="313983915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9576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63552" y="2420889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中心產業服務簽約統計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中心預估年度執行認列數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backlog)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業科資源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建構零售暨服務業數據共享創新服務計畫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57055</TotalTime>
  <Words>2767</Words>
  <Application>Microsoft Office PowerPoint</Application>
  <PresentationFormat>寬螢幕</PresentationFormat>
  <Paragraphs>550</Paragraphs>
  <Slides>12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微軟正黑體</vt:lpstr>
      <vt:lpstr>PMingLiU</vt:lpstr>
      <vt:lpstr>PMingLiU</vt:lpstr>
      <vt:lpstr>標楷體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FY113 H組企收簽約歷年比較&amp;注意事項</vt:lpstr>
      <vt:lpstr>FY113 S組企收簽約歷年比較&amp;注意事項</vt:lpstr>
      <vt:lpstr>FY113 U組企收簽約歷年比較&amp;注意事項</vt:lpstr>
      <vt:lpstr>各組總體提醒事項</vt:lpstr>
      <vt:lpstr>附件 </vt:lpstr>
      <vt:lpstr>FY113中心產業服務簽約統計</vt:lpstr>
      <vt:lpstr>FY113 中心預估年度執行認列數(含backlog)(以60%成案率之案件算之)</vt:lpstr>
      <vt:lpstr>業科資源: 建構零售暨服務業數據共享創新服務計畫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謝政宏</cp:lastModifiedBy>
  <cp:revision>4128</cp:revision>
  <cp:lastPrinted>2024-05-28T00:59:19Z</cp:lastPrinted>
  <dcterms:created xsi:type="dcterms:W3CDTF">2006-06-27T09:16:39Z</dcterms:created>
  <dcterms:modified xsi:type="dcterms:W3CDTF">2024-05-28T05:08:24Z</dcterms:modified>
</cp:coreProperties>
</file>