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7"/>
  </p:notesMasterIdLst>
  <p:handoutMasterIdLst>
    <p:handoutMasterId r:id="rId18"/>
  </p:handoutMasterIdLst>
  <p:sldIdLst>
    <p:sldId id="3636" r:id="rId3"/>
    <p:sldId id="3934" r:id="rId4"/>
    <p:sldId id="4496" r:id="rId5"/>
    <p:sldId id="4509" r:id="rId6"/>
    <p:sldId id="4522" r:id="rId7"/>
    <p:sldId id="4523" r:id="rId8"/>
    <p:sldId id="4524" r:id="rId9"/>
    <p:sldId id="4535" r:id="rId10"/>
    <p:sldId id="4547" r:id="rId11"/>
    <p:sldId id="4548" r:id="rId12"/>
    <p:sldId id="4549" r:id="rId13"/>
    <p:sldId id="4525" r:id="rId14"/>
    <p:sldId id="4453" r:id="rId15"/>
    <p:sldId id="4536" r:id="rId16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093D2"/>
    <a:srgbClr val="A2B1B4"/>
    <a:srgbClr val="DDBEAA"/>
    <a:srgbClr val="469597"/>
    <a:srgbClr val="BBC6C8"/>
    <a:srgbClr val="5BA199"/>
    <a:srgbClr val="D8B48B"/>
    <a:srgbClr val="596079"/>
    <a:srgbClr val="B8C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061" autoAdjust="0"/>
  </p:normalViewPr>
  <p:slideViewPr>
    <p:cSldViewPr>
      <p:cViewPr varScale="1">
        <p:scale>
          <a:sx n="97" d="100"/>
          <a:sy n="97" d="100"/>
        </p:scale>
        <p:origin x="732" y="78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4.9197008460496933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1.5178679401145753E-2"/>
                  <c:y val="4.155534269123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2.9195815824590576E-2"/>
                  <c:y val="3.354398378861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1930660992355246E-2"/>
                  <c:y val="3.564865161520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6.5691807113240436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3.5008416744741484E-2"/>
                  <c:y val="2.874572024426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9744009697440366E-2"/>
                  <c:y val="1.1111164988413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7.4029709071239791E-2"/>
                  <c:y val="-7.4310709715414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6.5567990629479669E-2"/>
                  <c:y val="-2.8381166826608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7362262490279401E-2"/>
                  <c:y val="3.315055703497724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4841140119949961E-2"/>
                  <c:y val="6.258460879274631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7.5508288875072174E-2"/>
                  <c:y val="-9.20001463503442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102864069600292E-2"/>
                  <c:y val="-2.651751421295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F06CE43-BB06-43FC-98A1-F083D30D6A30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1872DF9-E2D7-4E1C-9212-CEBBC38DF1F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C6E8001-0E98-4608-8D41-7F886B86FEE8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BF054A0-FB6C-4AC1-B607-1FF67186233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7911D70-6987-476C-B396-3425CFA77E28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4ED18E0-E2F9-4919-ACD5-B00DC348C407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181A099-1DC3-454E-84B0-8959CE5084CF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56616E04-53E8-4F35-8B04-B9405DD9E69D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7.3334893161920975E-2"/>
                  <c:y val="-5.9618149029613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C3DA009-F1FC-424E-B56B-1C260A8D218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3CBC571-3A6A-46C5-A1C3-3EDB678EE69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2.8205728139200376E-3"/>
                  <c:y val="2.897207838207039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014EF23-744A-4839-B75D-351F6B54A7CF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B12F7DD-9EC1-4D09-B4D2-5BE24EC3D7C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8.109146840020108E-2"/>
                  <c:y val="-4.4647214119810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84D9A6B-5164-4414-A66B-2A72645587F6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CF8AAC2-5956-45AD-B135-B0078F5A65F3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3.2436587360080538E-2"/>
                  <c:y val="-3.732617039500046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54A7292-C2E0-4005-886D-E94CB9A1C21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27005CF-74A8-40CE-81D9-F73682FE1FF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3784046062841256E-2"/>
                  <c:y val="-3.946940947195297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6A38E9C-538C-477B-A398-44361AB6278E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888E4BE-6049-441C-8617-CC47EBD3E2D6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0.11000228421979458"/>
                  <c:y val="-8.34924305574228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89E2AE9-C7B9-4211-A31D-CB08485D345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8D1DD8B-6CBE-4256-A3BD-F9258F847F3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4.3718878615760688E-2"/>
                  <c:y val="-7.493269867830651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03E04CD-7F84-4CDE-A79E-4D8721435C0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1F00A96A-0797-4C67-BC35-BE98A2296DA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9.1668616452402259E-3"/>
                  <c:y val="5.78994141137274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C71DD52-E306-473C-82F6-DE6401BA47E6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0D5B0552-CAF8-4EB7-B3F6-D40967B0594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7353</c:v>
                </c:pt>
                <c:pt idx="1">
                  <c:v>17468</c:v>
                </c:pt>
                <c:pt idx="2">
                  <c:v>18728</c:v>
                </c:pt>
                <c:pt idx="3">
                  <c:v>41544</c:v>
                </c:pt>
                <c:pt idx="4">
                  <c:v>52309</c:v>
                </c:pt>
                <c:pt idx="5" formatCode="#,##0_ ">
                  <c:v>68837</c:v>
                </c:pt>
                <c:pt idx="6" formatCode="#,##0_ ">
                  <c:v>92208</c:v>
                </c:pt>
                <c:pt idx="7" formatCode="#,##0_ ">
                  <c:v>96708</c:v>
                </c:pt>
                <c:pt idx="8" formatCode="#,##0_ ">
                  <c:v>163328</c:v>
                </c:pt>
                <c:pt idx="9" formatCode="#,##0_ ">
                  <c:v>163828</c:v>
                </c:pt>
                <c:pt idx="10" formatCode="#,##0_ ">
                  <c:v>163828</c:v>
                </c:pt>
                <c:pt idx="11" formatCode="#,##0_ ">
                  <c:v>163828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7%</c:v>
                  </c:pt>
                  <c:pt idx="2">
                    <c:v>7%</c:v>
                  </c:pt>
                  <c:pt idx="3">
                    <c:v>16%</c:v>
                  </c:pt>
                  <c:pt idx="4">
                    <c:v>20%</c:v>
                  </c:pt>
                  <c:pt idx="5">
                    <c:v>27%</c:v>
                  </c:pt>
                  <c:pt idx="6">
                    <c:v>36%</c:v>
                  </c:pt>
                  <c:pt idx="7">
                    <c:v>37%</c:v>
                  </c:pt>
                  <c:pt idx="8">
                    <c:v>63%</c:v>
                  </c:pt>
                  <c:pt idx="9">
                    <c:v>63%</c:v>
                  </c:pt>
                  <c:pt idx="10">
                    <c:v>63%</c:v>
                  </c:pt>
                  <c:pt idx="11">
                    <c:v>63%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7684001697511903E-2"/>
                  <c:y val="1.416490042599626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13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6,500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785887135677225E-2"/>
                      <c:h val="8.159377235825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3497362417253442E-2"/>
                  <c:y val="2.961221982060124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19%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9,871K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9546201267683497E-2"/>
                  <c:y val="5.168229155176461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31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41,405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0.12573993113320694</c:v>
                </c:pt>
                <c:pt idx="1">
                  <c:v>0.19065922391980375</c:v>
                </c:pt>
                <c:pt idx="2">
                  <c:v>0.30678778628216624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8148182416158979E-2"/>
                  <c:y val="2.258339803719947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3</a:t>
                    </a:r>
                    <a:r>
                      <a:rPr lang="en-US" altLang="zh-TW" dirty="0"/>
                      <a:t>4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44,880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4.6291639261809882E-2</c:v>
                </c:pt>
                <c:pt idx="1">
                  <c:v>2.2057829370521313E-2</c:v>
                </c:pt>
                <c:pt idx="2">
                  <c:v>2.5747797544512199E-2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6222853600147152E-2"/>
                  <c:y val="1.413898300767962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93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48,442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7.8084998227546248E-2"/>
                  <c:y val="-6.3618742400770815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66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88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200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581482659291729E-2"/>
                      <c:h val="9.5166607747137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9.8657484427593145E-2</c:v>
                </c:pt>
                <c:pt idx="1">
                  <c:v>0.72294439186448534</c:v>
                </c:pt>
                <c:pt idx="2">
                  <c:v>0.32097686032468159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83782673642787E-2"/>
                  <c:y val="0.12877558044703868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18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8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893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61453271501468E-2"/>
                      <c:h val="8.17921437399749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5403437087997882E-2"/>
                  <c:y val="0.5368561830799253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21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11,013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7.7715233367229158E-2"/>
                  <c:y val="-1.975822008138966E-3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83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111,872K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0.34518512786783767</c:v>
                </c:pt>
                <c:pt idx="1">
                  <c:v>0.35385239410503544</c:v>
                </c:pt>
                <c:pt idx="2">
                  <c:v>0.17539621970465979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5.6519685226262002E-2"/>
                  <c:y val="-0.1640061405448684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37%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(19,857K)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7213210264452649E-2"/>
                  <c:y val="-9.45313171196117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(23,091K)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0.38412581730955236</c:v>
                </c:pt>
                <c:pt idx="1">
                  <c:v>-0.28951383925984586</c:v>
                </c:pt>
                <c:pt idx="2">
                  <c:v>0.17109133614398025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6.2025950824535015E-3"/>
                  <c:y val="3.148317698385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1.0776364887954967E-2"/>
                  <c:y val="3.2241377562288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2.2503128679421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3.105161979414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2.5050684249865885E-2"/>
                  <c:y val="3.3157830470758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3.6247247859390673E-2"/>
                  <c:y val="2.5146471568139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8982093027155343E-2"/>
                  <c:y val="3.005031013489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3.3255219753159905E-2"/>
                  <c:y val="-3.788446169301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5.3342140035221731E-2"/>
                  <c:y val="-2.7237694558896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9744009697440366E-2"/>
                  <c:y val="-2.527805463364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</c:v>
                </c:pt>
                <c:pt idx="1">
                  <c:v>93</c:v>
                </c:pt>
                <c:pt idx="2">
                  <c:v>1045</c:v>
                </c:pt>
                <c:pt idx="3">
                  <c:v>1045</c:v>
                </c:pt>
                <c:pt idx="4">
                  <c:v>2474</c:v>
                </c:pt>
                <c:pt idx="5" formatCode="#,##0_ ">
                  <c:v>3015</c:v>
                </c:pt>
                <c:pt idx="6" formatCode="#,##0_ ">
                  <c:v>11205</c:v>
                </c:pt>
                <c:pt idx="7" formatCode="#,##0_ ">
                  <c:v>12234</c:v>
                </c:pt>
                <c:pt idx="8" formatCode="#,##0_ ">
                  <c:v>12334</c:v>
                </c:pt>
                <c:pt idx="9" formatCode="#,##0_ ">
                  <c:v>14554</c:v>
                </c:pt>
                <c:pt idx="10" formatCode="#,##0_ ">
                  <c:v>16254</c:v>
                </c:pt>
                <c:pt idx="11" formatCode="#,##0_ ">
                  <c:v>21114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8644553745959461E-2"/>
                  <c:y val="-4.617529685537336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7.1209136257319741E-2"/>
                  <c:y val="-3.5122319353202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8644553745959447E-2"/>
                  <c:y val="-3.67786790470828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-3.40295407288159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4.8816009038270179E-2"/>
                  <c:y val="-2.1390513411995226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2815711212431999E-2"/>
                  <c:y val="-2.03966975956666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1905</c:v>
                </c:pt>
                <c:pt idx="1">
                  <c:v>1905</c:v>
                </c:pt>
                <c:pt idx="2">
                  <c:v>5602</c:v>
                </c:pt>
                <c:pt idx="3">
                  <c:v>5602</c:v>
                </c:pt>
                <c:pt idx="4">
                  <c:v>7021</c:v>
                </c:pt>
                <c:pt idx="5" formatCode="#,##0_ ">
                  <c:v>10854</c:v>
                </c:pt>
                <c:pt idx="6" formatCode="#,##0_ ">
                  <c:v>14474</c:v>
                </c:pt>
                <c:pt idx="7" formatCode="#,##0_ ">
                  <c:v>22546</c:v>
                </c:pt>
                <c:pt idx="8" formatCode="#,##0_ ">
                  <c:v>24189</c:v>
                </c:pt>
                <c:pt idx="9" formatCode="#,##0_ ">
                  <c:v>26849</c:v>
                </c:pt>
                <c:pt idx="10" formatCode="#,##0_ ">
                  <c:v>30999</c:v>
                </c:pt>
                <c:pt idx="11" formatCode="#,##0_ ">
                  <c:v>39913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8B8B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8B8B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538515532528034E-2"/>
                  <c:y val="3.120039461695221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F24A4E5-BDD2-4190-ABF3-0C4BFC56F740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DAFD239-05DE-43B5-98BF-40677692FC6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A8E728C-F87A-4B46-A4FE-780AD3C32E1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F357F15D-8E76-4D59-97C2-69C9D1109EE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C4E2F8B-D152-4711-B60A-8C2FE2280664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5B09820-1BE6-444E-A21D-38C05395A10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7309762080241349E-2"/>
                  <c:y val="-3.03604229877599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AD9484F-7C1E-4DDE-821A-701EEC3DB5FE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1404E98-C3D4-46E0-A80E-7A1315CA6090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6.9104033941040921E-2"/>
                  <c:y val="-5.401980754929736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34E0FE1-6181-434D-9875-F8A5A92DDE7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EE4D963-36D6-4228-92BC-E75FF8A7512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9.8720048487201312E-2"/>
                  <c:y val="-2.981050716124854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8966D10-6237-431E-918F-23B38780CBF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712BD2B-7275-4A10-AB98-192227D0346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6.5578317923640869E-2"/>
                  <c:y val="-3.345053115917848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0A823E1-7451-481A-A397-5AF3A4EA93AE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C567CBB-C24D-46C3-8202-45462A051B4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3.5257160174000574E-2"/>
                  <c:y val="-6.531787779658106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ADED53B-CAC4-46AB-85BC-2E621EAC611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B01BDC0-4A7C-449E-AF78-5FFA0DD5183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8.6732614028041152E-2"/>
                  <c:y val="-2.547355577116272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05239CD-43D5-4861-849C-124B1C7695C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FD28089-0609-4162-B793-8380F96B071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7.7565696859714151E-2"/>
                  <c:y val="3.12735697890571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9B2803D-7EAB-4102-9991-E9E6E8F3E5E4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03CFF44-7B0A-4AFC-B6A2-F2418CB1CAC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1.9744009697440366E-2"/>
                  <c:y val="3.143578944769936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C0CA954-F35E-476E-B2B0-F1E465A1F6B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3954588-525A-4899-BA96-C56C78D1827C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4.9360024243602727E-3"/>
                  <c:y val="-2.327653735085599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C2173CF-CEE2-4593-A17C-F4D24EDF8CF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117FCF94-164F-4DE0-AEE2-B4D21087AE5A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1500</c:v>
                </c:pt>
                <c:pt idx="1">
                  <c:v>1500</c:v>
                </c:pt>
                <c:pt idx="2">
                  <c:v>1500</c:v>
                </c:pt>
                <c:pt idx="3">
                  <c:v>6500</c:v>
                </c:pt>
                <c:pt idx="4">
                  <c:v>6500</c:v>
                </c:pt>
                <c:pt idx="5" formatCode="#,##0_ ">
                  <c:v>11993</c:v>
                </c:pt>
                <c:pt idx="6" formatCode="#,##0_ ">
                  <c:v>11993</c:v>
                </c:pt>
                <c:pt idx="7" formatCode="#,##0_ ">
                  <c:v>13493</c:v>
                </c:pt>
                <c:pt idx="8" formatCode="#,##0_ ">
                  <c:v>13493</c:v>
                </c:pt>
                <c:pt idx="9" formatCode="#,##0_ ">
                  <c:v>13993</c:v>
                </c:pt>
                <c:pt idx="10" formatCode="#,##0_ ">
                  <c:v>13993</c:v>
                </c:pt>
                <c:pt idx="11" formatCode="#,##0_ ">
                  <c:v>13993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3%</c:v>
                  </c:pt>
                  <c:pt idx="2">
                    <c:v>3%</c:v>
                  </c:pt>
                  <c:pt idx="3">
                    <c:v>13%</c:v>
                  </c:pt>
                  <c:pt idx="4">
                    <c:v>13%</c:v>
                  </c:pt>
                  <c:pt idx="5">
                    <c:v>23%</c:v>
                  </c:pt>
                  <c:pt idx="6">
                    <c:v>23%</c:v>
                  </c:pt>
                  <c:pt idx="7">
                    <c:v>26%</c:v>
                  </c:pt>
                  <c:pt idx="8">
                    <c:v>26%</c:v>
                  </c:pt>
                  <c:pt idx="9">
                    <c:v>27%</c:v>
                  </c:pt>
                  <c:pt idx="10">
                    <c:v>27%</c:v>
                  </c:pt>
                  <c:pt idx="11">
                    <c:v>27%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1.0776364887954967E-2"/>
                  <c:y val="-2.094286650071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3.3255219753159954E-2"/>
                  <c:y val="-2.2283603163107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4.9197008460496933E-2"/>
                  <c:y val="-1.653428278853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2.7871257063785921E-2"/>
                  <c:y val="-2.002641359224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1.0862092534110331E-2"/>
                  <c:y val="-2.523860175470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6.5455056670749093E-3"/>
                  <c:y val="1.605445643410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2.3383214904439769E-2"/>
                  <c:y val="2.929563607077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348E-2"/>
                  <c:y val="3.9102872389993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3650</c:v>
                </c:pt>
                <c:pt idx="1">
                  <c:v>3650</c:v>
                </c:pt>
                <c:pt idx="2">
                  <c:v>3650</c:v>
                </c:pt>
                <c:pt idx="3">
                  <c:v>3650</c:v>
                </c:pt>
                <c:pt idx="4">
                  <c:v>3650</c:v>
                </c:pt>
                <c:pt idx="5" formatCode="#,##0_ ">
                  <c:v>6700</c:v>
                </c:pt>
                <c:pt idx="6" formatCode="#,##0_ ">
                  <c:v>14134</c:v>
                </c:pt>
                <c:pt idx="7" formatCode="#,##0_ ">
                  <c:v>15534</c:v>
                </c:pt>
                <c:pt idx="8" formatCode="#,##0_ ">
                  <c:v>15534</c:v>
                </c:pt>
                <c:pt idx="9" formatCode="#,##0_ ">
                  <c:v>22034</c:v>
                </c:pt>
                <c:pt idx="10" formatCode="#,##0_ ">
                  <c:v>24586</c:v>
                </c:pt>
                <c:pt idx="11" formatCode="#,##0_ ">
                  <c:v>29307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2.4669684827639177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2.4669684827639125E-2"/>
                  <c:y val="3.0372986195018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313140326939934E-2"/>
                  <c:y val="3.3162459020801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2.1849112013719089E-2"/>
                  <c:y val="-2.6724807132727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3.5951976083319279E-2"/>
                  <c:y val="3.3200589456868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-4.242705294929014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7277727480030391E-2"/>
                  <c:y val="-2.4189684152153224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5.8584851991552049E-2"/>
                  <c:y val="-3.4392551296456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0</c:v>
                </c:pt>
                <c:pt idx="1">
                  <c:v>1014</c:v>
                </c:pt>
                <c:pt idx="2">
                  <c:v>1814</c:v>
                </c:pt>
                <c:pt idx="3">
                  <c:v>2514</c:v>
                </c:pt>
                <c:pt idx="4">
                  <c:v>2655</c:v>
                </c:pt>
                <c:pt idx="5" formatCode="#,##0_ ">
                  <c:v>5155</c:v>
                </c:pt>
                <c:pt idx="6" formatCode="#,##0_ ">
                  <c:v>11135</c:v>
                </c:pt>
                <c:pt idx="7" formatCode="#,##0_ ">
                  <c:v>14342</c:v>
                </c:pt>
                <c:pt idx="8" formatCode="#,##0_ ">
                  <c:v>16192</c:v>
                </c:pt>
                <c:pt idx="9" formatCode="#,##0_ ">
                  <c:v>23644</c:v>
                </c:pt>
                <c:pt idx="10" formatCode="#,##0_ ">
                  <c:v>28824</c:v>
                </c:pt>
                <c:pt idx="11" formatCode="#,##0_ ">
                  <c:v>38086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Pt>
            <c:idx val="11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B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782701C-E02A-4DE7-963A-17DFA004D1F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9E4DC65-D9DF-4B4E-ACF7-0DED5F24ABED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6.2052601906240831E-2"/>
                  <c:y val="-3.829485979681095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E168C17-C75D-44AA-B40A-483F50AE84F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97B1B3C-B7EC-484D-9795-EC9434FAED3F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7.4745179568881021E-2"/>
                  <c:y val="-6.65885249868967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B51D420-7EE1-4F47-A4B1-8B3F8E105B6F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F4E997DE-0657-4D70-9D3A-D15C9B70DB4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7.4745179568881048E-2"/>
                  <c:y val="-3.036042298776001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B06F684-71C7-4B40-99FF-89287A5B371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7D6CA53-FD35-44E1-A19A-5EE08FCA974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0.11141262614984149"/>
                  <c:y val="-1.483141718708477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711AF61-4BD3-4761-AF29-A96BC1AF0FE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38433AC-10A3-40AC-B389-6A8DF39550E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6.0642315499280806E-2"/>
                  <c:y val="-6.060138530298708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72A6E44-C309-41F6-A9C6-9EDE91FFE024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EF2D27B-07C7-48B1-8F29-FEA0CFDA698F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6.4168031516680962E-2"/>
                  <c:y val="7.291795696682740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BD13360-CE49-4B5F-9CBF-8884419934D1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724CF76-1105-49B4-94E8-7E0F7443BBE0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6.9104033941040921E-2"/>
                  <c:y val="3.825143958926687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07B5821-9B6D-490C-8DE4-CDD007C5D220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51BE5A9-DE95-4ECC-AC88-AEDDB506CEE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4314407030644191"/>
                  <c:y val="1.371483459104991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2BFD9D9-79C1-445D-ADBC-7E5472039F44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42E622E4-BCDF-425F-970C-644326FF13C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8.461712889451424E-2"/>
                  <c:y val="-3.31073572345780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FAD2AAE-FB69-47CB-B0BD-941E695672E9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C4C7E125-B3D4-4D77-9AB6-19756319A9C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6.7693747534080903E-2"/>
                  <c:y val="3.423496018785741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6A2BDDB-A889-4A0C-B829-38086B78763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4B826FA-AFEA-402A-BE0F-45BCABFC5B8E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1.4102864069601222E-3"/>
                  <c:y val="-4.007156179180431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569D9E8-C97A-4B02-AE91-A11F57D824FE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2A6597B8-BD99-4164-A658-A57C512C036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204</c:v>
                </c:pt>
                <c:pt idx="1">
                  <c:v>204</c:v>
                </c:pt>
                <c:pt idx="2">
                  <c:v>204</c:v>
                </c:pt>
                <c:pt idx="3">
                  <c:v>204</c:v>
                </c:pt>
                <c:pt idx="4">
                  <c:v>9871</c:v>
                </c:pt>
                <c:pt idx="5" formatCode="#,##0_ ">
                  <c:v>12442</c:v>
                </c:pt>
                <c:pt idx="6" formatCode="#,##0_ ">
                  <c:v>12442</c:v>
                </c:pt>
                <c:pt idx="7" formatCode="#,##0_ ">
                  <c:v>12442</c:v>
                </c:pt>
                <c:pt idx="8" formatCode="#,##0_ ">
                  <c:v>48442</c:v>
                </c:pt>
                <c:pt idx="9" formatCode="#,##0_ ">
                  <c:v>48442</c:v>
                </c:pt>
                <c:pt idx="10" formatCode="#,##0_ ">
                  <c:v>48442</c:v>
                </c:pt>
                <c:pt idx="11" formatCode="#,##0_ ">
                  <c:v>48442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0%</c:v>
                  </c:pt>
                  <c:pt idx="1">
                    <c:v>0%</c:v>
                  </c:pt>
                  <c:pt idx="2">
                    <c:v>0%</c:v>
                  </c:pt>
                  <c:pt idx="3">
                    <c:v>0%</c:v>
                  </c:pt>
                  <c:pt idx="4">
                    <c:v>19%</c:v>
                  </c:pt>
                  <c:pt idx="5">
                    <c:v>24%</c:v>
                  </c:pt>
                  <c:pt idx="6">
                    <c:v>24%</c:v>
                  </c:pt>
                  <c:pt idx="7">
                    <c:v>24%</c:v>
                  </c:pt>
                  <c:pt idx="8">
                    <c:v>94%</c:v>
                  </c:pt>
                  <c:pt idx="9">
                    <c:v>94%</c:v>
                  </c:pt>
                  <c:pt idx="10">
                    <c:v>94%</c:v>
                  </c:pt>
                  <c:pt idx="11">
                    <c:v>94%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1.3254027117253544E-2"/>
                  <c:y val="2.3085664763377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2058656143635117E-2"/>
                  <c:y val="2.1044694601655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8042712356096653E-2"/>
                  <c:y val="3.385079053430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3.0358659730600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3.6247247859390673E-2"/>
                  <c:y val="2.5146471568139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2.2058656143635117E-2"/>
                  <c:y val="1.885362717426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2.3383214904439769E-2"/>
                  <c:y val="2.6496465330617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1.754903728363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2.8205728139200376E-3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5068</c:v>
                </c:pt>
                <c:pt idx="1">
                  <c:v>5552</c:v>
                </c:pt>
                <c:pt idx="2">
                  <c:v>14515</c:v>
                </c:pt>
                <c:pt idx="3">
                  <c:v>14531</c:v>
                </c:pt>
                <c:pt idx="4">
                  <c:v>22952</c:v>
                </c:pt>
                <c:pt idx="5" formatCode="#,##0_ ">
                  <c:v>41986</c:v>
                </c:pt>
                <c:pt idx="6" formatCode="#,##0_ ">
                  <c:v>45203</c:v>
                </c:pt>
                <c:pt idx="7" formatCode="#,##0_ ">
                  <c:v>49507</c:v>
                </c:pt>
                <c:pt idx="8" formatCode="#,##0_ ">
                  <c:v>60588</c:v>
                </c:pt>
                <c:pt idx="9" formatCode="#,##0_ ">
                  <c:v>101967</c:v>
                </c:pt>
                <c:pt idx="10" formatCode="#,##0_ ">
                  <c:v>104298</c:v>
                </c:pt>
                <c:pt idx="11" formatCode="#,##0_ ">
                  <c:v>107576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4.582398093203946E-2"/>
                  <c:y val="-4.0428621366533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5.710627218771961E-2"/>
                  <c:y val="-3.2794158681683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6.8388563443399664E-2"/>
                  <c:y val="-2.5610428608142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6.2747417815559633E-2"/>
                  <c:y val="-2.0021785042201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6.4157704222519651E-2"/>
                  <c:y val="-2.392563639256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6.6978277036439687E-2"/>
                  <c:y val="-1.1586142385660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6.9798849850359723E-2"/>
                  <c:y val="-1.7234516287867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5867441073070269E-2"/>
                  <c:y val="-2.978802563246932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5.0123133549791837E-2"/>
                  <c:y val="-3.1593380556298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2.8205728139201413E-3"/>
                  <c:y val="-1.5320831252322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4989</c:v>
                </c:pt>
                <c:pt idx="1">
                  <c:v>9327</c:v>
                </c:pt>
                <c:pt idx="2">
                  <c:v>21973</c:v>
                </c:pt>
                <c:pt idx="3">
                  <c:v>22323</c:v>
                </c:pt>
                <c:pt idx="4">
                  <c:v>23382</c:v>
                </c:pt>
                <c:pt idx="5" formatCode="#,##0_ ">
                  <c:v>78156</c:v>
                </c:pt>
                <c:pt idx="6" formatCode="#,##0_ ">
                  <c:v>79766</c:v>
                </c:pt>
                <c:pt idx="7" formatCode="#,##0_ ">
                  <c:v>85002</c:v>
                </c:pt>
                <c:pt idx="8" formatCode="#,##0_ ">
                  <c:v>102698</c:v>
                </c:pt>
                <c:pt idx="9" formatCode="#,##0_ ">
                  <c:v>103622</c:v>
                </c:pt>
                <c:pt idx="10" formatCode="#,##0_ ">
                  <c:v>109426</c:v>
                </c:pt>
                <c:pt idx="11" formatCode="#,##0_ ">
                  <c:v>115289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Pt>
            <c:idx val="11"/>
            <c:bubble3D val="0"/>
            <c:spPr>
              <a:ln>
                <a:solidFill>
                  <a:srgbClr val="FF8B8B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B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8E5F78E-F774-4EE4-A57C-EED23466AD7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CA4DC160-2668-4F69-9CD6-36B566AEA32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8.602747082456115E-2"/>
                  <c:y val="-7.468407941886570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98F5D5A-B854-4439-BB96-BF63A0F7484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3532F73-C7AD-433E-8743-43C6EA96E15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295090770808139"/>
                  <c:y val="-2.180179314436800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C83EFF8-686C-4C63-B843-57C4E6AE368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5083140-E44E-4757-B811-4A50969EFC46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0.1241052038124817"/>
                  <c:y val="-2.196291076728576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158E5E-2A40-4382-953B-5F81C9C3ACF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D349B69-B5D0-4B06-B863-C4F84661B00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9.8720048487201312E-2"/>
                  <c:y val="-4.562229532882321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ED330B4-B847-4FDD-AE2C-F4D6884E2F0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5BB3CF88-5478-4353-9860-268E78DDA0F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3.948801939488053E-2"/>
                  <c:y val="-5.780221456282903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3E0B903-10C9-469F-ABCC-2C70EB97F40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EFA02CD-FD5C-42B2-9C8E-D8D61EA367C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8.6732614028041152E-2"/>
                  <c:y val="-5.86430678206009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475EF6C-07CF-4B50-9737-682CA318C286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2E2D4624-3E3B-4A5C-9D55-0115FA83D281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5.6411456278400753E-2"/>
                  <c:y val="-4.012534113515851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0E556D7-FF18-4C7C-84D5-81C48BBBA98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BF6AD69-DF61-4418-BDD7-4B3EC3395CD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6.9809177144521034E-2"/>
                  <c:y val="3.050985903199821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53DA61B-1F74-4EA1-9A2C-60CC577B21CD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C3227EE-F490-49D2-9FA5-A64096C3253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7.0514264824914158E-2"/>
                  <c:y val="6.48636186709536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DB9F102-662E-497A-B67B-81ADAE3B9277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5B99D928-A631-4B7C-964B-82B78170F920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6.4873174720160756E-2"/>
                  <c:y val="2.583744796738321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39AB875-A90E-46D4-9201-CE91240C5066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655FC932-8826-4D00-8437-EDA061F4019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0"/>
                  <c:y val="-2.607570809101404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DDF835D-BD52-4BFE-BA94-50385725CE2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349265A-1BE5-4E13-8623-2F43911C968A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5649</c:v>
                </c:pt>
                <c:pt idx="1">
                  <c:v>15764</c:v>
                </c:pt>
                <c:pt idx="2">
                  <c:v>17024</c:v>
                </c:pt>
                <c:pt idx="3">
                  <c:v>34840</c:v>
                </c:pt>
                <c:pt idx="4">
                  <c:v>35316</c:v>
                </c:pt>
                <c:pt idx="5" formatCode="#,##0_ ">
                  <c:v>43780</c:v>
                </c:pt>
                <c:pt idx="6" formatCode="#,##0_ ">
                  <c:v>54580</c:v>
                </c:pt>
                <c:pt idx="7" formatCode="#,##0_ ">
                  <c:v>57580</c:v>
                </c:pt>
                <c:pt idx="8" formatCode="#,##0_ ">
                  <c:v>88200</c:v>
                </c:pt>
                <c:pt idx="9" formatCode="#,##0_ ">
                  <c:v>88200</c:v>
                </c:pt>
                <c:pt idx="10" formatCode="#,##0_ ">
                  <c:v>88200</c:v>
                </c:pt>
                <c:pt idx="11" formatCode="#,##0_ ">
                  <c:v>88200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4%</c:v>
                  </c:pt>
                  <c:pt idx="1">
                    <c:v>12%</c:v>
                  </c:pt>
                  <c:pt idx="2">
                    <c:v>13%</c:v>
                  </c:pt>
                  <c:pt idx="3">
                    <c:v>26%</c:v>
                  </c:pt>
                  <c:pt idx="4">
                    <c:v>26%</c:v>
                  </c:pt>
                  <c:pt idx="5">
                    <c:v>32%</c:v>
                  </c:pt>
                  <c:pt idx="6">
                    <c:v>40%</c:v>
                  </c:pt>
                  <c:pt idx="7">
                    <c:v>43%</c:v>
                  </c:pt>
                  <c:pt idx="8">
                    <c:v>65%</c:v>
                  </c:pt>
                  <c:pt idx="9">
                    <c:v>65%</c:v>
                  </c:pt>
                  <c:pt idx="10">
                    <c:v>65%</c:v>
                  </c:pt>
                  <c:pt idx="11">
                    <c:v>65%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0.54346</cdr:x>
      <cdr:y>0.25288</cdr:y>
    </cdr:from>
    <cdr:to>
      <cdr:x>0.63018</cdr:x>
      <cdr:y>0.33568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945689" y="1409899"/>
          <a:ext cx="789184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128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66,462K</a:t>
          </a:r>
        </a:p>
      </cdr:txBody>
    </cdr:sp>
  </cdr:relSizeAnchor>
  <cdr:relSizeAnchor xmlns:cdr="http://schemas.openxmlformats.org/drawingml/2006/chartDrawing">
    <cdr:from>
      <cdr:x>0.24953</cdr:x>
      <cdr:y>0.57924</cdr:y>
    </cdr:from>
    <cdr:to>
      <cdr:x>0.33321</cdr:x>
      <cdr:y>0.66204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270835" y="3229502"/>
          <a:ext cx="761520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63%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31,837K</a:t>
          </a:r>
        </a:p>
      </cdr:txBody>
    </cdr:sp>
  </cdr:relSizeAnchor>
  <cdr:relSizeAnchor xmlns:cdr="http://schemas.openxmlformats.org/drawingml/2006/chartDrawing">
    <cdr:from>
      <cdr:x>0.34024</cdr:x>
      <cdr:y>0.46602</cdr:y>
    </cdr:from>
    <cdr:to>
      <cdr:x>0.51432</cdr:x>
      <cdr:y>0.58195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096337" y="2598274"/>
          <a:ext cx="1584176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中強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BP+IP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36,000K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大可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1,429K</a:t>
          </a:r>
        </a:p>
      </cdr:txBody>
    </cdr:sp>
  </cdr:relSizeAnchor>
  <cdr:relSizeAnchor xmlns:cdr="http://schemas.openxmlformats.org/drawingml/2006/chartDrawing">
    <cdr:from>
      <cdr:x>0.33964</cdr:x>
      <cdr:y>0.5962</cdr:y>
    </cdr:from>
    <cdr:to>
      <cdr:x>0.50553</cdr:x>
      <cdr:y>0.74525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090877" y="3324070"/>
          <a:ext cx="1509661" cy="830997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雙葉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952K</a:t>
          </a:r>
        </a:p>
        <a:p xmlns:a="http://schemas.openxmlformats.org/drawingml/2006/main">
          <a:pPr>
            <a:defRPr/>
          </a:pP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動聯  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95K</a:t>
          </a:r>
        </a:p>
        <a:p xmlns:a="http://schemas.openxmlformats.org/drawingml/2006/main">
          <a:pPr>
            <a:defRPr/>
          </a:pP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創智  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95K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970399" y="1330719"/>
          <a:ext cx="611097" cy="33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10</a:t>
            </a:r>
            <a:r>
              <a:rPr lang="zh-TW" altLang="en-US" dirty="0"/>
              <a:t>月：</a:t>
            </a:r>
            <a:r>
              <a:rPr lang="en-US" altLang="zh-TW" dirty="0"/>
              <a:t>H200/500K/</a:t>
            </a:r>
            <a:r>
              <a:rPr lang="zh-TW" altLang="en-US" dirty="0"/>
              <a:t>光田</a:t>
            </a:r>
            <a:r>
              <a:rPr lang="en-US" altLang="zh-TW" dirty="0"/>
              <a:t>(</a:t>
            </a:r>
            <a:r>
              <a:rPr lang="zh-TW" altLang="en-US" dirty="0"/>
              <a:t>復健中心</a:t>
            </a:r>
            <a:r>
              <a:rPr lang="en-US" altLang="zh-TW" dirty="0"/>
              <a:t>)/</a:t>
            </a:r>
            <a:r>
              <a:rPr lang="zh-TW" altLang="en-US" dirty="0"/>
              <a:t>成案</a:t>
            </a:r>
            <a:r>
              <a:rPr lang="en-US" altLang="zh-TW" dirty="0"/>
              <a:t>60%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衍生缺口：目標</a:t>
            </a:r>
            <a:r>
              <a:rPr lang="en-US" altLang="zh-TW" dirty="0"/>
              <a:t>38,706-A</a:t>
            </a:r>
            <a:r>
              <a:rPr lang="zh-TW" altLang="en-US" dirty="0"/>
              <a:t>組</a:t>
            </a:r>
            <a:r>
              <a:rPr lang="en-US" altLang="zh-TW" dirty="0"/>
              <a:t>(12,571</a:t>
            </a:r>
            <a:r>
              <a:rPr lang="zh-TW" altLang="en-US" dirty="0"/>
              <a:t>慧保</a:t>
            </a:r>
            <a:r>
              <a:rPr lang="en-US" altLang="zh-TW" dirty="0"/>
              <a:t>+22</a:t>
            </a:r>
            <a:r>
              <a:rPr lang="zh-TW" altLang="en-US" dirty="0"/>
              <a:t>智權</a:t>
            </a:r>
            <a:r>
              <a:rPr lang="en-US" altLang="zh-TW" dirty="0"/>
              <a:t>)-H(1,200</a:t>
            </a:r>
            <a:r>
              <a:rPr lang="zh-TW" altLang="en-US" dirty="0"/>
              <a:t>高登</a:t>
            </a:r>
            <a:r>
              <a:rPr lang="en-US" altLang="zh-TW" dirty="0"/>
              <a:t>+1,000</a:t>
            </a:r>
            <a:r>
              <a:rPr kumimoji="0"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lang="en-US" altLang="zh-TW" dirty="0"/>
              <a:t>)-S(1600</a:t>
            </a:r>
            <a:r>
              <a:rPr lang="zh-TW" altLang="en-US" dirty="0"/>
              <a:t>云泰</a:t>
            </a:r>
            <a:r>
              <a:rPr lang="en-US" altLang="zh-TW" dirty="0"/>
              <a:t>+6,000</a:t>
            </a:r>
            <a:r>
              <a:rPr lang="zh-TW" altLang="en-US" dirty="0"/>
              <a:t>中強</a:t>
            </a:r>
            <a:r>
              <a:rPr lang="en-US" altLang="zh-TW" dirty="0"/>
              <a:t>)-U(1,000</a:t>
            </a:r>
            <a:r>
              <a:rPr lang="zh-TW" altLang="en-US" dirty="0"/>
              <a:t>中基</a:t>
            </a:r>
            <a:r>
              <a:rPr lang="en-US" altLang="zh-TW" dirty="0"/>
              <a:t>+375</a:t>
            </a:r>
            <a:r>
              <a:rPr lang="zh-TW" altLang="en-US" dirty="0"/>
              <a:t>米特</a:t>
            </a:r>
            <a:r>
              <a:rPr lang="en-US" altLang="zh-TW" dirty="0"/>
              <a:t>+375</a:t>
            </a:r>
            <a:r>
              <a:rPr lang="zh-TW" altLang="en-US" dirty="0"/>
              <a:t>漢將</a:t>
            </a:r>
            <a:r>
              <a:rPr lang="en-US" altLang="zh-TW" dirty="0"/>
              <a:t>+1,000</a:t>
            </a:r>
            <a:r>
              <a:rPr lang="zh-TW" altLang="en-US" dirty="0"/>
              <a:t>鮮速</a:t>
            </a:r>
            <a:r>
              <a:rPr lang="en-US" altLang="zh-TW" dirty="0"/>
              <a:t>+1,000</a:t>
            </a:r>
            <a:r>
              <a:rPr lang="zh-TW" altLang="en-US" dirty="0"/>
              <a:t>漢錸</a:t>
            </a:r>
            <a:r>
              <a:rPr lang="en-US" altLang="zh-TW" dirty="0"/>
              <a:t>+1,500</a:t>
            </a:r>
            <a:r>
              <a:rPr lang="zh-TW" altLang="en-US" dirty="0"/>
              <a:t>威剛</a:t>
            </a:r>
            <a:r>
              <a:rPr lang="en-US" altLang="zh-TW" dirty="0"/>
              <a:t>)=11,063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共識：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努力中：成案率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0~59%-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初洽、業科案未送件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推廣中：成案率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60~80%-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已啟動議約動作、金額達共識、業科已送件未審查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可簽約：成案率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81~99%-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洽案系統成本訂價送簽或法務議約完成或用印簽辦中、業科審查通過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602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83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121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zh-TW" altLang="en-US" dirty="0"/>
              <a:t>：智權</a:t>
            </a:r>
            <a:r>
              <a:rPr lang="en-US" altLang="zh-TW" dirty="0"/>
              <a:t>22K</a:t>
            </a:r>
            <a:r>
              <a:rPr lang="zh-TW" altLang="en-US" dirty="0"/>
              <a:t>、慧保</a:t>
            </a:r>
            <a:r>
              <a:rPr lang="en-US" altLang="zh-TW" dirty="0"/>
              <a:t>11,428K(3,000K</a:t>
            </a:r>
            <a:r>
              <a:rPr lang="zh-TW" altLang="en-US" dirty="0"/>
              <a:t>專利</a:t>
            </a:r>
            <a:r>
              <a:rPr lang="en-US" altLang="zh-TW" dirty="0"/>
              <a:t>-7</a:t>
            </a:r>
            <a:r>
              <a:rPr lang="zh-TW" altLang="en-US" dirty="0"/>
              <a:t>月、</a:t>
            </a:r>
            <a:r>
              <a:rPr lang="en-US" altLang="zh-TW" dirty="0"/>
              <a:t>8,428K</a:t>
            </a:r>
            <a:r>
              <a:rPr lang="zh-TW" altLang="en-US" dirty="0"/>
              <a:t>技術</a:t>
            </a:r>
            <a:r>
              <a:rPr lang="en-US" altLang="zh-TW" dirty="0"/>
              <a:t>-7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H</a:t>
            </a:r>
            <a:r>
              <a:rPr lang="zh-TW" altLang="en-US" dirty="0"/>
              <a:t>：晉弘</a:t>
            </a:r>
            <a:r>
              <a:rPr lang="en-US" altLang="zh-TW" dirty="0"/>
              <a:t>600K(backlog</a:t>
            </a:r>
            <a:r>
              <a:rPr lang="zh-TW" altLang="en-US" dirty="0"/>
              <a:t>技術</a:t>
            </a:r>
            <a:r>
              <a:rPr lang="en-US" altLang="zh-TW" dirty="0"/>
              <a:t>-12</a:t>
            </a:r>
            <a:r>
              <a:rPr lang="zh-TW" altLang="en-US" dirty="0"/>
              <a:t>月，現況結案中</a:t>
            </a:r>
            <a:r>
              <a:rPr lang="en-US" altLang="zh-TW" dirty="0"/>
              <a:t>)</a:t>
            </a:r>
            <a:r>
              <a:rPr lang="zh-TW" altLang="en-US" dirty="0"/>
              <a:t>、旳蔓</a:t>
            </a:r>
            <a:r>
              <a:rPr lang="en-US" altLang="zh-TW" dirty="0"/>
              <a:t>(1,000K</a:t>
            </a:r>
            <a:r>
              <a:rPr lang="zh-TW" altLang="en-US" dirty="0"/>
              <a:t>技術</a:t>
            </a:r>
            <a:r>
              <a:rPr lang="en-US" altLang="zh-TW" dirty="0"/>
              <a:t>-7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、高登</a:t>
            </a:r>
            <a:r>
              <a:rPr lang="en-US" altLang="zh-TW" dirty="0"/>
              <a:t>(1,200K</a:t>
            </a:r>
            <a:r>
              <a:rPr lang="zh-TW" altLang="en-US" dirty="0"/>
              <a:t>技術</a:t>
            </a:r>
            <a:r>
              <a:rPr lang="en-US" altLang="zh-TW" dirty="0"/>
              <a:t>-8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S</a:t>
            </a:r>
            <a:r>
              <a:rPr lang="zh-TW" altLang="en-US" dirty="0"/>
              <a:t>：云泰</a:t>
            </a:r>
            <a:r>
              <a:rPr lang="en-US" altLang="zh-TW" dirty="0"/>
              <a:t>(500K</a:t>
            </a:r>
            <a:r>
              <a:rPr lang="zh-TW" altLang="en-US" dirty="0"/>
              <a:t>專利</a:t>
            </a:r>
            <a:r>
              <a:rPr lang="en-US" altLang="zh-TW" dirty="0"/>
              <a:t>-5</a:t>
            </a:r>
            <a:r>
              <a:rPr lang="zh-TW" altLang="en-US" dirty="0"/>
              <a:t>月、</a:t>
            </a:r>
            <a:r>
              <a:rPr lang="en-US" altLang="zh-TW" dirty="0"/>
              <a:t>1,100K</a:t>
            </a:r>
            <a:r>
              <a:rPr lang="zh-TW" altLang="en-US" dirty="0"/>
              <a:t>技術</a:t>
            </a:r>
            <a:r>
              <a:rPr lang="en-US" altLang="zh-TW" dirty="0"/>
              <a:t>-10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、泰沂</a:t>
            </a:r>
            <a:r>
              <a:rPr lang="en-US" altLang="zh-TW" dirty="0"/>
              <a:t>1,500K(backlog</a:t>
            </a:r>
            <a:r>
              <a:rPr lang="zh-TW" altLang="en-US" dirty="0"/>
              <a:t>技術</a:t>
            </a:r>
            <a:r>
              <a:rPr lang="en-US" altLang="zh-TW" dirty="0"/>
              <a:t>-12</a:t>
            </a:r>
            <a:r>
              <a:rPr lang="zh-TW" altLang="en-US" dirty="0"/>
              <a:t>月，待業科結果</a:t>
            </a:r>
            <a:r>
              <a:rPr lang="en-US" altLang="zh-TW" dirty="0"/>
              <a:t>)</a:t>
            </a:r>
            <a:r>
              <a:rPr lang="zh-TW" altLang="en-US" dirty="0"/>
              <a:t>、中強</a:t>
            </a:r>
            <a:r>
              <a:rPr lang="en-US" altLang="zh-TW" dirty="0"/>
              <a:t>6,000K(</a:t>
            </a:r>
            <a:r>
              <a:rPr lang="zh-TW" altLang="en-US" dirty="0"/>
              <a:t>技術</a:t>
            </a:r>
            <a:r>
              <a:rPr lang="en-US" altLang="zh-TW" dirty="0"/>
              <a:t>-12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U</a:t>
            </a:r>
            <a:r>
              <a:rPr lang="zh-TW" altLang="en-US" dirty="0"/>
              <a:t>：鮮速</a:t>
            </a:r>
            <a:r>
              <a:rPr lang="en-US" altLang="zh-TW" dirty="0"/>
              <a:t>1,000K(</a:t>
            </a:r>
            <a:r>
              <a:rPr lang="zh-TW" altLang="en-US" dirty="0"/>
              <a:t>技術</a:t>
            </a:r>
            <a:r>
              <a:rPr lang="en-US" altLang="zh-TW" dirty="0"/>
              <a:t>-6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、中基</a:t>
            </a:r>
            <a:r>
              <a:rPr lang="en-US" altLang="zh-TW" dirty="0"/>
              <a:t>1,000K(</a:t>
            </a:r>
            <a:r>
              <a:rPr lang="zh-TW" altLang="en-US" dirty="0"/>
              <a:t>技術</a:t>
            </a:r>
            <a:r>
              <a:rPr lang="en-US" altLang="zh-TW" dirty="0"/>
              <a:t>-8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、漢將</a:t>
            </a:r>
            <a:r>
              <a:rPr lang="en-US" altLang="zh-TW" dirty="0"/>
              <a:t>375K(</a:t>
            </a:r>
            <a:r>
              <a:rPr lang="zh-TW" altLang="en-US" dirty="0"/>
              <a:t>技術</a:t>
            </a:r>
            <a:r>
              <a:rPr lang="en-US" altLang="zh-TW" dirty="0"/>
              <a:t>-11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、米特</a:t>
            </a:r>
            <a:r>
              <a:rPr lang="en-US" altLang="zh-TW" dirty="0"/>
              <a:t>(1)1,000K(backlog-11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、米特</a:t>
            </a:r>
            <a:r>
              <a:rPr lang="en-US" altLang="zh-TW" dirty="0"/>
              <a:t>(2)375K(</a:t>
            </a:r>
            <a:r>
              <a:rPr lang="zh-TW" altLang="en-US" dirty="0"/>
              <a:t>技術</a:t>
            </a:r>
            <a:r>
              <a:rPr lang="en-US" altLang="zh-TW" dirty="0"/>
              <a:t>-11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、漢錸</a:t>
            </a:r>
            <a:r>
              <a:rPr lang="en-US" altLang="zh-TW" dirty="0"/>
              <a:t>1,000K(</a:t>
            </a:r>
            <a:r>
              <a:rPr lang="zh-TW" altLang="en-US" dirty="0"/>
              <a:t>技術</a:t>
            </a:r>
            <a:r>
              <a:rPr lang="en-US" altLang="zh-TW" dirty="0"/>
              <a:t>-12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、威剛</a:t>
            </a:r>
            <a:r>
              <a:rPr lang="en-US" altLang="zh-TW" dirty="0"/>
              <a:t>1,500K(</a:t>
            </a:r>
            <a:r>
              <a:rPr lang="zh-TW" altLang="en-US" dirty="0"/>
              <a:t>技術</a:t>
            </a:r>
            <a:r>
              <a:rPr lang="en-US" altLang="zh-TW" dirty="0"/>
              <a:t>-12</a:t>
            </a:r>
            <a:r>
              <a:rPr lang="zh-TW" altLang="en-US" dirty="0"/>
              <a:t>月，計畫規劃中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1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藍色字體為已有接觸洽談中廠商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659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iip.itnet.org.tw/news_list.php?m=1" TargetMode="External"/><Relationship Id="rId2" Type="http://schemas.openxmlformats.org/officeDocument/2006/relationships/hyperlink" Target="https://www.smebiz.org.tw/project-digital.ph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mebiz.org.tw/project-digital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06/20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0778AA-5EF2-4DE4-8324-71BDFF077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707EC91A-07DF-4070-8CFB-91854D156EBB}"/>
              </a:ext>
            </a:extLst>
          </p:cNvPr>
          <p:cNvSpPr/>
          <p:nvPr/>
        </p:nvSpPr>
        <p:spPr bwMode="gray">
          <a:xfrm>
            <a:off x="623392" y="1628800"/>
            <a:ext cx="3528392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運動科技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F547BC3F-2A45-4B9D-87C3-E867C0C31155}"/>
              </a:ext>
            </a:extLst>
          </p:cNvPr>
          <p:cNvSpPr/>
          <p:nvPr/>
        </p:nvSpPr>
        <p:spPr bwMode="gray">
          <a:xfrm>
            <a:off x="4295799" y="1628800"/>
            <a:ext cx="3528393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健康照護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高齡、嬰兒、動物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3702B0EF-63CF-45AF-8E4A-67203EEFA4E5}"/>
              </a:ext>
            </a:extLst>
          </p:cNvPr>
          <p:cNvSpPr/>
          <p:nvPr/>
        </p:nvSpPr>
        <p:spPr bwMode="gray">
          <a:xfrm>
            <a:off x="4297695" y="2492896"/>
            <a:ext cx="1726298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非接觸式生理感測</a:t>
            </a: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71A83E58-9681-472A-B2D6-33F2CBE70452}"/>
              </a:ext>
            </a:extLst>
          </p:cNvPr>
          <p:cNvSpPr/>
          <p:nvPr/>
        </p:nvSpPr>
        <p:spPr bwMode="gray">
          <a:xfrm>
            <a:off x="6077508" y="2506283"/>
            <a:ext cx="1746684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生成式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53FF7115-CEDB-4A87-AE5C-0B14E05CA29C}"/>
              </a:ext>
            </a:extLst>
          </p:cNvPr>
          <p:cNvSpPr/>
          <p:nvPr/>
        </p:nvSpPr>
        <p:spPr bwMode="gray">
          <a:xfrm>
            <a:off x="9842310" y="1628800"/>
            <a:ext cx="1726298" cy="720080"/>
          </a:xfrm>
          <a:prstGeom prst="roundRect">
            <a:avLst/>
          </a:prstGeom>
          <a:solidFill>
            <a:srgbClr val="7093D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虛擬客服</a:t>
            </a:r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3F1E3D40-E1C9-4C99-8057-16738A9C30A1}"/>
              </a:ext>
            </a:extLst>
          </p:cNvPr>
          <p:cNvSpPr/>
          <p:nvPr/>
        </p:nvSpPr>
        <p:spPr bwMode="gray">
          <a:xfrm>
            <a:off x="608316" y="2479509"/>
            <a:ext cx="1726298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智慧發球機</a:t>
            </a:r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29C857E2-C1CC-4984-8EB7-307BFC29E893}"/>
              </a:ext>
            </a:extLst>
          </p:cNvPr>
          <p:cNvSpPr/>
          <p:nvPr/>
        </p:nvSpPr>
        <p:spPr bwMode="gray">
          <a:xfrm>
            <a:off x="2388129" y="2492896"/>
            <a:ext cx="1746684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高球模擬系統</a:t>
            </a:r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BE8ED11D-2073-4FD9-AA68-110F760C8280}"/>
              </a:ext>
            </a:extLst>
          </p:cNvPr>
          <p:cNvSpPr/>
          <p:nvPr/>
        </p:nvSpPr>
        <p:spPr bwMode="gray">
          <a:xfrm>
            <a:off x="7937141" y="2509528"/>
            <a:ext cx="1726298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感測系統應用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95B02A19-2BDC-4FAA-A7A6-F460E0A96D75}"/>
              </a:ext>
            </a:extLst>
          </p:cNvPr>
          <p:cNvSpPr txBox="1"/>
          <p:nvPr/>
        </p:nvSpPr>
        <p:spPr>
          <a:xfrm>
            <a:off x="623392" y="3284984"/>
            <a:ext cx="187220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S000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緯創資通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負責人：林宏墩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推廣：蔡耀輝</a:t>
            </a: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609599" y="188640"/>
            <a:ext cx="10972800" cy="47650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組推廣強化方案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41B423C9-1F61-43ED-A1EC-C9E25D943521}"/>
              </a:ext>
            </a:extLst>
          </p:cNvPr>
          <p:cNvSpPr/>
          <p:nvPr/>
        </p:nvSpPr>
        <p:spPr bwMode="gray">
          <a:xfrm>
            <a:off x="9856101" y="2509528"/>
            <a:ext cx="1726298" cy="720080"/>
          </a:xfrm>
          <a:prstGeom prst="roundRect">
            <a:avLst/>
          </a:prstGeom>
          <a:solidFill>
            <a:srgbClr val="7093D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虛擬人快速創建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772128C2-EBFC-42A9-84DB-7844AE759092}"/>
              </a:ext>
            </a:extLst>
          </p:cNvPr>
          <p:cNvSpPr txBox="1"/>
          <p:nvPr/>
        </p:nvSpPr>
        <p:spPr>
          <a:xfrm>
            <a:off x="2395295" y="3284984"/>
            <a:ext cx="1872209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S000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點閱串流</a:t>
            </a:r>
            <a:b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魔毒娛樂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負責人：林宏墩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推廣：蔡耀輝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38722E76-418D-43B4-ACD7-21B302DB21D8}"/>
              </a:ext>
            </a:extLst>
          </p:cNvPr>
          <p:cNvSpPr txBox="1"/>
          <p:nvPr/>
        </p:nvSpPr>
        <p:spPr>
          <a:xfrm>
            <a:off x="4300428" y="3284984"/>
            <a:ext cx="1872209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和碩聯合</a:t>
            </a:r>
            <a:b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州巧科技</a:t>
            </a:r>
            <a:b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鼎天國際</a:t>
            </a:r>
            <a:b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人因科技</a:t>
            </a:r>
            <a:b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律動醫創</a:t>
            </a:r>
            <a:b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捷騰光電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負責人：林宏墩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推廣：蔡耀輝</a:t>
            </a: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3BAF537-D22A-4BA5-9421-7A8FB1A34153}"/>
              </a:ext>
            </a:extLst>
          </p:cNvPr>
          <p:cNvSpPr txBox="1"/>
          <p:nvPr/>
        </p:nvSpPr>
        <p:spPr>
          <a:xfrm>
            <a:off x="6088963" y="3284984"/>
            <a:ext cx="187220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S3</a:t>
            </a: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數位美學牙科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心電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負責人：沈志聰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推廣：蔡耀輝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83DB6CA-5360-4003-B98F-7B085792177A}"/>
              </a:ext>
            </a:extLst>
          </p:cNvPr>
          <p:cNvSpPr txBox="1"/>
          <p:nvPr/>
        </p:nvSpPr>
        <p:spPr>
          <a:xfrm>
            <a:off x="7930003" y="3284984"/>
            <a:ext cx="187220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雙葉電子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負責人：莊錦棠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推廣：蘇泰維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FDCAFBFD-995F-46AE-B780-B1AE79CE91F5}"/>
              </a:ext>
            </a:extLst>
          </p:cNvPr>
          <p:cNvCxnSpPr>
            <a:cxnSpLocks/>
          </p:cNvCxnSpPr>
          <p:nvPr/>
        </p:nvCxnSpPr>
        <p:spPr>
          <a:xfrm>
            <a:off x="623392" y="3284985"/>
            <a:ext cx="0" cy="184113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B7C978E9-1306-465E-9786-E6F106C5BB46}"/>
              </a:ext>
            </a:extLst>
          </p:cNvPr>
          <p:cNvCxnSpPr>
            <a:cxnSpLocks/>
          </p:cNvCxnSpPr>
          <p:nvPr/>
        </p:nvCxnSpPr>
        <p:spPr>
          <a:xfrm>
            <a:off x="2404758" y="3284985"/>
            <a:ext cx="0" cy="184113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D7E85773-F813-4CEC-AF22-E381ED7BEBE2}"/>
              </a:ext>
            </a:extLst>
          </p:cNvPr>
          <p:cNvCxnSpPr>
            <a:cxnSpLocks/>
          </p:cNvCxnSpPr>
          <p:nvPr/>
        </p:nvCxnSpPr>
        <p:spPr>
          <a:xfrm>
            <a:off x="4315413" y="3284985"/>
            <a:ext cx="0" cy="18411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9C245E86-39F0-41D6-B61A-442F3887A226}"/>
              </a:ext>
            </a:extLst>
          </p:cNvPr>
          <p:cNvCxnSpPr>
            <a:cxnSpLocks/>
          </p:cNvCxnSpPr>
          <p:nvPr/>
        </p:nvCxnSpPr>
        <p:spPr>
          <a:xfrm>
            <a:off x="6125227" y="3284985"/>
            <a:ext cx="0" cy="18411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5553A7B-7DF6-4E9A-A5A6-046EFE2755E5}"/>
              </a:ext>
            </a:extLst>
          </p:cNvPr>
          <p:cNvCxnSpPr>
            <a:cxnSpLocks/>
          </p:cNvCxnSpPr>
          <p:nvPr/>
        </p:nvCxnSpPr>
        <p:spPr>
          <a:xfrm>
            <a:off x="7961172" y="3284985"/>
            <a:ext cx="0" cy="184113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05FA9DCF-DAF4-480B-9F3F-441498168D0E}"/>
              </a:ext>
            </a:extLst>
          </p:cNvPr>
          <p:cNvCxnSpPr>
            <a:cxnSpLocks/>
          </p:cNvCxnSpPr>
          <p:nvPr/>
        </p:nvCxnSpPr>
        <p:spPr>
          <a:xfrm>
            <a:off x="9912424" y="3284985"/>
            <a:ext cx="0" cy="18411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C02FE0F6-2B48-4A6A-AC49-4161EBA246DF}"/>
              </a:ext>
            </a:extLst>
          </p:cNvPr>
          <p:cNvSpPr txBox="1"/>
          <p:nvPr/>
        </p:nvSpPr>
        <p:spPr>
          <a:xfrm>
            <a:off x="9855940" y="3284984"/>
            <a:ext cx="187220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S1</a:t>
            </a: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點閱串流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負責人：施香蘭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推廣：蔡耀輝</a:t>
            </a: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73980A2E-C1DF-4709-8F3B-E97DC1D32870}"/>
              </a:ext>
            </a:extLst>
          </p:cNvPr>
          <p:cNvSpPr/>
          <p:nvPr/>
        </p:nvSpPr>
        <p:spPr bwMode="gray">
          <a:xfrm>
            <a:off x="7937141" y="1626267"/>
            <a:ext cx="1726298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數位典藏</a:t>
            </a:r>
          </a:p>
        </p:txBody>
      </p:sp>
    </p:spTree>
    <p:extLst>
      <p:ext uri="{BB962C8B-B14F-4D97-AF65-F5344CB8AC3E}">
        <p14:creationId xmlns:p14="http://schemas.microsoft.com/office/powerpoint/2010/main" val="26547170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0778AA-5EF2-4DE4-8324-71BDFF077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707EC91A-07DF-4070-8CFB-91854D156EBB}"/>
              </a:ext>
            </a:extLst>
          </p:cNvPr>
          <p:cNvSpPr/>
          <p:nvPr/>
        </p:nvSpPr>
        <p:spPr bwMode="gray">
          <a:xfrm>
            <a:off x="1646037" y="1556792"/>
            <a:ext cx="5112568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物流倉儲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53FF7115-CEDB-4A87-AE5C-0B14E05CA29C}"/>
              </a:ext>
            </a:extLst>
          </p:cNvPr>
          <p:cNvSpPr/>
          <p:nvPr/>
        </p:nvSpPr>
        <p:spPr bwMode="gray">
          <a:xfrm>
            <a:off x="6960096" y="1556792"/>
            <a:ext cx="3600000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碳權</a:t>
            </a:r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3F1E3D40-E1C9-4C99-8057-16738A9C30A1}"/>
              </a:ext>
            </a:extLst>
          </p:cNvPr>
          <p:cNvSpPr/>
          <p:nvPr/>
        </p:nvSpPr>
        <p:spPr bwMode="gray">
          <a:xfrm>
            <a:off x="1630958" y="2407501"/>
            <a:ext cx="5127645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智慧物流倉儲系統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95B02A19-2BDC-4FAA-A7A6-F460E0A96D75}"/>
              </a:ext>
            </a:extLst>
          </p:cNvPr>
          <p:cNvSpPr txBox="1"/>
          <p:nvPr/>
        </p:nvSpPr>
        <p:spPr>
          <a:xfrm>
            <a:off x="1646037" y="3212976"/>
            <a:ext cx="345638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U0</a:t>
            </a: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大型冷鏈物流中心興建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大嘴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負責人：陳慧娟</a:t>
            </a:r>
          </a:p>
          <a:p>
            <a:pPr marL="176213" marR="0" lvl="0" indent="-176213" defTabSz="914400" latinLnBrk="0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推廣：鄭憬聰</a:t>
            </a:r>
          </a:p>
          <a:p>
            <a:pPr>
              <a:spcBef>
                <a:spcPts val="600"/>
              </a:spcBef>
            </a:pP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南向海外物流業者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MYGAI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負責人：陳慧娟</a:t>
            </a:r>
          </a:p>
          <a:p>
            <a:pPr marL="176213" marR="0" lvl="0" indent="-176213" defTabSz="914400" latinLnBrk="0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推廣：陳慧娟</a:t>
            </a: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609599" y="188640"/>
            <a:ext cx="10972800" cy="47650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組推廣強化方案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41B423C9-1F61-43ED-A1EC-C9E25D943521}"/>
              </a:ext>
            </a:extLst>
          </p:cNvPr>
          <p:cNvSpPr/>
          <p:nvPr/>
        </p:nvSpPr>
        <p:spPr bwMode="gray">
          <a:xfrm>
            <a:off x="6973726" y="2407501"/>
            <a:ext cx="3600000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區塊</a:t>
            </a:r>
            <a:r>
              <a:rPr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鏈</a:t>
            </a:r>
            <a:endPara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FDCAFBFD-995F-46AE-B780-B1AE79CE91F5}"/>
              </a:ext>
            </a:extLst>
          </p:cNvPr>
          <p:cNvCxnSpPr>
            <a:cxnSpLocks/>
          </p:cNvCxnSpPr>
          <p:nvPr/>
        </p:nvCxnSpPr>
        <p:spPr>
          <a:xfrm>
            <a:off x="1646037" y="3212977"/>
            <a:ext cx="0" cy="184113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05FA9DCF-DAF4-480B-9F3F-441498168D0E}"/>
              </a:ext>
            </a:extLst>
          </p:cNvPr>
          <p:cNvCxnSpPr>
            <a:cxnSpLocks/>
          </p:cNvCxnSpPr>
          <p:nvPr/>
        </p:nvCxnSpPr>
        <p:spPr>
          <a:xfrm>
            <a:off x="6952057" y="3212977"/>
            <a:ext cx="0" cy="18411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C02FE0F6-2B48-4A6A-AC49-4161EBA246DF}"/>
              </a:ext>
            </a:extLst>
          </p:cNvPr>
          <p:cNvSpPr txBox="1"/>
          <p:nvPr/>
        </p:nvSpPr>
        <p:spPr>
          <a:xfrm>
            <a:off x="6952057" y="3187921"/>
            <a:ext cx="345637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U5</a:t>
            </a: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資料儲存的領導品牌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負責人：羅國書</a:t>
            </a:r>
          </a:p>
          <a:p>
            <a:pPr marL="176213" marR="0" lvl="0" indent="-176213" defTabSz="914400" latinLnBrk="0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推廣：羅國書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24E9E67-BD40-426F-A5D2-8B05219DB510}"/>
              </a:ext>
            </a:extLst>
          </p:cNvPr>
          <p:cNvSpPr txBox="1"/>
          <p:nvPr/>
        </p:nvSpPr>
        <p:spPr>
          <a:xfrm>
            <a:off x="4583832" y="3250138"/>
            <a:ext cx="2174771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U100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物流運輸業者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騰雲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負責人：沈瑞婷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推廣：沈瑞婷</a:t>
            </a:r>
          </a:p>
        </p:txBody>
      </p:sp>
    </p:spTree>
    <p:extLst>
      <p:ext uri="{BB962C8B-B14F-4D97-AF65-F5344CB8AC3E}">
        <p14:creationId xmlns:p14="http://schemas.microsoft.com/office/powerpoint/2010/main" val="33346498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86A11F-5D8B-4800-AFBE-008E7C92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65175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業科資源：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C16649-5009-42F5-8A8D-75808599A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48DF3-ED32-4F6A-BBCC-17369A789E6B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FCB6FD-A685-414C-BC8C-0D1C6B7080E4}"/>
              </a:ext>
            </a:extLst>
          </p:cNvPr>
          <p:cNvSpPr/>
          <p:nvPr/>
        </p:nvSpPr>
        <p:spPr>
          <a:xfrm>
            <a:off x="855439" y="1356041"/>
            <a:ext cx="104811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產創平台即將推出主題式計畫，計畫關於</a:t>
            </a:r>
            <a:r>
              <a:rPr lang="zh-TW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智慧車電</a:t>
            </a: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智慧</a:t>
            </a:r>
            <a:r>
              <a:rPr lang="en-US" altLang="zh-TW" sz="2000" b="1" dirty="0">
                <a:solidFill>
                  <a:srgbClr val="0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醫療國際鏈結</a:t>
            </a: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計畫，主要開發次系統，需在計畫完成後完成國際輸出，國際業者委託開發，或是國際場域投入。</a:t>
            </a:r>
            <a:endParaRPr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預計六月底開始公告</a:t>
            </a:r>
            <a:r>
              <a:rPr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產創平台主題式公告連結：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https://tiip.itnet.org.tw/news_list.php?m=1</a:t>
            </a:r>
            <a:endParaRPr lang="zh-TW" altLang="en-US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4039A69-6E0C-4C62-86AB-722B545F795F}"/>
              </a:ext>
            </a:extLst>
          </p:cNvPr>
          <p:cNvSpPr txBox="1"/>
          <p:nvPr/>
        </p:nvSpPr>
        <p:spPr>
          <a:xfrm>
            <a:off x="607234" y="3861048"/>
            <a:ext cx="107293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組規劃：已進行組內過去與廠商合作的產品技術盤點，待公告申請須知後評估提案與否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承益規劃：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有興趣提案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，待公告後請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組再提供資訊，以了解計畫目標與提案規範。</a:t>
            </a:r>
          </a:p>
        </p:txBody>
      </p:sp>
    </p:spTree>
    <p:extLst>
      <p:ext uri="{BB962C8B-B14F-4D97-AF65-F5344CB8AC3E}">
        <p14:creationId xmlns:p14="http://schemas.microsoft.com/office/powerpoint/2010/main" val="7689079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8300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31504" y="2420889"/>
            <a:ext cx="8928992" cy="65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業科資源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建構零售暨服務業數據共享創新服務計畫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86A11F-5D8B-4800-AFBE-008E7C92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765175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業科資源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建構零售暨服務業數據共享創新服務計畫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C16649-5009-42F5-8A8D-75808599A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48DF3-ED32-4F6A-BBCC-17369A789E6B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3168CAF-2975-4C2A-8B0B-9E98FA52026A}"/>
              </a:ext>
            </a:extLst>
          </p:cNvPr>
          <p:cNvSpPr/>
          <p:nvPr/>
        </p:nvSpPr>
        <p:spPr>
          <a:xfrm>
            <a:off x="857027" y="2066415"/>
            <a:ext cx="6968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網站連結：https://www.smebiz.org.tw/project-digital.php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FCB6FD-A685-414C-BC8C-0D1C6B7080E4}"/>
              </a:ext>
            </a:extLst>
          </p:cNvPr>
          <p:cNvSpPr/>
          <p:nvPr/>
        </p:nvSpPr>
        <p:spPr>
          <a:xfrm>
            <a:off x="855440" y="990074"/>
            <a:ext cx="104811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經濟部商業發展署   </a:t>
            </a:r>
            <a:r>
              <a:rPr lang="zh-TW" altLang="en-US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數位轉型補助，補助款額度，以新臺</a:t>
            </a:r>
            <a:r>
              <a:rPr lang="en-US" altLang="zh-TW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800</a:t>
            </a:r>
            <a:r>
              <a:rPr lang="zh-TW" altLang="en-US" b="1" dirty="0">
                <a:solidFill>
                  <a:srgbClr val="C25A20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萬元為上限</a:t>
            </a:r>
            <a:endParaRPr lang="en-US" altLang="zh-TW" b="1" dirty="0">
              <a:solidFill>
                <a:srgbClr val="C25A20">
                  <a:lumMod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計畫執行期間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自公告之日起，至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日止</a:t>
            </a:r>
            <a:endParaRPr lang="en-US" altLang="zh-TW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計畫重點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提案廠商須以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「國際市場數據應用」及「</a:t>
            </a:r>
            <a:r>
              <a:rPr lang="en-US" altLang="zh-TW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商務應用」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其中一類別，作為提案計畫之主軸，提出達成提案計畫目標及其相對應之具體推動策略、實施規劃、工作項目及成果效益等。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E63D610-5963-4286-98F8-E2D4E0225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40" y="2526541"/>
            <a:ext cx="5089625" cy="39213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88DC83C-CCAE-4856-9AA2-AEC600B5F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1117" y="2526541"/>
            <a:ext cx="4752528" cy="39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370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959150" y="908720"/>
            <a:ext cx="6273697" cy="5364596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各組企收簽約歷年比較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各組推廣強化方案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業科資源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產創主題式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業科：建構零售暨服務業數據共享創新服務計畫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161927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54229"/>
              </p:ext>
            </p:extLst>
          </p:nvPr>
        </p:nvGraphicFramePr>
        <p:xfrm>
          <a:off x="623392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086463" y="70013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384032" y="652970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1524000" y="1225892"/>
            <a:ext cx="5004048" cy="13750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zh-TW" altLang="en-US" sz="1600" b="1" dirty="0" smtClean="0">
                <a:solidFill>
                  <a:prstClr val="black"/>
                </a:solidFill>
                <a:latin typeface="Arial"/>
                <a:ea typeface="標楷體"/>
              </a:rPr>
              <a:t>各組</a:t>
            </a:r>
            <a:r>
              <a:rPr lang="en-US" altLang="zh-TW" sz="1600" b="1" dirty="0" smtClean="0">
                <a:solidFill>
                  <a:prstClr val="black"/>
                </a:solidFill>
                <a:latin typeface="Arial"/>
                <a:ea typeface="標楷體"/>
              </a:rPr>
              <a:t>5</a:t>
            </a:r>
            <a:r>
              <a:rPr lang="zh-TW" altLang="en-US" sz="1600" b="1" dirty="0" smtClean="0">
                <a:solidFill>
                  <a:prstClr val="black"/>
                </a:solidFill>
                <a:latin typeface="Arial"/>
                <a:ea typeface="標楷體"/>
              </a:rPr>
              <a:t>月起簽約動能非常不足，缺乏中大型案源，</a:t>
            </a:r>
            <a:r>
              <a:rPr lang="zh-TW" altLang="en-US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截至</a:t>
            </a:r>
            <a:r>
              <a:rPr lang="en-US" altLang="zh-TW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6/20</a:t>
            </a:r>
            <a:r>
              <a:rPr lang="zh-TW" altLang="en-US" sz="1600" b="1" u="sng" dirty="0">
                <a:solidFill>
                  <a:srgbClr val="0000FF"/>
                </a:solidFill>
                <a:latin typeface="Arial"/>
                <a:ea typeface="標楷體"/>
              </a:rPr>
              <a:t>實際</a:t>
            </a:r>
            <a:r>
              <a:rPr lang="zh-TW" altLang="en-US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簽約只達成：</a:t>
            </a:r>
            <a:r>
              <a:rPr lang="en-US" altLang="zh-TW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58,398K(23%)</a:t>
            </a:r>
            <a:r>
              <a:rPr lang="zh-TW" altLang="en-US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，落後於全院之平均</a:t>
            </a:r>
            <a:r>
              <a:rPr lang="en-US" altLang="zh-TW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(38%)</a:t>
            </a:r>
          </a:p>
          <a:p>
            <a:pPr marL="180975" indent="-180975">
              <a:buFont typeface="Arial" panose="020B0604020202020204" pitchFamily="34" charset="0"/>
              <a:buChar char="•"/>
              <a:defRPr/>
            </a:pPr>
            <a:r>
              <a:rPr lang="zh-TW" altLang="en-US" sz="1600" b="1" dirty="0" smtClean="0">
                <a:solidFill>
                  <a:prstClr val="black"/>
                </a:solidFill>
                <a:latin typeface="Arial"/>
                <a:ea typeface="標楷體"/>
              </a:rPr>
              <a:t>已低於去年同期，如不加速促案，</a:t>
            </a:r>
            <a:r>
              <a:rPr lang="zh-TW" altLang="en-US" sz="1600" b="1" u="sng" dirty="0" smtClean="0">
                <a:solidFill>
                  <a:srgbClr val="0000FF"/>
                </a:solidFill>
                <a:latin typeface="Arial"/>
                <a:ea typeface="標楷體"/>
              </a:rPr>
              <a:t>企收缺口會持續擴大</a:t>
            </a:r>
            <a:endParaRPr lang="zh-TW" altLang="en-US" sz="1600" b="1" u="sng" dirty="0">
              <a:solidFill>
                <a:srgbClr val="0000FF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  <a:endCxn id="25" idx="2"/>
          </p:cNvCxnSpPr>
          <p:nvPr/>
        </p:nvCxnSpPr>
        <p:spPr>
          <a:xfrm flipH="1" flipV="1">
            <a:off x="4026024" y="2600918"/>
            <a:ext cx="978068" cy="9721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796361" y="4653136"/>
            <a:ext cx="297901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 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6,089K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郅訊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3,381K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中華郵政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1,333K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中基興業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漢將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-3098364" y="0"/>
            <a:ext cx="2979019" cy="3671556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(10,439K)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大可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雙葉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動聯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創智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順盈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高登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)BP+IP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1,600K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星詠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1,428K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榮騰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翔星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愛力思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漢錸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米特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375K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69C3B7-035D-460F-94C6-2817F3604064}"/>
              </a:ext>
            </a:extLst>
          </p:cNvPr>
          <p:cNvSpPr txBox="1"/>
          <p:nvPr/>
        </p:nvSpPr>
        <p:spPr>
          <a:xfrm>
            <a:off x="-3277615" y="3833755"/>
            <a:ext cx="3162888" cy="280831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7-9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(94,491K)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慧保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12,571K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弘達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軟體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鮮速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聯億通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聯群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U000MYGAI(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越南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商研院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欣辰                               </a:t>
            </a:r>
            <a:r>
              <a:rPr kumimoji="0" lang="en-US" altLang="zh-TW" sz="14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中強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全日大林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22,620K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威剛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strike="sngStrike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業科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新創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)BP+IP</a:t>
            </a:r>
            <a:r>
              <a:rPr kumimoji="0" lang="zh-TW" altLang="en-US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8,000K</a:t>
            </a:r>
          </a:p>
        </p:txBody>
      </p:sp>
      <p:sp>
        <p:nvSpPr>
          <p:cNvPr id="3" name="矩形 2"/>
          <p:cNvSpPr/>
          <p:nvPr/>
        </p:nvSpPr>
        <p:spPr>
          <a:xfrm>
            <a:off x="9628655" y="1319342"/>
            <a:ext cx="2563345" cy="2720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收簽約數至</a:t>
            </a:r>
            <a:r>
              <a:rPr lang="en-US" altLang="zh-TW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6/20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58,398K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BP:55,401K</a:t>
            </a:r>
            <a:r>
              <a:rPr lang="zh-TW" altLang="en-US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IP:2,997K</a:t>
            </a:r>
            <a:r>
              <a:rPr lang="zh-TW" altLang="en-US" sz="1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 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105,430K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=163,828K(63%)</a:t>
            </a:r>
            <a:endParaRPr lang="en-US" altLang="zh-TW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:94,955K </a:t>
            </a:r>
            <a:r>
              <a:rPr lang="en-US" altLang="zh-TW" sz="12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(BP:83,892K, IP:11,063K)</a:t>
            </a:r>
            <a:endParaRPr lang="en-US" altLang="zh-TW" sz="14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1426A2F-3C87-47B5-8DF7-0D79B137E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233" y="4653136"/>
            <a:ext cx="3011685" cy="2204864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B3D79857-9A33-4982-AA55-F486CF444A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772" y="4653136"/>
            <a:ext cx="3194581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245858916"/>
              </p:ext>
            </p:extLst>
          </p:nvPr>
        </p:nvGraphicFramePr>
        <p:xfrm>
          <a:off x="1199456" y="741763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1805222" y="2677574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980782" y="858979"/>
            <a:ext cx="1584176" cy="2123658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二階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22,620K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  <a:p>
            <a:pPr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商研院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鮮速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聯億通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聯群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1673843" y="629530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6980782" y="3078087"/>
            <a:ext cx="1584176" cy="83099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1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1,100K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米特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375K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4422471" y="6280485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7171099" y="6274456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1860" y="4501339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13,993K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295800" y="1700808"/>
            <a:ext cx="1504194" cy="1569660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美律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4,800K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愛菲斯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-2         1,500K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雙葉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-3         1,500K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普羅   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國際航電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295800" y="4965773"/>
            <a:ext cx="1504194" cy="1015663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家飛綸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204K</a:t>
            </a:r>
          </a:p>
        </p:txBody>
      </p:sp>
      <p:sp>
        <p:nvSpPr>
          <p:cNvPr id="28" name="矩形 27"/>
          <p:cNvSpPr/>
          <p:nvPr/>
        </p:nvSpPr>
        <p:spPr>
          <a:xfrm>
            <a:off x="6980782" y="4004534"/>
            <a:ext cx="1584176" cy="2123658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1,333K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中基興業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漢將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375K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1,260K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6,240K</a:t>
            </a:r>
          </a:p>
        </p:txBody>
      </p:sp>
      <p:sp>
        <p:nvSpPr>
          <p:cNvPr id="21" name="矩形 20"/>
          <p:cNvSpPr/>
          <p:nvPr/>
        </p:nvSpPr>
        <p:spPr>
          <a:xfrm>
            <a:off x="9657027" y="1228310"/>
            <a:ext cx="1584176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4,372K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安福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智易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果實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744766" y="5483774"/>
            <a:ext cx="1573466" cy="646331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765886" y="1717224"/>
            <a:ext cx="1590075" cy="1569660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       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5,124K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數發部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2,670K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1,200K</a:t>
            </a:r>
            <a:endParaRPr lang="en-US" altLang="zh-TW" sz="1200" strike="sngStrike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馥悅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b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744766" y="3392200"/>
            <a:ext cx="1611005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欣辰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復健中心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744766" y="4717240"/>
            <a:ext cx="1573466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2,093K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順盈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258,783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36218"/>
              </p:ext>
            </p:extLst>
          </p:nvPr>
        </p:nvGraphicFramePr>
        <p:xfrm>
          <a:off x="1477465" y="731172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語音泡泡: 矩形 3">
            <a:extLst>
              <a:ext uri="{FF2B5EF4-FFF2-40B4-BE49-F238E27FC236}">
                <a16:creationId xmlns:a16="http://schemas.microsoft.com/office/drawing/2014/main" id="{2E364E47-6808-4E16-B231-20B1AC7ABF21}"/>
              </a:ext>
            </a:extLst>
          </p:cNvPr>
          <p:cNvSpPr/>
          <p:nvPr/>
        </p:nvSpPr>
        <p:spPr bwMode="gray">
          <a:xfrm>
            <a:off x="2387588" y="1084355"/>
            <a:ext cx="5976664" cy="1477328"/>
          </a:xfrm>
          <a:prstGeom prst="wedgeRectCallout">
            <a:avLst>
              <a:gd name="adj1" fmla="val -1722"/>
              <a:gd name="adj2" fmla="val 116118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  <a:flatTx/>
          </a:bodyPr>
          <a:lstStyle/>
          <a:p>
            <a:pPr marL="342900" indent="-342900">
              <a:buAutoNum type="arabicPeriod"/>
            </a:pP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起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簽約促案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呈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停滯狀況，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無任何成案率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源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Tx/>
              <a:buAutoNum type="arabicPeriod"/>
            </a:pP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衍生目前進度為</a:t>
            </a:r>
            <a:r>
              <a:rPr lang="zh-TW" altLang="en-US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零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，且僅規劃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2,200K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，仍有巨大缺口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(8,174K)</a:t>
            </a:r>
          </a:p>
          <a:p>
            <a:pPr marL="342900" indent="-342900">
              <a:buAutoNum type="arabicPeriod"/>
            </a:pP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月與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同期已大幅落後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900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AutoNum type="arabicPeriod"/>
            </a:pP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離目標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缺口仍有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37,701K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33896" y="1106823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932067" y="670346"/>
            <a:ext cx="508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；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10,374K</a:t>
            </a:r>
            <a:r>
              <a:rPr lang="zh-TW" altLang="en-US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">
            <a:extLst>
              <a:ext uri="{FF2B5EF4-FFF2-40B4-BE49-F238E27FC236}">
                <a16:creationId xmlns:a16="http://schemas.microsoft.com/office/drawing/2014/main" id="{94DE108C-B935-4687-BFA4-4460697CC3C6}"/>
              </a:ext>
            </a:extLst>
          </p:cNvPr>
          <p:cNvSpPr txBox="1"/>
          <p:nvPr/>
        </p:nvSpPr>
        <p:spPr>
          <a:xfrm>
            <a:off x="2495600" y="2797652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6/20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6,500K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(13%)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8187BA93-DAA4-4B62-81D5-2CD87286C15C}"/>
              </a:ext>
            </a:extLst>
          </p:cNvPr>
          <p:cNvCxnSpPr>
            <a:cxnSpLocks/>
          </p:cNvCxnSpPr>
          <p:nvPr/>
        </p:nvCxnSpPr>
        <p:spPr>
          <a:xfrm flipH="1" flipV="1">
            <a:off x="4943872" y="3335334"/>
            <a:ext cx="432048" cy="669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F91EDE49-9FF6-4964-A0C5-1B4B48D8D5FA}"/>
              </a:ext>
            </a:extLst>
          </p:cNvPr>
          <p:cNvSpPr/>
          <p:nvPr/>
        </p:nvSpPr>
        <p:spPr>
          <a:xfrm>
            <a:off x="163679" y="5035911"/>
            <a:ext cx="11856640" cy="1154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6,500K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7,493K(27%)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37,701K</a:t>
            </a:r>
          </a:p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：高登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、旳蔓 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2,200K/10,374K</a:t>
            </a:r>
          </a:p>
          <a:p>
            <a:pPr marL="5485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中華郵政延續案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凌網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長照榮家促參案</a:t>
            </a:r>
            <a:r>
              <a:rPr lang="zh-TW" altLang="en-US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退輔會長佑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盛佑策略聯盟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大健康促進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4152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80137"/>
              </p:ext>
            </p:extLst>
          </p:nvPr>
        </p:nvGraphicFramePr>
        <p:xfrm>
          <a:off x="1482211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13650" y="1089109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176120" y="622608"/>
            <a:ext cx="4398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6,470K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衍生目標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3100460" y="2462143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6/20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9,871K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(19%)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 flipH="1" flipV="1">
            <a:off x="5082882" y="3112408"/>
            <a:ext cx="293038" cy="748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FDEC9864-E07B-4F54-8E3B-CDAE4C035D61}"/>
              </a:ext>
            </a:extLst>
          </p:cNvPr>
          <p:cNvSpPr/>
          <p:nvPr/>
        </p:nvSpPr>
        <p:spPr>
          <a:xfrm>
            <a:off x="642809" y="4797152"/>
            <a:ext cx="10906382" cy="1733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9,871K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總計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38,571K(94%)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3,331K</a:t>
            </a:r>
            <a:endParaRPr lang="en-US" altLang="zh-TW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1,600K(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，規劃案源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7,600K/6,470K</a:t>
            </a:r>
          </a:p>
          <a:p>
            <a:pPr marL="36000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加速業科案件：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(6/27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第一階段審查，共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階段審查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-36,000K)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規劃中：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  <a:r>
              <a:rPr lang="en-US" altLang="zh-TW" b="1" u="sng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60000" lvl="1" indent="-28575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美律電子、國際航電、普羅、泰沂、愛菲斯、雙葉，約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18,000K</a:t>
            </a:r>
          </a:p>
        </p:txBody>
      </p:sp>
      <p:sp>
        <p:nvSpPr>
          <p:cNvPr id="10" name="語音泡泡: 矩形 9">
            <a:extLst>
              <a:ext uri="{FF2B5EF4-FFF2-40B4-BE49-F238E27FC236}">
                <a16:creationId xmlns:a16="http://schemas.microsoft.com/office/drawing/2014/main" id="{81439D67-B21C-41BF-91FE-8DB53C0D90DD}"/>
              </a:ext>
            </a:extLst>
          </p:cNvPr>
          <p:cNvSpPr/>
          <p:nvPr/>
        </p:nvSpPr>
        <p:spPr bwMode="gray">
          <a:xfrm>
            <a:off x="2423592" y="1168606"/>
            <a:ext cx="4496688" cy="923330"/>
          </a:xfrm>
          <a:prstGeom prst="wedgeRectCallout">
            <a:avLst>
              <a:gd name="adj1" fmla="val 68863"/>
              <a:gd name="adj2" fmla="val 109002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  <a:flatTx/>
          </a:bodyPr>
          <a:lstStyle/>
          <a:p>
            <a:pPr marL="342900" indent="-342900">
              <a:buAutoNum type="arabicPeriod"/>
            </a:pP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企收押寶中強一案，佔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年度目標比達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70%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，風險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極高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AutoNum type="arabicPeriod"/>
            </a:pP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請務必持續增加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備案之促案簽約</a:t>
            </a:r>
            <a:endParaRPr lang="zh-TW" alt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0325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46044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歷年比較</a:t>
            </a:r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226376"/>
              </p:ext>
            </p:extLst>
          </p:nvPr>
        </p:nvGraphicFramePr>
        <p:xfrm>
          <a:off x="1482211" y="692142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82472" y="1086953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193516" y="691303"/>
            <a:ext cx="499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134,963K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9,622K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衍生加值目標</a:t>
            </a: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2458198" y="2705765"/>
            <a:ext cx="2000931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6/20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實際簽約達成：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41,405K</a:t>
            </a:r>
            <a:r>
              <a:rPr lang="zh-TW" altLang="en-US" sz="1600" b="1" dirty="0">
                <a:solidFill>
                  <a:prstClr val="black"/>
                </a:solidFill>
                <a:latin typeface="Arial"/>
                <a:ea typeface="標楷體"/>
              </a:rPr>
              <a:t> </a:t>
            </a: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(31%)</a:t>
            </a:r>
            <a:endParaRPr lang="zh-TW" altLang="en-US" sz="1600" b="1" dirty="0">
              <a:solidFill>
                <a:prstClr val="black"/>
              </a:solidFill>
              <a:latin typeface="Arial"/>
              <a:ea typeface="標楷體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  <a:endCxn id="25" idx="3"/>
          </p:cNvCxnSpPr>
          <p:nvPr/>
        </p:nvCxnSpPr>
        <p:spPr>
          <a:xfrm flipH="1" flipV="1">
            <a:off x="4459129" y="3041398"/>
            <a:ext cx="1204824" cy="531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9B0E42D7-79C4-4E56-A9B2-9BECE8078039}"/>
              </a:ext>
            </a:extLst>
          </p:cNvPr>
          <p:cNvSpPr/>
          <p:nvPr/>
        </p:nvSpPr>
        <p:spPr>
          <a:xfrm>
            <a:off x="224694" y="4783865"/>
            <a:ext cx="11742612" cy="14407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企收總收入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41,405K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已規劃案源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總計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46,795K(65%)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4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46,763K</a:t>
            </a:r>
            <a:endParaRPr lang="en-US" altLang="zh-TW" sz="22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衍生加值：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1,375K(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中基、漢將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，規劃案源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：漢錸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)(BP1,000K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IP1,000K)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、米特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)375K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、鮮速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６月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、威剛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8,000K(9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)(BP6,500K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IP1,500K)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5,250K/9,622K</a:t>
            </a:r>
          </a:p>
          <a:p>
            <a:pPr marL="358775" lvl="1" indent="-179388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缺口補足方案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旭貿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、全聯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)1,900K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加速簽約，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南向海外推廣、大型冷鏈物流中心興建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大嘴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語音泡泡: 矩形 9">
            <a:extLst>
              <a:ext uri="{FF2B5EF4-FFF2-40B4-BE49-F238E27FC236}">
                <a16:creationId xmlns:a16="http://schemas.microsoft.com/office/drawing/2014/main" id="{537E82BC-77B1-4D93-8479-FBC95EBDEF3B}"/>
              </a:ext>
            </a:extLst>
          </p:cNvPr>
          <p:cNvSpPr/>
          <p:nvPr/>
        </p:nvSpPr>
        <p:spPr bwMode="gray">
          <a:xfrm>
            <a:off x="623392" y="1144814"/>
            <a:ext cx="5472608" cy="1200329"/>
          </a:xfrm>
          <a:prstGeom prst="wedgeRectCallout">
            <a:avLst>
              <a:gd name="adj1" fmla="val 53746"/>
              <a:gd name="adj2" fmla="val 116102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  <a:flatTx/>
          </a:bodyPr>
          <a:lstStyle/>
          <a:p>
            <a:pPr marL="342900" indent="-342900">
              <a:buAutoNum type="arabicPeriod"/>
            </a:pP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月起呈現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簽約促案動能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不足，目前與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同期比較大幅落後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千</a:t>
            </a: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百萬</a:t>
            </a: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AutoNum type="arabicPeriod"/>
            </a:pPr>
            <a:r>
              <a:rPr lang="en-US" altLang="zh-TW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6-7</a:t>
            </a:r>
            <a:r>
              <a:rPr lang="zh-TW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月務必規劃大型案源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，才可加速縮小缺口</a:t>
            </a: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Tx/>
              <a:buAutoNum type="arabicPeriod"/>
            </a:pP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衍生尚有</a:t>
            </a:r>
            <a:r>
              <a:rPr lang="en-US" altLang="zh-TW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4,372K</a:t>
            </a:r>
            <a:r>
              <a:rPr lang="zh-TW" alt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缺口，沒規劃案源</a:t>
            </a:r>
            <a:endParaRPr lang="en-US" altLang="zh-TW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4865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329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221267"/>
              </p:ext>
            </p:extLst>
          </p:nvPr>
        </p:nvGraphicFramePr>
        <p:xfrm>
          <a:off x="191345" y="1597660"/>
          <a:ext cx="1180931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3561731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518701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002867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86375112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累計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38,706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1,522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13,950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16,150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16,150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17,250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19,000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29,600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29,600(76%)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6,850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36,450(94%)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11,450(94%)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智權、慧保</a:t>
                      </a:r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11,450(94%)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10,374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2,800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2,800(27%)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晉弘、旳蔓、高登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3,050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璽樂、巨鷗、馥悅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5,850(56%)</a:t>
                      </a:r>
                      <a:endParaRPr lang="zh-TW" altLang="en-US" sz="1600" b="1" i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9,100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9,100(141%)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云泰、泰沂、中強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愛菲斯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12,100(187%)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9,622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3,750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6,250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6,250(65%)</a:t>
                      </a:r>
                    </a:p>
                    <a:p>
                      <a:pPr algn="r"/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鮮速、中基、漢將、米特、漢錸、威剛</a:t>
                      </a:r>
                      <a:r>
                        <a:rPr lang="en-US" altLang="zh-TW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7,050(73%)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776520" y="122832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263353" y="5411564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*</a:t>
            </a:r>
            <a:r>
              <a:rPr lang="zh-TW" altLang="en-US" dirty="0"/>
              <a:t>本年度預計達成數：已簽約</a:t>
            </a:r>
            <a:r>
              <a:rPr lang="en-US" altLang="zh-TW" dirty="0"/>
              <a:t>+backlog+</a:t>
            </a:r>
            <a:r>
              <a:rPr lang="zh-TW" altLang="en-US" dirty="0"/>
              <a:t>成案率</a:t>
            </a:r>
            <a:r>
              <a:rPr lang="en-US" altLang="zh-TW" dirty="0"/>
              <a:t>&gt;60%</a:t>
            </a:r>
            <a:r>
              <a:rPr lang="zh-TW" altLang="en-US" dirty="0"/>
              <a:t>以上洽談中案件</a:t>
            </a:r>
          </a:p>
        </p:txBody>
      </p:sp>
      <p:sp>
        <p:nvSpPr>
          <p:cNvPr id="4" name="橢圓 3"/>
          <p:cNvSpPr/>
          <p:nvPr/>
        </p:nvSpPr>
        <p:spPr bwMode="gray">
          <a:xfrm>
            <a:off x="1973594" y="3335934"/>
            <a:ext cx="6048672" cy="741138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" name="橢圓 6"/>
          <p:cNvSpPr/>
          <p:nvPr/>
        </p:nvSpPr>
        <p:spPr bwMode="gray">
          <a:xfrm>
            <a:off x="7248128" y="4077072"/>
            <a:ext cx="792088" cy="432048"/>
          </a:xfrm>
          <a:prstGeom prst="ellipse">
            <a:avLst/>
          </a:prstGeom>
          <a:noFill/>
          <a:ln>
            <a:solidFill>
              <a:srgbClr val="FFC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" name="橢圓 7"/>
          <p:cNvSpPr/>
          <p:nvPr/>
        </p:nvSpPr>
        <p:spPr bwMode="gray">
          <a:xfrm>
            <a:off x="10676652" y="3434135"/>
            <a:ext cx="1284674" cy="565793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9" name="橢圓 8"/>
          <p:cNvSpPr/>
          <p:nvPr/>
        </p:nvSpPr>
        <p:spPr bwMode="gray">
          <a:xfrm>
            <a:off x="10649708" y="4636833"/>
            <a:ext cx="1284674" cy="565793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0" name="橢圓 9"/>
          <p:cNvSpPr/>
          <p:nvPr/>
        </p:nvSpPr>
        <p:spPr bwMode="gray">
          <a:xfrm>
            <a:off x="7248128" y="4703706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547277" y="1021646"/>
            <a:ext cx="9134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組與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組衍生的案源規劃，離目標尚有很大的缺口未規劃，須加速規劃案源</a:t>
            </a:r>
            <a:endParaRPr lang="en-US" altLang="zh-TW" sz="20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9987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60778AA-5EF2-4DE4-8324-71BDFF077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707EC91A-07DF-4070-8CFB-91854D156EBB}"/>
              </a:ext>
            </a:extLst>
          </p:cNvPr>
          <p:cNvSpPr/>
          <p:nvPr/>
        </p:nvSpPr>
        <p:spPr bwMode="gray">
          <a:xfrm>
            <a:off x="623392" y="1628800"/>
            <a:ext cx="3528392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智慧醫護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F547BC3F-2A45-4B9D-87C3-E867C0C31155}"/>
              </a:ext>
            </a:extLst>
          </p:cNvPr>
          <p:cNvSpPr/>
          <p:nvPr/>
        </p:nvSpPr>
        <p:spPr bwMode="gray">
          <a:xfrm>
            <a:off x="4295799" y="1628800"/>
            <a:ext cx="5367635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高齡科技</a:t>
            </a: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3702B0EF-63CF-45AF-8E4A-67203EEFA4E5}"/>
              </a:ext>
            </a:extLst>
          </p:cNvPr>
          <p:cNvSpPr/>
          <p:nvPr/>
        </p:nvSpPr>
        <p:spPr bwMode="gray">
          <a:xfrm>
            <a:off x="4297695" y="2492896"/>
            <a:ext cx="1726298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數位賦能樂齡</a:t>
            </a: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algn="ctr">
              <a:spcBef>
                <a:spcPts val="600"/>
              </a:spcBef>
            </a:pP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學習業科</a:t>
            </a: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71A83E58-9681-472A-B2D6-33F2CBE70452}"/>
              </a:ext>
            </a:extLst>
          </p:cNvPr>
          <p:cNvSpPr/>
          <p:nvPr/>
        </p:nvSpPr>
        <p:spPr bwMode="gray">
          <a:xfrm>
            <a:off x="6077508" y="2506283"/>
            <a:ext cx="1746684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退輔會榮家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長照促參案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53FF7115-CEDB-4A87-AE5C-0B14E05CA29C}"/>
              </a:ext>
            </a:extLst>
          </p:cNvPr>
          <p:cNvSpPr/>
          <p:nvPr/>
        </p:nvSpPr>
        <p:spPr bwMode="gray">
          <a:xfrm>
            <a:off x="9842310" y="1628800"/>
            <a:ext cx="1726298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KA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</a:t>
            </a:r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3F1E3D40-E1C9-4C99-8057-16738A9C30A1}"/>
              </a:ext>
            </a:extLst>
          </p:cNvPr>
          <p:cNvSpPr/>
          <p:nvPr/>
        </p:nvSpPr>
        <p:spPr bwMode="gray">
          <a:xfrm>
            <a:off x="608316" y="2479509"/>
            <a:ext cx="1726298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智慧化產後護理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</a:t>
            </a:r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29C857E2-C1CC-4984-8EB7-307BFC29E893}"/>
              </a:ext>
            </a:extLst>
          </p:cNvPr>
          <p:cNvSpPr/>
          <p:nvPr/>
        </p:nvSpPr>
        <p:spPr bwMode="gray">
          <a:xfrm>
            <a:off x="2388129" y="2492896"/>
            <a:ext cx="1746684" cy="720080"/>
          </a:xfrm>
          <a:prstGeom prst="roundRect">
            <a:avLst/>
          </a:prstGeom>
          <a:solidFill>
            <a:srgbClr val="46959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智慧醫療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資訊平台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600" b="1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iMAS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BE8ED11D-2073-4FD9-AA68-110F760C8280}"/>
              </a:ext>
            </a:extLst>
          </p:cNvPr>
          <p:cNvSpPr/>
          <p:nvPr/>
        </p:nvSpPr>
        <p:spPr bwMode="gray">
          <a:xfrm>
            <a:off x="7937141" y="2509528"/>
            <a:ext cx="1726298" cy="720080"/>
          </a:xfrm>
          <a:prstGeom prst="roundRect">
            <a:avLst/>
          </a:prstGeom>
          <a:solidFill>
            <a:srgbClr val="A2B1B4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復健數位方案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95B02A19-2BDC-4FAA-A7A6-F460E0A96D75}"/>
              </a:ext>
            </a:extLst>
          </p:cNvPr>
          <p:cNvSpPr txBox="1"/>
          <p:nvPr/>
        </p:nvSpPr>
        <p:spPr>
          <a:xfrm>
            <a:off x="623392" y="3284984"/>
            <a:ext cx="1872209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H100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旳蔓產後護理之家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璽樂產後護理之家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馥悅產後護理之家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向陽醫務顧問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醫院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負責人：黎和欣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</a:t>
            </a: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曾耀泰</a:t>
            </a:r>
            <a:endParaRPr lang="zh-TW" altLang="en-US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609599" y="188640"/>
            <a:ext cx="10972800" cy="47650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組推廣強化方案</a:t>
            </a:r>
            <a:endParaRPr lang="zh-TW" altLang="en-US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41B423C9-1F61-43ED-A1EC-C9E25D943521}"/>
              </a:ext>
            </a:extLst>
          </p:cNvPr>
          <p:cNvSpPr/>
          <p:nvPr/>
        </p:nvSpPr>
        <p:spPr bwMode="gray">
          <a:xfrm>
            <a:off x="9856101" y="2509528"/>
            <a:ext cx="1726298" cy="720080"/>
          </a:xfrm>
          <a:prstGeom prst="roundRect">
            <a:avLst/>
          </a:prstGeom>
          <a:solidFill>
            <a:srgbClr val="DDBEAA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郵政會員平臺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系統建專案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772128C2-EBFC-42A9-84DB-7844AE759092}"/>
              </a:ext>
            </a:extLst>
          </p:cNvPr>
          <p:cNvSpPr txBox="1"/>
          <p:nvPr/>
        </p:nvSpPr>
        <p:spPr>
          <a:xfrm>
            <a:off x="2395295" y="3284984"/>
            <a:ext cx="1872209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H100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通訊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負責人：陳建任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推廣：高增英</a:t>
            </a:r>
          </a:p>
          <a:p>
            <a:pPr>
              <a:spcBef>
                <a:spcPts val="600"/>
              </a:spcBef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埔基醫院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負責人：鄭伯壎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推廣：黃素珍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38722E76-418D-43B4-ACD7-21B302DB21D8}"/>
              </a:ext>
            </a:extLst>
          </p:cNvPr>
          <p:cNvSpPr txBox="1"/>
          <p:nvPr/>
        </p:nvSpPr>
        <p:spPr>
          <a:xfrm>
            <a:off x="4300428" y="3284984"/>
            <a:ext cx="1872209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H100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哈瑪星科技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負責人：陳建任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推廣：高增英</a:t>
            </a:r>
          </a:p>
          <a:p>
            <a:pPr>
              <a:spcBef>
                <a:spcPts val="600"/>
              </a:spcBef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東海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負責人：陳建任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推廣：高增英</a:t>
            </a: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3BAF537-D22A-4BA5-9421-7A8FB1A34153}"/>
              </a:ext>
            </a:extLst>
          </p:cNvPr>
          <p:cNvSpPr txBox="1"/>
          <p:nvPr/>
        </p:nvSpPr>
        <p:spPr>
          <a:xfrm>
            <a:off x="6088963" y="3284984"/>
            <a:ext cx="1872209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長佑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盛佑診所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負責人：鄭伯壎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推廣：曾耀泰</a:t>
            </a:r>
          </a:p>
          <a:p>
            <a:pPr>
              <a:spcBef>
                <a:spcPts val="600"/>
              </a:spcBef>
            </a:pP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國力策進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負責人：楊文新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推廣：楊文新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83DB6CA-5360-4003-B98F-7B085792177A}"/>
              </a:ext>
            </a:extLst>
          </p:cNvPr>
          <p:cNvSpPr txBox="1"/>
          <p:nvPr/>
        </p:nvSpPr>
        <p:spPr>
          <a:xfrm>
            <a:off x="7930003" y="3284984"/>
            <a:ext cx="187220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光田醫院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負責人：蔡明杰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推廣：吳俐穎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FDCAFBFD-995F-46AE-B780-B1AE79CE91F5}"/>
              </a:ext>
            </a:extLst>
          </p:cNvPr>
          <p:cNvCxnSpPr>
            <a:cxnSpLocks/>
          </p:cNvCxnSpPr>
          <p:nvPr/>
        </p:nvCxnSpPr>
        <p:spPr>
          <a:xfrm>
            <a:off x="623392" y="3284985"/>
            <a:ext cx="0" cy="184113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B7C978E9-1306-465E-9786-E6F106C5BB46}"/>
              </a:ext>
            </a:extLst>
          </p:cNvPr>
          <p:cNvCxnSpPr>
            <a:cxnSpLocks/>
          </p:cNvCxnSpPr>
          <p:nvPr/>
        </p:nvCxnSpPr>
        <p:spPr>
          <a:xfrm>
            <a:off x="2404758" y="3284985"/>
            <a:ext cx="0" cy="184113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D7E85773-F813-4CEC-AF22-E381ED7BEBE2}"/>
              </a:ext>
            </a:extLst>
          </p:cNvPr>
          <p:cNvCxnSpPr>
            <a:cxnSpLocks/>
          </p:cNvCxnSpPr>
          <p:nvPr/>
        </p:nvCxnSpPr>
        <p:spPr>
          <a:xfrm>
            <a:off x="4315413" y="3284985"/>
            <a:ext cx="0" cy="18411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9C245E86-39F0-41D6-B61A-442F3887A226}"/>
              </a:ext>
            </a:extLst>
          </p:cNvPr>
          <p:cNvCxnSpPr>
            <a:cxnSpLocks/>
          </p:cNvCxnSpPr>
          <p:nvPr/>
        </p:nvCxnSpPr>
        <p:spPr>
          <a:xfrm>
            <a:off x="6125227" y="3284985"/>
            <a:ext cx="0" cy="18411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F5553A7B-7DF6-4E9A-A5A6-046EFE2755E5}"/>
              </a:ext>
            </a:extLst>
          </p:cNvPr>
          <p:cNvCxnSpPr>
            <a:cxnSpLocks/>
          </p:cNvCxnSpPr>
          <p:nvPr/>
        </p:nvCxnSpPr>
        <p:spPr>
          <a:xfrm>
            <a:off x="7976201" y="3284985"/>
            <a:ext cx="0" cy="184113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05FA9DCF-DAF4-480B-9F3F-441498168D0E}"/>
              </a:ext>
            </a:extLst>
          </p:cNvPr>
          <p:cNvCxnSpPr>
            <a:cxnSpLocks/>
          </p:cNvCxnSpPr>
          <p:nvPr/>
        </p:nvCxnSpPr>
        <p:spPr>
          <a:xfrm>
            <a:off x="9912424" y="3284985"/>
            <a:ext cx="0" cy="18411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C02FE0F6-2B48-4A6A-AC49-4161EBA246DF}"/>
              </a:ext>
            </a:extLst>
          </p:cNvPr>
          <p:cNvSpPr txBox="1"/>
          <p:nvPr/>
        </p:nvSpPr>
        <p:spPr>
          <a:xfrm>
            <a:off x="9855940" y="3284984"/>
            <a:ext cx="187220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H200</a:t>
            </a:r>
          </a:p>
          <a:p>
            <a:pPr>
              <a:spcBef>
                <a:spcPts val="600"/>
              </a:spcBef>
            </a:pP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凌網科技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負責人：魏溥辰</a:t>
            </a:r>
          </a:p>
          <a:p>
            <a:pPr marL="17621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16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推廣：黃毓瑩</a:t>
            </a:r>
          </a:p>
        </p:txBody>
      </p:sp>
    </p:spTree>
    <p:extLst>
      <p:ext uri="{BB962C8B-B14F-4D97-AF65-F5344CB8AC3E}">
        <p14:creationId xmlns:p14="http://schemas.microsoft.com/office/powerpoint/2010/main" val="21637905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58888</TotalTime>
  <Words>2803</Words>
  <Application>Microsoft Office PowerPoint</Application>
  <PresentationFormat>寬螢幕</PresentationFormat>
  <Paragraphs>581</Paragraphs>
  <Slides>14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宋体</vt:lpstr>
      <vt:lpstr>微軟正黑體</vt:lpstr>
      <vt:lpstr>新細明體</vt:lpstr>
      <vt:lpstr>新細明體</vt:lpstr>
      <vt:lpstr>標楷體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FY113 H組企收簽約歷年比較&amp;注意事項</vt:lpstr>
      <vt:lpstr>FY113 S組企收簽約歷年比較&amp;注意事項</vt:lpstr>
      <vt:lpstr>FY113 U組企收簽約歷年比較&amp;注意事項</vt:lpstr>
      <vt:lpstr>本年度衍生預計達成數累計</vt:lpstr>
      <vt:lpstr>PowerPoint 簡報</vt:lpstr>
      <vt:lpstr>PowerPoint 簡報</vt:lpstr>
      <vt:lpstr>PowerPoint 簡報</vt:lpstr>
      <vt:lpstr>業科資源：</vt:lpstr>
      <vt:lpstr>附件 </vt:lpstr>
      <vt:lpstr>業科資源: 建構零售暨服務業數據共享創新服務計畫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張敏敏</cp:lastModifiedBy>
  <cp:revision>4328</cp:revision>
  <cp:lastPrinted>2024-06-19T10:57:46Z</cp:lastPrinted>
  <dcterms:created xsi:type="dcterms:W3CDTF">2006-06-27T09:16:39Z</dcterms:created>
  <dcterms:modified xsi:type="dcterms:W3CDTF">2024-06-20T02:41:32Z</dcterms:modified>
</cp:coreProperties>
</file>