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23" r:id="rId2"/>
    <p:sldMasterId id="2147483735" r:id="rId3"/>
  </p:sldMasterIdLst>
  <p:notesMasterIdLst>
    <p:notesMasterId r:id="rId13"/>
  </p:notesMasterIdLst>
  <p:handoutMasterIdLst>
    <p:handoutMasterId r:id="rId14"/>
  </p:handoutMasterIdLst>
  <p:sldIdLst>
    <p:sldId id="626" r:id="rId4"/>
    <p:sldId id="696" r:id="rId5"/>
    <p:sldId id="779" r:id="rId6"/>
    <p:sldId id="820" r:id="rId7"/>
    <p:sldId id="814" r:id="rId8"/>
    <p:sldId id="818" r:id="rId9"/>
    <p:sldId id="817" r:id="rId10"/>
    <p:sldId id="784" r:id="rId11"/>
    <p:sldId id="783" r:id="rId12"/>
  </p:sldIdLst>
  <p:sldSz cx="9144000" cy="6858000" type="screen4x3"/>
  <p:notesSz cx="6797675" cy="9928225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2060"/>
    <a:srgbClr val="FFFF99"/>
    <a:srgbClr val="DBF8F9"/>
    <a:srgbClr val="ABFFF7"/>
    <a:srgbClr val="66FFFF"/>
    <a:srgbClr val="000099"/>
    <a:srgbClr val="FFFFFF"/>
    <a:srgbClr val="3634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9400" autoAdjust="0"/>
  </p:normalViewPr>
  <p:slideViewPr>
    <p:cSldViewPr snapToGrid="0">
      <p:cViewPr varScale="1">
        <p:scale>
          <a:sx n="97" d="100"/>
          <a:sy n="97" d="100"/>
        </p:scale>
        <p:origin x="1210" y="86"/>
      </p:cViewPr>
      <p:guideLst>
        <p:guide orient="horz" pos="2183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354" y="60"/>
      </p:cViewPr>
      <p:guideLst>
        <p:guide orient="horz" pos="3128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54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1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54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3C1836-1D35-4551-B5A9-6FD8CCC5FF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060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1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54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3AF2CE5-511B-4E6F-A6C4-807EE711B3E8}" type="datetimeFigureOut">
              <a:rPr lang="zh-TW" altLang="en-US"/>
              <a:pPr>
                <a:defRPr/>
              </a:pPr>
              <a:t>2024/7/1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75" y="4715915"/>
            <a:ext cx="5438139" cy="446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1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54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B41366-FE2A-4E2F-94BC-6DB0CE3C5E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072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00C6E-B47C-4212-964B-B422CF3A9F4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917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1666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216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0508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304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395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128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99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0275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87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389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03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282639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433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70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747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627703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56090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39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34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614302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306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</a:endParaRPr>
          </a:p>
        </p:txBody>
      </p:sp>
      <p:pic>
        <p:nvPicPr>
          <p:cNvPr id="7" name="Picture 53" descr="itri_CEL_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9" y="109540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90004" y="6604002"/>
            <a:ext cx="5009706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r>
              <a:rPr lang="zh-TW" altLang="en-US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75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9" name="Picture 16" descr="限閱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764" y="109538"/>
            <a:ext cx="77787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43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 algn="ctr">
              <a:defRPr sz="3000" smtClean="0"/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7412" name="Rectangle 4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100" smtClean="0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10" name="Rectangle 45"/>
          <p:cNvSpPr>
            <a:spLocks noGrp="1" noChangeArrowheads="1"/>
          </p:cNvSpPr>
          <p:nvPr>
            <p:ph type="dt" sz="half" idx="10"/>
          </p:nvPr>
        </p:nvSpPr>
        <p:spPr>
          <a:xfrm>
            <a:off x="7486650" y="6667500"/>
            <a:ext cx="781050" cy="185738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FBB7D60A-819C-4015-A4AC-1005A67FCECD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2024/7/1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1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50" y="6388102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96301" y="6627815"/>
            <a:ext cx="600075" cy="225425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6F66E05F-ADAE-4373-A8DC-7BBAC59E59C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48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0DF9D-8B69-445C-953B-96609147D56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2024/7/1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BCA6C-749B-4F2C-BA0A-0587394BA248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28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ctr">
              <a:defRPr sz="3000" b="0" cap="all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66CD5-B0E4-4BF6-A8A5-3F3E6F32EEA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2024/7/1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462B1-0D9B-4AA9-B2D6-ED6839478C9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43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1" y="1439864"/>
            <a:ext cx="4105275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6" y="1439864"/>
            <a:ext cx="4106863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AEF4D-E132-4625-977E-ED4683828A6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2024/7/1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C76E7-64CA-4A18-9F1D-7FF62C8DFE2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155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13E3A-CD95-4EA5-961C-22B2B8F5631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2024/7/1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88307-FA96-4094-BFFD-1B0927A1F1D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1995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5C098-CC3A-420A-9003-5106F5AB27E8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2024/7/1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3E17D-D138-45A5-9EC8-F54BEB97B67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46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45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6148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812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76441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7411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113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396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2" r:id="rId2"/>
    <p:sldLayoutId id="2147483676" r:id="rId3"/>
    <p:sldLayoutId id="2147483679" r:id="rId4"/>
    <p:sldLayoutId id="2147483680" r:id="rId5"/>
    <p:sldLayoutId id="2147483678" r:id="rId6"/>
    <p:sldLayoutId id="2147483681" r:id="rId7"/>
    <p:sldLayoutId id="2147483682" r:id="rId8"/>
    <p:sldLayoutId id="2147483683" r:id="rId9"/>
    <p:sldLayoutId id="2147483684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6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338139" y="550863"/>
            <a:ext cx="8520112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9864"/>
            <a:ext cx="8364538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5588" y="6619877"/>
            <a:ext cx="18002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5A4040ED-C257-4583-A032-66B9B3CA58E5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2024/7/1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" y="6391275"/>
            <a:ext cx="317341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0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77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440E3C65-C5A6-4AC8-BE30-3C413B94452B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035" name="Text Box 19"/>
          <p:cNvSpPr txBox="1">
            <a:spLocks noChangeArrowheads="1"/>
          </p:cNvSpPr>
          <p:nvPr userDrawn="1"/>
        </p:nvSpPr>
        <p:spPr bwMode="auto">
          <a:xfrm>
            <a:off x="-45696" y="6618288"/>
            <a:ext cx="4506362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>
              <a:defRPr/>
            </a:pPr>
            <a:r>
              <a:rPr lang="zh-TW" altLang="en-US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675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Picture 49" descr="itri_CEL_A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" y="0"/>
            <a:ext cx="1475655" cy="34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22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401618" y="2492375"/>
            <a:ext cx="7546995" cy="1402731"/>
            <a:chOff x="0" y="1536"/>
            <a:chExt cx="5675" cy="663"/>
          </a:xfrm>
        </p:grpSpPr>
        <p:grpSp>
          <p:nvGrpSpPr>
            <p:cNvPr id="19462" name="Group 4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9" name="Rectangle 5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7676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70" name="Rectangle 6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463" name="Group 7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7" name="Rectangle 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68" name="Rectangle 9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464" name="Rectangle 10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5" name="Rectangle 11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6" name="Rectangle 12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</p:grpSp>
      <p:sp>
        <p:nvSpPr>
          <p:cNvPr id="19460" name="Rectangle 13"/>
          <p:cNvSpPr>
            <a:spLocks noChangeArrowheads="1"/>
          </p:cNvSpPr>
          <p:nvPr/>
        </p:nvSpPr>
        <p:spPr bwMode="auto">
          <a:xfrm>
            <a:off x="564149" y="1827192"/>
            <a:ext cx="77724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服務系統科技中心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4800" b="1" dirty="0">
              <a:solidFill>
                <a:srgbClr val="000066"/>
              </a:solidFill>
              <a:ea typeface="標楷體" pitchFamily="65" charset="-12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66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kumimoji="1" lang="zh-TW" altLang="en-US" sz="32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財務報告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dirty="0">
                <a:solidFill>
                  <a:srgbClr val="000066"/>
                </a:solidFill>
                <a:latin typeface="Times New Roman" pitchFamily="18" charset="0"/>
                <a:ea typeface="標楷體" pitchFamily="65" charset="-120"/>
              </a:rPr>
              <a:t> </a:t>
            </a:r>
            <a:br>
              <a:rPr kumimoji="1" lang="zh-TW" altLang="en-US" sz="4800" b="1" dirty="0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</a:br>
            <a:endParaRPr kumimoji="1" lang="zh-TW" altLang="en-US" sz="4800" b="1" dirty="0">
              <a:solidFill>
                <a:srgbClr val="8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154126" y="5672014"/>
            <a:ext cx="3619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/>
              <a:t>                   </a:t>
            </a:r>
            <a:r>
              <a:rPr lang="zh-TW" altLang="en-US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</a:t>
            </a:r>
            <a:r>
              <a:rPr lang="en-US" altLang="zh-TW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 113.07.01</a:t>
            </a:r>
            <a:endParaRPr lang="zh-TW" altLang="en-US" sz="1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57219" y="5278487"/>
            <a:ext cx="21306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葉燕燕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2535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82783" y="109145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收入預測達成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依簽約進度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331321" y="79085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AEACBAB-A8DE-49AA-BEEA-C894DF5212D1}"/>
              </a:ext>
            </a:extLst>
          </p:cNvPr>
          <p:cNvSpPr txBox="1"/>
          <p:nvPr/>
        </p:nvSpPr>
        <p:spPr>
          <a:xfrm>
            <a:off x="391298" y="5532406"/>
            <a:ext cx="84531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zh-TW" altLang="en-US" sz="1200" dirty="0">
                <a:latin typeface="+mj-ea"/>
                <a:ea typeface="+mj-ea"/>
              </a:rPr>
              <a:t>  註</a:t>
            </a:r>
            <a:r>
              <a:rPr lang="en-US" altLang="zh-TW" sz="1200" dirty="0">
                <a:latin typeface="+mj-ea"/>
                <a:ea typeface="+mj-ea"/>
              </a:rPr>
              <a:t>1:</a:t>
            </a:r>
            <a:r>
              <a:rPr lang="zh-TW" altLang="en-US" sz="1200" dirty="0">
                <a:latin typeface="+mj-ea"/>
                <a:ea typeface="+mj-ea"/>
              </a:rPr>
              <a:t>科技研發含 </a:t>
            </a:r>
            <a:r>
              <a:rPr lang="en-US" altLang="zh-TW" sz="1200" i="0" u="none" strike="noStrike" dirty="0">
                <a:effectLst/>
                <a:latin typeface="+mj-ea"/>
                <a:ea typeface="+mj-ea"/>
              </a:rPr>
              <a:t>GAI</a:t>
            </a:r>
            <a:r>
              <a:rPr lang="zh-TW" altLang="en-US" sz="1200" i="0" u="none" strike="noStrike" dirty="0">
                <a:effectLst/>
                <a:latin typeface="+mj-ea"/>
                <a:ea typeface="+mj-ea"/>
              </a:rPr>
              <a:t>管理規範與法治研析計畫</a:t>
            </a:r>
            <a:r>
              <a:rPr lang="en-US" altLang="zh-TW" sz="1200" i="0" u="none" strike="noStrike" dirty="0">
                <a:effectLst/>
                <a:latin typeface="+mj-ea"/>
                <a:ea typeface="+mj-ea"/>
              </a:rPr>
              <a:t>【</a:t>
            </a:r>
            <a:r>
              <a:rPr lang="zh-TW" altLang="en-US" sz="1200" i="0" u="none" strike="noStrike" dirty="0">
                <a:effectLst/>
                <a:latin typeface="+mj-ea"/>
                <a:ea typeface="+mj-ea"/>
              </a:rPr>
              <a:t>結餘款</a:t>
            </a:r>
            <a:r>
              <a:rPr lang="en-US" altLang="zh-TW" sz="1200" i="0" u="none" strike="noStrike" dirty="0">
                <a:effectLst/>
                <a:latin typeface="+mj-ea"/>
                <a:ea typeface="+mj-ea"/>
              </a:rPr>
              <a:t>】10,000</a:t>
            </a:r>
            <a:r>
              <a:rPr lang="zh-TW" altLang="en-US" sz="1200" i="0" u="none" strike="noStrike" dirty="0">
                <a:effectLst/>
                <a:latin typeface="+mj-ea"/>
                <a:ea typeface="+mj-ea"/>
              </a:rPr>
              <a:t>千元及科發生成式人工智慧驅動產業創新先 </a:t>
            </a:r>
            <a:endParaRPr lang="en-US" altLang="zh-TW" sz="1200" i="0" u="none" strike="noStrike" dirty="0">
              <a:effectLst/>
              <a:latin typeface="+mj-ea"/>
              <a:ea typeface="+mj-ea"/>
            </a:endParaRPr>
          </a:p>
          <a:p>
            <a:pPr algn="l" rtl="0"/>
            <a:r>
              <a:rPr lang="en-US" altLang="zh-TW" sz="1200" dirty="0">
                <a:latin typeface="+mj-ea"/>
                <a:ea typeface="+mj-ea"/>
              </a:rPr>
              <a:t>          </a:t>
            </a:r>
            <a:r>
              <a:rPr lang="zh-TW" altLang="en-US" sz="1200" i="0" u="none" strike="noStrike" dirty="0">
                <a:effectLst/>
                <a:latin typeface="+mj-ea"/>
                <a:ea typeface="+mj-ea"/>
              </a:rPr>
              <a:t>期計畫</a:t>
            </a:r>
            <a:r>
              <a:rPr lang="zh-TW" altLang="en-US" sz="1200" dirty="0">
                <a:latin typeface="+mj-ea"/>
                <a:ea typeface="+mj-ea"/>
              </a:rPr>
              <a:t> </a:t>
            </a:r>
            <a:r>
              <a:rPr lang="en-US" altLang="zh-TW" sz="1200" dirty="0">
                <a:latin typeface="+mj-ea"/>
                <a:ea typeface="+mj-ea"/>
              </a:rPr>
              <a:t>15,200</a:t>
            </a:r>
            <a:r>
              <a:rPr lang="zh-TW" altLang="en-US" sz="1200" dirty="0">
                <a:latin typeface="+mj-ea"/>
                <a:ea typeface="+mj-ea"/>
              </a:rPr>
              <a:t>千元</a:t>
            </a:r>
            <a:endParaRPr lang="en-US" altLang="zh-TW" sz="1200" dirty="0">
              <a:latin typeface="+mj-ea"/>
              <a:ea typeface="+mj-ea"/>
            </a:endParaRPr>
          </a:p>
          <a:p>
            <a:pPr algn="l"/>
            <a:r>
              <a:rPr lang="zh-TW" altLang="en-US" sz="1200" dirty="0">
                <a:latin typeface="+mj-ea"/>
                <a:ea typeface="+mj-ea"/>
              </a:rPr>
              <a:t>  註</a:t>
            </a:r>
            <a:r>
              <a:rPr lang="en-US" altLang="zh-TW" sz="1200" dirty="0">
                <a:latin typeface="+mj-ea"/>
                <a:ea typeface="+mj-ea"/>
              </a:rPr>
              <a:t>2:</a:t>
            </a:r>
            <a:r>
              <a:rPr lang="zh-TW" altLang="en-US" sz="1200" dirty="0">
                <a:latin typeface="+mj-ea"/>
                <a:ea typeface="+mj-ea"/>
              </a:rPr>
              <a:t>政府服務含商業署</a:t>
            </a:r>
            <a:r>
              <a:rPr lang="zh-TW" altLang="en-US" sz="1200" i="0" u="none" strike="noStrike" dirty="0">
                <a:effectLst/>
                <a:latin typeface="+mj-ea"/>
                <a:ea typeface="+mj-ea"/>
              </a:rPr>
              <a:t>物流</a:t>
            </a:r>
            <a:r>
              <a:rPr lang="zh-TW" altLang="en-US" sz="1200" dirty="0">
                <a:latin typeface="+mj-ea"/>
                <a:ea typeface="+mj-ea"/>
              </a:rPr>
              <a:t>循包材計畫</a:t>
            </a:r>
            <a:r>
              <a:rPr lang="en-US" altLang="zh-TW" sz="1200" dirty="0">
                <a:latin typeface="+mj-ea"/>
                <a:ea typeface="+mj-ea"/>
              </a:rPr>
              <a:t>10,000</a:t>
            </a:r>
            <a:r>
              <a:rPr lang="zh-TW" altLang="en-US" sz="1200" dirty="0">
                <a:latin typeface="+mj-ea"/>
                <a:ea typeface="+mj-ea"/>
              </a:rPr>
              <a:t>千元</a:t>
            </a:r>
            <a:endParaRPr lang="en-US" altLang="zh-TW" sz="1200" dirty="0">
              <a:latin typeface="+mj-ea"/>
              <a:ea typeface="+mj-ea"/>
            </a:endParaRPr>
          </a:p>
          <a:p>
            <a:pPr algn="l"/>
            <a:r>
              <a:rPr lang="zh-TW" altLang="en-US" sz="1200" dirty="0">
                <a:latin typeface="+mj-ea"/>
                <a:ea typeface="+mj-ea"/>
              </a:rPr>
              <a:t>  註</a:t>
            </a:r>
            <a:r>
              <a:rPr lang="en-US" altLang="zh-TW" sz="1200" dirty="0">
                <a:latin typeface="+mj-ea"/>
                <a:ea typeface="+mj-ea"/>
              </a:rPr>
              <a:t>3</a:t>
            </a:r>
            <a:r>
              <a:rPr lang="zh-TW" altLang="en-US" sz="1200" dirty="0">
                <a:latin typeface="+mj-ea"/>
                <a:ea typeface="+mj-ea"/>
              </a:rPr>
              <a:t>政府服務不含環境部淨零綠</a:t>
            </a:r>
            <a:r>
              <a:rPr lang="zh-TW" altLang="en-US" sz="1200" i="0" u="none" strike="noStrike" dirty="0">
                <a:effectLst/>
                <a:latin typeface="+mj-ea"/>
                <a:ea typeface="+mj-ea"/>
              </a:rPr>
              <a:t>環</a:t>
            </a:r>
            <a:r>
              <a:rPr lang="zh-TW" altLang="en-US" sz="1200" dirty="0">
                <a:latin typeface="+mj-ea"/>
                <a:ea typeface="+mj-ea"/>
              </a:rPr>
              <a:t>生活轉型模式建構計畫，總預算</a:t>
            </a:r>
            <a:r>
              <a:rPr lang="en-US" altLang="zh-TW" sz="1200" dirty="0">
                <a:latin typeface="+mj-ea"/>
                <a:ea typeface="+mj-ea"/>
              </a:rPr>
              <a:t>14,500K(</a:t>
            </a:r>
            <a:r>
              <a:rPr lang="zh-TW" altLang="en-US" sz="1200" dirty="0">
                <a:latin typeface="+mj-ea"/>
                <a:ea typeface="+mj-ea"/>
              </a:rPr>
              <a:t>含稅</a:t>
            </a:r>
            <a:r>
              <a:rPr lang="en-US" altLang="zh-TW" sz="1200" dirty="0">
                <a:latin typeface="+mj-ea"/>
                <a:ea typeface="+mj-ea"/>
              </a:rPr>
              <a:t>)</a:t>
            </a:r>
            <a:r>
              <a:rPr lang="zh-TW" altLang="en-US" sz="1200" dirty="0">
                <a:latin typeface="+mj-ea"/>
                <a:ea typeface="+mj-ea"/>
              </a:rPr>
              <a:t>，</a:t>
            </a:r>
            <a:r>
              <a:rPr lang="en-US" altLang="zh-TW" sz="1200" dirty="0">
                <a:latin typeface="+mj-ea"/>
                <a:ea typeface="+mj-ea"/>
              </a:rPr>
              <a:t>FY113</a:t>
            </a:r>
            <a:r>
              <a:rPr lang="zh-TW" altLang="en-US" sz="1200" dirty="0">
                <a:latin typeface="+mj-ea"/>
                <a:ea typeface="+mj-ea"/>
              </a:rPr>
              <a:t>預計認列</a:t>
            </a:r>
            <a:r>
              <a:rPr lang="en-US" altLang="zh-TW" sz="1200" dirty="0">
                <a:latin typeface="+mj-ea"/>
                <a:ea typeface="+mj-ea"/>
              </a:rPr>
              <a:t>5,000</a:t>
            </a:r>
            <a:r>
              <a:rPr lang="zh-TW" altLang="en-US" sz="1200" dirty="0">
                <a:latin typeface="+mj-ea"/>
                <a:ea typeface="+mj-ea"/>
              </a:rPr>
              <a:t>千元</a:t>
            </a:r>
          </a:p>
          <a:p>
            <a:pPr algn="l" rtl="0"/>
            <a:endParaRPr lang="zh-TW" altLang="en-US" sz="1200" dirty="0">
              <a:latin typeface="+mj-ea"/>
              <a:ea typeface="+mj-ea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338" y="987585"/>
            <a:ext cx="8278771" cy="4496045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4040337" y="1587732"/>
            <a:ext cx="764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0000FF"/>
                </a:solidFill>
                <a:latin typeface="+mj-ea"/>
                <a:ea typeface="+mj-ea"/>
              </a:rPr>
              <a:t>註</a:t>
            </a:r>
            <a:r>
              <a:rPr lang="en-US" altLang="zh-TW" sz="1200" dirty="0">
                <a:solidFill>
                  <a:srgbClr val="0000FF"/>
                </a:solidFill>
                <a:latin typeface="+mj-ea"/>
                <a:ea typeface="+mj-ea"/>
              </a:rPr>
              <a:t>1</a:t>
            </a:r>
            <a:endParaRPr lang="zh-TW" altLang="en-US" sz="1200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115581" y="3397181"/>
            <a:ext cx="764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0000FF"/>
                </a:solidFill>
                <a:latin typeface="+mj-ea"/>
                <a:ea typeface="+mj-ea"/>
              </a:rPr>
              <a:t>註</a:t>
            </a:r>
            <a:r>
              <a:rPr lang="en-US" altLang="zh-TW" sz="1200" dirty="0">
                <a:solidFill>
                  <a:srgbClr val="0000FF"/>
                </a:solidFill>
                <a:latin typeface="+mj-ea"/>
                <a:ea typeface="+mj-ea"/>
              </a:rPr>
              <a:t>2</a:t>
            </a:r>
            <a:endParaRPr lang="zh-TW" altLang="en-US" sz="1200" dirty="0">
              <a:solidFill>
                <a:srgbClr val="0000FF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79820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營收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83131E47-E975-4226-89FE-5246607CF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545" y="992539"/>
            <a:ext cx="8548517" cy="487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697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各組企業收入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8513" y="3465513"/>
            <a:ext cx="4247023" cy="300089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907" y="3465513"/>
            <a:ext cx="4101344" cy="3042458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2882" y="888289"/>
            <a:ext cx="6650182" cy="243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7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35812" y="229815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509" y="779219"/>
            <a:ext cx="8462355" cy="581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218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292" y="835538"/>
            <a:ext cx="8690602" cy="5676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383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106" y="706582"/>
            <a:ext cx="8412134" cy="554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518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各組營收預測數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892" y="413552"/>
            <a:ext cx="829128" cy="323116"/>
          </a:xfrm>
          <a:prstGeom prst="rect">
            <a:avLst/>
          </a:prstGeom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DFA17BE3-B07F-4BB3-8C78-9E1FF399F2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776" y="893834"/>
            <a:ext cx="8710448" cy="498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40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組收入預測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14201" y="5821987"/>
            <a:ext cx="3314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/>
              <a:t>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892" y="413552"/>
            <a:ext cx="829128" cy="323116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A3909393-38BE-4681-AC4D-F5BC1D23A9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186" y="987221"/>
            <a:ext cx="8710448" cy="456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422790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TRI_pptB_中英文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38117</TotalTime>
  <Words>200</Words>
  <Application>Microsoft Office PowerPoint</Application>
  <PresentationFormat>如螢幕大小 (4:3)</PresentationFormat>
  <Paragraphs>48</Paragraphs>
  <Slides>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微軟正黑體</vt:lpstr>
      <vt:lpstr>標楷體</vt:lpstr>
      <vt:lpstr>Arial</vt:lpstr>
      <vt:lpstr>Calibri</vt:lpstr>
      <vt:lpstr>Times New Roman</vt:lpstr>
      <vt:lpstr>Wingdings</vt:lpstr>
      <vt:lpstr>簡報內頁</vt:lpstr>
      <vt:lpstr>1_簡報內頁</vt:lpstr>
      <vt:lpstr>ITRI_pptB_中英文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A-01-Restricted-v20150909</dc:title>
  <dc:creator>ITRI</dc:creator>
  <cp:lastModifiedBy>葉燕燕</cp:lastModifiedBy>
  <cp:revision>2497</cp:revision>
  <cp:lastPrinted>2024-07-01T01:44:28Z</cp:lastPrinted>
  <dcterms:created xsi:type="dcterms:W3CDTF">2008-05-08T04:38:45Z</dcterms:created>
  <dcterms:modified xsi:type="dcterms:W3CDTF">2024-07-01T02:01:43Z</dcterms:modified>
</cp:coreProperties>
</file>