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254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rgbClr val="E7E7ED"/>
          </a:solidFill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rgbClr val="E7E7ED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6"/>
    <p:restoredTop sz="95153" autoAdjust="0"/>
  </p:normalViewPr>
  <p:slideViewPr>
    <p:cSldViewPr snapToGrid="0">
      <p:cViewPr varScale="1">
        <p:scale>
          <a:sx n="84" d="100"/>
          <a:sy n="84" d="100"/>
        </p:scale>
        <p:origin x="62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Shape 103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33" name="Shape 103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dirty="0">
                <a:latin typeface="微軟正黑體"/>
                <a:ea typeface="微軟正黑體"/>
                <a:cs typeface="微軟正黑體"/>
                <a:sym typeface="微軟正黑體"/>
              </a:rPr>
              <a:t>智慧感測光能量高齡健康照護 </a:t>
            </a:r>
            <a:r>
              <a:rPr lang="en-US" altLang="zh-TW" sz="1200" dirty="0">
                <a:latin typeface="微軟正黑體"/>
                <a:ea typeface="微軟正黑體"/>
                <a:cs typeface="微軟正黑體"/>
                <a:sym typeface="微軟正黑體"/>
              </a:rPr>
              <a:t>:</a:t>
            </a:r>
            <a:r>
              <a:rPr lang="zh-TW" altLang="en-US" sz="1200" dirty="0">
                <a:latin typeface="微軟正黑體"/>
                <a:ea typeface="微軟正黑體"/>
                <a:cs typeface="微軟正黑體"/>
                <a:sym typeface="微軟正黑體"/>
              </a:rPr>
              <a:t> 本案將預計與敏盛醫院睡眠中心驗證，目前協各單位驗證時間與內容。</a:t>
            </a:r>
            <a:endParaRPr lang="en-US" altLang="zh-TW" sz="1200" dirty="0">
              <a:latin typeface="微軟正黑體"/>
              <a:ea typeface="微軟正黑體"/>
              <a:cs typeface="微軟正黑體"/>
              <a:sym typeface="微軟正黑體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dirty="0">
                <a:latin typeface="微軟正黑體"/>
                <a:ea typeface="微軟正黑體"/>
                <a:cs typeface="微軟正黑體"/>
                <a:sym typeface="微軟正黑體"/>
              </a:rPr>
              <a:t>虛實融合一體機前瞻顯示互動系統開發 </a:t>
            </a:r>
            <a:r>
              <a:rPr lang="en-US" altLang="zh-TW" sz="1200" dirty="0">
                <a:latin typeface="微軟正黑體"/>
                <a:ea typeface="微軟正黑體"/>
                <a:cs typeface="微軟正黑體"/>
                <a:sym typeface="微軟正黑體"/>
              </a:rPr>
              <a:t>:</a:t>
            </a:r>
            <a:r>
              <a:rPr lang="zh-TW" altLang="en-US" sz="1200" dirty="0">
                <a:latin typeface="微軟正黑體"/>
                <a:ea typeface="微軟正黑體"/>
                <a:cs typeface="微軟正黑體"/>
                <a:sym typeface="微軟正黑體"/>
              </a:rPr>
              <a:t> 本週五與中強進行審查演練，下週四正式審查。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200" dirty="0">
              <a:latin typeface="微軟正黑體"/>
              <a:ea typeface="微軟正黑體"/>
              <a:cs typeface="微軟正黑體"/>
              <a:sym typeface="微軟正黑體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sz="1200" dirty="0">
              <a:latin typeface="微軟正黑體"/>
              <a:ea typeface="微軟正黑體"/>
              <a:cs typeface="微軟正黑體"/>
              <a:sym typeface="微軟正黑體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1216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jpe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jpeg"/><Relationship Id="rId5" Type="http://schemas.openxmlformats.org/officeDocument/2006/relationships/image" Target="../media/image10.png"/><Relationship Id="rId4" Type="http://schemas.openxmlformats.org/officeDocument/2006/relationships/image" Target="../media/image6.jpe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jpeg"/><Relationship Id="rId5" Type="http://schemas.openxmlformats.org/officeDocument/2006/relationships/image" Target="../media/image10.png"/><Relationship Id="rId4" Type="http://schemas.openxmlformats.org/officeDocument/2006/relationships/image" Target="../media/image6.jpe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6" name="簡報標題"/>
          <p:cNvSpPr txBox="1">
            <a:spLocks noGrp="1"/>
          </p:cNvSpPr>
          <p:nvPr>
            <p:ph type="title" hasCustomPrompt="1"/>
          </p:nvPr>
        </p:nvSpPr>
        <p:spPr>
          <a:xfrm>
            <a:off x="728188" y="2584704"/>
            <a:ext cx="8794754" cy="1219206"/>
          </a:xfrm>
          <a:prstGeom prst="rect">
            <a:avLst/>
          </a:prstGeom>
        </p:spPr>
        <p:txBody>
          <a:bodyPr/>
          <a:lstStyle>
            <a:lvl1pPr>
              <a:defRPr sz="4400" b="1"/>
            </a:lvl1pPr>
          </a:lstStyle>
          <a:p>
            <a:r>
              <a:t>簡報標題</a:t>
            </a:r>
          </a:p>
        </p:txBody>
      </p:sp>
      <p:sp>
        <p:nvSpPr>
          <p:cNvPr id="17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28188" y="5059679"/>
            <a:ext cx="9027829" cy="755909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1pPr>
            <a:lvl2pPr marL="661307" indent="-204107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2pPr>
            <a:lvl3pPr marL="1104900" indent="-190500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3pPr>
            <a:lvl4pPr marL="1600200" indent="-228600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4pPr>
            <a:lvl5pPr marL="2057400" indent="-228600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5pPr>
          </a:lstStyle>
          <a:p>
            <a:r>
              <a:t>簡報單位 簡報人名稱 職稱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8" name="文字版面配置區 8"/>
          <p:cNvSpPr>
            <a:spLocks noGrp="1"/>
          </p:cNvSpPr>
          <p:nvPr>
            <p:ph type="body" sz="quarter" idx="21" hasCustomPrompt="1"/>
          </p:nvPr>
        </p:nvSpPr>
        <p:spPr>
          <a:xfrm>
            <a:off x="728184" y="5902261"/>
            <a:ext cx="3718144" cy="4323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600"/>
            </a:lvl1pPr>
          </a:lstStyle>
          <a:p>
            <a:r>
              <a:t>簡報日期</a:t>
            </a:r>
          </a:p>
        </p:txBody>
      </p:sp>
      <p:pic>
        <p:nvPicPr>
          <p:cNvPr id="19" name="Picture 28" descr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504" y="354013"/>
            <a:ext cx="2741624" cy="584726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pic>
        <p:nvPicPr>
          <p:cNvPr id="21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32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圖片 11" descr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135" name="大標題文字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>
              <a:defRPr sz="2000" b="1"/>
            </a:lvl1pPr>
          </a:lstStyle>
          <a:p>
            <a:r>
              <a:t>大標題文字</a:t>
            </a:r>
          </a:p>
        </p:txBody>
      </p:sp>
      <p:sp>
        <p:nvSpPr>
          <p:cNvPr id="136" name="內文層級一…"/>
          <p:cNvSpPr txBox="1">
            <a:spLocks noGrp="1"/>
          </p:cNvSpPr>
          <p:nvPr>
            <p:ph type="body" idx="1"/>
          </p:nvPr>
        </p:nvSpPr>
        <p:spPr>
          <a:xfrm>
            <a:off x="4766733" y="273050"/>
            <a:ext cx="6815667" cy="5853115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37" name="文字版面配置區 3"/>
          <p:cNvSpPr>
            <a:spLocks noGrp="1"/>
          </p:cNvSpPr>
          <p:nvPr>
            <p:ph type="body" sz="half" idx="21"/>
          </p:nvPr>
        </p:nvSpPr>
        <p:spPr>
          <a:xfrm>
            <a:off x="609599" y="1435101"/>
            <a:ext cx="4011087" cy="46910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46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圖片 11" descr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149" name="大標題文字"/>
          <p:cNvSpPr txBox="1">
            <a:spLocks noGrp="1"/>
          </p:cNvSpPr>
          <p:nvPr>
            <p:ph type="title"/>
          </p:nvPr>
        </p:nvSpPr>
        <p:spPr>
          <a:xfrm>
            <a:off x="2389714" y="4800600"/>
            <a:ext cx="7315204" cy="566738"/>
          </a:xfrm>
          <a:prstGeom prst="rect">
            <a:avLst/>
          </a:prstGeom>
        </p:spPr>
        <p:txBody>
          <a:bodyPr anchor="b"/>
          <a:lstStyle>
            <a:lvl1pPr>
              <a:defRPr sz="2000" b="1"/>
            </a:lvl1pPr>
          </a:lstStyle>
          <a:p>
            <a:r>
              <a:t>大標題文字</a:t>
            </a:r>
          </a:p>
        </p:txBody>
      </p:sp>
      <p:sp>
        <p:nvSpPr>
          <p:cNvPr id="150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2389714" y="612775"/>
            <a:ext cx="7315204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1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2389714" y="5367337"/>
            <a:ext cx="7315204" cy="80486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0">
              <a:spcBef>
                <a:spcPts val="300"/>
              </a:spcBef>
              <a:buSzTx/>
              <a:buNone/>
              <a:defRPr sz="1400"/>
            </a:lvl2pPr>
            <a:lvl3pPr marL="0" indent="0">
              <a:spcBef>
                <a:spcPts val="300"/>
              </a:spcBef>
              <a:buSzTx/>
              <a:buNone/>
              <a:defRPr sz="1400"/>
            </a:lvl3pPr>
            <a:lvl4pPr marL="0" indent="0">
              <a:spcBef>
                <a:spcPts val="300"/>
              </a:spcBef>
              <a:buSzTx/>
              <a:buNone/>
              <a:defRPr sz="1400"/>
            </a:lvl4pPr>
            <a:lvl5pPr marL="0" indent="0">
              <a:spcBef>
                <a:spcPts val="300"/>
              </a:spcBef>
              <a:buSzTx/>
              <a:buNone/>
              <a:defRPr sz="1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5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60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圖片 11" descr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163" name="大標題文字"/>
          <p:cNvSpPr txBox="1">
            <a:spLocks noGrp="1"/>
          </p:cNvSpPr>
          <p:nvPr>
            <p:ph type="title"/>
          </p:nvPr>
        </p:nvSpPr>
        <p:spPr>
          <a:xfrm>
            <a:off x="963084" y="4406953"/>
            <a:ext cx="10363201" cy="1362080"/>
          </a:xfrm>
          <a:prstGeom prst="rect">
            <a:avLst/>
          </a:prstGeom>
        </p:spPr>
        <p:txBody>
          <a:bodyPr/>
          <a:lstStyle>
            <a:lvl1pPr>
              <a:defRPr sz="3000" b="1" cap="all"/>
            </a:lvl1pPr>
          </a:lstStyle>
          <a:p>
            <a:r>
              <a:t>大標題文字</a:t>
            </a:r>
          </a:p>
        </p:txBody>
      </p:sp>
      <p:sp>
        <p:nvSpPr>
          <p:cNvPr id="164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9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300"/>
              </a:spcBef>
              <a:buSzTx/>
              <a:buNone/>
              <a:defRPr sz="1500"/>
            </a:lvl1pPr>
            <a:lvl2pPr marL="0" indent="0">
              <a:spcBef>
                <a:spcPts val="300"/>
              </a:spcBef>
              <a:buSzTx/>
              <a:buNone/>
              <a:defRPr sz="1500"/>
            </a:lvl2pPr>
            <a:lvl3pPr marL="0" indent="0">
              <a:spcBef>
                <a:spcPts val="300"/>
              </a:spcBef>
              <a:buSzTx/>
              <a:buNone/>
              <a:defRPr sz="1500"/>
            </a:lvl3pPr>
            <a:lvl4pPr marL="0" indent="0">
              <a:spcBef>
                <a:spcPts val="300"/>
              </a:spcBef>
              <a:buSzTx/>
              <a:buNone/>
              <a:defRPr sz="1500"/>
            </a:lvl4pPr>
            <a:lvl5pPr marL="0" indent="0">
              <a:spcBef>
                <a:spcPts val="300"/>
              </a:spcBef>
              <a:buSzTx/>
              <a:buNone/>
              <a:defRPr sz="15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6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Picture 57" descr="Picture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9000" y="4110037"/>
            <a:ext cx="3683000" cy="2747967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74" name="Picture 26" descr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" y="528640"/>
            <a:ext cx="4438654" cy="1042989"/>
          </a:xfrm>
          <a:prstGeom prst="rect">
            <a:avLst/>
          </a:prstGeom>
          <a:ln w="12700">
            <a:miter lim="400000"/>
          </a:ln>
        </p:spPr>
      </p:pic>
      <p:sp>
        <p:nvSpPr>
          <p:cNvPr id="175" name="簡報標題"/>
          <p:cNvSpPr txBox="1">
            <a:spLocks noGrp="1"/>
          </p:cNvSpPr>
          <p:nvPr>
            <p:ph type="title" hasCustomPrompt="1"/>
          </p:nvPr>
        </p:nvSpPr>
        <p:spPr>
          <a:xfrm>
            <a:off x="728188" y="2584705"/>
            <a:ext cx="8794755" cy="1219204"/>
          </a:xfrm>
          <a:prstGeom prst="rect">
            <a:avLst/>
          </a:prstGeom>
        </p:spPr>
        <p:txBody>
          <a:bodyPr/>
          <a:lstStyle>
            <a:lvl1pPr>
              <a:defRPr sz="3300" b="1">
                <a:solidFill>
                  <a:srgbClr val="00B2B3"/>
                </a:solidFill>
              </a:defRPr>
            </a:lvl1pPr>
          </a:lstStyle>
          <a:p>
            <a:r>
              <a:t>簡報標題</a:t>
            </a:r>
          </a:p>
        </p:txBody>
      </p:sp>
      <p:sp>
        <p:nvSpPr>
          <p:cNvPr id="176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28188" y="5059679"/>
            <a:ext cx="9027829" cy="755909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1500">
                <a:latin typeface="微軟正黑體"/>
                <a:ea typeface="微軟正黑體"/>
                <a:cs typeface="微軟正黑體"/>
                <a:sym typeface="微軟正黑體"/>
              </a:defRPr>
            </a:lvl1pPr>
            <a:lvl2pPr marL="495978" indent="-153079">
              <a:lnSpc>
                <a:spcPct val="80000"/>
              </a:lnSpc>
              <a:spcBef>
                <a:spcPts val="0"/>
              </a:spcBef>
              <a:defRPr sz="1500">
                <a:latin typeface="微軟正黑體"/>
                <a:ea typeface="微軟正黑體"/>
                <a:cs typeface="微軟正黑體"/>
                <a:sym typeface="微軟正黑體"/>
              </a:defRPr>
            </a:lvl2pPr>
            <a:lvl3pPr marL="828675" indent="-142875">
              <a:lnSpc>
                <a:spcPct val="80000"/>
              </a:lnSpc>
              <a:spcBef>
                <a:spcPts val="0"/>
              </a:spcBef>
              <a:defRPr sz="1500">
                <a:latin typeface="微軟正黑體"/>
                <a:ea typeface="微軟正黑體"/>
                <a:cs typeface="微軟正黑體"/>
                <a:sym typeface="微軟正黑體"/>
              </a:defRPr>
            </a:lvl3pPr>
            <a:lvl4pPr marL="1200150" indent="-171450">
              <a:lnSpc>
                <a:spcPct val="80000"/>
              </a:lnSpc>
              <a:spcBef>
                <a:spcPts val="0"/>
              </a:spcBef>
              <a:defRPr sz="1500">
                <a:latin typeface="微軟正黑體"/>
                <a:ea typeface="微軟正黑體"/>
                <a:cs typeface="微軟正黑體"/>
                <a:sym typeface="微軟正黑體"/>
              </a:defRPr>
            </a:lvl4pPr>
            <a:lvl5pPr marL="1543050" indent="-171450">
              <a:lnSpc>
                <a:spcPct val="80000"/>
              </a:lnSpc>
              <a:spcBef>
                <a:spcPts val="0"/>
              </a:spcBef>
              <a:defRPr sz="1500">
                <a:latin typeface="微軟正黑體"/>
                <a:ea typeface="微軟正黑體"/>
                <a:cs typeface="微軟正黑體"/>
                <a:sym typeface="微軟正黑體"/>
              </a:defRPr>
            </a:lvl5pPr>
          </a:lstStyle>
          <a:p>
            <a:r>
              <a:t>簡報單位 簡報人名稱 職稱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77" name="文字版面配置區 8"/>
          <p:cNvSpPr>
            <a:spLocks noGrp="1"/>
          </p:cNvSpPr>
          <p:nvPr>
            <p:ph type="body" sz="quarter" idx="21" hasCustomPrompt="1"/>
          </p:nvPr>
        </p:nvSpPr>
        <p:spPr>
          <a:xfrm>
            <a:off x="728184" y="5902264"/>
            <a:ext cx="3718144" cy="4323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00"/>
              </a:spcBef>
              <a:buSzTx/>
              <a:buNone/>
              <a:defRPr sz="1200"/>
            </a:lvl1pPr>
          </a:lstStyle>
          <a:p>
            <a:r>
              <a:t>簡報日期</a:t>
            </a:r>
          </a:p>
        </p:txBody>
      </p:sp>
      <p:sp>
        <p:nvSpPr>
          <p:cNvPr id="178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grpSp>
        <p:nvGrpSpPr>
          <p:cNvPr id="181" name="群組 10"/>
          <p:cNvGrpSpPr/>
          <p:nvPr/>
        </p:nvGrpSpPr>
        <p:grpSpPr>
          <a:xfrm>
            <a:off x="10068582" y="0"/>
            <a:ext cx="2117732" cy="6858000"/>
            <a:chOff x="0" y="0"/>
            <a:chExt cx="2117731" cy="6858000"/>
          </a:xfrm>
        </p:grpSpPr>
        <p:pic>
          <p:nvPicPr>
            <p:cNvPr id="179" name="圖片 14" descr="圖片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1" y="0"/>
              <a:ext cx="2117732" cy="685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0" name="圖片 16" descr="圖片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18897" y="660396"/>
              <a:ext cx="1436693" cy="159068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82" name="圖片 16" descr="圖片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91193" y="254788"/>
            <a:ext cx="682740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91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3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4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195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197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257175" indent="-257175">
              <a:spcBef>
                <a:spcPts val="500"/>
              </a:spcBef>
              <a:defRPr sz="2400"/>
            </a:lvl1pPr>
            <a:lvl2pPr marL="587827" indent="-244928">
              <a:spcBef>
                <a:spcPts val="500"/>
              </a:spcBef>
              <a:defRPr sz="2400"/>
            </a:lvl2pPr>
            <a:lvl3pPr marL="914400" indent="-228600">
              <a:spcBef>
                <a:spcPts val="500"/>
              </a:spcBef>
              <a:defRPr sz="2400"/>
            </a:lvl3pPr>
            <a:lvl4pPr marL="1303019" indent="-274319">
              <a:spcBef>
                <a:spcPts val="500"/>
              </a:spcBef>
              <a:defRPr sz="2400"/>
            </a:lvl4pPr>
            <a:lvl5pPr marL="1645920" indent="-274319">
              <a:spcBef>
                <a:spcPts val="500"/>
              </a:spcBef>
              <a:defRPr sz="2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98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2700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199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07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208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09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10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211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212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213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1439862"/>
            <a:ext cx="8168641" cy="4757743"/>
          </a:xfrm>
          <a:prstGeom prst="rect">
            <a:avLst/>
          </a:prstGeom>
        </p:spPr>
        <p:txBody>
          <a:bodyPr/>
          <a:lstStyle>
            <a:lvl1pPr marL="257175" indent="-257175">
              <a:spcBef>
                <a:spcPts val="500"/>
              </a:spcBef>
              <a:defRPr sz="2400"/>
            </a:lvl1pPr>
            <a:lvl2pPr marL="587827" indent="-244928">
              <a:spcBef>
                <a:spcPts val="500"/>
              </a:spcBef>
              <a:defRPr sz="2400"/>
            </a:lvl2pPr>
            <a:lvl3pPr marL="914400" indent="-228600">
              <a:spcBef>
                <a:spcPts val="500"/>
              </a:spcBef>
              <a:defRPr sz="2400"/>
            </a:lvl3pPr>
            <a:lvl4pPr marL="1303019" indent="-274319">
              <a:spcBef>
                <a:spcPts val="500"/>
              </a:spcBef>
              <a:defRPr sz="2400"/>
            </a:lvl4pPr>
            <a:lvl5pPr marL="1645920" indent="-274319">
              <a:spcBef>
                <a:spcPts val="500"/>
              </a:spcBef>
              <a:defRPr sz="2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14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2700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215" name="圖片版面配置區 2"/>
          <p:cNvSpPr>
            <a:spLocks noGrp="1"/>
          </p:cNvSpPr>
          <p:nvPr>
            <p:ph type="pic" sz="quarter" idx="21"/>
          </p:nvPr>
        </p:nvSpPr>
        <p:spPr>
          <a:xfrm>
            <a:off x="8962100" y="1439862"/>
            <a:ext cx="2798106" cy="475774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6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24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225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26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27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228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230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1" y="1439862"/>
            <a:ext cx="11146971" cy="3184389"/>
          </a:xfrm>
          <a:prstGeom prst="rect">
            <a:avLst/>
          </a:prstGeom>
        </p:spPr>
        <p:txBody>
          <a:bodyPr/>
          <a:lstStyle>
            <a:lvl1pPr marL="257175" indent="-257175">
              <a:spcBef>
                <a:spcPts val="500"/>
              </a:spcBef>
              <a:defRPr sz="2400"/>
            </a:lvl1pPr>
            <a:lvl2pPr marL="587827" indent="-244928">
              <a:spcBef>
                <a:spcPts val="500"/>
              </a:spcBef>
              <a:defRPr sz="2400"/>
            </a:lvl2pPr>
            <a:lvl3pPr marL="914400" indent="-228600">
              <a:spcBef>
                <a:spcPts val="500"/>
              </a:spcBef>
              <a:defRPr sz="2400"/>
            </a:lvl3pPr>
            <a:lvl4pPr marL="1303019" indent="-274319">
              <a:spcBef>
                <a:spcPts val="500"/>
              </a:spcBef>
              <a:defRPr sz="2400"/>
            </a:lvl4pPr>
            <a:lvl5pPr marL="1645920" indent="-274319">
              <a:spcBef>
                <a:spcPts val="500"/>
              </a:spcBef>
              <a:defRPr sz="2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31" name="大標題文字"/>
          <p:cNvSpPr txBox="1">
            <a:spLocks noGrp="1"/>
          </p:cNvSpPr>
          <p:nvPr>
            <p:ph type="title"/>
          </p:nvPr>
        </p:nvSpPr>
        <p:spPr>
          <a:xfrm>
            <a:off x="601132" y="316990"/>
            <a:ext cx="11155444" cy="889512"/>
          </a:xfrm>
          <a:prstGeom prst="rect">
            <a:avLst/>
          </a:prstGeom>
        </p:spPr>
        <p:txBody>
          <a:bodyPr/>
          <a:lstStyle>
            <a:lvl1pPr>
              <a:defRPr sz="2700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232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609601" y="4725144"/>
            <a:ext cx="11146971" cy="1584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33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41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242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43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44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245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246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247" name="大標題文字"/>
          <p:cNvSpPr txBox="1">
            <a:spLocks noGrp="1"/>
          </p:cNvSpPr>
          <p:nvPr>
            <p:ph type="title"/>
          </p:nvPr>
        </p:nvSpPr>
        <p:spPr>
          <a:xfrm>
            <a:off x="914400" y="2564900"/>
            <a:ext cx="10363200" cy="1035550"/>
          </a:xfrm>
          <a:prstGeom prst="rect">
            <a:avLst/>
          </a:prstGeom>
        </p:spPr>
        <p:txBody>
          <a:bodyPr/>
          <a:lstStyle>
            <a:lvl1pPr algn="ctr">
              <a:defRPr sz="2700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248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500"/>
              </a:spcBef>
              <a:buSzTx/>
              <a:buNone/>
              <a:defRPr sz="2400">
                <a:solidFill>
                  <a:srgbClr val="888888"/>
                </a:solidFill>
              </a:defRPr>
            </a:lvl1pPr>
            <a:lvl2pPr marL="0" indent="0" algn="ctr">
              <a:spcBef>
                <a:spcPts val="500"/>
              </a:spcBef>
              <a:buSzTx/>
              <a:buNone/>
              <a:defRPr sz="2400">
                <a:solidFill>
                  <a:srgbClr val="888888"/>
                </a:solidFill>
              </a:defRPr>
            </a:lvl2pPr>
            <a:lvl3pPr marL="0" indent="0" algn="ctr">
              <a:spcBef>
                <a:spcPts val="500"/>
              </a:spcBef>
              <a:buSzTx/>
              <a:buNone/>
              <a:defRPr sz="2400">
                <a:solidFill>
                  <a:srgbClr val="888888"/>
                </a:solidFill>
              </a:defRPr>
            </a:lvl3pPr>
            <a:lvl4pPr marL="0" indent="0" algn="ctr">
              <a:spcBef>
                <a:spcPts val="500"/>
              </a:spcBef>
              <a:buSzTx/>
              <a:buNone/>
              <a:defRPr sz="2400">
                <a:solidFill>
                  <a:srgbClr val="888888"/>
                </a:solidFill>
              </a:defRPr>
            </a:lvl4pPr>
            <a:lvl5pPr marL="0" indent="0" algn="ctr">
              <a:spcBef>
                <a:spcPts val="500"/>
              </a:spcBef>
              <a:buSz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49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57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258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59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60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261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262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263" name="大標題文字"/>
          <p:cNvSpPr txBox="1">
            <a:spLocks noGrp="1"/>
          </p:cNvSpPr>
          <p:nvPr>
            <p:ph type="title"/>
          </p:nvPr>
        </p:nvSpPr>
        <p:spPr>
          <a:xfrm>
            <a:off x="963084" y="4406903"/>
            <a:ext cx="10363201" cy="1362080"/>
          </a:xfrm>
          <a:prstGeom prst="rect">
            <a:avLst/>
          </a:prstGeom>
        </p:spPr>
        <p:txBody>
          <a:bodyPr/>
          <a:lstStyle>
            <a:lvl1pPr>
              <a:defRPr sz="3000" b="1" cap="all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264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9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300"/>
              </a:spcBef>
              <a:buSzTx/>
              <a:buNone/>
              <a:defRPr sz="1500">
                <a:solidFill>
                  <a:srgbClr val="888888"/>
                </a:solidFill>
              </a:defRPr>
            </a:lvl1pPr>
            <a:lvl2pPr marL="0" indent="0">
              <a:spcBef>
                <a:spcPts val="300"/>
              </a:spcBef>
              <a:buSzTx/>
              <a:buNone/>
              <a:defRPr sz="1500">
                <a:solidFill>
                  <a:srgbClr val="888888"/>
                </a:solidFill>
              </a:defRPr>
            </a:lvl2pPr>
            <a:lvl3pPr marL="0" indent="0">
              <a:spcBef>
                <a:spcPts val="300"/>
              </a:spcBef>
              <a:buSzTx/>
              <a:buNone/>
              <a:defRPr sz="1500">
                <a:solidFill>
                  <a:srgbClr val="888888"/>
                </a:solidFill>
              </a:defRPr>
            </a:lvl3pPr>
            <a:lvl4pPr marL="0" indent="0">
              <a:spcBef>
                <a:spcPts val="300"/>
              </a:spcBef>
              <a:buSzTx/>
              <a:buNone/>
              <a:defRPr sz="1500">
                <a:solidFill>
                  <a:srgbClr val="888888"/>
                </a:solidFill>
              </a:defRPr>
            </a:lvl4pPr>
            <a:lvl5pPr marL="0" indent="0">
              <a:spcBef>
                <a:spcPts val="300"/>
              </a:spcBef>
              <a:buSzTx/>
              <a:buNone/>
              <a:defRPr sz="1500">
                <a:solidFill>
                  <a:srgbClr val="888888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65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73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274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75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76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277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278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279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609601" y="1542734"/>
            <a:ext cx="5473702" cy="4757740"/>
          </a:xfrm>
          <a:prstGeom prst="rect">
            <a:avLst/>
          </a:prstGeom>
        </p:spPr>
        <p:txBody>
          <a:bodyPr/>
          <a:lstStyle>
            <a:lvl1pPr marL="257175" indent="-257175">
              <a:spcBef>
                <a:spcPts val="500"/>
              </a:spcBef>
              <a:defRPr sz="2100"/>
            </a:lvl1pPr>
            <a:lvl2pPr marL="592931" indent="-250031">
              <a:spcBef>
                <a:spcPts val="500"/>
              </a:spcBef>
              <a:defRPr sz="2100"/>
            </a:lvl2pPr>
            <a:lvl3pPr marL="925830" indent="-240030">
              <a:spcBef>
                <a:spcPts val="500"/>
              </a:spcBef>
              <a:defRPr sz="2100"/>
            </a:lvl3pPr>
            <a:lvl4pPr marL="1305657" indent="-276957">
              <a:spcBef>
                <a:spcPts val="500"/>
              </a:spcBef>
              <a:defRPr sz="2100"/>
            </a:lvl4pPr>
            <a:lvl5pPr marL="1648554" indent="-276957">
              <a:spcBef>
                <a:spcPts val="500"/>
              </a:spcBef>
              <a:defRPr sz="21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80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2700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281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30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3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89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290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91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92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293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295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1800" b="1"/>
            </a:lvl1pPr>
            <a:lvl2pPr marL="0" indent="0">
              <a:spcBef>
                <a:spcPts val="400"/>
              </a:spcBef>
              <a:buSzTx/>
              <a:buNone/>
              <a:defRPr sz="1800" b="1"/>
            </a:lvl2pPr>
            <a:lvl3pPr marL="0" indent="0">
              <a:spcBef>
                <a:spcPts val="400"/>
              </a:spcBef>
              <a:buSzTx/>
              <a:buNone/>
              <a:defRPr sz="1800" b="1"/>
            </a:lvl3pPr>
            <a:lvl4pPr marL="0" indent="0">
              <a:spcBef>
                <a:spcPts val="400"/>
              </a:spcBef>
              <a:buSzTx/>
              <a:buNone/>
              <a:defRPr sz="1800" b="1"/>
            </a:lvl4pPr>
            <a:lvl5pPr marL="0" indent="0">
              <a:spcBef>
                <a:spcPts val="400"/>
              </a:spcBef>
              <a:buSzTx/>
              <a:buNone/>
              <a:defRPr sz="1800" b="1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96" name="文字版面配置區 4"/>
          <p:cNvSpPr>
            <a:spLocks noGrp="1"/>
          </p:cNvSpPr>
          <p:nvPr>
            <p:ph type="body" sz="quarter" idx="21"/>
          </p:nvPr>
        </p:nvSpPr>
        <p:spPr>
          <a:xfrm>
            <a:off x="6193366" y="1535111"/>
            <a:ext cx="5389040" cy="639768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297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2700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298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06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307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08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09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310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311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312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2700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313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21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322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23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24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325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326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327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35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336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37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38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339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340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341" name="大標題文字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7" cy="1162050"/>
          </a:xfrm>
          <a:prstGeom prst="rect">
            <a:avLst/>
          </a:prstGeom>
        </p:spPr>
        <p:txBody>
          <a:bodyPr anchor="b"/>
          <a:lstStyle>
            <a:lvl1pPr>
              <a:defRPr sz="1500" b="1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342" name="內文層級一…"/>
          <p:cNvSpPr txBox="1">
            <a:spLocks noGrp="1"/>
          </p:cNvSpPr>
          <p:nvPr>
            <p:ph type="body" idx="1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</p:spPr>
        <p:txBody>
          <a:bodyPr/>
          <a:lstStyle>
            <a:lvl1pPr marL="257175" indent="-257175">
              <a:spcBef>
                <a:spcPts val="500"/>
              </a:spcBef>
              <a:defRPr sz="2400"/>
            </a:lvl1pPr>
            <a:lvl2pPr marL="587827" indent="-244928">
              <a:spcBef>
                <a:spcPts val="500"/>
              </a:spcBef>
              <a:defRPr sz="2400"/>
            </a:lvl2pPr>
            <a:lvl3pPr marL="914400" indent="-228600">
              <a:spcBef>
                <a:spcPts val="500"/>
              </a:spcBef>
              <a:defRPr sz="2400"/>
            </a:lvl3pPr>
            <a:lvl4pPr marL="1303019" indent="-274319">
              <a:spcBef>
                <a:spcPts val="500"/>
              </a:spcBef>
              <a:defRPr sz="2400"/>
            </a:lvl4pPr>
            <a:lvl5pPr marL="1645920" indent="-274319">
              <a:spcBef>
                <a:spcPts val="500"/>
              </a:spcBef>
              <a:defRPr sz="2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343" name="文字版面配置區 3"/>
          <p:cNvSpPr>
            <a:spLocks noGrp="1"/>
          </p:cNvSpPr>
          <p:nvPr>
            <p:ph type="body" sz="half" idx="21"/>
          </p:nvPr>
        </p:nvSpPr>
        <p:spPr>
          <a:xfrm>
            <a:off x="609598" y="1435103"/>
            <a:ext cx="4011092" cy="46910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44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52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353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54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55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356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357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358" name="大標題文字"/>
          <p:cNvSpPr txBox="1">
            <a:spLocks noGrp="1"/>
          </p:cNvSpPr>
          <p:nvPr>
            <p:ph type="title"/>
          </p:nvPr>
        </p:nvSpPr>
        <p:spPr>
          <a:xfrm>
            <a:off x="2389714" y="4800600"/>
            <a:ext cx="7315204" cy="566738"/>
          </a:xfrm>
          <a:prstGeom prst="rect">
            <a:avLst/>
          </a:prstGeom>
        </p:spPr>
        <p:txBody>
          <a:bodyPr anchor="b"/>
          <a:lstStyle>
            <a:lvl1pPr>
              <a:defRPr sz="1500" b="1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359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2389714" y="612775"/>
            <a:ext cx="7315204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60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2389714" y="5367337"/>
            <a:ext cx="7315204" cy="80486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00"/>
              </a:spcBef>
              <a:buSzTx/>
              <a:buNone/>
              <a:defRPr sz="1000"/>
            </a:lvl1pPr>
            <a:lvl2pPr marL="0" indent="0">
              <a:spcBef>
                <a:spcPts val="200"/>
              </a:spcBef>
              <a:buSzTx/>
              <a:buNone/>
              <a:defRPr sz="1000"/>
            </a:lvl2pPr>
            <a:lvl3pPr marL="0" indent="0">
              <a:spcBef>
                <a:spcPts val="200"/>
              </a:spcBef>
              <a:buSzTx/>
              <a:buNone/>
              <a:defRPr sz="1000"/>
            </a:lvl3pPr>
            <a:lvl4pPr marL="0" indent="0">
              <a:spcBef>
                <a:spcPts val="200"/>
              </a:spcBef>
              <a:buSzTx/>
              <a:buNone/>
              <a:defRPr sz="1000"/>
            </a:lvl4pPr>
            <a:lvl5pPr marL="0" indent="0">
              <a:spcBef>
                <a:spcPts val="200"/>
              </a:spcBef>
              <a:buSzTx/>
              <a:buNone/>
              <a:defRPr sz="10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361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69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370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71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72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373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374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375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2700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376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3" name="Picture 26" descr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528640"/>
            <a:ext cx="4438654" cy="1042989"/>
          </a:xfrm>
          <a:prstGeom prst="rect">
            <a:avLst/>
          </a:prstGeom>
          <a:ln w="12700">
            <a:miter lim="400000"/>
          </a:ln>
        </p:spPr>
      </p:pic>
      <p:pic>
        <p:nvPicPr>
          <p:cNvPr id="384" name="Picture 57" descr="Picture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9000" y="4110037"/>
            <a:ext cx="3683000" cy="2747967"/>
          </a:xfrm>
          <a:prstGeom prst="rect">
            <a:avLst/>
          </a:prstGeom>
          <a:ln w="12700">
            <a:miter lim="400000"/>
          </a:ln>
        </p:spPr>
      </p:pic>
      <p:sp>
        <p:nvSpPr>
          <p:cNvPr id="385" name="大標題文字"/>
          <p:cNvSpPr txBox="1">
            <a:spLocks noGrp="1"/>
          </p:cNvSpPr>
          <p:nvPr>
            <p:ph type="title"/>
          </p:nvPr>
        </p:nvSpPr>
        <p:spPr>
          <a:xfrm>
            <a:off x="958850" y="2338390"/>
            <a:ext cx="10363201" cy="76518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 sz="3300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386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958853" y="3598862"/>
            <a:ext cx="9351434" cy="914405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300"/>
              </a:spcBef>
              <a:buSzTx/>
              <a:buNone/>
              <a:defRPr sz="1500"/>
            </a:lvl1pPr>
            <a:lvl2pPr marL="495978" indent="-153079">
              <a:spcBef>
                <a:spcPts val="300"/>
              </a:spcBef>
              <a:defRPr sz="1500"/>
            </a:lvl2pPr>
            <a:lvl3pPr marL="828675" indent="-142875">
              <a:spcBef>
                <a:spcPts val="300"/>
              </a:spcBef>
              <a:defRPr sz="1500"/>
            </a:lvl3pPr>
            <a:lvl4pPr marL="1200150" indent="-171450">
              <a:spcBef>
                <a:spcPts val="300"/>
              </a:spcBef>
              <a:defRPr sz="1500"/>
            </a:lvl4pPr>
            <a:lvl5pPr marL="1543050" indent="-171450">
              <a:spcBef>
                <a:spcPts val="300"/>
              </a:spcBef>
              <a:defRPr sz="15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pic>
        <p:nvPicPr>
          <p:cNvPr id="387" name="圖片 7" descr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9408" y="193869"/>
            <a:ext cx="1001189" cy="341312"/>
          </a:xfrm>
          <a:prstGeom prst="rect">
            <a:avLst/>
          </a:prstGeom>
          <a:ln w="12700">
            <a:miter lim="400000"/>
          </a:ln>
        </p:spPr>
      </p:pic>
      <p:sp>
        <p:nvSpPr>
          <p:cNvPr id="388" name="Rectangle 42"/>
          <p:cNvSpPr/>
          <p:nvPr/>
        </p:nvSpPr>
        <p:spPr>
          <a:xfrm>
            <a:off x="-13760" y="6624556"/>
            <a:ext cx="12205762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89" name="Text Box 48"/>
          <p:cNvSpPr txBox="1"/>
          <p:nvPr/>
        </p:nvSpPr>
        <p:spPr>
          <a:xfrm>
            <a:off x="45719" y="6620019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390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7" name="Picture 57" descr="Picture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9000" y="4110037"/>
            <a:ext cx="3683000" cy="2747967"/>
          </a:xfrm>
          <a:prstGeom prst="rect">
            <a:avLst/>
          </a:prstGeom>
          <a:ln w="12700">
            <a:miter lim="400000"/>
          </a:ln>
        </p:spPr>
      </p:pic>
      <p:sp>
        <p:nvSpPr>
          <p:cNvPr id="398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99" name="Picture 26" descr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" y="528639"/>
            <a:ext cx="4438652" cy="1042988"/>
          </a:xfrm>
          <a:prstGeom prst="rect">
            <a:avLst/>
          </a:prstGeom>
          <a:ln w="12700">
            <a:miter lim="400000"/>
          </a:ln>
        </p:spPr>
      </p:pic>
      <p:sp>
        <p:nvSpPr>
          <p:cNvPr id="400" name="簡報標題"/>
          <p:cNvSpPr txBox="1">
            <a:spLocks noGrp="1"/>
          </p:cNvSpPr>
          <p:nvPr>
            <p:ph type="title" hasCustomPrompt="1"/>
          </p:nvPr>
        </p:nvSpPr>
        <p:spPr>
          <a:xfrm>
            <a:off x="728188" y="2584704"/>
            <a:ext cx="8794754" cy="1219206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t>簡報標題</a:t>
            </a:r>
          </a:p>
        </p:txBody>
      </p:sp>
      <p:sp>
        <p:nvSpPr>
          <p:cNvPr id="401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28188" y="5059679"/>
            <a:ext cx="9027829" cy="755909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1pPr>
            <a:lvl2pPr marL="661307" indent="-204107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2pPr>
            <a:lvl3pPr marL="1104900" indent="-190500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3pPr>
            <a:lvl4pPr marL="1600200" indent="-228600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4pPr>
            <a:lvl5pPr marL="2057400" indent="-228600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5pPr>
          </a:lstStyle>
          <a:p>
            <a:r>
              <a:t>簡報單位 簡報人名稱 職稱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02" name="文字版面配置區 8"/>
          <p:cNvSpPr>
            <a:spLocks noGrp="1"/>
          </p:cNvSpPr>
          <p:nvPr>
            <p:ph type="body" sz="quarter" idx="21" hasCustomPrompt="1"/>
          </p:nvPr>
        </p:nvSpPr>
        <p:spPr>
          <a:xfrm>
            <a:off x="728184" y="5902261"/>
            <a:ext cx="3718144" cy="4323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600"/>
            </a:lvl1pPr>
          </a:lstStyle>
          <a:p>
            <a:r>
              <a:t>簡報日期</a:t>
            </a:r>
          </a:p>
        </p:txBody>
      </p:sp>
      <p:sp>
        <p:nvSpPr>
          <p:cNvPr id="403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grpSp>
        <p:nvGrpSpPr>
          <p:cNvPr id="406" name="群組 10"/>
          <p:cNvGrpSpPr/>
          <p:nvPr/>
        </p:nvGrpSpPr>
        <p:grpSpPr>
          <a:xfrm>
            <a:off x="10068582" y="0"/>
            <a:ext cx="2117732" cy="6858000"/>
            <a:chOff x="0" y="0"/>
            <a:chExt cx="2117731" cy="6858000"/>
          </a:xfrm>
        </p:grpSpPr>
        <p:pic>
          <p:nvPicPr>
            <p:cNvPr id="404" name="圖片 14" descr="圖片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1" y="0"/>
              <a:ext cx="2117732" cy="685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05" name="圖片 16" descr="圖片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18897" y="660396"/>
              <a:ext cx="1436693" cy="159068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07" name="圖片 16" descr="圖片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91191" y="64184"/>
            <a:ext cx="682738" cy="310336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416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18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19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420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421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422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23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42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432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433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34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35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436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437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438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1439862"/>
            <a:ext cx="8168641" cy="4757743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39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440" name="圖片版面配置區 2"/>
          <p:cNvSpPr>
            <a:spLocks noGrp="1"/>
          </p:cNvSpPr>
          <p:nvPr>
            <p:ph type="pic" sz="quarter" idx="21"/>
          </p:nvPr>
        </p:nvSpPr>
        <p:spPr>
          <a:xfrm>
            <a:off x="8962097" y="1439862"/>
            <a:ext cx="2798106" cy="475774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4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9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40" name="圖片 11" descr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42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1439862"/>
            <a:ext cx="8168641" cy="4757743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3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44" name="圖片版面配置區 2"/>
          <p:cNvSpPr>
            <a:spLocks noGrp="1"/>
          </p:cNvSpPr>
          <p:nvPr>
            <p:ph type="pic" sz="quarter" idx="21"/>
          </p:nvPr>
        </p:nvSpPr>
        <p:spPr>
          <a:xfrm>
            <a:off x="8962097" y="1439862"/>
            <a:ext cx="2798106" cy="475774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449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450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51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52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453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454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455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1439862"/>
            <a:ext cx="11146971" cy="3184389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56" name="大標題文字"/>
          <p:cNvSpPr txBox="1">
            <a:spLocks noGrp="1"/>
          </p:cNvSpPr>
          <p:nvPr>
            <p:ph type="title"/>
          </p:nvPr>
        </p:nvSpPr>
        <p:spPr>
          <a:xfrm>
            <a:off x="601132" y="316990"/>
            <a:ext cx="11155441" cy="8895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457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609600" y="4725144"/>
            <a:ext cx="11146971" cy="1584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5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466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467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68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69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470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472" name="大標題文字"/>
          <p:cNvSpPr txBox="1">
            <a:spLocks noGrp="1"/>
          </p:cNvSpPr>
          <p:nvPr>
            <p:ph type="title"/>
          </p:nvPr>
        </p:nvSpPr>
        <p:spPr>
          <a:xfrm>
            <a:off x="914400" y="2564900"/>
            <a:ext cx="10363200" cy="1035550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473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7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482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483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84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85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486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487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488" name="大標題文字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80"/>
          </a:xfrm>
          <a:prstGeom prst="rect">
            <a:avLst/>
          </a:prstGeom>
        </p:spPr>
        <p:txBody>
          <a:bodyPr/>
          <a:lstStyle>
            <a:lvl1pPr>
              <a:defRPr sz="4000" b="1" cap="all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489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9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9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498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499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00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01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502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503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504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609601" y="1542734"/>
            <a:ext cx="5473702" cy="4757738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505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506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514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515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16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17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518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519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520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0">
              <a:spcBef>
                <a:spcPts val="500"/>
              </a:spcBef>
              <a:buSzTx/>
              <a:buNone/>
              <a:defRPr sz="2400" b="1"/>
            </a:lvl2pPr>
            <a:lvl3pPr marL="0" indent="0">
              <a:spcBef>
                <a:spcPts val="500"/>
              </a:spcBef>
              <a:buSzTx/>
              <a:buNone/>
              <a:defRPr sz="2400" b="1"/>
            </a:lvl3pPr>
            <a:lvl4pPr marL="0" indent="0">
              <a:spcBef>
                <a:spcPts val="500"/>
              </a:spcBef>
              <a:buSzTx/>
              <a:buNone/>
              <a:defRPr sz="2400" b="1"/>
            </a:lvl4pPr>
            <a:lvl5pPr marL="0" indent="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521" name="文字版面配置區 4"/>
          <p:cNvSpPr>
            <a:spLocks noGrp="1"/>
          </p:cNvSpPr>
          <p:nvPr>
            <p:ph type="body" sz="quarter" idx="21"/>
          </p:nvPr>
        </p:nvSpPr>
        <p:spPr>
          <a:xfrm>
            <a:off x="6193366" y="1535111"/>
            <a:ext cx="5389040" cy="639768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22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523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531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532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33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34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535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536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537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53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546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547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48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49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550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551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55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560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561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62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63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564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565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566" name="大標題文字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>
              <a:defRPr sz="2000" b="1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567" name="內文層級一…"/>
          <p:cNvSpPr txBox="1">
            <a:spLocks noGrp="1"/>
          </p:cNvSpPr>
          <p:nvPr>
            <p:ph type="body" idx="1"/>
          </p:nvPr>
        </p:nvSpPr>
        <p:spPr>
          <a:xfrm>
            <a:off x="4766733" y="273050"/>
            <a:ext cx="6815667" cy="5853115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568" name="文字版面配置區 3"/>
          <p:cNvSpPr>
            <a:spLocks noGrp="1"/>
          </p:cNvSpPr>
          <p:nvPr>
            <p:ph type="body" sz="half" idx="21"/>
          </p:nvPr>
        </p:nvSpPr>
        <p:spPr>
          <a:xfrm>
            <a:off x="609599" y="1435101"/>
            <a:ext cx="4011087" cy="46910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69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577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578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79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80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581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582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583" name="大標題文字"/>
          <p:cNvSpPr txBox="1">
            <a:spLocks noGrp="1"/>
          </p:cNvSpPr>
          <p:nvPr>
            <p:ph type="title"/>
          </p:nvPr>
        </p:nvSpPr>
        <p:spPr>
          <a:xfrm>
            <a:off x="2389714" y="4800600"/>
            <a:ext cx="7315204" cy="566738"/>
          </a:xfrm>
          <a:prstGeom prst="rect">
            <a:avLst/>
          </a:prstGeom>
        </p:spPr>
        <p:txBody>
          <a:bodyPr anchor="b"/>
          <a:lstStyle>
            <a:lvl1pPr>
              <a:defRPr sz="2000" b="1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584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2389714" y="612775"/>
            <a:ext cx="7315204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85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2389714" y="5367337"/>
            <a:ext cx="7315204" cy="80486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0">
              <a:spcBef>
                <a:spcPts val="300"/>
              </a:spcBef>
              <a:buSzTx/>
              <a:buNone/>
              <a:defRPr sz="1400"/>
            </a:lvl2pPr>
            <a:lvl3pPr marL="0" indent="0">
              <a:spcBef>
                <a:spcPts val="300"/>
              </a:spcBef>
              <a:buSzTx/>
              <a:buNone/>
              <a:defRPr sz="1400"/>
            </a:lvl3pPr>
            <a:lvl4pPr marL="0" indent="0">
              <a:spcBef>
                <a:spcPts val="300"/>
              </a:spcBef>
              <a:buSzTx/>
              <a:buNone/>
              <a:defRPr sz="1400"/>
            </a:lvl4pPr>
            <a:lvl5pPr marL="0" indent="0">
              <a:spcBef>
                <a:spcPts val="300"/>
              </a:spcBef>
              <a:buSzTx/>
              <a:buNone/>
              <a:defRPr sz="1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586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594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595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96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97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598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599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600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60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53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4" name="圖片 11" descr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55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56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1439862"/>
            <a:ext cx="11146971" cy="3184389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57" name="大標題文字"/>
          <p:cNvSpPr txBox="1">
            <a:spLocks noGrp="1"/>
          </p:cNvSpPr>
          <p:nvPr>
            <p:ph type="title"/>
          </p:nvPr>
        </p:nvSpPr>
        <p:spPr>
          <a:xfrm>
            <a:off x="601132" y="316990"/>
            <a:ext cx="11155441" cy="889512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58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609600" y="4725144"/>
            <a:ext cx="11146971" cy="1584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9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09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610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11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12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613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614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615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  <a:latin typeface="Microsoft JhengHei UI"/>
                <a:ea typeface="Microsoft JhengHei UI"/>
                <a:cs typeface="Microsoft JhengHei UI"/>
                <a:sym typeface="Microsoft JhengHei UI"/>
              </a:defRPr>
            </a:lvl1pPr>
          </a:lstStyle>
          <a:p>
            <a:r>
              <a:t>大標題文字</a:t>
            </a:r>
          </a:p>
        </p:txBody>
      </p:sp>
      <p:sp>
        <p:nvSpPr>
          <p:cNvPr id="616" name="內文層級一…"/>
          <p:cNvSpPr txBox="1">
            <a:spLocks noGrp="1"/>
          </p:cNvSpPr>
          <p:nvPr>
            <p:ph type="body" idx="1"/>
          </p:nvPr>
        </p:nvSpPr>
        <p:spPr>
          <a:xfrm>
            <a:off x="964092" y="1223753"/>
            <a:ext cx="10262621" cy="5220585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617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25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626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27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28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629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630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631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00B1B3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大標題文字</a:t>
            </a:r>
          </a:p>
        </p:txBody>
      </p:sp>
      <p:sp>
        <p:nvSpPr>
          <p:cNvPr id="632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633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78034" y="6651670"/>
            <a:ext cx="213966" cy="174537"/>
          </a:xfrm>
          <a:prstGeom prst="rect">
            <a:avLst/>
          </a:prstGeom>
        </p:spPr>
        <p:txBody>
          <a:bodyPr lIns="0" tIns="0" rIns="0" bIns="0"/>
          <a:lstStyle>
            <a:lvl1pPr indent="38100">
              <a:lnSpc>
                <a:spcPts val="1400"/>
              </a:lnSpc>
              <a:defRPr spc="-25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41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642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43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44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645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646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647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23527" y="339509"/>
            <a:ext cx="11573200" cy="724248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1200"/>
              </a:spcBef>
              <a:buSzTx/>
              <a:buNone/>
              <a:defRPr sz="5400">
                <a:solidFill>
                  <a:srgbClr val="262626"/>
                </a:solidFill>
              </a:defRPr>
            </a:lvl1pPr>
            <a:lvl2pPr marL="1008289" indent="-551088" algn="ctr">
              <a:spcBef>
                <a:spcPts val="1200"/>
              </a:spcBef>
              <a:defRPr sz="5400">
                <a:solidFill>
                  <a:srgbClr val="262626"/>
                </a:solidFill>
              </a:defRPr>
            </a:lvl2pPr>
            <a:lvl3pPr marL="1428750" indent="-514350" algn="ctr">
              <a:spcBef>
                <a:spcPts val="1200"/>
              </a:spcBef>
              <a:defRPr sz="5400">
                <a:solidFill>
                  <a:srgbClr val="262626"/>
                </a:solidFill>
              </a:defRPr>
            </a:lvl3pPr>
            <a:lvl4pPr marL="1988820" indent="-617219" algn="ctr">
              <a:spcBef>
                <a:spcPts val="1200"/>
              </a:spcBef>
              <a:defRPr sz="5400">
                <a:solidFill>
                  <a:srgbClr val="262626"/>
                </a:solidFill>
              </a:defRPr>
            </a:lvl4pPr>
            <a:lvl5pPr marL="2446020" indent="-617220" algn="ctr">
              <a:spcBef>
                <a:spcPts val="1200"/>
              </a:spcBef>
              <a:defRPr sz="5400">
                <a:solidFill>
                  <a:srgbClr val="262626"/>
                </a:solidFill>
              </a:defRPr>
            </a:lvl5pPr>
          </a:lstStyle>
          <a:p>
            <a:r>
              <a:t>BASIC LAYOUT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48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8463950" y="6224225"/>
            <a:ext cx="273652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56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657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58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59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660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661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66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9" name="Picture 57" descr="Picture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9000" y="4110037"/>
            <a:ext cx="3683000" cy="2747967"/>
          </a:xfrm>
          <a:prstGeom prst="rect">
            <a:avLst/>
          </a:prstGeom>
          <a:ln w="12700">
            <a:miter lim="400000"/>
          </a:ln>
        </p:spPr>
      </p:pic>
      <p:sp>
        <p:nvSpPr>
          <p:cNvPr id="67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71" name="Picture 26" descr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" y="528639"/>
            <a:ext cx="4438652" cy="1042988"/>
          </a:xfrm>
          <a:prstGeom prst="rect">
            <a:avLst/>
          </a:prstGeom>
          <a:ln w="12700">
            <a:miter lim="400000"/>
          </a:ln>
        </p:spPr>
      </p:pic>
      <p:sp>
        <p:nvSpPr>
          <p:cNvPr id="672" name="簡報標題"/>
          <p:cNvSpPr txBox="1">
            <a:spLocks noGrp="1"/>
          </p:cNvSpPr>
          <p:nvPr>
            <p:ph type="title" hasCustomPrompt="1"/>
          </p:nvPr>
        </p:nvSpPr>
        <p:spPr>
          <a:xfrm>
            <a:off x="728188" y="2584704"/>
            <a:ext cx="8794754" cy="1219206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t>簡報標題</a:t>
            </a:r>
          </a:p>
        </p:txBody>
      </p:sp>
      <p:sp>
        <p:nvSpPr>
          <p:cNvPr id="673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28188" y="5059679"/>
            <a:ext cx="9027829" cy="755909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1pPr>
            <a:lvl2pPr marL="661307" indent="-204107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2pPr>
            <a:lvl3pPr marL="1104900" indent="-190500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3pPr>
            <a:lvl4pPr marL="1600200" indent="-228600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4pPr>
            <a:lvl5pPr marL="2057400" indent="-228600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5pPr>
          </a:lstStyle>
          <a:p>
            <a:r>
              <a:t>簡報單位 簡報人名稱 職稱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74" name="文字版面配置區 8"/>
          <p:cNvSpPr>
            <a:spLocks noGrp="1"/>
          </p:cNvSpPr>
          <p:nvPr>
            <p:ph type="body" sz="quarter" idx="21" hasCustomPrompt="1"/>
          </p:nvPr>
        </p:nvSpPr>
        <p:spPr>
          <a:xfrm>
            <a:off x="728184" y="5902261"/>
            <a:ext cx="3718144" cy="4323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600"/>
            </a:lvl1pPr>
          </a:lstStyle>
          <a:p>
            <a:r>
              <a:t>簡報日期</a:t>
            </a:r>
          </a:p>
        </p:txBody>
      </p:sp>
      <p:sp>
        <p:nvSpPr>
          <p:cNvPr id="675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grpSp>
        <p:nvGrpSpPr>
          <p:cNvPr id="678" name="群組 10"/>
          <p:cNvGrpSpPr/>
          <p:nvPr/>
        </p:nvGrpSpPr>
        <p:grpSpPr>
          <a:xfrm>
            <a:off x="10068582" y="0"/>
            <a:ext cx="2117732" cy="6858000"/>
            <a:chOff x="0" y="0"/>
            <a:chExt cx="2117731" cy="6858000"/>
          </a:xfrm>
        </p:grpSpPr>
        <p:pic>
          <p:nvPicPr>
            <p:cNvPr id="676" name="圖片 14" descr="圖片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1" y="0"/>
              <a:ext cx="2117732" cy="685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77" name="圖片 16" descr="圖片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18897" y="660396"/>
              <a:ext cx="1436693" cy="159068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79" name="圖片 16" descr="圖片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91191" y="254785"/>
            <a:ext cx="682738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68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88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689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90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91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692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693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694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695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696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704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06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07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708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709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710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1439862"/>
            <a:ext cx="8168641" cy="4757743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11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712" name="圖片版面配置區 2"/>
          <p:cNvSpPr>
            <a:spLocks noGrp="1"/>
          </p:cNvSpPr>
          <p:nvPr>
            <p:ph type="pic" sz="quarter" idx="21"/>
          </p:nvPr>
        </p:nvSpPr>
        <p:spPr>
          <a:xfrm>
            <a:off x="8962097" y="1439862"/>
            <a:ext cx="2798106" cy="475774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13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721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722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23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24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725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726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727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1439862"/>
            <a:ext cx="11146971" cy="3184389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28" name="大標題文字"/>
          <p:cNvSpPr txBox="1">
            <a:spLocks noGrp="1"/>
          </p:cNvSpPr>
          <p:nvPr>
            <p:ph type="title"/>
          </p:nvPr>
        </p:nvSpPr>
        <p:spPr>
          <a:xfrm>
            <a:off x="601132" y="316990"/>
            <a:ext cx="11155441" cy="8895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729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609600" y="4725144"/>
            <a:ext cx="11146971" cy="1584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3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738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739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40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41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742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743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744" name="大標題文字"/>
          <p:cNvSpPr txBox="1">
            <a:spLocks noGrp="1"/>
          </p:cNvSpPr>
          <p:nvPr>
            <p:ph type="title"/>
          </p:nvPr>
        </p:nvSpPr>
        <p:spPr>
          <a:xfrm>
            <a:off x="914400" y="2564900"/>
            <a:ext cx="10363200" cy="1035550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745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46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754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755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56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57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758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759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760" name="大標題文字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80"/>
          </a:xfrm>
          <a:prstGeom prst="rect">
            <a:avLst/>
          </a:prstGeom>
        </p:spPr>
        <p:txBody>
          <a:bodyPr/>
          <a:lstStyle>
            <a:lvl1pPr>
              <a:defRPr sz="4000" b="1" cap="all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761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9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6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7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68" name="圖片 11" descr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69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70" name="大標題文字"/>
          <p:cNvSpPr txBox="1">
            <a:spLocks noGrp="1"/>
          </p:cNvSpPr>
          <p:nvPr>
            <p:ph type="title"/>
          </p:nvPr>
        </p:nvSpPr>
        <p:spPr>
          <a:xfrm>
            <a:off x="914400" y="2564900"/>
            <a:ext cx="10363200" cy="1035550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t>大標題文字</a:t>
            </a:r>
          </a:p>
        </p:txBody>
      </p:sp>
      <p:sp>
        <p:nvSpPr>
          <p:cNvPr id="71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770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771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72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73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774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775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776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609601" y="1542734"/>
            <a:ext cx="5473702" cy="4757738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77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77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786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787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88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89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790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791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792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0">
              <a:spcBef>
                <a:spcPts val="500"/>
              </a:spcBef>
              <a:buSzTx/>
              <a:buNone/>
              <a:defRPr sz="2400" b="1"/>
            </a:lvl2pPr>
            <a:lvl3pPr marL="0" indent="0">
              <a:spcBef>
                <a:spcPts val="500"/>
              </a:spcBef>
              <a:buSzTx/>
              <a:buNone/>
              <a:defRPr sz="2400" b="1"/>
            </a:lvl3pPr>
            <a:lvl4pPr marL="0" indent="0">
              <a:spcBef>
                <a:spcPts val="500"/>
              </a:spcBef>
              <a:buSzTx/>
              <a:buNone/>
              <a:defRPr sz="2400" b="1"/>
            </a:lvl4pPr>
            <a:lvl5pPr marL="0" indent="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93" name="文字版面配置區 4"/>
          <p:cNvSpPr>
            <a:spLocks noGrp="1"/>
          </p:cNvSpPr>
          <p:nvPr>
            <p:ph type="body" sz="quarter" idx="21"/>
          </p:nvPr>
        </p:nvSpPr>
        <p:spPr>
          <a:xfrm>
            <a:off x="6193366" y="1535111"/>
            <a:ext cx="5389040" cy="639768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794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79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803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804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05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06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807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808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809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81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818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819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20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21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822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823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82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832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833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34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35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836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837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838" name="大標題文字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>
              <a:defRPr sz="2000" b="1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839" name="內文層級一…"/>
          <p:cNvSpPr txBox="1">
            <a:spLocks noGrp="1"/>
          </p:cNvSpPr>
          <p:nvPr>
            <p:ph type="body" idx="1"/>
          </p:nvPr>
        </p:nvSpPr>
        <p:spPr>
          <a:xfrm>
            <a:off x="4766733" y="273050"/>
            <a:ext cx="6815667" cy="5853115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840" name="文字版面配置區 3"/>
          <p:cNvSpPr>
            <a:spLocks noGrp="1"/>
          </p:cNvSpPr>
          <p:nvPr>
            <p:ph type="body" sz="half" idx="21"/>
          </p:nvPr>
        </p:nvSpPr>
        <p:spPr>
          <a:xfrm>
            <a:off x="609599" y="1435101"/>
            <a:ext cx="4011087" cy="46910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4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849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850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51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52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853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854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855" name="大標題文字"/>
          <p:cNvSpPr txBox="1">
            <a:spLocks noGrp="1"/>
          </p:cNvSpPr>
          <p:nvPr>
            <p:ph type="title"/>
          </p:nvPr>
        </p:nvSpPr>
        <p:spPr>
          <a:xfrm>
            <a:off x="2389714" y="4800600"/>
            <a:ext cx="7315204" cy="566738"/>
          </a:xfrm>
          <a:prstGeom prst="rect">
            <a:avLst/>
          </a:prstGeom>
        </p:spPr>
        <p:txBody>
          <a:bodyPr anchor="b"/>
          <a:lstStyle>
            <a:lvl1pPr>
              <a:defRPr sz="2000" b="1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856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2389714" y="612775"/>
            <a:ext cx="7315204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7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2389714" y="5367337"/>
            <a:ext cx="7315204" cy="80486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0">
              <a:spcBef>
                <a:spcPts val="300"/>
              </a:spcBef>
              <a:buSzTx/>
              <a:buNone/>
              <a:defRPr sz="1400"/>
            </a:lvl2pPr>
            <a:lvl3pPr marL="0" indent="0">
              <a:spcBef>
                <a:spcPts val="300"/>
              </a:spcBef>
              <a:buSzTx/>
              <a:buNone/>
              <a:defRPr sz="1400"/>
            </a:lvl3pPr>
            <a:lvl4pPr marL="0" indent="0">
              <a:spcBef>
                <a:spcPts val="300"/>
              </a:spcBef>
              <a:buSzTx/>
              <a:buNone/>
              <a:defRPr sz="1400"/>
            </a:lvl4pPr>
            <a:lvl5pPr marL="0" indent="0">
              <a:spcBef>
                <a:spcPts val="300"/>
              </a:spcBef>
              <a:buSzTx/>
              <a:buNone/>
              <a:defRPr sz="1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85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866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68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69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870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871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872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873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881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882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883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891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892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893" name="大標題文字"/>
          <p:cNvSpPr txBox="1">
            <a:spLocks noGrp="1"/>
          </p:cNvSpPr>
          <p:nvPr>
            <p:ph type="title"/>
          </p:nvPr>
        </p:nvSpPr>
        <p:spPr>
          <a:xfrm>
            <a:off x="609600" y="166"/>
            <a:ext cx="10972800" cy="765177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lvl1pPr>
          </a:lstStyle>
          <a:p>
            <a:r>
              <a:t>大標題文字</a:t>
            </a:r>
          </a:p>
        </p:txBody>
      </p:sp>
      <p:sp>
        <p:nvSpPr>
          <p:cNvPr id="894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981075"/>
            <a:ext cx="10972800" cy="5145088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buClr>
                <a:srgbClr val="0070C0"/>
              </a:buClr>
              <a:buChar char="■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800100" indent="-342900">
              <a:spcBef>
                <a:spcPts val="500"/>
              </a:spcBef>
              <a:buClr>
                <a:srgbClr val="0070C0"/>
              </a:buClr>
              <a:buChar char="−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>
              <a:spcBef>
                <a:spcPts val="500"/>
              </a:spcBef>
              <a:buClr>
                <a:srgbClr val="0070C0"/>
              </a:buClr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1714500" indent="-342900">
              <a:spcBef>
                <a:spcPts val="500"/>
              </a:spcBef>
              <a:buClr>
                <a:srgbClr val="0070C0"/>
              </a:buClr>
              <a:buChar char="✓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2103120" indent="-274320">
              <a:spcBef>
                <a:spcPts val="500"/>
              </a:spcBef>
              <a:buClr>
                <a:srgbClr val="0070C0"/>
              </a:buClr>
              <a:buChar char="➢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895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903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904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905" name="大標題文字"/>
          <p:cNvSpPr txBox="1">
            <a:spLocks noGrp="1"/>
          </p:cNvSpPr>
          <p:nvPr>
            <p:ph type="title"/>
          </p:nvPr>
        </p:nvSpPr>
        <p:spPr>
          <a:xfrm>
            <a:off x="609600" y="166"/>
            <a:ext cx="10972800" cy="765177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lvl1pPr>
          </a:lstStyle>
          <a:p>
            <a:r>
              <a:t>大標題文字</a:t>
            </a:r>
          </a:p>
        </p:txBody>
      </p:sp>
      <p:sp>
        <p:nvSpPr>
          <p:cNvPr id="906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80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81" name="圖片 11" descr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83" name="大標題文字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80"/>
          </a:xfrm>
          <a:prstGeom prst="rect">
            <a:avLst/>
          </a:prstGeom>
        </p:spPr>
        <p:txBody>
          <a:bodyPr/>
          <a:lstStyle>
            <a:lvl1pPr>
              <a:defRPr sz="4000" b="1" cap="all"/>
            </a:lvl1pPr>
          </a:lstStyle>
          <a:p>
            <a:r>
              <a:t>大標題文字</a:t>
            </a:r>
          </a:p>
        </p:txBody>
      </p:sp>
      <p:sp>
        <p:nvSpPr>
          <p:cNvPr id="84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9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8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914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915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916" name="大標題文字"/>
          <p:cNvSpPr txBox="1">
            <a:spLocks noGrp="1"/>
          </p:cNvSpPr>
          <p:nvPr>
            <p:ph type="title"/>
          </p:nvPr>
        </p:nvSpPr>
        <p:spPr>
          <a:xfrm>
            <a:off x="609600" y="166"/>
            <a:ext cx="10972800" cy="765177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lvl1pPr>
          </a:lstStyle>
          <a:p>
            <a:r>
              <a:t>大標題文字</a:t>
            </a:r>
          </a:p>
        </p:txBody>
      </p:sp>
      <p:sp>
        <p:nvSpPr>
          <p:cNvPr id="917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925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926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927" name="大標題文字"/>
          <p:cNvSpPr txBox="1">
            <a:spLocks noGrp="1"/>
          </p:cNvSpPr>
          <p:nvPr>
            <p:ph type="title"/>
          </p:nvPr>
        </p:nvSpPr>
        <p:spPr>
          <a:xfrm>
            <a:off x="609600" y="166"/>
            <a:ext cx="10972800" cy="765177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lvl1pPr>
          </a:lstStyle>
          <a:p>
            <a:r>
              <a:t>大標題文字</a:t>
            </a:r>
          </a:p>
        </p:txBody>
      </p:sp>
      <p:sp>
        <p:nvSpPr>
          <p:cNvPr id="928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609604" y="981075"/>
            <a:ext cx="5392617" cy="5145088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buClr>
                <a:srgbClr val="FF0066"/>
              </a:buClr>
              <a:buFont typeface="Calibri"/>
              <a:buChar char="➢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684212" indent="-342900">
              <a:spcBef>
                <a:spcPts val="500"/>
              </a:spcBef>
              <a:buClr>
                <a:srgbClr val="FF0066"/>
              </a:buClr>
              <a:buFont typeface="Calibri"/>
              <a:buChar char="✓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>
              <a:spcBef>
                <a:spcPts val="500"/>
              </a:spcBef>
              <a:buClr>
                <a:srgbClr val="FF0066"/>
              </a:buClr>
              <a:buFont typeface="Calibri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1714500" indent="-342900">
              <a:spcBef>
                <a:spcPts val="500"/>
              </a:spcBef>
              <a:buClr>
                <a:srgbClr val="FF0066"/>
              </a:buClr>
              <a:buFont typeface="Calibri"/>
              <a:buChar char="p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2103120" indent="-274320">
              <a:spcBef>
                <a:spcPts val="500"/>
              </a:spcBef>
              <a:buClr>
                <a:srgbClr val="FF0066"/>
              </a:buClr>
              <a:buFont typeface="Calibri"/>
              <a:buChar char="➢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29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937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938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大標題文字"/>
          <p:cNvSpPr txBox="1">
            <a:spLocks noGrp="1"/>
          </p:cNvSpPr>
          <p:nvPr>
            <p:ph type="title"/>
          </p:nvPr>
        </p:nvSpPr>
        <p:spPr>
          <a:xfrm>
            <a:off x="914400" y="2130591"/>
            <a:ext cx="10363200" cy="1470030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lvl1pPr>
          </a:lstStyle>
          <a:p>
            <a:r>
              <a:t>大標題文字</a:t>
            </a:r>
          </a:p>
        </p:txBody>
      </p:sp>
      <p:sp>
        <p:nvSpPr>
          <p:cNvPr id="940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500"/>
              </a:spcBef>
              <a:buSzTx/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0" indent="0" algn="ctr">
              <a:spcBef>
                <a:spcPts val="500"/>
              </a:spcBef>
              <a:buSzTx/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0" indent="0" algn="ctr">
              <a:spcBef>
                <a:spcPts val="500"/>
              </a:spcBef>
              <a:buSzTx/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0" indent="0" algn="ctr">
              <a:spcBef>
                <a:spcPts val="500"/>
              </a:spcBef>
              <a:buSzTx/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0" indent="0" algn="ctr">
              <a:spcBef>
                <a:spcPts val="500"/>
              </a:spcBef>
              <a:buSzTx/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41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949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950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951" name="大標題文字"/>
          <p:cNvSpPr txBox="1">
            <a:spLocks noGrp="1"/>
          </p:cNvSpPr>
          <p:nvPr>
            <p:ph type="title"/>
          </p:nvPr>
        </p:nvSpPr>
        <p:spPr>
          <a:xfrm>
            <a:off x="609600" y="166"/>
            <a:ext cx="10972800" cy="765177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lvl1pPr>
          </a:lstStyle>
          <a:p>
            <a:r>
              <a:t>大標題文字</a:t>
            </a:r>
          </a:p>
        </p:txBody>
      </p:sp>
      <p:sp>
        <p:nvSpPr>
          <p:cNvPr id="952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609604" y="981075"/>
            <a:ext cx="5392617" cy="5145088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buClr>
                <a:srgbClr val="FF0066"/>
              </a:buClr>
              <a:buFont typeface="Calibri"/>
              <a:buChar char="➢"/>
              <a:defRPr sz="28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674687" indent="-333375">
              <a:spcBef>
                <a:spcPts val="600"/>
              </a:spcBef>
              <a:buClr>
                <a:srgbClr val="FF0066"/>
              </a:buClr>
              <a:buFont typeface="Calibri"/>
              <a:buChar char="✓"/>
              <a:defRPr sz="28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1234438" indent="-320038">
              <a:spcBef>
                <a:spcPts val="600"/>
              </a:spcBef>
              <a:buClr>
                <a:srgbClr val="FF0066"/>
              </a:buClr>
              <a:buFont typeface="Calibri"/>
              <a:defRPr sz="28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1727200" indent="-355600">
              <a:spcBef>
                <a:spcPts val="600"/>
              </a:spcBef>
              <a:buClr>
                <a:srgbClr val="FF0066"/>
              </a:buClr>
              <a:buFont typeface="Calibri"/>
              <a:buChar char="p"/>
              <a:defRPr sz="28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2184400" indent="-355600">
              <a:spcBef>
                <a:spcPts val="600"/>
              </a:spcBef>
              <a:buClr>
                <a:srgbClr val="FF0066"/>
              </a:buClr>
              <a:buFont typeface="Calibri"/>
              <a:buChar char="➢"/>
              <a:defRPr sz="28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53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961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962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963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166"/>
            <a:ext cx="10972800" cy="6126163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buClr>
                <a:srgbClr val="FF0066"/>
              </a:buClr>
              <a:buFont typeface="Calibri"/>
              <a:buChar char="➢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684212" indent="-342900">
              <a:spcBef>
                <a:spcPts val="500"/>
              </a:spcBef>
              <a:buClr>
                <a:srgbClr val="FF0066"/>
              </a:buClr>
              <a:buFont typeface="Calibri"/>
              <a:buChar char="✓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>
              <a:spcBef>
                <a:spcPts val="500"/>
              </a:spcBef>
              <a:buClr>
                <a:srgbClr val="FF0066"/>
              </a:buClr>
              <a:buFont typeface="Calibri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1714500" indent="-342900">
              <a:spcBef>
                <a:spcPts val="500"/>
              </a:spcBef>
              <a:buClr>
                <a:srgbClr val="FF0066"/>
              </a:buClr>
              <a:buFont typeface="Calibri"/>
              <a:buChar char="p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2103120" indent="-274320">
              <a:spcBef>
                <a:spcPts val="500"/>
              </a:spcBef>
              <a:buClr>
                <a:srgbClr val="FF0066"/>
              </a:buClr>
              <a:buFont typeface="Calibri"/>
              <a:buChar char="➢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64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972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973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974" name="大標題文字"/>
          <p:cNvSpPr txBox="1">
            <a:spLocks noGrp="1"/>
          </p:cNvSpPr>
          <p:nvPr>
            <p:ph type="title"/>
          </p:nvPr>
        </p:nvSpPr>
        <p:spPr>
          <a:xfrm>
            <a:off x="0" y="208799"/>
            <a:ext cx="12192000" cy="1008004"/>
          </a:xfrm>
          <a:prstGeom prst="rect">
            <a:avLst/>
          </a:prstGeom>
        </p:spPr>
        <p:txBody>
          <a:bodyPr anchor="ctr"/>
          <a:lstStyle>
            <a:lvl1pPr algn="ctr">
              <a:defRPr sz="3200" b="1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lvl1pPr>
          </a:lstStyle>
          <a:p>
            <a:r>
              <a:t>大標題文字</a:t>
            </a:r>
          </a:p>
        </p:txBody>
      </p:sp>
      <p:sp>
        <p:nvSpPr>
          <p:cNvPr id="975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858413"/>
            <a:ext cx="10972800" cy="5267755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buClr>
                <a:srgbClr val="FF0066"/>
              </a:buClr>
              <a:buFont typeface="Calibri"/>
              <a:buChar char="➢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684212" indent="-342900">
              <a:spcBef>
                <a:spcPts val="500"/>
              </a:spcBef>
              <a:buClr>
                <a:srgbClr val="FF0066"/>
              </a:buClr>
              <a:buFont typeface="Calibri"/>
              <a:buChar char="✓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>
              <a:spcBef>
                <a:spcPts val="500"/>
              </a:spcBef>
              <a:buClr>
                <a:srgbClr val="FF0066"/>
              </a:buClr>
              <a:buFont typeface="Calibri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1714500" indent="-342900">
              <a:spcBef>
                <a:spcPts val="500"/>
              </a:spcBef>
              <a:buClr>
                <a:srgbClr val="FF0066"/>
              </a:buClr>
              <a:buFont typeface="Calibri"/>
              <a:buChar char="p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2103120" indent="-274320">
              <a:spcBef>
                <a:spcPts val="500"/>
              </a:spcBef>
              <a:buClr>
                <a:srgbClr val="FF0066"/>
              </a:buClr>
              <a:buFont typeface="Calibri"/>
              <a:buChar char="➢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76" name="文字版面配置區 8"/>
          <p:cNvSpPr>
            <a:spLocks noGrp="1"/>
          </p:cNvSpPr>
          <p:nvPr>
            <p:ph type="body" sz="quarter" idx="21"/>
          </p:nvPr>
        </p:nvSpPr>
        <p:spPr>
          <a:xfrm>
            <a:off x="96000" y="6650297"/>
            <a:ext cx="4415965" cy="188646"/>
          </a:xfrm>
          <a:prstGeom prst="rect">
            <a:avLst/>
          </a:prstGeom>
        </p:spPr>
        <p:txBody>
          <a:bodyPr lIns="0" tIns="0" rIns="0" bIns="0" anchor="ctr"/>
          <a:lstStyle/>
          <a:p>
            <a:pPr marL="147446" indent="-147446" defTabSz="393191">
              <a:spcBef>
                <a:spcPts val="300"/>
              </a:spcBef>
              <a:defRPr sz="1300"/>
            </a:pPr>
            <a:endParaRPr/>
          </a:p>
        </p:txBody>
      </p:sp>
      <p:sp>
        <p:nvSpPr>
          <p:cNvPr id="977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985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986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987" name="大標題文字"/>
          <p:cNvSpPr txBox="1">
            <a:spLocks noGrp="1"/>
          </p:cNvSpPr>
          <p:nvPr>
            <p:ph type="title"/>
          </p:nvPr>
        </p:nvSpPr>
        <p:spPr>
          <a:xfrm>
            <a:off x="914400" y="2130567"/>
            <a:ext cx="10363200" cy="1470030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lvl1pPr>
          </a:lstStyle>
          <a:p>
            <a:r>
              <a:t>大標題文字</a:t>
            </a:r>
          </a:p>
        </p:txBody>
      </p:sp>
      <p:sp>
        <p:nvSpPr>
          <p:cNvPr id="988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500"/>
              </a:spcBef>
              <a:buSzTx/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0" indent="0" algn="ctr">
              <a:spcBef>
                <a:spcPts val="500"/>
              </a:spcBef>
              <a:buSzTx/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0" indent="0" algn="ctr">
              <a:spcBef>
                <a:spcPts val="500"/>
              </a:spcBef>
              <a:buSzTx/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0" indent="0" algn="ctr">
              <a:spcBef>
                <a:spcPts val="500"/>
              </a:spcBef>
              <a:buSzTx/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0" indent="0" algn="ctr">
              <a:spcBef>
                <a:spcPts val="500"/>
              </a:spcBef>
              <a:buSzTx/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89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997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998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999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4" y="1278467"/>
            <a:ext cx="11152717" cy="4919134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buClr>
                <a:srgbClr val="FF0066"/>
              </a:buClr>
              <a:buFont typeface="Arial"/>
              <a:buChar char="➢"/>
              <a:defRPr sz="2400" b="1">
                <a:solidFill>
                  <a:srgbClr val="0070C0"/>
                </a:solidFill>
              </a:defRPr>
            </a:lvl1pPr>
            <a:lvl2pPr marL="684212" indent="-342900">
              <a:spcBef>
                <a:spcPts val="500"/>
              </a:spcBef>
              <a:buClr>
                <a:srgbClr val="FF0066"/>
              </a:buClr>
              <a:buFont typeface="Arial"/>
              <a:buChar char="✓"/>
              <a:defRPr sz="2400" b="1">
                <a:solidFill>
                  <a:srgbClr val="0070C0"/>
                </a:solidFill>
              </a:defRPr>
            </a:lvl2pPr>
            <a:lvl3pPr>
              <a:spcBef>
                <a:spcPts val="500"/>
              </a:spcBef>
              <a:buClr>
                <a:srgbClr val="FF0066"/>
              </a:buClr>
              <a:buFont typeface="Arial"/>
              <a:defRPr sz="2400" b="1">
                <a:solidFill>
                  <a:srgbClr val="0070C0"/>
                </a:solidFill>
              </a:defRPr>
            </a:lvl3pPr>
            <a:lvl4pPr marL="1676400" indent="-304800">
              <a:spcBef>
                <a:spcPts val="500"/>
              </a:spcBef>
              <a:buClr>
                <a:srgbClr val="FF0066"/>
              </a:buClr>
              <a:buFont typeface="Arial"/>
              <a:buChar char="p"/>
              <a:defRPr sz="2400" b="1">
                <a:solidFill>
                  <a:srgbClr val="0070C0"/>
                </a:solidFill>
              </a:defRPr>
            </a:lvl4pPr>
            <a:lvl5pPr marL="2171700" indent="-342900">
              <a:spcBef>
                <a:spcPts val="500"/>
              </a:spcBef>
              <a:buClr>
                <a:srgbClr val="FF0066"/>
              </a:buClr>
              <a:buFont typeface="Arial"/>
              <a:buChar char="➢"/>
              <a:defRPr sz="2400" b="1">
                <a:solidFill>
                  <a:srgbClr val="0070C0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000" name="大標題文字"/>
          <p:cNvSpPr txBox="1">
            <a:spLocks noGrp="1"/>
          </p:cNvSpPr>
          <p:nvPr>
            <p:ph type="title"/>
          </p:nvPr>
        </p:nvSpPr>
        <p:spPr>
          <a:xfrm>
            <a:off x="0" y="405142"/>
            <a:ext cx="12192000" cy="775761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lvl1pPr>
          </a:lstStyle>
          <a:p>
            <a:r>
              <a:t>大標題文字</a:t>
            </a:r>
          </a:p>
        </p:txBody>
      </p:sp>
      <p:sp>
        <p:nvSpPr>
          <p:cNvPr id="1001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1009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1010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1011" name="大標題文字"/>
          <p:cNvSpPr txBox="1">
            <a:spLocks noGrp="1"/>
          </p:cNvSpPr>
          <p:nvPr>
            <p:ph type="title"/>
          </p:nvPr>
        </p:nvSpPr>
        <p:spPr>
          <a:xfrm>
            <a:off x="457209" y="308091"/>
            <a:ext cx="11317114" cy="614366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lvl1pPr>
          </a:lstStyle>
          <a:p>
            <a:r>
              <a:t>大標題文字</a:t>
            </a:r>
          </a:p>
        </p:txBody>
      </p:sp>
      <p:sp>
        <p:nvSpPr>
          <p:cNvPr id="1012" name="內文層級一…"/>
          <p:cNvSpPr txBox="1">
            <a:spLocks noGrp="1"/>
          </p:cNvSpPr>
          <p:nvPr>
            <p:ph type="body" idx="1"/>
          </p:nvPr>
        </p:nvSpPr>
        <p:spPr>
          <a:xfrm>
            <a:off x="457201" y="1090244"/>
            <a:ext cx="11324492" cy="5249013"/>
          </a:xfrm>
          <a:prstGeom prst="rect">
            <a:avLst/>
          </a:prstGeom>
        </p:spPr>
        <p:txBody>
          <a:bodyPr/>
          <a:lstStyle>
            <a:lvl1pPr marL="273050" indent="-273050">
              <a:spcBef>
                <a:spcPts val="500"/>
              </a:spcBef>
              <a:buClr>
                <a:srgbClr val="FF0066"/>
              </a:buClr>
              <a:buFont typeface="Times New Roman"/>
              <a:buChar char="➢"/>
              <a:defRPr sz="2400" b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94055" indent="-421005">
              <a:spcBef>
                <a:spcPts val="500"/>
              </a:spcBef>
              <a:buClr>
                <a:srgbClr val="FF0066"/>
              </a:buClr>
              <a:buFont typeface="Times New Roman"/>
              <a:buChar char="✓"/>
              <a:defRPr sz="2400" b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51548" indent="-327658">
              <a:spcBef>
                <a:spcPts val="500"/>
              </a:spcBef>
              <a:buClr>
                <a:srgbClr val="FF0066"/>
              </a:buClr>
              <a:buFont typeface="Times New Roman"/>
              <a:defRPr sz="2400" b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224598" indent="-327658">
              <a:spcBef>
                <a:spcPts val="500"/>
              </a:spcBef>
              <a:buClr>
                <a:srgbClr val="FF0066"/>
              </a:buClr>
              <a:buFont typeface="Times New Roman"/>
              <a:buChar char="p"/>
              <a:defRPr sz="2400" b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133600" indent="-304800">
              <a:spcBef>
                <a:spcPts val="500"/>
              </a:spcBef>
              <a:buClr>
                <a:srgbClr val="FF0066"/>
              </a:buClr>
              <a:buFont typeface="Times New Roman"/>
              <a:buChar char="➢"/>
              <a:defRPr sz="2400" b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013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1021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1022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1023" name="大標題文字"/>
          <p:cNvSpPr txBox="1">
            <a:spLocks noGrp="1"/>
          </p:cNvSpPr>
          <p:nvPr>
            <p:ph type="title"/>
          </p:nvPr>
        </p:nvSpPr>
        <p:spPr>
          <a:xfrm>
            <a:off x="609600" y="-3"/>
            <a:ext cx="10972800" cy="744390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rgbClr val="000099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大標題文字</a:t>
            </a:r>
          </a:p>
        </p:txBody>
      </p:sp>
      <p:pic>
        <p:nvPicPr>
          <p:cNvPr id="1024" name="Picture 60" descr="Picture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9000" y="3866591"/>
            <a:ext cx="3683000" cy="2747967"/>
          </a:xfrm>
          <a:prstGeom prst="rect">
            <a:avLst/>
          </a:prstGeom>
          <a:ln w="12700">
            <a:miter lim="400000"/>
          </a:ln>
        </p:spPr>
      </p:pic>
      <p:sp>
        <p:nvSpPr>
          <p:cNvPr id="1025" name="內文層級一…"/>
          <p:cNvSpPr txBox="1">
            <a:spLocks noGrp="1"/>
          </p:cNvSpPr>
          <p:nvPr>
            <p:ph type="body" idx="1"/>
          </p:nvPr>
        </p:nvSpPr>
        <p:spPr>
          <a:xfrm>
            <a:off x="601132" y="1285591"/>
            <a:ext cx="11159068" cy="5100364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buClr>
                <a:srgbClr val="FF0066"/>
              </a:buClr>
              <a:buFont typeface="Calibri"/>
              <a:buChar char="➢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770255" indent="-325755">
              <a:spcBef>
                <a:spcPts val="500"/>
              </a:spcBef>
              <a:buClr>
                <a:srgbClr val="FF0066"/>
              </a:buClr>
              <a:buFont typeface="Calibri"/>
              <a:buChar char="−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1260475" indent="-457200">
              <a:spcBef>
                <a:spcPts val="500"/>
              </a:spcBef>
              <a:buClr>
                <a:srgbClr val="FF0066"/>
              </a:buClr>
              <a:buFont typeface="Calibri"/>
              <a:buChar char="➢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1714500" indent="-342900">
              <a:spcBef>
                <a:spcPts val="500"/>
              </a:spcBef>
              <a:buClr>
                <a:srgbClr val="FF0066"/>
              </a:buClr>
              <a:buFont typeface="Calibri"/>
              <a:buChar char="p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1816100" indent="-381000">
              <a:spcBef>
                <a:spcPts val="500"/>
              </a:spcBef>
              <a:buClr>
                <a:srgbClr val="FF0066"/>
              </a:buClr>
              <a:buFont typeface="Calibri"/>
              <a:buChar char="✓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026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93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94" name="圖片 11" descr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96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609601" y="1542734"/>
            <a:ext cx="5473702" cy="4757738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7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9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06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圖片 11" descr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109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0">
              <a:spcBef>
                <a:spcPts val="500"/>
              </a:spcBef>
              <a:buSzTx/>
              <a:buNone/>
              <a:defRPr sz="2400" b="1"/>
            </a:lvl2pPr>
            <a:lvl3pPr marL="0" indent="0">
              <a:spcBef>
                <a:spcPts val="500"/>
              </a:spcBef>
              <a:buSzTx/>
              <a:buNone/>
              <a:defRPr sz="2400" b="1"/>
            </a:lvl3pPr>
            <a:lvl4pPr marL="0" indent="0">
              <a:spcBef>
                <a:spcPts val="500"/>
              </a:spcBef>
              <a:buSzTx/>
              <a:buNone/>
              <a:defRPr sz="2400" b="1"/>
            </a:lvl4pPr>
            <a:lvl5pPr marL="0" indent="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10" name="文字版面配置區 4"/>
          <p:cNvSpPr>
            <a:spLocks noGrp="1"/>
          </p:cNvSpPr>
          <p:nvPr>
            <p:ph type="body" sz="quarter" idx="21"/>
          </p:nvPr>
        </p:nvSpPr>
        <p:spPr>
          <a:xfrm>
            <a:off x="6193366" y="1535111"/>
            <a:ext cx="5389040" cy="639768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111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11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20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圖片 11" descr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123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12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.xml"/><Relationship Id="rId7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" name="Picture 49" descr="Picture 49"/>
          <p:cNvPicPr>
            <a:picLocks noChangeAspect="1"/>
          </p:cNvPicPr>
          <p:nvPr/>
        </p:nvPicPr>
        <p:blipFill>
          <a:blip r:embed="rId71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圖片 11" descr="圖片 11"/>
          <p:cNvPicPr>
            <a:picLocks noChangeAspect="1"/>
          </p:cNvPicPr>
          <p:nvPr/>
        </p:nvPicPr>
        <p:blipFill>
          <a:blip r:embed="rId72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6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1439862"/>
            <a:ext cx="11152717" cy="47577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" name="大標題文字"/>
          <p:cNvSpPr txBox="1">
            <a:spLocks noGrp="1"/>
          </p:cNvSpPr>
          <p:nvPr>
            <p:ph type="title"/>
          </p:nvPr>
        </p:nvSpPr>
        <p:spPr>
          <a:xfrm>
            <a:off x="601132" y="316990"/>
            <a:ext cx="11159068" cy="8895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大標題文字</a:t>
            </a:r>
          </a:p>
        </p:txBody>
      </p:sp>
      <p:sp>
        <p:nvSpPr>
          <p:cNvPr id="8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0" y="6606813"/>
            <a:ext cx="273653" cy="26425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google.com.tw/url?sa=i&amp;rct=j&amp;q=&amp;esrc=s&amp;source=images&amp;cd=&amp;cad=rja&amp;uact=8&amp;ved=0ahUKEwjgiJSr3-fMAhViJKYKHf9gC0QQjRwIBw&amp;url=http://wvxu.org/post/thank-you-0&amp;psig=AFQjCNEFf3v131zec-vSexWQcazTcexfoQ&amp;ust=1463802316683452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2"/>
          <p:cNvSpPr txBox="1">
            <a:spLocks noGrp="1"/>
          </p:cNvSpPr>
          <p:nvPr>
            <p:ph type="title"/>
          </p:nvPr>
        </p:nvSpPr>
        <p:spPr>
          <a:xfrm>
            <a:off x="2614245" y="2060848"/>
            <a:ext cx="6963510" cy="17281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150000"/>
              </a:lnSpc>
              <a:defRPr sz="4000" u="sng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rPr dirty="0" err="1"/>
              <a:t>S</a:t>
            </a:r>
            <a:r>
              <a:rPr u="none" dirty="0" err="1"/>
              <a:t>組核心業務報告</a:t>
            </a:r>
            <a:br>
              <a:rPr u="none" dirty="0"/>
            </a:br>
            <a:r>
              <a:rPr sz="3200" u="none" dirty="0"/>
              <a:t>(113年</a:t>
            </a:r>
            <a:r>
              <a:rPr lang="en-US" altLang="zh-TW" sz="3200" u="sng" dirty="0"/>
              <a:t>7</a:t>
            </a:r>
            <a:r>
              <a:rPr sz="3200" u="none" dirty="0"/>
              <a:t>月份)</a:t>
            </a:r>
          </a:p>
        </p:txBody>
      </p:sp>
      <p:sp>
        <p:nvSpPr>
          <p:cNvPr id="1036" name="文字方塊 11"/>
          <p:cNvSpPr txBox="1"/>
          <p:nvPr/>
        </p:nvSpPr>
        <p:spPr>
          <a:xfrm>
            <a:off x="5091557" y="4669371"/>
            <a:ext cx="2246765" cy="907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ctr">
              <a:spcBef>
                <a:spcPts val="600"/>
              </a:spcBef>
              <a:defRPr sz="2400" b="1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rPr dirty="0" err="1"/>
              <a:t>報告人</a:t>
            </a:r>
            <a:r>
              <a:rPr dirty="0"/>
              <a:t>：</a:t>
            </a:r>
            <a:r>
              <a:rPr lang="zh-TW" altLang="en-US" dirty="0"/>
              <a:t>林宏墩</a:t>
            </a:r>
            <a:endParaRPr dirty="0"/>
          </a:p>
          <a:p>
            <a:pPr algn="ctr">
              <a:spcBef>
                <a:spcPts val="600"/>
              </a:spcBef>
              <a:defRPr sz="2400" b="1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rPr dirty="0"/>
              <a:t>113.0</a:t>
            </a:r>
            <a:r>
              <a:rPr lang="en-US" altLang="zh-TW" dirty="0"/>
              <a:t>7.01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1918344" y="6604317"/>
            <a:ext cx="273653" cy="26923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1080" name="標題 1"/>
          <p:cNvSpPr txBox="1">
            <a:spLocks noGrp="1"/>
          </p:cNvSpPr>
          <p:nvPr>
            <p:ph type="title"/>
          </p:nvPr>
        </p:nvSpPr>
        <p:spPr>
          <a:xfrm>
            <a:off x="1991548" y="37678"/>
            <a:ext cx="8370276" cy="775374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rPr dirty="0" err="1"/>
              <a:t>重要業務推廣案件</a:t>
            </a:r>
            <a:r>
              <a:rPr dirty="0"/>
              <a:t> (</a:t>
            </a:r>
            <a:r>
              <a:rPr dirty="0" err="1"/>
              <a:t>民營</a:t>
            </a:r>
            <a:r>
              <a:rPr dirty="0"/>
              <a:t>)</a:t>
            </a:r>
          </a:p>
        </p:txBody>
      </p:sp>
      <p:sp>
        <p:nvSpPr>
          <p:cNvPr id="1081" name="文字方塊 5"/>
          <p:cNvSpPr txBox="1"/>
          <p:nvPr/>
        </p:nvSpPr>
        <p:spPr>
          <a:xfrm>
            <a:off x="7667138" y="656636"/>
            <a:ext cx="4220062" cy="36932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rPr dirty="0"/>
              <a:t>簽約：</a:t>
            </a:r>
            <a:r>
              <a:rPr lang="en-US" dirty="0"/>
              <a:t>96</a:t>
            </a:r>
            <a:r>
              <a:rPr lang="en-US" altLang="zh-TW" dirty="0"/>
              <a:t>8</a:t>
            </a:r>
            <a:r>
              <a:rPr dirty="0"/>
              <a:t>萬元/努力與洽談中3,</a:t>
            </a:r>
            <a:r>
              <a:rPr lang="en-US" altLang="zh-TW" dirty="0"/>
              <a:t>3</a:t>
            </a:r>
            <a:r>
              <a:rPr lang="en-US" dirty="0"/>
              <a:t>2</a:t>
            </a:r>
            <a:r>
              <a:rPr dirty="0"/>
              <a:t>0萬元</a:t>
            </a:r>
          </a:p>
        </p:txBody>
      </p:sp>
      <p:graphicFrame>
        <p:nvGraphicFramePr>
          <p:cNvPr id="1082" name="內容版面配置區 6"/>
          <p:cNvGraphicFramePr/>
          <p:nvPr>
            <p:extLst>
              <p:ext uri="{D42A27DB-BD31-4B8C-83A1-F6EECF244321}">
                <p14:modId xmlns:p14="http://schemas.microsoft.com/office/powerpoint/2010/main" val="1609055810"/>
              </p:ext>
            </p:extLst>
          </p:nvPr>
        </p:nvGraphicFramePr>
        <p:xfrm>
          <a:off x="304799" y="1025964"/>
          <a:ext cx="11582401" cy="5078632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324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66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16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3470"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推廣中案件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標的廠商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簽約規劃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合作內容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Status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51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FY112-113臺史博文化數據指標研究與分析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鈕酷樂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 126萬元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博物館文化數據指標研究與分析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已簽約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511"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iStimUweaR試量產計畫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AFIT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22萬元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智慧電刺激腿部輔具設計與試量產1K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已簽約</a:t>
                      </a: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，進行褲子產品開發設計與量產規劃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479"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和訊智慧寵物項圈試量產III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傑萌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500萬元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寵物居家健康照護應用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6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已簽約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4781"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台灣手語語料庫建置/人文司/中正大學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捷徑文化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320萬元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新型手語語料建置/虛擬人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已簽約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1274"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智慧感測光能量高齡健康照護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泰沂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/>
                      </a:pPr>
                      <a:r>
                        <a:rPr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600萬元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智慧感測光能量高齡健康照護平台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dirty="0" err="1">
                          <a:sym typeface="Calibri"/>
                        </a:rPr>
                        <a:t>調查醫材的規範並做臨床案例，已拜訪關鍵相關人請益，泰沂與</a:t>
                      </a:r>
                      <a:r>
                        <a:rPr lang="zh-TW" altLang="en-US" sz="1600" dirty="0">
                          <a:sym typeface="Calibri"/>
                        </a:rPr>
                        <a:t>敏盛</a:t>
                      </a:r>
                      <a:r>
                        <a:rPr sz="1600" dirty="0" err="1">
                          <a:sym typeface="Calibri"/>
                        </a:rPr>
                        <a:t>睡眠中心確認進行光能帽確效性驗證</a:t>
                      </a:r>
                      <a:endParaRPr sz="1600" dirty="0">
                        <a:sym typeface="Calibri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9255"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虛實融合一體機前瞻顯示互動系統開發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中強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/>
                        <a:t>1800萬元</a:t>
                      </a:r>
                    </a:p>
                    <a:p>
                      <a:pPr algn="l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/>
                        <a:t>(兩年3600萬</a:t>
                      </a:r>
                    </a:p>
                    <a:p>
                      <a:pPr algn="l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/>
                        <a:t>FY113-FY115)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虛實融合一體機前瞻顯示互動系統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6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zh-TW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j-lt"/>
                          <a:ea typeface="+mj-ea"/>
                          <a:cs typeface="+mj-cs"/>
                          <a:sym typeface="微軟正黑體"/>
                        </a:rPr>
                        <a:t>構想審查會議</a:t>
                      </a: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j-lt"/>
                          <a:ea typeface="+mj-ea"/>
                          <a:cs typeface="+mj-cs"/>
                          <a:sym typeface="微軟正黑體"/>
                        </a:rPr>
                        <a:t>已</a:t>
                      </a:r>
                      <a:r>
                        <a:rPr lang="zh-TW" altLang="zh-TW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j-lt"/>
                          <a:ea typeface="+mj-ea"/>
                          <a:cs typeface="+mj-cs"/>
                          <a:sym typeface="微軟正黑體"/>
                        </a:rPr>
                        <a:t>於6/27召開</a:t>
                      </a: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j-lt"/>
                          <a:ea typeface="+mj-ea"/>
                          <a:cs typeface="+mj-cs"/>
                          <a:sym typeface="微軟正黑體"/>
                        </a:rPr>
                        <a:t>，進行第二次複審</a:t>
                      </a:r>
                      <a:endParaRPr lang="zh-TW" altLang="zh-TW" sz="1600" b="0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1929581" y="6604317"/>
            <a:ext cx="262416" cy="26923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fld id="{86CB4B4D-7CA3-9044-876B-883B54F8677D}" type="slidenum">
              <a:t>11</a:t>
            </a:fld>
            <a:endParaRPr/>
          </a:p>
        </p:txBody>
      </p:sp>
      <p:sp>
        <p:nvSpPr>
          <p:cNvPr id="1085" name="標題 1"/>
          <p:cNvSpPr txBox="1">
            <a:spLocks noGrp="1"/>
          </p:cNvSpPr>
          <p:nvPr>
            <p:ph type="title"/>
          </p:nvPr>
        </p:nvSpPr>
        <p:spPr>
          <a:xfrm>
            <a:off x="1991548" y="37678"/>
            <a:ext cx="8370276" cy="775374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rPr dirty="0" err="1"/>
              <a:t>重要業務推廣案件</a:t>
            </a:r>
            <a:r>
              <a:rPr dirty="0"/>
              <a:t> (</a:t>
            </a:r>
            <a:r>
              <a:rPr dirty="0" err="1"/>
              <a:t>民營</a:t>
            </a:r>
            <a:r>
              <a:rPr dirty="0"/>
              <a:t>)</a:t>
            </a:r>
          </a:p>
        </p:txBody>
      </p:sp>
      <p:graphicFrame>
        <p:nvGraphicFramePr>
          <p:cNvPr id="1086" name="內容版面配置區 6"/>
          <p:cNvGraphicFramePr/>
          <p:nvPr>
            <p:extLst>
              <p:ext uri="{D42A27DB-BD31-4B8C-83A1-F6EECF244321}">
                <p14:modId xmlns:p14="http://schemas.microsoft.com/office/powerpoint/2010/main" val="1121465988"/>
              </p:ext>
            </p:extLst>
          </p:nvPr>
        </p:nvGraphicFramePr>
        <p:xfrm>
          <a:off x="304799" y="1043863"/>
          <a:ext cx="11582401" cy="3401235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324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66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16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3470"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推廣中案件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標的廠商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簽約規劃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合作內容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Status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9255"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訓練路況圖資</a:t>
                      </a:r>
                    </a:p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GenAI生成系統​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GARMIN​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/>
                        <a:t>1</a:t>
                      </a:r>
                      <a:r>
                        <a:rPr lang="en-US" altLang="zh-TW" dirty="0"/>
                        <a:t>0</a:t>
                      </a:r>
                      <a:r>
                        <a:rPr dirty="0"/>
                        <a:t>0萬元​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en-US" dirty="0"/>
                        <a:t>路況圖資生成</a:t>
                      </a:r>
                      <a:r>
                        <a:rPr lang="en-US" altLang="zh-TW" dirty="0"/>
                        <a:t>, </a:t>
                      </a:r>
                    </a:p>
                    <a:p>
                      <a:pPr algn="l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en-US" dirty="0"/>
                        <a:t>Image-to-Image</a:t>
                      </a:r>
                      <a:r>
                        <a:rPr lang="zh-TW" altLang="en-US" dirty="0"/>
                        <a:t>生成</a:t>
                      </a:r>
                      <a:r>
                        <a:rPr lang="en-US" dirty="0"/>
                        <a:t>,</a:t>
                      </a:r>
                      <a:r>
                        <a:rPr lang="zh-TW" altLang="en-US" dirty="0"/>
                        <a:t> 訓練獨有</a:t>
                      </a:r>
                      <a:r>
                        <a:rPr lang="en-US" altLang="zh-TW" dirty="0" err="1"/>
                        <a:t>LoRA</a:t>
                      </a:r>
                      <a:r>
                        <a:rPr lang="en-US" altLang="zh-TW" dirty="0"/>
                        <a:t>, </a:t>
                      </a:r>
                      <a:r>
                        <a:rPr lang="zh-TW" altLang="en-US" dirty="0"/>
                        <a:t>及平順化貼圖</a:t>
                      </a:r>
                      <a:endParaRPr lang="en-US" dirty="0"/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en-US" dirty="0"/>
                        <a:t>由工研院院部業發處協助，已報價，規格修改中，並</a:t>
                      </a:r>
                      <a:r>
                        <a:rPr lang="en-US" altLang="zh-TW" dirty="0"/>
                        <a:t>5</a:t>
                      </a:r>
                      <a:r>
                        <a:rPr lang="zh-TW" altLang="en-US" dirty="0"/>
                        <a:t>月底進行技術展示，預計</a:t>
                      </a:r>
                      <a:r>
                        <a:rPr lang="en-US" altLang="zh-TW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7</a:t>
                      </a: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月中完成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925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食物分析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北市大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en-US" dirty="0"/>
                        <a:t>5</a:t>
                      </a:r>
                      <a:r>
                        <a:rPr dirty="0"/>
                        <a:t>0 </a:t>
                      </a:r>
                      <a:r>
                        <a:rPr dirty="0" err="1"/>
                        <a:t>萬元</a:t>
                      </a:r>
                      <a:endParaRPr dirty="0"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運動實務管理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報價中</a:t>
                      </a:r>
                      <a:r>
                        <a:rPr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​</a:t>
                      </a: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，確認採購程序中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925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智慧庫房管理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新北</a:t>
                      </a:r>
                    </a:p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美術館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/>
                        <a:t>150萬</a:t>
                      </a:r>
                      <a:r>
                        <a:rPr lang="zh-TW" altLang="en-US" dirty="0"/>
                        <a:t>元</a:t>
                      </a: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庫房管理系統建置與環境監控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規劃中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文字方塊 5">
            <a:extLst>
              <a:ext uri="{FF2B5EF4-FFF2-40B4-BE49-F238E27FC236}">
                <a16:creationId xmlns:a16="http://schemas.microsoft.com/office/drawing/2014/main" id="{C1B54B77-5D8B-44EC-B632-3CA658BF56AC}"/>
              </a:ext>
            </a:extLst>
          </p:cNvPr>
          <p:cNvSpPr txBox="1"/>
          <p:nvPr/>
        </p:nvSpPr>
        <p:spPr>
          <a:xfrm>
            <a:off x="7667138" y="656636"/>
            <a:ext cx="4220062" cy="36932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rPr dirty="0"/>
              <a:t>簽約：</a:t>
            </a:r>
            <a:r>
              <a:rPr lang="en-US" dirty="0"/>
              <a:t>96</a:t>
            </a:r>
            <a:r>
              <a:rPr lang="en-US" altLang="zh-TW" dirty="0"/>
              <a:t>8</a:t>
            </a:r>
            <a:r>
              <a:rPr dirty="0"/>
              <a:t>萬元/努力與洽談中3,</a:t>
            </a:r>
            <a:r>
              <a:rPr lang="en-US" altLang="zh-TW" dirty="0"/>
              <a:t>3</a:t>
            </a:r>
            <a:r>
              <a:rPr lang="en-US" dirty="0"/>
              <a:t>2</a:t>
            </a:r>
            <a:r>
              <a:rPr dirty="0"/>
              <a:t>0萬元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9" name="內容版面配置區 6"/>
          <p:cNvGraphicFramePr/>
          <p:nvPr>
            <p:extLst>
              <p:ext uri="{D42A27DB-BD31-4B8C-83A1-F6EECF244321}">
                <p14:modId xmlns:p14="http://schemas.microsoft.com/office/powerpoint/2010/main" val="2785966902"/>
              </p:ext>
            </p:extLst>
          </p:nvPr>
        </p:nvGraphicFramePr>
        <p:xfrm>
          <a:off x="304799" y="1043863"/>
          <a:ext cx="11582401" cy="5379745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321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66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16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3470"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推廣中案件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標的廠商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簽約規劃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合作內容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Status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925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平台輔導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動聯國際​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10萬元​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高齡友善智慧檢測及健康管理平台計畫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en-US" dirty="0"/>
                        <a:t>已</a:t>
                      </a:r>
                      <a:r>
                        <a:rPr dirty="0" err="1"/>
                        <a:t>簽約</a:t>
                      </a: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925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平台輔導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創智生物科技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10萬元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 err="1"/>
                        <a:t>高齡友善跨裝置舒眠報告平台計畫</a:t>
                      </a: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 err="1"/>
                        <a:t>已簽約</a:t>
                      </a: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9255">
                <a:tc>
                  <a:txBody>
                    <a:bodyPr/>
                    <a:lstStyle/>
                    <a:p>
                      <a:pPr algn="ctr">
                        <a:defRPr sz="1600">
                          <a:sym typeface="Calibri"/>
                        </a:defRPr>
                      </a:pPr>
                      <a:r>
                        <a:rPr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技術合作開發​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sym typeface="Calibri"/>
                        </a:defRPr>
                      </a:pPr>
                      <a:r>
                        <a:rPr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日本​</a:t>
                      </a:r>
                    </a:p>
                    <a:p>
                      <a:pPr algn="l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TAPPON​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/>
                        <a:t>300萬元​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sym typeface="Calibri"/>
                        </a:defRPr>
                      </a:pPr>
                      <a:r>
                        <a:rPr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寵物項圈、寵物相機及物聯網穿戴裝置</a:t>
                      </a:r>
                      <a:r>
                        <a:rPr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確認規格中，預計</a:t>
                      </a:r>
                      <a:r>
                        <a:rPr lang="en-US" altLang="zh-TW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7</a:t>
                      </a: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月確認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925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科技藝術媒合案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大可創意/台北市文化局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150萬</a:t>
                      </a:r>
                      <a:r>
                        <a:rPr lang="zh-TW" altLang="en-US" sz="1600" dirty="0"/>
                        <a:t>元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藝術家進駐（三個月）台北數位藝術中心，辦理科技工作坊與科技支援及國際合作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簽約中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925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智慧庫房管理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台中市立美術館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150萬</a:t>
                      </a:r>
                      <a:r>
                        <a:rPr lang="zh-TW" altLang="en-US" sz="1600" dirty="0"/>
                        <a:t>元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智慧庫房管理系統規劃案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6/</a:t>
                      </a:r>
                      <a:r>
                        <a:rPr lang="en-US" altLang="zh-TW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24</a:t>
                      </a:r>
                      <a:r>
                        <a:rPr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拜訪</a:t>
                      </a: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館長，報價中，預計明年執行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90" name="標題 1"/>
          <p:cNvSpPr txBox="1">
            <a:spLocks noGrp="1"/>
          </p:cNvSpPr>
          <p:nvPr>
            <p:ph type="title"/>
          </p:nvPr>
        </p:nvSpPr>
        <p:spPr>
          <a:xfrm>
            <a:off x="1991548" y="37678"/>
            <a:ext cx="8370276" cy="775374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重要業務推廣案件 (民營)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2B250C1-F276-4DC6-9C3A-7EDCA058C8BF}"/>
              </a:ext>
            </a:extLst>
          </p:cNvPr>
          <p:cNvSpPr txBox="1"/>
          <p:nvPr/>
        </p:nvSpPr>
        <p:spPr>
          <a:xfrm>
            <a:off x="7667138" y="656636"/>
            <a:ext cx="4220062" cy="36932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rPr dirty="0"/>
              <a:t>簽約：</a:t>
            </a:r>
            <a:r>
              <a:rPr lang="en-US" dirty="0"/>
              <a:t>96</a:t>
            </a:r>
            <a:r>
              <a:rPr lang="en-US" altLang="zh-TW" dirty="0"/>
              <a:t>8</a:t>
            </a:r>
            <a:r>
              <a:rPr dirty="0"/>
              <a:t>萬元/努力與洽談中3,</a:t>
            </a:r>
            <a:r>
              <a:rPr lang="en-US" altLang="zh-TW" dirty="0"/>
              <a:t>3</a:t>
            </a:r>
            <a:r>
              <a:rPr lang="en-US" dirty="0"/>
              <a:t>2</a:t>
            </a:r>
            <a:r>
              <a:rPr dirty="0"/>
              <a:t>0萬元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1918343" y="6604317"/>
            <a:ext cx="273652" cy="26923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fld id="{86CB4B4D-7CA3-9044-876B-883B54F8677D}" type="slidenum">
              <a:t>13</a:t>
            </a:fld>
            <a:endParaRPr/>
          </a:p>
        </p:txBody>
      </p:sp>
      <p:sp>
        <p:nvSpPr>
          <p:cNvPr id="1094" name="標題 1"/>
          <p:cNvSpPr txBox="1">
            <a:spLocks noGrp="1"/>
          </p:cNvSpPr>
          <p:nvPr>
            <p:ph type="title"/>
          </p:nvPr>
        </p:nvSpPr>
        <p:spPr>
          <a:xfrm>
            <a:off x="1991548" y="37678"/>
            <a:ext cx="8370276" cy="775374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重要業務推廣案件 (技轉授權)</a:t>
            </a:r>
          </a:p>
        </p:txBody>
      </p:sp>
      <p:graphicFrame>
        <p:nvGraphicFramePr>
          <p:cNvPr id="1095" name="內容版面配置區 6"/>
          <p:cNvGraphicFramePr/>
          <p:nvPr>
            <p:extLst>
              <p:ext uri="{D42A27DB-BD31-4B8C-83A1-F6EECF244321}">
                <p14:modId xmlns:p14="http://schemas.microsoft.com/office/powerpoint/2010/main" val="4178650973"/>
              </p:ext>
            </p:extLst>
          </p:nvPr>
        </p:nvGraphicFramePr>
        <p:xfrm>
          <a:off x="539823" y="1356295"/>
          <a:ext cx="11112353" cy="3371953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66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3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1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9779"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推廣中案件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標的廠商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簽約規劃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合作內容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Status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4058"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技術移轉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云泰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/>
                        <a:t>1</a:t>
                      </a:r>
                      <a:r>
                        <a:rPr lang="en-US" dirty="0"/>
                        <a:t>6</a:t>
                      </a:r>
                      <a:r>
                        <a:rPr dirty="0"/>
                        <a:t>0萬元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動物非接觸生理感測照護應用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計畫代號申請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4058"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智慧睡眠感測技術授權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愛菲斯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300萬元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個人居家睡眠健康照護應用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 err="1"/>
                        <a:t>議約中</a:t>
                      </a:r>
                      <a:r>
                        <a:rPr dirty="0"/>
                        <a:t>，</a:t>
                      </a:r>
                      <a:r>
                        <a:rPr lang="zh-TW" altLang="en-US"/>
                        <a:t>待對方確認合作進度</a:t>
                      </a:r>
                      <a:endParaRPr dirty="0"/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4058">
                <a:tc>
                  <a:txBody>
                    <a:bodyPr/>
                    <a:lstStyle/>
                    <a:p>
                      <a:pPr marL="0" marR="0" indent="0" algn="l" defTabSz="686004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生成式認知遊戲系統</a:t>
                      </a:r>
                      <a:endParaRPr sz="16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6004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勝典科技</a:t>
                      </a:r>
                      <a:endParaRPr sz="16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6004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200</a:t>
                      </a: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萬元</a:t>
                      </a:r>
                      <a:endParaRPr sz="16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6004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生成式認知遊戲系統之技術轉移及場域導入</a:t>
                      </a:r>
                      <a:endParaRPr sz="16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6004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與嘉惠集團共同申請數位部高齡計畫</a:t>
                      </a:r>
                      <a:r>
                        <a:rPr lang="en-US" altLang="zh-TW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, </a:t>
                      </a: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此系統為委託項目，</a:t>
                      </a:r>
                      <a:r>
                        <a:rPr lang="en-US" altLang="zh-TW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7/15</a:t>
                      </a: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由廠商申請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96" name="文字方塊 1"/>
          <p:cNvSpPr txBox="1"/>
          <p:nvPr/>
        </p:nvSpPr>
        <p:spPr>
          <a:xfrm>
            <a:off x="7860116" y="900009"/>
            <a:ext cx="3792060" cy="36932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rPr dirty="0"/>
              <a:t>簽約：1</a:t>
            </a:r>
            <a:r>
              <a:rPr lang="en-US" dirty="0"/>
              <a:t>6</a:t>
            </a:r>
            <a:r>
              <a:rPr dirty="0"/>
              <a:t>0萬/努力與洽談中</a:t>
            </a:r>
            <a:r>
              <a:rPr lang="en-US" dirty="0"/>
              <a:t>5</a:t>
            </a:r>
            <a:r>
              <a:rPr dirty="0"/>
              <a:t>00萬元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1918345" y="6604317"/>
            <a:ext cx="273652" cy="26923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fld id="{86CB4B4D-7CA3-9044-876B-883B54F8677D}" type="slidenum">
              <a:t>14</a:t>
            </a:fld>
            <a:endParaRPr/>
          </a:p>
        </p:txBody>
      </p:sp>
      <p:sp>
        <p:nvSpPr>
          <p:cNvPr id="1099" name="標題 1"/>
          <p:cNvSpPr txBox="1">
            <a:spLocks noGrp="1"/>
          </p:cNvSpPr>
          <p:nvPr>
            <p:ph type="title"/>
          </p:nvPr>
        </p:nvSpPr>
        <p:spPr>
          <a:xfrm>
            <a:off x="1991548" y="37678"/>
            <a:ext cx="8370276" cy="775374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重要業務推廣案件 (工服)</a:t>
            </a:r>
          </a:p>
        </p:txBody>
      </p:sp>
      <p:graphicFrame>
        <p:nvGraphicFramePr>
          <p:cNvPr id="1100" name="內容版面配置區 6"/>
          <p:cNvGraphicFramePr/>
          <p:nvPr>
            <p:extLst>
              <p:ext uri="{D42A27DB-BD31-4B8C-83A1-F6EECF244321}">
                <p14:modId xmlns:p14="http://schemas.microsoft.com/office/powerpoint/2010/main" val="334438720"/>
              </p:ext>
            </p:extLst>
          </p:nvPr>
        </p:nvGraphicFramePr>
        <p:xfrm>
          <a:off x="539823" y="1356295"/>
          <a:ext cx="11112353" cy="3371953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66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3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1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9779"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推廣中案件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標的廠商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簽約規劃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合作內容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Status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4058"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普羅斯工服案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普羅斯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15萬元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雷達感測模組設計與製作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報價中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4058"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台灣櫻井工服案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 err="1"/>
                        <a:t>台灣</a:t>
                      </a:r>
                      <a:endParaRPr dirty="0"/>
                    </a:p>
                    <a:p>
                      <a:pPr algn="l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 err="1"/>
                        <a:t>櫻井</a:t>
                      </a:r>
                      <a:endParaRPr dirty="0"/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/>
                        <a:t>10萬元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運動護具合作進行洽談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報價中與樣品製作中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4058">
                <a:tc>
                  <a:txBody>
                    <a:bodyPr/>
                    <a:lstStyle/>
                    <a:p>
                      <a:pPr marL="0" marR="0" indent="0" algn="l" defTabSz="686004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寬緯科技工服案</a:t>
                      </a:r>
                      <a:endParaRPr sz="16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en-US" dirty="0"/>
                        <a:t>寬緯科技</a:t>
                      </a:r>
                      <a:endParaRPr dirty="0"/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en-US" dirty="0"/>
                        <a:t>16</a:t>
                      </a:r>
                      <a:r>
                        <a:rPr lang="zh-TW" altLang="en-US" dirty="0"/>
                        <a:t>萬元</a:t>
                      </a:r>
                      <a:endParaRPr dirty="0"/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6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養殖蝦體長智慧估測系統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報價</a:t>
                      </a:r>
                      <a:r>
                        <a:rPr lang="en-US" altLang="zh-TW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16</a:t>
                      </a: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萬</a:t>
                      </a:r>
                      <a:r>
                        <a:rPr lang="en-US" altLang="zh-TW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, </a:t>
                      </a: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擬進行簽約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182159"/>
                  </a:ext>
                </a:extLst>
              </a:tr>
            </a:tbl>
          </a:graphicData>
        </a:graphic>
      </p:graphicFrame>
      <p:sp>
        <p:nvSpPr>
          <p:cNvPr id="1101" name="文字方塊 1"/>
          <p:cNvSpPr txBox="1"/>
          <p:nvPr/>
        </p:nvSpPr>
        <p:spPr>
          <a:xfrm>
            <a:off x="9464966" y="813052"/>
            <a:ext cx="2214705" cy="36932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rPr dirty="0"/>
              <a:t>努力與洽談中</a:t>
            </a:r>
            <a:r>
              <a:rPr lang="en-US" dirty="0"/>
              <a:t>41</a:t>
            </a:r>
            <a:r>
              <a:rPr dirty="0"/>
              <a:t>萬元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1" name="Picture 2" descr="Picture 2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0431" y="2295211"/>
            <a:ext cx="4171139" cy="2041197"/>
          </a:xfrm>
          <a:prstGeom prst="rect">
            <a:avLst/>
          </a:prstGeom>
          <a:ln w="12700">
            <a:miter lim="400000"/>
          </a:ln>
        </p:spPr>
      </p:pic>
      <p:sp>
        <p:nvSpPr>
          <p:cNvPr id="1112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1918346" y="6606812"/>
            <a:ext cx="273652" cy="26425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15</a:t>
            </a:fld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標題 4"/>
          <p:cNvSpPr txBox="1">
            <a:spLocks noGrp="1"/>
          </p:cNvSpPr>
          <p:nvPr>
            <p:ph type="title"/>
          </p:nvPr>
        </p:nvSpPr>
        <p:spPr>
          <a:xfrm>
            <a:off x="601133" y="316991"/>
            <a:ext cx="11159067" cy="889509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綱   要</a:t>
            </a:r>
          </a:p>
        </p:txBody>
      </p:sp>
      <p:sp>
        <p:nvSpPr>
          <p:cNvPr id="1039" name="投影片編號版面配置區 1"/>
          <p:cNvSpPr txBox="1">
            <a:spLocks noGrp="1"/>
          </p:cNvSpPr>
          <p:nvPr>
            <p:ph type="sldNum" sz="quarter" idx="4294967295"/>
          </p:nvPr>
        </p:nvSpPr>
        <p:spPr>
          <a:xfrm>
            <a:off x="12003102" y="6604317"/>
            <a:ext cx="188894" cy="26923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1040" name="內容版面配置區 4"/>
          <p:cNvSpPr txBox="1">
            <a:spLocks noGrp="1"/>
          </p:cNvSpPr>
          <p:nvPr>
            <p:ph type="body" sz="half" idx="1"/>
          </p:nvPr>
        </p:nvSpPr>
        <p:spPr>
          <a:xfrm>
            <a:off x="1475655" y="1844823"/>
            <a:ext cx="6696744" cy="302434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Font typeface="Helvetica"/>
              <a:buChar char="➢"/>
              <a:defRPr sz="3600"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組業務能見度</a:t>
            </a:r>
          </a:p>
          <a:p>
            <a:pPr>
              <a:lnSpc>
                <a:spcPct val="120000"/>
              </a:lnSpc>
              <a:buFont typeface="Helvetica"/>
              <a:buChar char="➢"/>
              <a:defRPr>
                <a:solidFill>
                  <a:srgbClr val="87CEFA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重要業務推廣案件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2003102" y="6604317"/>
            <a:ext cx="188894" cy="26923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043" name="標題 2"/>
          <p:cNvSpPr txBox="1"/>
          <p:nvPr/>
        </p:nvSpPr>
        <p:spPr>
          <a:xfrm>
            <a:off x="562183" y="124752"/>
            <a:ext cx="11067631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600"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S 組核心業務營收目標/餘絀達成</a:t>
            </a:r>
          </a:p>
        </p:txBody>
      </p:sp>
      <p:sp>
        <p:nvSpPr>
          <p:cNvPr id="1044" name="文字方塊 10"/>
          <p:cNvSpPr txBox="1"/>
          <p:nvPr/>
        </p:nvSpPr>
        <p:spPr>
          <a:xfrm>
            <a:off x="9724789" y="503510"/>
            <a:ext cx="866137" cy="307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2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單位：千元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F25F23B9-00C3-4541-ACE8-45C1AEF466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042949"/>
              </p:ext>
            </p:extLst>
          </p:nvPr>
        </p:nvGraphicFramePr>
        <p:xfrm>
          <a:off x="957070" y="1107867"/>
          <a:ext cx="10277855" cy="5246623"/>
        </p:xfrm>
        <a:graphic>
          <a:graphicData uri="http://schemas.openxmlformats.org/drawingml/2006/table">
            <a:tbl>
              <a:tblPr/>
              <a:tblGrid>
                <a:gridCol w="2214841">
                  <a:extLst>
                    <a:ext uri="{9D8B030D-6E8A-4147-A177-3AD203B41FA5}">
                      <a16:colId xmlns:a16="http://schemas.microsoft.com/office/drawing/2014/main" val="497818923"/>
                    </a:ext>
                  </a:extLst>
                </a:gridCol>
                <a:gridCol w="806302">
                  <a:extLst>
                    <a:ext uri="{9D8B030D-6E8A-4147-A177-3AD203B41FA5}">
                      <a16:colId xmlns:a16="http://schemas.microsoft.com/office/drawing/2014/main" val="1533915446"/>
                    </a:ext>
                  </a:extLst>
                </a:gridCol>
                <a:gridCol w="649521">
                  <a:extLst>
                    <a:ext uri="{9D8B030D-6E8A-4147-A177-3AD203B41FA5}">
                      <a16:colId xmlns:a16="http://schemas.microsoft.com/office/drawing/2014/main" val="1215707434"/>
                    </a:ext>
                  </a:extLst>
                </a:gridCol>
                <a:gridCol w="808789">
                  <a:extLst>
                    <a:ext uri="{9D8B030D-6E8A-4147-A177-3AD203B41FA5}">
                      <a16:colId xmlns:a16="http://schemas.microsoft.com/office/drawing/2014/main" val="2617235573"/>
                    </a:ext>
                  </a:extLst>
                </a:gridCol>
                <a:gridCol w="1082534">
                  <a:extLst>
                    <a:ext uri="{9D8B030D-6E8A-4147-A177-3AD203B41FA5}">
                      <a16:colId xmlns:a16="http://schemas.microsoft.com/office/drawing/2014/main" val="4105186821"/>
                    </a:ext>
                  </a:extLst>
                </a:gridCol>
                <a:gridCol w="1766894">
                  <a:extLst>
                    <a:ext uri="{9D8B030D-6E8A-4147-A177-3AD203B41FA5}">
                      <a16:colId xmlns:a16="http://schemas.microsoft.com/office/drawing/2014/main" val="3407348134"/>
                    </a:ext>
                  </a:extLst>
                </a:gridCol>
                <a:gridCol w="995434">
                  <a:extLst>
                    <a:ext uri="{9D8B030D-6E8A-4147-A177-3AD203B41FA5}">
                      <a16:colId xmlns:a16="http://schemas.microsoft.com/office/drawing/2014/main" val="453197090"/>
                    </a:ext>
                  </a:extLst>
                </a:gridCol>
                <a:gridCol w="982991">
                  <a:extLst>
                    <a:ext uri="{9D8B030D-6E8A-4147-A177-3AD203B41FA5}">
                      <a16:colId xmlns:a16="http://schemas.microsoft.com/office/drawing/2014/main" val="1276431838"/>
                    </a:ext>
                  </a:extLst>
                </a:gridCol>
                <a:gridCol w="970549">
                  <a:extLst>
                    <a:ext uri="{9D8B030D-6E8A-4147-A177-3AD203B41FA5}">
                      <a16:colId xmlns:a16="http://schemas.microsoft.com/office/drawing/2014/main" val="3416144053"/>
                    </a:ext>
                  </a:extLst>
                </a:gridCol>
              </a:tblGrid>
              <a:tr h="44726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    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預算目標</a:t>
                      </a:r>
                      <a:b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當月數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累計數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已簽約預計執行</a:t>
                      </a:r>
                      <a:b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洽談中</a:t>
                      </a:r>
                      <a:b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全年度</a:t>
                      </a:r>
                      <a:b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預測數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全年預測</a:t>
                      </a:r>
                      <a:b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達成率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322357"/>
                  </a:ext>
                </a:extLst>
              </a:tr>
              <a:tr h="40009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業務收入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114,893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7,553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30,191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78,222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28,093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106,315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483685"/>
                  </a:ext>
                </a:extLst>
              </a:tr>
              <a:tr h="304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科 技 研 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51,800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4,324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15,317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44,841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8,400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53,241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596617"/>
                  </a:ext>
                </a:extLst>
              </a:tr>
              <a:tr h="304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知 識 服 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56,623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2,728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14,374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30,281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13,693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43,974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357579"/>
                  </a:ext>
                </a:extLst>
              </a:tr>
              <a:tr h="304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</a:t>
                      </a:r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企業收入</a:t>
                      </a:r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純民營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45,303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9,652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20,961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12,931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33,892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8630055"/>
                  </a:ext>
                </a:extLst>
              </a:tr>
              <a:tr h="304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</a:t>
                      </a:r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企業收入</a:t>
                      </a:r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政府</a:t>
                      </a:r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</a:t>
                      </a:r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459527"/>
                  </a:ext>
                </a:extLst>
              </a:tr>
              <a:tr h="304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</a:t>
                      </a:r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政府收入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11,320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723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4,722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9,320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762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10,082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22322"/>
                  </a:ext>
                </a:extLst>
              </a:tr>
              <a:tr h="304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衍 生 加 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6,470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3,100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9,100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797481"/>
                  </a:ext>
                </a:extLst>
              </a:tr>
              <a:tr h="304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業務餘絀目標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9,828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1" i="0" u="none" strike="noStrike">
                        <a:solidFill>
                          <a:srgbClr val="00008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3,072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4,853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10,757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15,610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317523"/>
                  </a:ext>
                </a:extLst>
              </a:tr>
              <a:tr h="304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科 技 研 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</a:t>
                      </a:r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949826"/>
                  </a:ext>
                </a:extLst>
              </a:tr>
              <a:tr h="304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知服</a:t>
                      </a:r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可盈餘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8,399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3,537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10,302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351147"/>
                  </a:ext>
                </a:extLst>
              </a:tr>
              <a:tr h="304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知服</a:t>
                      </a:r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成本加公費法</a:t>
                      </a:r>
                      <a:endParaRPr lang="zh-TW" altLang="en-US" sz="1300" b="1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</a:t>
                      </a:r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405933"/>
                  </a:ext>
                </a:extLst>
              </a:tr>
              <a:tr h="304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衍 生 加 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1,429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(512)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4,947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1275138"/>
                  </a:ext>
                </a:extLst>
              </a:tr>
              <a:tr h="4472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企業收入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51,773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2,506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10,152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24,061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18,931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42,992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810423"/>
                  </a:ext>
                </a:extLst>
              </a:tr>
              <a:tr h="304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科專研發成果收入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4,791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3,100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9,100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094077"/>
                  </a:ext>
                </a:extLst>
              </a:tr>
              <a:tr h="304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科專研發成果收入繳庫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2,347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1,550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1,550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41456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2003102" y="6604317"/>
            <a:ext cx="188894" cy="26923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1048" name="標題 1"/>
          <p:cNvSpPr txBox="1">
            <a:spLocks noGrp="1"/>
          </p:cNvSpPr>
          <p:nvPr>
            <p:ph type="title"/>
          </p:nvPr>
        </p:nvSpPr>
        <p:spPr>
          <a:xfrm>
            <a:off x="-4" y="161243"/>
            <a:ext cx="12192007" cy="876301"/>
          </a:xfrm>
          <a:prstGeom prst="rect">
            <a:avLst/>
          </a:prstGeom>
        </p:spPr>
        <p:txBody>
          <a:bodyPr/>
          <a:lstStyle/>
          <a:p>
            <a:pPr algn="ctr">
              <a:defRPr>
                <a:solidFill>
                  <a:srgbClr val="A50021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  </a:t>
            </a:r>
            <a:r>
              <a:rPr b="1">
                <a:solidFill>
                  <a:srgbClr val="000099"/>
                </a:solidFill>
              </a:rPr>
              <a:t>S 組業務能見度與缺口分析</a:t>
            </a:r>
          </a:p>
        </p:txBody>
      </p:sp>
      <p:sp>
        <p:nvSpPr>
          <p:cNvPr id="1049" name="文字方塊 7"/>
          <p:cNvSpPr txBox="1"/>
          <p:nvPr/>
        </p:nvSpPr>
        <p:spPr>
          <a:xfrm>
            <a:off x="9776951" y="599393"/>
            <a:ext cx="866137" cy="307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2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單位：千元</a:t>
            </a:r>
          </a:p>
        </p:txBody>
      </p:sp>
      <p:sp>
        <p:nvSpPr>
          <p:cNvPr id="1050" name="矩形 6"/>
          <p:cNvSpPr txBox="1"/>
          <p:nvPr/>
        </p:nvSpPr>
        <p:spPr>
          <a:xfrm>
            <a:off x="4096141" y="782275"/>
            <a:ext cx="399971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 b="1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企業收入業績目標：51,773K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CFF0F963-B164-4293-AA3F-69FD62311A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279382"/>
              </p:ext>
            </p:extLst>
          </p:nvPr>
        </p:nvGraphicFramePr>
        <p:xfrm>
          <a:off x="1187939" y="1253599"/>
          <a:ext cx="9816116" cy="5350718"/>
        </p:xfrm>
        <a:graphic>
          <a:graphicData uri="http://schemas.openxmlformats.org/drawingml/2006/table">
            <a:tbl>
              <a:tblPr/>
              <a:tblGrid>
                <a:gridCol w="475808">
                  <a:extLst>
                    <a:ext uri="{9D8B030D-6E8A-4147-A177-3AD203B41FA5}">
                      <a16:colId xmlns:a16="http://schemas.microsoft.com/office/drawing/2014/main" val="3966867506"/>
                    </a:ext>
                  </a:extLst>
                </a:gridCol>
                <a:gridCol w="641306">
                  <a:extLst>
                    <a:ext uri="{9D8B030D-6E8A-4147-A177-3AD203B41FA5}">
                      <a16:colId xmlns:a16="http://schemas.microsoft.com/office/drawing/2014/main" val="1004772686"/>
                    </a:ext>
                  </a:extLst>
                </a:gridCol>
                <a:gridCol w="558556">
                  <a:extLst>
                    <a:ext uri="{9D8B030D-6E8A-4147-A177-3AD203B41FA5}">
                      <a16:colId xmlns:a16="http://schemas.microsoft.com/office/drawing/2014/main" val="3003139648"/>
                    </a:ext>
                  </a:extLst>
                </a:gridCol>
                <a:gridCol w="539938">
                  <a:extLst>
                    <a:ext uri="{9D8B030D-6E8A-4147-A177-3AD203B41FA5}">
                      <a16:colId xmlns:a16="http://schemas.microsoft.com/office/drawing/2014/main" val="1993006335"/>
                    </a:ext>
                  </a:extLst>
                </a:gridCol>
                <a:gridCol w="602000">
                  <a:extLst>
                    <a:ext uri="{9D8B030D-6E8A-4147-A177-3AD203B41FA5}">
                      <a16:colId xmlns:a16="http://schemas.microsoft.com/office/drawing/2014/main" val="4150729782"/>
                    </a:ext>
                  </a:extLst>
                </a:gridCol>
                <a:gridCol w="602000">
                  <a:extLst>
                    <a:ext uri="{9D8B030D-6E8A-4147-A177-3AD203B41FA5}">
                      <a16:colId xmlns:a16="http://schemas.microsoft.com/office/drawing/2014/main" val="2395874234"/>
                    </a:ext>
                  </a:extLst>
                </a:gridCol>
                <a:gridCol w="688886">
                  <a:extLst>
                    <a:ext uri="{9D8B030D-6E8A-4147-A177-3AD203B41FA5}">
                      <a16:colId xmlns:a16="http://schemas.microsoft.com/office/drawing/2014/main" val="3554234358"/>
                    </a:ext>
                  </a:extLst>
                </a:gridCol>
                <a:gridCol w="1892887">
                  <a:extLst>
                    <a:ext uri="{9D8B030D-6E8A-4147-A177-3AD203B41FA5}">
                      <a16:colId xmlns:a16="http://schemas.microsoft.com/office/drawing/2014/main" val="755759553"/>
                    </a:ext>
                  </a:extLst>
                </a:gridCol>
                <a:gridCol w="577175">
                  <a:extLst>
                    <a:ext uri="{9D8B030D-6E8A-4147-A177-3AD203B41FA5}">
                      <a16:colId xmlns:a16="http://schemas.microsoft.com/office/drawing/2014/main" val="1743319635"/>
                    </a:ext>
                  </a:extLst>
                </a:gridCol>
                <a:gridCol w="633031">
                  <a:extLst>
                    <a:ext uri="{9D8B030D-6E8A-4147-A177-3AD203B41FA5}">
                      <a16:colId xmlns:a16="http://schemas.microsoft.com/office/drawing/2014/main" val="990563039"/>
                    </a:ext>
                  </a:extLst>
                </a:gridCol>
                <a:gridCol w="533732">
                  <a:extLst>
                    <a:ext uri="{9D8B030D-6E8A-4147-A177-3AD203B41FA5}">
                      <a16:colId xmlns:a16="http://schemas.microsoft.com/office/drawing/2014/main" val="935913260"/>
                    </a:ext>
                  </a:extLst>
                </a:gridCol>
                <a:gridCol w="496495">
                  <a:extLst>
                    <a:ext uri="{9D8B030D-6E8A-4147-A177-3AD203B41FA5}">
                      <a16:colId xmlns:a16="http://schemas.microsoft.com/office/drawing/2014/main" val="1014498054"/>
                    </a:ext>
                  </a:extLst>
                </a:gridCol>
                <a:gridCol w="508907">
                  <a:extLst>
                    <a:ext uri="{9D8B030D-6E8A-4147-A177-3AD203B41FA5}">
                      <a16:colId xmlns:a16="http://schemas.microsoft.com/office/drawing/2014/main" val="3836933111"/>
                    </a:ext>
                  </a:extLst>
                </a:gridCol>
                <a:gridCol w="568900">
                  <a:extLst>
                    <a:ext uri="{9D8B030D-6E8A-4147-A177-3AD203B41FA5}">
                      <a16:colId xmlns:a16="http://schemas.microsoft.com/office/drawing/2014/main" val="3041423291"/>
                    </a:ext>
                  </a:extLst>
                </a:gridCol>
                <a:gridCol w="496495">
                  <a:extLst>
                    <a:ext uri="{9D8B030D-6E8A-4147-A177-3AD203B41FA5}">
                      <a16:colId xmlns:a16="http://schemas.microsoft.com/office/drawing/2014/main" val="829189890"/>
                    </a:ext>
                  </a:extLst>
                </a:gridCol>
              </a:tblGrid>
              <a:tr h="273904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廠商名稱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收入認列數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034630"/>
                  </a:ext>
                </a:extLst>
              </a:tr>
              <a:tr h="253361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en-US" altLang="zh-TW" sz="10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0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0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en-US" altLang="zh-TW" sz="10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848160"/>
                  </a:ext>
                </a:extLst>
              </a:tr>
              <a:tr h="356075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65,403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54,200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9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待努力</a:t>
                      </a:r>
                      <a:b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成案</a:t>
                      </a:r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60%</a:t>
                      </a:r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以下</a:t>
                      </a:r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7,500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14,750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22,250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49,042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2,731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9316221"/>
                  </a:ext>
                </a:extLst>
              </a:tr>
              <a:tr h="260209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泰沂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3272115"/>
                  </a:ext>
                </a:extLst>
              </a:tr>
              <a:tr h="260209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中強光電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10,200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16,200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324697"/>
                  </a:ext>
                </a:extLst>
              </a:tr>
              <a:tr h="260209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364202"/>
                  </a:ext>
                </a:extLst>
              </a:tr>
              <a:tr h="260209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4,800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4,800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美律電子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1754517"/>
                  </a:ext>
                </a:extLst>
              </a:tr>
              <a:tr h="260209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463784"/>
                  </a:ext>
                </a:extLst>
              </a:tr>
              <a:tr h="249253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雙葉電子</a:t>
                      </a:r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9724342"/>
                  </a:ext>
                </a:extLst>
              </a:tr>
              <a:tr h="249253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愛菲斯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935564"/>
                  </a:ext>
                </a:extLst>
              </a:tr>
              <a:tr h="368401"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40,570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11,203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1,142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E6B8B7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b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成案率</a:t>
                      </a:r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60%</a:t>
                      </a:r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以上</a:t>
                      </a:r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E6B8B7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2,731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26,792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24,981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8455851"/>
                  </a:ext>
                </a:extLst>
              </a:tr>
              <a:tr h="273904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大可創藝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1,429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1,429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035901"/>
                  </a:ext>
                </a:extLst>
              </a:tr>
              <a:tr h="273904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寬緯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474923"/>
                  </a:ext>
                </a:extLst>
              </a:tr>
              <a:tr h="267057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雙葉電子</a:t>
                      </a:r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626523"/>
                  </a:ext>
                </a:extLst>
              </a:tr>
              <a:tr h="267057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動聯國際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306225"/>
                  </a:ext>
                </a:extLst>
              </a:tr>
              <a:tr h="267057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創智生物科技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6167354"/>
                  </a:ext>
                </a:extLst>
              </a:tr>
              <a:tr h="267057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365412"/>
                  </a:ext>
                </a:extLst>
              </a:tr>
              <a:tr h="356075"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41,712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10,061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10,061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8,461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本年度已簽約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6,961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8,561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24,061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27,712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829881"/>
                  </a:ext>
                </a:extLst>
              </a:tr>
              <a:tr h="327315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solidFill>
                            <a:srgbClr val="FF99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solidFill>
                            <a:srgbClr val="FF99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38031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2003102" y="6604317"/>
            <a:ext cx="188894" cy="26923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1054" name="標題 1"/>
          <p:cNvSpPr txBox="1">
            <a:spLocks noGrp="1"/>
          </p:cNvSpPr>
          <p:nvPr>
            <p:ph type="title"/>
          </p:nvPr>
        </p:nvSpPr>
        <p:spPr>
          <a:xfrm>
            <a:off x="1991548" y="188637"/>
            <a:ext cx="8370276" cy="775374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衍生加值業務能見度</a:t>
            </a:r>
          </a:p>
        </p:txBody>
      </p:sp>
      <p:sp>
        <p:nvSpPr>
          <p:cNvPr id="1055" name="文字方塊 7"/>
          <p:cNvSpPr txBox="1"/>
          <p:nvPr/>
        </p:nvSpPr>
        <p:spPr>
          <a:xfrm>
            <a:off x="9767382" y="921408"/>
            <a:ext cx="866137" cy="307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2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單位：千元</a:t>
            </a:r>
          </a:p>
        </p:txBody>
      </p:sp>
      <p:sp>
        <p:nvSpPr>
          <p:cNvPr id="1056" name="矩形 6"/>
          <p:cNvSpPr txBox="1"/>
          <p:nvPr/>
        </p:nvSpPr>
        <p:spPr>
          <a:xfrm>
            <a:off x="4133679" y="879652"/>
            <a:ext cx="3220598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 b="1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衍生加值目標：6,470K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A77FFE20-95C2-4E6E-ACD7-4357D81184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287203"/>
              </p:ext>
            </p:extLst>
          </p:nvPr>
        </p:nvGraphicFramePr>
        <p:xfrm>
          <a:off x="949879" y="1485078"/>
          <a:ext cx="10292242" cy="4754400"/>
        </p:xfrm>
        <a:graphic>
          <a:graphicData uri="http://schemas.openxmlformats.org/drawingml/2006/table">
            <a:tbl>
              <a:tblPr/>
              <a:tblGrid>
                <a:gridCol w="683681">
                  <a:extLst>
                    <a:ext uri="{9D8B030D-6E8A-4147-A177-3AD203B41FA5}">
                      <a16:colId xmlns:a16="http://schemas.microsoft.com/office/drawing/2014/main" val="4176999798"/>
                    </a:ext>
                  </a:extLst>
                </a:gridCol>
                <a:gridCol w="697923">
                  <a:extLst>
                    <a:ext uri="{9D8B030D-6E8A-4147-A177-3AD203B41FA5}">
                      <a16:colId xmlns:a16="http://schemas.microsoft.com/office/drawing/2014/main" val="2189399648"/>
                    </a:ext>
                  </a:extLst>
                </a:gridCol>
                <a:gridCol w="769141">
                  <a:extLst>
                    <a:ext uri="{9D8B030D-6E8A-4147-A177-3AD203B41FA5}">
                      <a16:colId xmlns:a16="http://schemas.microsoft.com/office/drawing/2014/main" val="2031922818"/>
                    </a:ext>
                  </a:extLst>
                </a:gridCol>
                <a:gridCol w="700773">
                  <a:extLst>
                    <a:ext uri="{9D8B030D-6E8A-4147-A177-3AD203B41FA5}">
                      <a16:colId xmlns:a16="http://schemas.microsoft.com/office/drawing/2014/main" val="994699556"/>
                    </a:ext>
                  </a:extLst>
                </a:gridCol>
                <a:gridCol w="700773">
                  <a:extLst>
                    <a:ext uri="{9D8B030D-6E8A-4147-A177-3AD203B41FA5}">
                      <a16:colId xmlns:a16="http://schemas.microsoft.com/office/drawing/2014/main" val="3730279274"/>
                    </a:ext>
                  </a:extLst>
                </a:gridCol>
                <a:gridCol w="734956">
                  <a:extLst>
                    <a:ext uri="{9D8B030D-6E8A-4147-A177-3AD203B41FA5}">
                      <a16:colId xmlns:a16="http://schemas.microsoft.com/office/drawing/2014/main" val="3860594883"/>
                    </a:ext>
                  </a:extLst>
                </a:gridCol>
                <a:gridCol w="1937095">
                  <a:extLst>
                    <a:ext uri="{9D8B030D-6E8A-4147-A177-3AD203B41FA5}">
                      <a16:colId xmlns:a16="http://schemas.microsoft.com/office/drawing/2014/main" val="3366494283"/>
                    </a:ext>
                  </a:extLst>
                </a:gridCol>
                <a:gridCol w="803324">
                  <a:extLst>
                    <a:ext uri="{9D8B030D-6E8A-4147-A177-3AD203B41FA5}">
                      <a16:colId xmlns:a16="http://schemas.microsoft.com/office/drawing/2014/main" val="77466593"/>
                    </a:ext>
                  </a:extLst>
                </a:gridCol>
                <a:gridCol w="564036">
                  <a:extLst>
                    <a:ext uri="{9D8B030D-6E8A-4147-A177-3AD203B41FA5}">
                      <a16:colId xmlns:a16="http://schemas.microsoft.com/office/drawing/2014/main" val="1891098162"/>
                    </a:ext>
                  </a:extLst>
                </a:gridCol>
                <a:gridCol w="615313">
                  <a:extLst>
                    <a:ext uri="{9D8B030D-6E8A-4147-A177-3AD203B41FA5}">
                      <a16:colId xmlns:a16="http://schemas.microsoft.com/office/drawing/2014/main" val="3976540964"/>
                    </a:ext>
                  </a:extLst>
                </a:gridCol>
                <a:gridCol w="717865">
                  <a:extLst>
                    <a:ext uri="{9D8B030D-6E8A-4147-A177-3AD203B41FA5}">
                      <a16:colId xmlns:a16="http://schemas.microsoft.com/office/drawing/2014/main" val="3989095956"/>
                    </a:ext>
                  </a:extLst>
                </a:gridCol>
                <a:gridCol w="683681">
                  <a:extLst>
                    <a:ext uri="{9D8B030D-6E8A-4147-A177-3AD203B41FA5}">
                      <a16:colId xmlns:a16="http://schemas.microsoft.com/office/drawing/2014/main" val="4033254670"/>
                    </a:ext>
                  </a:extLst>
                </a:gridCol>
                <a:gridCol w="683681">
                  <a:extLst>
                    <a:ext uri="{9D8B030D-6E8A-4147-A177-3AD203B41FA5}">
                      <a16:colId xmlns:a16="http://schemas.microsoft.com/office/drawing/2014/main" val="3357866589"/>
                    </a:ext>
                  </a:extLst>
                </a:gridCol>
              </a:tblGrid>
              <a:tr h="457632"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7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廠商名稱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7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收入認列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6317160"/>
                  </a:ext>
                </a:extLst>
              </a:tr>
              <a:tr h="354235"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5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en-US" altLang="zh-TW" sz="15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5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5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5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en-US" altLang="zh-TW" sz="15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862417"/>
                  </a:ext>
                </a:extLst>
              </a:tr>
              <a:tr h="631877">
                <a:tc>
                  <a:txBody>
                    <a:bodyPr/>
                    <a:lstStyle/>
                    <a:p>
                      <a:pPr algn="r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待努力</a:t>
                      </a:r>
                      <a:br>
                        <a:rPr lang="zh-TW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成案</a:t>
                      </a:r>
                      <a:r>
                        <a:rPr lang="en-US" altLang="zh-TW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60%</a:t>
                      </a:r>
                      <a:r>
                        <a:rPr lang="zh-TW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以下</a:t>
                      </a:r>
                      <a:r>
                        <a:rPr lang="en-US" altLang="zh-TW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3,100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9216861"/>
                  </a:ext>
                </a:extLst>
              </a:tr>
              <a:tr h="469121"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0876387"/>
                  </a:ext>
                </a:extLst>
              </a:tr>
              <a:tr h="315939"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328529"/>
                  </a:ext>
                </a:extLst>
              </a:tr>
              <a:tr h="214456"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044468"/>
                  </a:ext>
                </a:extLst>
              </a:tr>
              <a:tr h="603156"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推廣中</a:t>
                      </a:r>
                      <a:br>
                        <a:rPr lang="zh-TW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成案率</a:t>
                      </a:r>
                      <a:r>
                        <a:rPr lang="en-US" altLang="zh-TW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</a:t>
                      </a:r>
                      <a:r>
                        <a:rPr lang="zh-TW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以上</a:t>
                      </a:r>
                      <a:r>
                        <a:rPr lang="en-US" altLang="zh-TW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3,100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5633896"/>
                  </a:ext>
                </a:extLst>
              </a:tr>
              <a:tr h="440400"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2085720"/>
                  </a:ext>
                </a:extLst>
              </a:tr>
              <a:tr h="229774"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8830867"/>
                  </a:ext>
                </a:extLst>
              </a:tr>
              <a:tr h="214456"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905073"/>
                  </a:ext>
                </a:extLst>
              </a:tr>
              <a:tr h="411677"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4,870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本年度已簽約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3,100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3,370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708816"/>
                  </a:ext>
                </a:extLst>
              </a:tr>
              <a:tr h="411677"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99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359094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2003102" y="6604317"/>
            <a:ext cx="188894" cy="26923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060" name="標題 1"/>
          <p:cNvSpPr txBox="1">
            <a:spLocks noGrp="1"/>
          </p:cNvSpPr>
          <p:nvPr>
            <p:ph type="title"/>
          </p:nvPr>
        </p:nvSpPr>
        <p:spPr>
          <a:xfrm>
            <a:off x="1958611" y="116632"/>
            <a:ext cx="8370277" cy="620688"/>
          </a:xfrm>
          <a:prstGeom prst="rect">
            <a:avLst/>
          </a:prstGeom>
        </p:spPr>
        <p:txBody>
          <a:bodyPr/>
          <a:lstStyle>
            <a:lvl1pPr algn="ctr" defTabSz="777240">
              <a:defRPr sz="3000"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BP業務能見度</a:t>
            </a:r>
          </a:p>
        </p:txBody>
      </p:sp>
      <p:sp>
        <p:nvSpPr>
          <p:cNvPr id="1061" name="文字方塊 6"/>
          <p:cNvSpPr txBox="1"/>
          <p:nvPr/>
        </p:nvSpPr>
        <p:spPr>
          <a:xfrm>
            <a:off x="9462747" y="810331"/>
            <a:ext cx="866137" cy="307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2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單位：千元</a:t>
            </a:r>
          </a:p>
        </p:txBody>
      </p:sp>
      <p:sp>
        <p:nvSpPr>
          <p:cNvPr id="1062" name="矩形 7"/>
          <p:cNvSpPr txBox="1"/>
          <p:nvPr/>
        </p:nvSpPr>
        <p:spPr>
          <a:xfrm>
            <a:off x="4883472" y="627801"/>
            <a:ext cx="2594329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 b="1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BP目標：56,623K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506A1E92-6EF9-4904-ADCE-9E38179E86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413684"/>
              </p:ext>
            </p:extLst>
          </p:nvPr>
        </p:nvGraphicFramePr>
        <p:xfrm>
          <a:off x="748593" y="1113006"/>
          <a:ext cx="10694814" cy="5366600"/>
        </p:xfrm>
        <a:graphic>
          <a:graphicData uri="http://schemas.openxmlformats.org/drawingml/2006/table">
            <a:tbl>
              <a:tblPr/>
              <a:tblGrid>
                <a:gridCol w="643136">
                  <a:extLst>
                    <a:ext uri="{9D8B030D-6E8A-4147-A177-3AD203B41FA5}">
                      <a16:colId xmlns:a16="http://schemas.microsoft.com/office/drawing/2014/main" val="1009745381"/>
                    </a:ext>
                  </a:extLst>
                </a:gridCol>
                <a:gridCol w="643136">
                  <a:extLst>
                    <a:ext uri="{9D8B030D-6E8A-4147-A177-3AD203B41FA5}">
                      <a16:colId xmlns:a16="http://schemas.microsoft.com/office/drawing/2014/main" val="1490145605"/>
                    </a:ext>
                  </a:extLst>
                </a:gridCol>
                <a:gridCol w="723528">
                  <a:extLst>
                    <a:ext uri="{9D8B030D-6E8A-4147-A177-3AD203B41FA5}">
                      <a16:colId xmlns:a16="http://schemas.microsoft.com/office/drawing/2014/main" val="3751066834"/>
                    </a:ext>
                  </a:extLst>
                </a:gridCol>
                <a:gridCol w="779802">
                  <a:extLst>
                    <a:ext uri="{9D8B030D-6E8A-4147-A177-3AD203B41FA5}">
                      <a16:colId xmlns:a16="http://schemas.microsoft.com/office/drawing/2014/main" val="758373072"/>
                    </a:ext>
                  </a:extLst>
                </a:gridCol>
                <a:gridCol w="779802">
                  <a:extLst>
                    <a:ext uri="{9D8B030D-6E8A-4147-A177-3AD203B41FA5}">
                      <a16:colId xmlns:a16="http://schemas.microsoft.com/office/drawing/2014/main" val="3569357911"/>
                    </a:ext>
                  </a:extLst>
                </a:gridCol>
                <a:gridCol w="699410">
                  <a:extLst>
                    <a:ext uri="{9D8B030D-6E8A-4147-A177-3AD203B41FA5}">
                      <a16:colId xmlns:a16="http://schemas.microsoft.com/office/drawing/2014/main" val="2445070501"/>
                    </a:ext>
                  </a:extLst>
                </a:gridCol>
                <a:gridCol w="2063395">
                  <a:extLst>
                    <a:ext uri="{9D8B030D-6E8A-4147-A177-3AD203B41FA5}">
                      <a16:colId xmlns:a16="http://schemas.microsoft.com/office/drawing/2014/main" val="593878448"/>
                    </a:ext>
                  </a:extLst>
                </a:gridCol>
                <a:gridCol w="699410">
                  <a:extLst>
                    <a:ext uri="{9D8B030D-6E8A-4147-A177-3AD203B41FA5}">
                      <a16:colId xmlns:a16="http://schemas.microsoft.com/office/drawing/2014/main" val="279676974"/>
                    </a:ext>
                  </a:extLst>
                </a:gridCol>
                <a:gridCol w="747646">
                  <a:extLst>
                    <a:ext uri="{9D8B030D-6E8A-4147-A177-3AD203B41FA5}">
                      <a16:colId xmlns:a16="http://schemas.microsoft.com/office/drawing/2014/main" val="2322897101"/>
                    </a:ext>
                  </a:extLst>
                </a:gridCol>
                <a:gridCol w="779802">
                  <a:extLst>
                    <a:ext uri="{9D8B030D-6E8A-4147-A177-3AD203B41FA5}">
                      <a16:colId xmlns:a16="http://schemas.microsoft.com/office/drawing/2014/main" val="2926718324"/>
                    </a:ext>
                  </a:extLst>
                </a:gridCol>
                <a:gridCol w="755684">
                  <a:extLst>
                    <a:ext uri="{9D8B030D-6E8A-4147-A177-3AD203B41FA5}">
                      <a16:colId xmlns:a16="http://schemas.microsoft.com/office/drawing/2014/main" val="1415930980"/>
                    </a:ext>
                  </a:extLst>
                </a:gridCol>
                <a:gridCol w="736927">
                  <a:extLst>
                    <a:ext uri="{9D8B030D-6E8A-4147-A177-3AD203B41FA5}">
                      <a16:colId xmlns:a16="http://schemas.microsoft.com/office/drawing/2014/main" val="2506533617"/>
                    </a:ext>
                  </a:extLst>
                </a:gridCol>
                <a:gridCol w="643136">
                  <a:extLst>
                    <a:ext uri="{9D8B030D-6E8A-4147-A177-3AD203B41FA5}">
                      <a16:colId xmlns:a16="http://schemas.microsoft.com/office/drawing/2014/main" val="1984506983"/>
                    </a:ext>
                  </a:extLst>
                </a:gridCol>
              </a:tblGrid>
              <a:tr h="369728"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廠商名稱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收入認列數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312931"/>
                  </a:ext>
                </a:extLst>
              </a:tr>
              <a:tr h="341998"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en-US" altLang="zh-TW" sz="14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en-US" altLang="zh-TW" sz="14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2887665"/>
                  </a:ext>
                </a:extLst>
              </a:tr>
              <a:tr h="469554">
                <a:tc>
                  <a:txBody>
                    <a:bodyPr/>
                    <a:lstStyle/>
                    <a:p>
                      <a:pPr algn="r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15,508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待努力</a:t>
                      </a:r>
                      <a:b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成案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60%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以下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10,200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34,328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22,295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8612940"/>
                  </a:ext>
                </a:extLst>
              </a:tr>
              <a:tr h="423338">
                <a:tc>
                  <a:txBody>
                    <a:bodyPr/>
                    <a:lstStyle/>
                    <a:p>
                      <a:pPr algn="r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泰沂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798150"/>
                  </a:ext>
                </a:extLst>
              </a:tr>
              <a:tr h="423338">
                <a:tc>
                  <a:txBody>
                    <a:bodyPr/>
                    <a:lstStyle/>
                    <a:p>
                      <a:pPr algn="r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中強光電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324126"/>
                  </a:ext>
                </a:extLst>
              </a:tr>
              <a:tr h="423338">
                <a:tc>
                  <a:txBody>
                    <a:bodyPr/>
                    <a:lstStyle/>
                    <a:p>
                      <a:pPr algn="r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1941034"/>
                  </a:ext>
                </a:extLst>
              </a:tr>
              <a:tr h="423338"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3436535"/>
                  </a:ext>
                </a:extLst>
              </a:tr>
              <a:tr h="517619">
                <a:tc>
                  <a:txBody>
                    <a:bodyPr/>
                    <a:lstStyle/>
                    <a:p>
                      <a:pPr algn="r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9,508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1,047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b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成案率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60%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以上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1,047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31,328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25,295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120439"/>
                  </a:ext>
                </a:extLst>
              </a:tr>
              <a:tr h="369728"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雙葉電子</a:t>
                      </a:r>
                      <a:r>
                        <a:rPr lang="en-US" altLang="zh-TW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557720"/>
                  </a:ext>
                </a:extLst>
              </a:tr>
              <a:tr h="369728"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動聯國際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279553"/>
                  </a:ext>
                </a:extLst>
              </a:tr>
              <a:tr h="480647"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4475065"/>
                  </a:ext>
                </a:extLst>
              </a:tr>
              <a:tr h="404852"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48,162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8,461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8,461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8,461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本年度已簽約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6,961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6,961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30,281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26,342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724434"/>
                  </a:ext>
                </a:extLst>
              </a:tr>
              <a:tr h="349394"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1" i="0" u="none" strike="noStrike">
                          <a:solidFill>
                            <a:srgbClr val="FF99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23,320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23,320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#VALUE!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2661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2003102" y="6606809"/>
            <a:ext cx="188894" cy="26425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066" name="標題 1"/>
          <p:cNvSpPr txBox="1">
            <a:spLocks noGrp="1"/>
          </p:cNvSpPr>
          <p:nvPr>
            <p:ph type="title"/>
          </p:nvPr>
        </p:nvSpPr>
        <p:spPr>
          <a:xfrm>
            <a:off x="-2" y="116628"/>
            <a:ext cx="12192007" cy="787943"/>
          </a:xfrm>
          <a:prstGeom prst="rect">
            <a:avLst/>
          </a:prstGeom>
        </p:spPr>
        <p:txBody>
          <a:bodyPr/>
          <a:lstStyle>
            <a:lvl1pPr algn="ctr" defTabSz="777240">
              <a:defRPr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政府知服</a:t>
            </a:r>
          </a:p>
        </p:txBody>
      </p:sp>
      <p:graphicFrame>
        <p:nvGraphicFramePr>
          <p:cNvPr id="1067" name="表格 5"/>
          <p:cNvGraphicFramePr/>
          <p:nvPr>
            <p:extLst>
              <p:ext uri="{D42A27DB-BD31-4B8C-83A1-F6EECF244321}">
                <p14:modId xmlns:p14="http://schemas.microsoft.com/office/powerpoint/2010/main" val="4254599338"/>
              </p:ext>
            </p:extLst>
          </p:nvPr>
        </p:nvGraphicFramePr>
        <p:xfrm>
          <a:off x="246849" y="746869"/>
          <a:ext cx="11698302" cy="5719276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463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54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46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0822"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單位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計畫名稱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 dirty="0" err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總經費</a:t>
                      </a:r>
                      <a:endParaRPr sz="2000" b="1" dirty="0">
                        <a:solidFill>
                          <a:srgbClr val="FFFFFF"/>
                        </a:solidFill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期程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備註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負責人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47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國家電影中心</a:t>
                      </a:r>
                      <a:endParaRPr sz="14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透明顯示互動裝置模組計畫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298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202311-202402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已簽約</a:t>
                      </a:r>
                      <a:endParaRPr sz="14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香蘭/祐頡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476">
                <a:tc>
                  <a:txBody>
                    <a:bodyPr/>
                    <a:lstStyle/>
                    <a:p>
                      <a:pPr algn="l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文化部/</a:t>
                      </a:r>
                      <a:endParaRPr sz="1600"/>
                    </a:p>
                    <a:p>
                      <a:pPr algn="l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桃園市政府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Feel Together藝文場域體感平權計畫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796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202307-202410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已簽約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惠晴.泰維.香蘭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6139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文化部</a:t>
                      </a:r>
                      <a:endParaRPr sz="14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112-113年「媒合藝術家及科研單位發展科藝創新實驗計畫」藝文採購案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980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202305-202410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/>
                        <a:t>已擬下年度發展方向並與部長官討論確定未來方向；增加智庫研究角色，梳理國內外科技藝術發展，經費增加藝術家展演經費補助，也增加培育名額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香蘭.又琳.</a:t>
                      </a:r>
                      <a:endParaRPr sz="1600"/>
                    </a:p>
                    <a:p>
                      <a:pPr algn="ctr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惠晴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527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故宮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國際展演計畫：國際博覽會/百年院慶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800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202406-202506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/>
                        <a:t>5/22拜訪故宮謝主任，討論科發提案策略並更新目前故宮的提案進度；目前FY113確認本預算800萬先行投資，FY114以1+1延續；並協助擬定短中長期計畫，跨部會文化科技2.0</a:t>
                      </a:r>
                      <a:r>
                        <a:rPr lang="zh-TW" altLang="en-US" dirty="0"/>
                        <a:t>。故宮已安排常務副院長拜訪經濟部部長。本週已安排與承辦討論</a:t>
                      </a:r>
                      <a:r>
                        <a:rPr lang="en-US" altLang="zh-TW" dirty="0"/>
                        <a:t>RFP</a:t>
                      </a:r>
                      <a:r>
                        <a:rPr lang="zh-CN" altLang="en-US" dirty="0"/>
                        <a:t>內容，下週赴院與謝主任確認。</a:t>
                      </a: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香蘭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01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文化部黑潮計畫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視覺藝術產業補助計畫（忠壯藝術家補助）、電影產業國際合製計畫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200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202407-202506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en-US" dirty="0"/>
                        <a:t>電影產業黑潮計畫補助，影視司司長建議本團隊結盟產業提案，目前與熟識業者討論中，討論中團隊包跨兔將與夢想。</a:t>
                      </a:r>
                      <a:endParaRPr lang="en-US" altLang="zh-TW" dirty="0"/>
                    </a:p>
                    <a:p>
                      <a:pPr algn="l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en-US" dirty="0"/>
                        <a:t>近期與双融域討論黑潮計畫藝術產業與影視音產業補助案，可以實施的策略合作，其希望在藝術產業補助能有機會。（對應</a:t>
                      </a:r>
                      <a:r>
                        <a:rPr lang="zh-CN" altLang="en-US" dirty="0"/>
                        <a:t>施振榮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/>
                        <a:t>cats</a:t>
                      </a:r>
                      <a:r>
                        <a:rPr lang="zh-CN" altLang="en-US"/>
                        <a:t>倡議</a:t>
                      </a:r>
                      <a:r>
                        <a:rPr lang="zh-TW" altLang="en-US"/>
                        <a:t>）</a:t>
                      </a: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香蘭.又琳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088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國美館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漂浮島城2.0國際共製（113-114）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lang="en-US" altLang="zh-TW"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5</a:t>
                      </a:r>
                      <a:r>
                        <a:rPr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00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defRPr sz="1800"/>
                      </a:pPr>
                      <a:r>
                        <a:rPr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20240</a:t>
                      </a:r>
                      <a:r>
                        <a:rPr lang="en-US" altLang="zh-TW"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8</a:t>
                      </a:r>
                      <a:r>
                        <a:rPr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-202512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 sz="1800"/>
                      </a:pPr>
                      <a:r>
                        <a:rPr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HTC提供合作框架內容，未來參與藝術史2.0各組如展覽組、資訊組點長組會議，擬定短中長期發展策略方向</a:t>
                      </a:r>
                      <a:endParaRPr lang="en-US" altLang="zh-TW" sz="14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defRPr sz="1800"/>
                      </a:pPr>
                      <a:r>
                        <a:rPr lang="zh-TW" altLang="en-US"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國美館今年</a:t>
                      </a:r>
                      <a:r>
                        <a:rPr lang="en-US" altLang="zh-TW"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VR</a:t>
                      </a:r>
                      <a:r>
                        <a:rPr lang="zh-TW" altLang="en-US"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展覽短</a:t>
                      </a:r>
                      <a:r>
                        <a:rPr lang="zh-CN" altLang="en-US"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片製作經費，希望委託工研院，目前討論製作範圍，可否明年擴充。</a:t>
                      </a:r>
                      <a:endParaRPr sz="14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香蘭</a:t>
                      </a:r>
                      <a:endParaRPr sz="14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68" name="文字方塊 5"/>
          <p:cNvSpPr txBox="1"/>
          <p:nvPr/>
        </p:nvSpPr>
        <p:spPr>
          <a:xfrm>
            <a:off x="7392330" y="312661"/>
            <a:ext cx="4417231" cy="36932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rPr dirty="0"/>
              <a:t>簽約：2,074萬元/努力與洽談中</a:t>
            </a:r>
            <a:r>
              <a:rPr lang="en-US" altLang="zh-TW" dirty="0"/>
              <a:t>1</a:t>
            </a:r>
            <a:r>
              <a:rPr dirty="0"/>
              <a:t>,580萬元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2003102" y="6606809"/>
            <a:ext cx="188894" cy="26425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1071" name="標題 1"/>
          <p:cNvSpPr txBox="1">
            <a:spLocks noGrp="1"/>
          </p:cNvSpPr>
          <p:nvPr>
            <p:ph type="title"/>
          </p:nvPr>
        </p:nvSpPr>
        <p:spPr>
          <a:xfrm>
            <a:off x="-2" y="116628"/>
            <a:ext cx="12192007" cy="787943"/>
          </a:xfrm>
          <a:prstGeom prst="rect">
            <a:avLst/>
          </a:prstGeom>
        </p:spPr>
        <p:txBody>
          <a:bodyPr/>
          <a:lstStyle>
            <a:lvl1pPr algn="ctr" defTabSz="777240">
              <a:defRPr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政府知服</a:t>
            </a:r>
          </a:p>
        </p:txBody>
      </p:sp>
      <p:graphicFrame>
        <p:nvGraphicFramePr>
          <p:cNvPr id="1072" name="表格 5"/>
          <p:cNvGraphicFramePr/>
          <p:nvPr/>
        </p:nvGraphicFramePr>
        <p:xfrm>
          <a:off x="534837" y="868085"/>
          <a:ext cx="11111153" cy="1745992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682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6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5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5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41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1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1087"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單位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計畫名稱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總經費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期程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備註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負責人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47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經濟部產發署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高齡友善智慧檢測及健康管理平台計畫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40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202405-</a:t>
                      </a:r>
                      <a:endParaRPr sz="1800"/>
                    </a:p>
                    <a:p>
                      <a:pPr algn="l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202410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已通過，5/31簽約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志聰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47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經濟部產發署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高齡友善跨裝置舒眠報告平台計畫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40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202405-</a:t>
                      </a:r>
                      <a:endParaRPr sz="1800"/>
                    </a:p>
                    <a:p>
                      <a:pPr algn="l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202410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已通過，5/31簽約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志聰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73" name="文字方塊 5"/>
          <p:cNvSpPr txBox="1"/>
          <p:nvPr/>
        </p:nvSpPr>
        <p:spPr>
          <a:xfrm>
            <a:off x="7239930" y="449767"/>
            <a:ext cx="4417231" cy="36932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rPr dirty="0"/>
              <a:t>簽約：2,074萬元/努力與洽談中</a:t>
            </a:r>
            <a:r>
              <a:rPr lang="en-US" altLang="zh-TW" dirty="0"/>
              <a:t>1</a:t>
            </a:r>
            <a:r>
              <a:rPr dirty="0"/>
              <a:t>,580萬元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標題 4"/>
          <p:cNvSpPr txBox="1">
            <a:spLocks noGrp="1"/>
          </p:cNvSpPr>
          <p:nvPr>
            <p:ph type="title"/>
          </p:nvPr>
        </p:nvSpPr>
        <p:spPr>
          <a:xfrm>
            <a:off x="601133" y="316991"/>
            <a:ext cx="11159067" cy="889509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綱   要</a:t>
            </a:r>
          </a:p>
        </p:txBody>
      </p:sp>
      <p:sp>
        <p:nvSpPr>
          <p:cNvPr id="1076" name="投影片編號版面配置區 1"/>
          <p:cNvSpPr txBox="1">
            <a:spLocks noGrp="1"/>
          </p:cNvSpPr>
          <p:nvPr>
            <p:ph type="sldNum" sz="quarter" idx="4294967295"/>
          </p:nvPr>
        </p:nvSpPr>
        <p:spPr>
          <a:xfrm>
            <a:off x="12003102" y="6604317"/>
            <a:ext cx="188894" cy="26923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1077" name="內容版面配置區 4"/>
          <p:cNvSpPr txBox="1">
            <a:spLocks noGrp="1"/>
          </p:cNvSpPr>
          <p:nvPr>
            <p:ph type="body" sz="half" idx="1"/>
          </p:nvPr>
        </p:nvSpPr>
        <p:spPr>
          <a:xfrm>
            <a:off x="1475655" y="1844823"/>
            <a:ext cx="6696744" cy="302434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Font typeface="Helvetica"/>
              <a:buChar char="➢"/>
              <a:defRPr>
                <a:solidFill>
                  <a:srgbClr val="87CEFA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組業務能見度</a:t>
            </a:r>
          </a:p>
          <a:p>
            <a:pPr>
              <a:lnSpc>
                <a:spcPct val="120000"/>
              </a:lnSpc>
              <a:buFont typeface="Helvetica"/>
              <a:buChar char="➢"/>
              <a:defRPr sz="3600"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重要業務推廣案件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簡報內頁">
  <a:themeElements>
    <a:clrScheme name="簡報內頁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簡報內頁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簡報內頁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簡報內頁">
  <a:themeElements>
    <a:clrScheme name="簡報內頁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簡報內頁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簡報內頁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1661</Words>
  <Application>Microsoft Office PowerPoint</Application>
  <PresentationFormat>寬螢幕</PresentationFormat>
  <Paragraphs>821</Paragraphs>
  <Slides>15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3" baseType="lpstr">
      <vt:lpstr>Microsoft JhengHei UI</vt:lpstr>
      <vt:lpstr>微軟正黑體</vt:lpstr>
      <vt:lpstr>新細明體</vt:lpstr>
      <vt:lpstr>Arial</vt:lpstr>
      <vt:lpstr>Calibri</vt:lpstr>
      <vt:lpstr>Helvetica</vt:lpstr>
      <vt:lpstr>Times New Roman</vt:lpstr>
      <vt:lpstr>簡報內頁</vt:lpstr>
      <vt:lpstr>S組核心業務報告 (113年7月份)</vt:lpstr>
      <vt:lpstr>綱   要</vt:lpstr>
      <vt:lpstr>PowerPoint 簡報</vt:lpstr>
      <vt:lpstr>  S 組業務能見度與缺口分析</vt:lpstr>
      <vt:lpstr>衍生加值業務能見度</vt:lpstr>
      <vt:lpstr>BP業務能見度</vt:lpstr>
      <vt:lpstr>政府知服</vt:lpstr>
      <vt:lpstr>政府知服</vt:lpstr>
      <vt:lpstr>綱   要</vt:lpstr>
      <vt:lpstr>重要業務推廣案件 (民營)</vt:lpstr>
      <vt:lpstr>重要業務推廣案件 (民營)</vt:lpstr>
      <vt:lpstr>重要業務推廣案件 (民營)</vt:lpstr>
      <vt:lpstr>重要業務推廣案件 (技轉授權)</vt:lpstr>
      <vt:lpstr>重要業務推廣案件 (工服)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S組核心業務報告 (113年5月份)</dc:title>
  <dc:creator>USER</dc:creator>
  <cp:lastModifiedBy>537126@itri.org.tw</cp:lastModifiedBy>
  <cp:revision>39</cp:revision>
  <dcterms:modified xsi:type="dcterms:W3CDTF">2024-07-01T05:04:22Z</dcterms:modified>
</cp:coreProperties>
</file>