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5"/>
  </p:notesMasterIdLst>
  <p:handoutMasterIdLst>
    <p:handoutMasterId r:id="rId16"/>
  </p:handoutMasterIdLst>
  <p:sldIdLst>
    <p:sldId id="2145708168" r:id="rId5"/>
    <p:sldId id="2145708184" r:id="rId6"/>
    <p:sldId id="2145708204" r:id="rId7"/>
    <p:sldId id="2145708205" r:id="rId8"/>
    <p:sldId id="2145708194" r:id="rId9"/>
    <p:sldId id="2145708181" r:id="rId10"/>
    <p:sldId id="2145708180" r:id="rId11"/>
    <p:sldId id="2145708190" r:id="rId12"/>
    <p:sldId id="2145708179" r:id="rId13"/>
    <p:sldId id="2145708189" r:id="rId14"/>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4"/>
            <p14:sldId id="2145708204"/>
            <p14:sldId id="2145708205"/>
            <p14:sldId id="2145708194"/>
            <p14:sldId id="2145708181"/>
            <p14:sldId id="2145708180"/>
            <p14:sldId id="2145708190"/>
            <p14:sldId id="2145708179"/>
            <p14:sldId id="21457081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2B3C4"/>
    <a:srgbClr val="D2DEEF"/>
    <a:srgbClr val="EAEFF7"/>
    <a:srgbClr val="000099"/>
    <a:srgbClr val="FFFF99"/>
    <a:srgbClr val="A3E5FF"/>
    <a:srgbClr val="5B9BD5"/>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6197" autoAdjust="0"/>
  </p:normalViewPr>
  <p:slideViewPr>
    <p:cSldViewPr>
      <p:cViewPr varScale="1">
        <p:scale>
          <a:sx n="98" d="100"/>
          <a:sy n="98" d="100"/>
        </p:scale>
        <p:origin x="946" y="77"/>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50" d="100"/>
        <a:sy n="150" d="100"/>
      </p:scale>
      <p:origin x="0" y="0"/>
    </p:cViewPr>
  </p:sorterViewPr>
  <p:notesViewPr>
    <p:cSldViewPr>
      <p:cViewPr varScale="1">
        <p:scale>
          <a:sx n="48" d="100"/>
          <a:sy n="48" d="100"/>
        </p:scale>
        <p:origin x="2764" y="40"/>
      </p:cViewPr>
      <p:guideLst>
        <p:guide orient="horz" pos="3104"/>
        <p:guide pos="2119"/>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2024/8/27</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dirty="0"/>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BP</a:t>
            </a:r>
            <a:r>
              <a:rPr lang="zh-TW" altLang="en-US" dirty="0"/>
              <a:t> </a:t>
            </a:r>
            <a:r>
              <a:rPr lang="en-US" altLang="zh-TW" dirty="0"/>
              <a:t>Backlog=</a:t>
            </a:r>
            <a:r>
              <a:rPr lang="zh-TW" altLang="en-US"/>
              <a:t>家恩</a:t>
            </a:r>
            <a:r>
              <a:rPr lang="en-US" altLang="zh-TW" dirty="0"/>
              <a:t>191+</a:t>
            </a:r>
            <a:r>
              <a:rPr lang="zh-TW" altLang="en-US"/>
              <a:t>振業</a:t>
            </a:r>
            <a:r>
              <a:rPr lang="en-US" altLang="zh-TW" dirty="0"/>
              <a:t>(A)357+</a:t>
            </a:r>
            <a:r>
              <a:rPr lang="zh-TW" altLang="en-US"/>
              <a:t>群邁</a:t>
            </a:r>
            <a:r>
              <a:rPr lang="en-US" altLang="zh-TW" dirty="0"/>
              <a:t>(A)167+</a:t>
            </a:r>
            <a:r>
              <a:rPr lang="zh-TW" altLang="en-US"/>
              <a:t>和訊</a:t>
            </a:r>
            <a:r>
              <a:rPr lang="en-US" altLang="zh-TW" b="1" i="1" u="none" dirty="0">
                <a:effectLst>
                  <a:outerShdw blurRad="38100" dist="38100" dir="2700000" algn="tl">
                    <a:srgbClr val="000000">
                      <a:alpha val="43137"/>
                    </a:srgbClr>
                  </a:outerShdw>
                </a:effectLst>
              </a:rPr>
              <a:t>90</a:t>
            </a:r>
            <a:r>
              <a:rPr lang="en-US" altLang="zh-TW" dirty="0"/>
              <a:t>+</a:t>
            </a:r>
            <a:r>
              <a:rPr lang="zh-TW" altLang="en-US"/>
              <a:t>群邁</a:t>
            </a:r>
            <a:r>
              <a:rPr lang="en-US" altLang="zh-TW" dirty="0"/>
              <a:t>(B)1,474+</a:t>
            </a:r>
            <a:r>
              <a:rPr lang="zh-TW" altLang="en-US"/>
              <a:t>振業</a:t>
            </a:r>
            <a:r>
              <a:rPr lang="en-US" altLang="zh-TW" dirty="0"/>
              <a:t>(B)333+</a:t>
            </a:r>
            <a:r>
              <a:rPr lang="zh-TW" altLang="en-US"/>
              <a:t>聚寶盆</a:t>
            </a:r>
            <a:r>
              <a:rPr lang="en-US" altLang="zh-TW" dirty="0"/>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FY111</a:t>
            </a:r>
            <a:r>
              <a:rPr lang="zh-TW" altLang="en-US"/>
              <a:t>已簽約</a:t>
            </a:r>
            <a:r>
              <a:rPr lang="en-US" altLang="zh-TW" dirty="0"/>
              <a:t>=</a:t>
            </a:r>
            <a:r>
              <a:rPr lang="zh-TW" altLang="en-US"/>
              <a:t>中醫大</a:t>
            </a:r>
            <a:r>
              <a:rPr lang="en-US" altLang="zh-TW" dirty="0"/>
              <a:t>380+</a:t>
            </a:r>
            <a:r>
              <a:rPr lang="zh-TW" altLang="en-US" u="sng"/>
              <a:t>永悅</a:t>
            </a:r>
            <a:r>
              <a:rPr lang="en-US" altLang="zh-TW" dirty="0"/>
              <a:t>952+</a:t>
            </a:r>
            <a:r>
              <a:rPr lang="zh-TW" altLang="en-US"/>
              <a:t>機場小額</a:t>
            </a:r>
            <a:r>
              <a:rPr lang="en-US" altLang="zh-TW" dirty="0"/>
              <a:t>93+</a:t>
            </a:r>
            <a:r>
              <a:rPr lang="zh-TW" altLang="en-US"/>
              <a:t>泰陞</a:t>
            </a:r>
            <a:r>
              <a:rPr lang="en-US" altLang="zh-TW" dirty="0"/>
              <a:t>1,429+</a:t>
            </a:r>
            <a:r>
              <a:rPr lang="zh-TW" altLang="en-US"/>
              <a:t>益壯</a:t>
            </a:r>
            <a:r>
              <a:rPr lang="en-US" altLang="zh-TW" dirty="0"/>
              <a:t>95+</a:t>
            </a:r>
            <a:r>
              <a:rPr lang="zh-TW" altLang="en-US" u="sng"/>
              <a:t>兆仁</a:t>
            </a:r>
            <a:r>
              <a:rPr lang="en-US" altLang="zh-TW" dirty="0"/>
              <a:t>320+</a:t>
            </a:r>
            <a:r>
              <a:rPr lang="zh-TW" altLang="en-US"/>
              <a:t>中山醫</a:t>
            </a:r>
            <a:r>
              <a:rPr lang="en-US" altLang="zh-TW" dirty="0"/>
              <a:t>381+</a:t>
            </a:r>
            <a:r>
              <a:rPr lang="zh-TW" altLang="en-US"/>
              <a:t>勤業</a:t>
            </a:r>
            <a:r>
              <a:rPr lang="en-US" altLang="zh-TW" dirty="0"/>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H100_FY111</a:t>
            </a:r>
            <a:r>
              <a:rPr lang="zh-TW" altLang="en-US"/>
              <a:t>已簽約</a:t>
            </a:r>
            <a:r>
              <a:rPr lang="en-US" altLang="zh-TW" dirty="0"/>
              <a:t>=10,473</a:t>
            </a:r>
            <a:r>
              <a:rPr lang="zh-TW" altLang="en-US"/>
              <a:t>。</a:t>
            </a:r>
            <a:r>
              <a:rPr lang="en-US" altLang="zh-TW" dirty="0"/>
              <a:t>H200_FY111</a:t>
            </a:r>
            <a:r>
              <a:rPr lang="zh-TW" altLang="en-US"/>
              <a:t>已簽約</a:t>
            </a:r>
            <a:r>
              <a:rPr lang="en-US" altLang="zh-TW" dirty="0"/>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H100</a:t>
            </a:r>
            <a:r>
              <a:rPr lang="zh-TW" altLang="en-US"/>
              <a:t>已達成</a:t>
            </a:r>
            <a:r>
              <a:rPr lang="en-US" altLang="zh-TW" dirty="0"/>
              <a:t>BP_14,391</a:t>
            </a:r>
            <a:r>
              <a:rPr lang="zh-TW" altLang="en-US"/>
              <a:t>，</a:t>
            </a:r>
            <a:r>
              <a:rPr lang="en-US" altLang="zh-TW" dirty="0"/>
              <a:t>IP_3,309=2,229+</a:t>
            </a:r>
            <a:r>
              <a:rPr lang="zh-TW" altLang="en-US"/>
              <a:t>龍滕</a:t>
            </a:r>
            <a:r>
              <a:rPr lang="en-US" altLang="zh-TW" dirty="0"/>
              <a:t>1,080</a:t>
            </a:r>
            <a:r>
              <a:rPr lang="zh-TW" altLang="en-US"/>
              <a:t>，企業收入</a:t>
            </a:r>
            <a:r>
              <a:rPr lang="en-US" altLang="zh-TW" dirty="0"/>
              <a:t>17,700</a:t>
            </a:r>
            <a:r>
              <a:rPr lang="zh-TW" altLang="en-US"/>
              <a:t>。</a:t>
            </a:r>
            <a:r>
              <a:rPr lang="en-US" altLang="zh-TW" dirty="0"/>
              <a:t>H200</a:t>
            </a:r>
            <a:r>
              <a:rPr lang="zh-TW" altLang="en-US"/>
              <a:t>已達成</a:t>
            </a:r>
            <a:r>
              <a:rPr lang="en-US" altLang="zh-TW" dirty="0"/>
              <a:t>BP_1,272</a:t>
            </a:r>
            <a:r>
              <a:rPr lang="zh-TW" altLang="en-US"/>
              <a:t>，</a:t>
            </a:r>
            <a:r>
              <a:rPr lang="en-US" altLang="zh-TW" dirty="0"/>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2</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t>BP Backlog=</a:t>
            </a:r>
            <a:r>
              <a:rPr lang="zh-TW" altLang="en-US" sz="1200" dirty="0"/>
              <a:t>振業</a:t>
            </a:r>
            <a:r>
              <a:rPr lang="en-US" altLang="zh-TW" sz="1200" dirty="0"/>
              <a:t>230+</a:t>
            </a:r>
            <a:r>
              <a:rPr lang="zh-TW" altLang="en-US" sz="1200" dirty="0"/>
              <a:t>三趨</a:t>
            </a:r>
            <a:r>
              <a:rPr lang="en-US" altLang="zh-TW" sz="1200" dirty="0"/>
              <a:t>1,672+</a:t>
            </a:r>
            <a:r>
              <a:rPr lang="zh-TW" altLang="en-US" sz="1200" dirty="0"/>
              <a:t>合勤</a:t>
            </a:r>
            <a:r>
              <a:rPr lang="en-US" altLang="zh-TW" sz="1200" dirty="0"/>
              <a:t>1,759+</a:t>
            </a:r>
            <a:r>
              <a:rPr lang="zh-TW" altLang="en-US" sz="1200" dirty="0"/>
              <a:t>中國佈道</a:t>
            </a:r>
            <a:r>
              <a:rPr lang="en-US" altLang="zh-TW" sz="1200" dirty="0"/>
              <a:t>1,627+</a:t>
            </a:r>
            <a:r>
              <a:rPr lang="zh-TW" altLang="en-US" sz="1200" dirty="0"/>
              <a:t>麗媚</a:t>
            </a:r>
            <a:r>
              <a:rPr lang="en-US" altLang="zh-TW" sz="1200" dirty="0"/>
              <a:t>1,107+</a:t>
            </a:r>
            <a:r>
              <a:rPr lang="zh-TW" altLang="en-US" sz="1200" dirty="0"/>
              <a:t>口渴米菇</a:t>
            </a:r>
            <a:r>
              <a:rPr lang="en-US" altLang="zh-TW" sz="1200" dirty="0"/>
              <a:t>585+</a:t>
            </a:r>
            <a:r>
              <a:rPr lang="zh-TW" altLang="en-US" sz="1200" dirty="0"/>
              <a:t>中華郵政</a:t>
            </a:r>
            <a:r>
              <a:rPr lang="en-US" altLang="zh-TW" sz="1200" dirty="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IP Backlog=</a:t>
            </a:r>
            <a:r>
              <a:rPr lang="zh-TW" altLang="en-US" dirty="0"/>
              <a:t>晉弘</a:t>
            </a:r>
            <a:r>
              <a:rPr lang="en-US" altLang="zh-TW" dirty="0"/>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dirty="0"/>
              <a:t>FY112_IP+BP_</a:t>
            </a:r>
            <a:r>
              <a:rPr lang="en-US" altLang="zh-TW" dirty="0"/>
              <a:t>Backlog=9,789K</a:t>
            </a:r>
            <a:endParaRPr lang="en-US" altLang="zh-TW" sz="1200"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80653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dirty="0"/>
              <a:t>Backlog=</a:t>
            </a:r>
            <a:r>
              <a:rPr lang="zh-TW" altLang="en-US" sz="1000" dirty="0"/>
              <a:t>晉弘</a:t>
            </a:r>
            <a:r>
              <a:rPr lang="en-US" altLang="zh-TW" sz="1000" dirty="0"/>
              <a:t>600</a:t>
            </a:r>
            <a:endParaRPr lang="zh-TW" altLang="en-US" sz="1000"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664127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32094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7</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2518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56471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10</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zh-TW" altLang="en-US" dirty="0"/>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2024/8/26</a:t>
            </a:fld>
            <a:endParaRPr lang="en-US" altLang="zh-TW" b="0" dirty="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dirty="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dirty="0">
              <a:latin typeface="Arial"/>
              <a:ea typeface="微軟正黑體"/>
            </a:endParaRPr>
          </a:p>
        </p:txBody>
      </p:sp>
      <p:sp>
        <p:nvSpPr>
          <p:cNvPr id="2" name="文字方塊 1"/>
          <p:cNvSpPr txBox="1"/>
          <p:nvPr/>
        </p:nvSpPr>
        <p:spPr>
          <a:xfrm>
            <a:off x="432000" y="5724557"/>
            <a:ext cx="8280000" cy="828000"/>
          </a:xfrm>
          <a:prstGeom prst="rect">
            <a:avLst/>
          </a:prstGeom>
          <a:noFill/>
        </p:spPr>
        <p:txBody>
          <a:bodyPr wrap="square" rtlCol="0" anchor="ctr">
            <a:spAutoFit/>
          </a:bodyPr>
          <a:lstStyle/>
          <a:p>
            <a:pPr algn="ctr"/>
            <a:r>
              <a:rPr lang="zh-TW" altLang="en-US" sz="2300" dirty="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dirty="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dirty="0">
                <a:latin typeface="Calibri" panose="020F0502020204030204" pitchFamily="34" charset="0"/>
                <a:ea typeface="微軟正黑體" panose="020B0604030504040204" pitchFamily="34" charset="-120"/>
                <a:cs typeface="Calibri" panose="020F0502020204030204" pitchFamily="34" charset="0"/>
              </a:rPr>
              <a:t>2024.08.27</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dirty="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dirty="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dirty="0">
                <a:solidFill>
                  <a:srgbClr val="002060"/>
                </a:solidFill>
                <a:effectLst/>
                <a:latin typeface="Calibri" panose="020F0502020204030204" pitchFamily="34" charset="0"/>
                <a:cs typeface="Calibri" panose="020F0502020204030204" pitchFamily="34" charset="0"/>
              </a:rPr>
              <a:t>報 告 內 容</a:t>
            </a:r>
            <a:endParaRPr lang="en-US" altLang="zh-TW" sz="4000" dirty="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a:extLst>
              <a:ext uri="{FF2B5EF4-FFF2-40B4-BE49-F238E27FC236}">
                <a16:creationId xmlns:a16="http://schemas.microsoft.com/office/drawing/2014/main" id="{1EC958C6-6FA4-4CCA-9944-5366056F2DC9}"/>
              </a:ext>
            </a:extLst>
          </p:cNvPr>
          <p:cNvGraphicFramePr>
            <a:graphicFrameLocks noGrp="1"/>
          </p:cNvGraphicFramePr>
          <p:nvPr>
            <p:extLst>
              <p:ext uri="{D42A27DB-BD31-4B8C-83A1-F6EECF244321}">
                <p14:modId xmlns:p14="http://schemas.microsoft.com/office/powerpoint/2010/main" val="312290543"/>
              </p:ext>
            </p:extLst>
          </p:nvPr>
        </p:nvGraphicFramePr>
        <p:xfrm>
          <a:off x="72000" y="908680"/>
          <a:ext cx="9000000" cy="5185792"/>
        </p:xfrm>
        <a:graphic>
          <a:graphicData uri="http://schemas.openxmlformats.org/drawingml/2006/table">
            <a:tbl>
              <a:tblPr/>
              <a:tblGrid>
                <a:gridCol w="180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簽約數合計</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努力中</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(50%) (</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認列數合計</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30,243K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(59%)</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 </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33,987K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(66%)</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5,520K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2,670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東元 </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2,670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5,520K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16000">
                <a:tc>
                  <a:txBody>
                    <a:bodyPr/>
                    <a:lstStyle/>
                    <a:p>
                      <a:pPr marL="0" lvl="0" indent="0" algn="l" defTabSz="914400">
                        <a:lnSpc>
                          <a:spcPct val="100000"/>
                        </a:lnSpc>
                        <a:spcBef>
                          <a:spcPts val="0"/>
                        </a:spcBef>
                        <a:spcAft>
                          <a:spcPts val="0"/>
                        </a:spcAft>
                        <a:buNone/>
                        <a:tabLst/>
                        <a:defRPr/>
                      </a:pPr>
                      <a:endPar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lvl="0" algn="ctr">
                        <a:buNone/>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a:solidFill>
                        <a:schemeClr val="tx1"/>
                      </a:solidFill>
                    </a:lnL>
                    <a:lnR w="12700">
                      <a:solidFill>
                        <a:schemeClr val="tx1"/>
                      </a:solidFill>
                    </a:lnR>
                    <a:lnT w="12700">
                      <a:solidFill>
                        <a:schemeClr val="tx1"/>
                      </a:solidFill>
                    </a:lnT>
                    <a:lnB w="12700">
                      <a:solidFill>
                        <a:schemeClr val="tx1"/>
                      </a:solidFill>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 </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24,723</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(48%)</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200" b="1" i="0" u="none" strike="noStrike"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推廣中</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200" b="1" i="0" u="none" strike="noStrike"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28,467</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 (55%)</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1</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000K</a:t>
                      </a:r>
                      <a:endParaRPr lang="en-US" altLang="zh-TW" sz="1200" b="0"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巨鷗-1 </a:t>
                      </a: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文新</a:t>
                      </a: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a:t>
                      </a: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數：</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1</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000K</a:t>
                      </a:r>
                      <a:endParaRPr kumimoji="0" lang="zh-TW" altLang="en-US"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39179745"/>
                  </a:ext>
                </a:extLst>
              </a:tr>
              <a:tr h="216000">
                <a:tc>
                  <a:txBody>
                    <a:bodyPr/>
                    <a:lstStyle/>
                    <a:p>
                      <a:pPr lvl="0" algn="l">
                        <a:lnSpc>
                          <a:spcPct val="100000"/>
                        </a:lnSpc>
                        <a:spcBef>
                          <a:spcPts val="0"/>
                        </a:spcBef>
                        <a:spcAft>
                          <a:spcPts val="0"/>
                        </a:spcAft>
                        <a:buNone/>
                      </a:pP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1" i="0" u="none" strike="sng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1" i="0" u="none" strike="sng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28312681"/>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23,723K</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(46%)</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簽約中</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27,467</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 (53%)</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16000">
                <a:tc>
                  <a:txBody>
                    <a:bodyPr/>
                    <a:lstStyle/>
                    <a:p>
                      <a:pPr marL="0" marR="0" lvl="0" indent="0" algn="l" defTabSz="914400">
                        <a:lnSpc>
                          <a:spcPct val="100000"/>
                        </a:lnSpc>
                        <a:spcBef>
                          <a:spcPts val="0"/>
                        </a:spcBef>
                        <a:spcAft>
                          <a:spcPts val="0"/>
                        </a:spcAft>
                        <a:buNone/>
                        <a:tabLst/>
                        <a:defRPr/>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14,828</a:t>
                      </a:r>
                      <a:r>
                        <a:rPr 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K</a:t>
                      </a:r>
                      <a:endParaRPr kumimoji="0" lang="zh-TW" altLang="en-US"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群邁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10,028</a:t>
                      </a:r>
                      <a:r>
                        <a:rPr 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K</a:t>
                      </a:r>
                      <a:endParaRPr kumimoji="0" lang="zh-TW" altLang="en-US"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16448">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光田</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復健中心</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明杰</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1816918"/>
                  </a:ext>
                </a:extLst>
              </a:tr>
              <a:tr h="216448">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昱誠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4478697"/>
                  </a:ext>
                </a:extLst>
              </a:tr>
              <a:tr h="216448">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6,428K</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凌網 </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毓瑩</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1,928K</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26683856"/>
                  </a:ext>
                </a:extLst>
              </a:tr>
              <a:tr h="216448">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丞瑋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75131055"/>
                  </a:ext>
                </a:extLst>
              </a:tr>
              <a:tr h="216000">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900</a:t>
                      </a:r>
                      <a:r>
                        <a:rPr kumimoji="0"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(600)</a:t>
                      </a:r>
                      <a:endPar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旳蔓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(600)</a:t>
                      </a:r>
                      <a:endParaRPr kumimoji="0"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1712343"/>
                  </a:ext>
                </a:extLst>
              </a:tr>
              <a:tr h="216000">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資敏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703689266"/>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已簽約</a:t>
                      </a:r>
                      <a:endParaRPr 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8,895K</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(17%)</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2,095</a:t>
                      </a:r>
                      <a:endParaRPr lang="en-US" altLang="zh-TW" sz="1200" b="1" i="0" u="none" strike="sng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高齡輔導案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2,095</a:t>
                      </a:r>
                      <a:endParaRPr lang="en-US" sz="1200" b="1" i="0" u="none" strike="sng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17,439</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K (</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34</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,895</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300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順盈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300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,245</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振業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1,150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泰陞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君彥</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4,700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77575203"/>
                  </a:ext>
                </a:extLst>
              </a:tr>
              <a:tr h="216000">
                <a:tc>
                  <a:txBody>
                    <a:bodyPr/>
                    <a:lstStyle/>
                    <a:p>
                      <a:pPr marL="0" lvl="0" indent="0" algn="l" defTabSz="914400">
                        <a:lnSpc>
                          <a:spcPct val="100000"/>
                        </a:lnSpc>
                        <a:spcBef>
                          <a:spcPts val="0"/>
                        </a:spcBef>
                        <a:spcAft>
                          <a:spcPts val="0"/>
                        </a:spcAft>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lvl="0" algn="ctr">
                        <a:buNone/>
                      </a:pPr>
                      <a:endParaRPr lang="en-US" altLang="zh-TW" sz="1200" b="1" strike="sng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accent5">
                        <a:lumMod val="60000"/>
                        <a:lumOff val="40000"/>
                      </a:schemeClr>
                    </a:solidFill>
                  </a:tcPr>
                </a:tc>
                <a:tc>
                  <a:txBody>
                    <a:bodyPr/>
                    <a:lstStyle/>
                    <a:p>
                      <a:pPr marL="0" lvl="0" indent="0" algn="ctr" defTabSz="914400">
                        <a:lnSpc>
                          <a:spcPct val="100000"/>
                        </a:lnSpc>
                        <a:spcBef>
                          <a:spcPts val="0"/>
                        </a:spcBef>
                        <a:spcAft>
                          <a:spcPts val="0"/>
                        </a:spcAft>
                        <a:buNone/>
                        <a:tabLst/>
                        <a:defRPr/>
                      </a:pPr>
                      <a:r>
                        <a:rPr lang="en-US" altLang="zh-TW" sz="1200" b="1" strike="noStrike" dirty="0" err="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小額工服</a:t>
                      </a: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lvl="0" indent="0" algn="ctr" defTabSz="914400">
                        <a:lnSpc>
                          <a:spcPct val="100000"/>
                        </a:lnSpc>
                        <a:spcBef>
                          <a:spcPts val="0"/>
                        </a:spcBef>
                        <a:spcAft>
                          <a:spcPts val="0"/>
                        </a:spcAft>
                        <a:buNone/>
                        <a:tabLst/>
                        <a:defRPr/>
                      </a:pPr>
                      <a:endParaRPr kumimoji="0" lang="en-US" altLang="zh-TW" sz="1200" b="1" i="0" u="none" strike="sng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lvl="0" indent="0" algn="l" defTabSz="914400">
                        <a:lnSpc>
                          <a:spcPct val="100000"/>
                        </a:lnSpc>
                        <a:spcBef>
                          <a:spcPts val="0"/>
                        </a:spcBef>
                        <a:spcAft>
                          <a:spcPts val="0"/>
                        </a:spcAft>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538240214"/>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9,194</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K (</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18</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FY112</a:t>
                      </a:r>
                      <a:endParaRPr 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9,194</a:t>
                      </a: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9,194</a:t>
                      </a:r>
                      <a:r>
                        <a:rPr lang="en-US" altLang="zh-TW"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
        <p:nvSpPr>
          <p:cNvPr id="10" name="標題 1">
            <a:extLst>
              <a:ext uri="{FF2B5EF4-FFF2-40B4-BE49-F238E27FC236}">
                <a16:creationId xmlns:a16="http://schemas.microsoft.com/office/drawing/2014/main" id="{C479910E-0D59-45B8-97BD-E3BE7AEAD379}"/>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11" name="矩形 10">
            <a:extLst>
              <a:ext uri="{FF2B5EF4-FFF2-40B4-BE49-F238E27FC236}">
                <a16:creationId xmlns:a16="http://schemas.microsoft.com/office/drawing/2014/main" id="{C9494BE9-A732-4CDD-A090-66A97E689503}"/>
              </a:ext>
            </a:extLst>
          </p:cNvPr>
          <p:cNvSpPr/>
          <p:nvPr/>
        </p:nvSpPr>
        <p:spPr>
          <a:xfrm>
            <a:off x="432000" y="548720"/>
            <a:ext cx="8280000" cy="360000"/>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dirty="0">
                <a:latin typeface="Calibri" panose="020F0502020204030204" pitchFamily="34" charset="0"/>
                <a:ea typeface="微軟正黑體" panose="020B0604030504040204" pitchFamily="34" charset="-120"/>
                <a:cs typeface="Calibri" panose="020F0502020204030204" pitchFamily="34" charset="0"/>
              </a:rPr>
              <a:t>企業收入</a:t>
            </a:r>
            <a:r>
              <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目標 </a:t>
            </a:r>
            <a:r>
              <a:rPr lang="en-US" altLang="zh-TW" sz="2300" dirty="0">
                <a:latin typeface="Calibri" panose="020F0502020204030204" pitchFamily="34" charset="0"/>
                <a:ea typeface="微軟正黑體" panose="020B0604030504040204" pitchFamily="34" charset="-120"/>
                <a:cs typeface="Calibri" panose="020F0502020204030204" pitchFamily="34" charset="0"/>
              </a:rPr>
              <a:t>51</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,694</a:t>
            </a:r>
            <a:r>
              <a:rPr kumimoji="1" lang="en-US" altLang="zh-TW" sz="2300" b="1" i="0"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K</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a:t>
            </a:r>
            <a:r>
              <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未稅</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a:t>
            </a:r>
            <a:endPar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endParaRPr>
          </a:p>
        </p:txBody>
      </p:sp>
      <p:sp>
        <p:nvSpPr>
          <p:cNvPr id="13" name="文字方塊 12">
            <a:extLst>
              <a:ext uri="{FF2B5EF4-FFF2-40B4-BE49-F238E27FC236}">
                <a16:creationId xmlns:a16="http://schemas.microsoft.com/office/drawing/2014/main" id="{0BCF72C4-8800-474F-8A6D-7F07041791A5}"/>
              </a:ext>
            </a:extLst>
          </p:cNvPr>
          <p:cNvSpPr txBox="1"/>
          <p:nvPr/>
        </p:nvSpPr>
        <p:spPr>
          <a:xfrm>
            <a:off x="72000" y="6092680"/>
            <a:ext cx="1512000" cy="216000"/>
          </a:xfrm>
          <a:prstGeom prst="rect">
            <a:avLst/>
          </a:prstGeom>
          <a:noFill/>
        </p:spPr>
        <p:txBody>
          <a:bodyPr wrap="square" rtlCol="0" anchor="ctr">
            <a:spAutoFit/>
          </a:bodyPr>
          <a:lstStyle/>
          <a:p>
            <a:pPr algn="ctr"/>
            <a:r>
              <a:rPr lang="en-US" altLang="zh-TW" sz="1200" dirty="0">
                <a:latin typeface="Calibri" panose="020F0502020204030204" pitchFamily="34" charset="0"/>
                <a:ea typeface="微軟正黑體" panose="020B0604030504040204" pitchFamily="34" charset="-120"/>
                <a:cs typeface="Calibri" panose="020F0502020204030204" pitchFamily="34" charset="0"/>
              </a:rPr>
              <a:t>(</a:t>
            </a:r>
            <a:r>
              <a:rPr lang="zh-TW" altLang="en-US" sz="1200" dirty="0">
                <a:latin typeface="Calibri" panose="020F0502020204030204" pitchFamily="34" charset="0"/>
                <a:ea typeface="微軟正黑體" panose="020B0604030504040204" pitchFamily="34" charset="-120"/>
                <a:cs typeface="Calibri" panose="020F0502020204030204" pitchFamily="34" charset="0"/>
              </a:rPr>
              <a:t>   </a:t>
            </a:r>
            <a:r>
              <a:rPr lang="en-US" altLang="zh-TW" sz="1200" dirty="0">
                <a:latin typeface="Calibri" panose="020F0502020204030204" pitchFamily="34" charset="0"/>
                <a:ea typeface="微軟正黑體" panose="020B0604030504040204" pitchFamily="34" charset="-120"/>
                <a:cs typeface="Calibri" panose="020F0502020204030204" pitchFamily="34" charset="0"/>
              </a:rPr>
              <a:t>)</a:t>
            </a:r>
            <a:r>
              <a:rPr lang="zh-TW" altLang="en-US" sz="1200" dirty="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200" dirty="0">
                <a:latin typeface="Calibri" panose="020F0502020204030204" pitchFamily="34" charset="0"/>
                <a:ea typeface="微軟正黑體" panose="020B0604030504040204" pitchFamily="34" charset="-120"/>
                <a:cs typeface="Calibri" panose="020F0502020204030204" pitchFamily="34" charset="0"/>
              </a:rPr>
              <a:t>IP</a:t>
            </a:r>
            <a:r>
              <a:rPr lang="zh-TW" altLang="en-US" sz="1200" dirty="0">
                <a:latin typeface="Calibri" panose="020F0502020204030204" pitchFamily="34" charset="0"/>
                <a:ea typeface="微軟正黑體" panose="020B0604030504040204" pitchFamily="34" charset="-120"/>
                <a:cs typeface="Calibri" panose="020F0502020204030204" pitchFamily="34" charset="0"/>
              </a:rPr>
              <a:t> 收入</a:t>
            </a:r>
          </a:p>
        </p:txBody>
      </p:sp>
      <p:sp>
        <p:nvSpPr>
          <p:cNvPr id="14" name="Google Shape;162;p5">
            <a:extLst>
              <a:ext uri="{FF2B5EF4-FFF2-40B4-BE49-F238E27FC236}">
                <a16:creationId xmlns:a16="http://schemas.microsoft.com/office/drawing/2014/main" id="{DAA52ECE-DE9A-405A-AAED-F0B98E37B33D}"/>
              </a:ext>
            </a:extLst>
          </p:cNvPr>
          <p:cNvSpPr txBox="1"/>
          <p:nvPr/>
        </p:nvSpPr>
        <p:spPr>
          <a:xfrm>
            <a:off x="7596336" y="65672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32851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a:extLst>
              <a:ext uri="{FF2B5EF4-FFF2-40B4-BE49-F238E27FC236}">
                <a16:creationId xmlns:a16="http://schemas.microsoft.com/office/drawing/2014/main" id="{B0B7AB23-DD92-41D1-8E79-9ACBCC6DEC0F}"/>
              </a:ext>
            </a:extLst>
          </p:cNvPr>
          <p:cNvGraphicFramePr>
            <a:graphicFrameLocks noGrp="1"/>
          </p:cNvGraphicFramePr>
          <p:nvPr>
            <p:extLst>
              <p:ext uri="{D42A27DB-BD31-4B8C-83A1-F6EECF244321}">
                <p14:modId xmlns:p14="http://schemas.microsoft.com/office/powerpoint/2010/main" val="1583084967"/>
              </p:ext>
            </p:extLst>
          </p:nvPr>
        </p:nvGraphicFramePr>
        <p:xfrm>
          <a:off x="72000" y="1196752"/>
          <a:ext cx="9000000" cy="4104384"/>
        </p:xfrm>
        <a:graphic>
          <a:graphicData uri="http://schemas.openxmlformats.org/drawingml/2006/table">
            <a:tbl>
              <a:tblPr/>
              <a:tblGrid>
                <a:gridCol w="180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簽約數合計</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努力中 </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認列數合計</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10,950</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 (105%)</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 </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850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10,950</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(105%)</a:t>
                      </a:r>
                      <a:endParaRPr lang="zh-TW" altLang="en-US" sz="1200" b="0"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2,850K</a:t>
                      </a: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endParaRPr 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 </a:t>
                      </a:r>
                      <a:r>
                        <a:rPr 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sz="1200" b="0"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2,000</a:t>
                      </a: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2,8</a:t>
                      </a:r>
                      <a:r>
                        <a:rPr 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50K</a:t>
                      </a: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5055355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推廣中 </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78</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78</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46214530"/>
                  </a:ext>
                </a:extLst>
              </a:tr>
              <a:tr h="216000">
                <a:tc>
                  <a:txBody>
                    <a:bodyPr/>
                    <a:lstStyle/>
                    <a:p>
                      <a:pPr marL="0" marR="0" lvl="0" indent="0" algn="l" defTabSz="914400">
                        <a:lnSpc>
                          <a:spcPct val="100000"/>
                        </a:lnSpc>
                        <a:spcBef>
                          <a:spcPts val="0"/>
                        </a:spcBef>
                        <a:spcAft>
                          <a:spcPts val="0"/>
                        </a:spcAft>
                        <a:buNone/>
                        <a:tabLst/>
                        <a:defRPr/>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a:t>
                      </a: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256729266"/>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78</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簽約中</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78</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16000">
                <a:tc>
                  <a:txBody>
                    <a:bodyPr/>
                    <a:lstStyle/>
                    <a:p>
                      <a:pPr marL="0" marR="0" lvl="0" indent="0" algn="l" defTabSz="914400">
                        <a:lnSpc>
                          <a:spcPct val="100000"/>
                        </a:lnSpc>
                        <a:spcBef>
                          <a:spcPts val="0"/>
                        </a:spcBef>
                        <a:spcAft>
                          <a:spcPts val="0"/>
                        </a:spcAft>
                        <a:buNone/>
                        <a:tabLst/>
                        <a:defRPr/>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a:t>
                      </a: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altLang="zh-TW"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群邁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8,100</a:t>
                      </a:r>
                      <a:r>
                        <a:rPr 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K</a:t>
                      </a:r>
                      <a:endParaRPr lang="en-US" altLang="zh-TW" sz="1200" b="1" u="sng"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3147161"/>
                  </a:ext>
                </a:extLst>
              </a:tr>
              <a:tr h="216000">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光田</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復健中心</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明杰</a:t>
                      </a:r>
                      <a:r>
                        <a:rPr lang="en-US" altLang="zh-TW"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10396193"/>
                  </a:ext>
                </a:extLst>
              </a:tr>
              <a:tr h="216000">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昱誠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216384">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rPr>
                        <a:t>丞瑋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74532932"/>
                  </a:ext>
                </a:extLst>
              </a:tr>
              <a:tr h="216000">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600</a:t>
                      </a:r>
                      <a:endPar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旳蔓 </a:t>
                      </a:r>
                      <a:r>
                        <a:rPr lang="en-US" altLang="zh-TW"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600</a:t>
                      </a:r>
                      <a:endPar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0587067"/>
                  </a:ext>
                </a:extLst>
              </a:tr>
              <a:tr h="216000">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資敏 </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r>
                        <a:rPr lang="zh-TW" altLang="en-US"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b="1" u="none" strike="noStrike"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66510685"/>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已簽約</a:t>
                      </a: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0043128"/>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FY112</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200" b="1" strike="sng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strike="sng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92530313"/>
                  </a:ext>
                </a:extLst>
              </a:tr>
            </a:tbl>
          </a:graphicData>
        </a:graphic>
      </p:graphicFrame>
      <p:sp>
        <p:nvSpPr>
          <p:cNvPr id="6" name="標題 1">
            <a:extLst>
              <a:ext uri="{FF2B5EF4-FFF2-40B4-BE49-F238E27FC236}">
                <a16:creationId xmlns:a16="http://schemas.microsoft.com/office/drawing/2014/main" id="{1B4F3FE6-7A03-4883-A3DD-7F3C877844B0}"/>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8" name="矩形 7">
            <a:extLst>
              <a:ext uri="{FF2B5EF4-FFF2-40B4-BE49-F238E27FC236}">
                <a16:creationId xmlns:a16="http://schemas.microsoft.com/office/drawing/2014/main" id="{5508D4B9-58D2-469C-992F-D109DDB1298A}"/>
              </a:ext>
            </a:extLst>
          </p:cNvPr>
          <p:cNvSpPr/>
          <p:nvPr/>
        </p:nvSpPr>
        <p:spPr>
          <a:xfrm>
            <a:off x="432000" y="548680"/>
            <a:ext cx="8280000" cy="360000"/>
          </a:xfrm>
          <a:prstGeom prst="rect">
            <a:avLst/>
          </a:prstGeom>
        </p:spPr>
        <p:txBody>
          <a:bodyPr wrap="square" anchor="ctr">
            <a:spAutoFit/>
          </a:bodyPr>
          <a:lstStyle/>
          <a:p>
            <a:pPr lvl="0" algn="ctr">
              <a:defRPr/>
            </a:pPr>
            <a:r>
              <a:rPr lang="zh-TW" altLang="en-US" sz="2300" dirty="0">
                <a:latin typeface="Calibri" panose="020F0502020204030204" pitchFamily="34" charset="0"/>
                <a:ea typeface="微軟正黑體" panose="020B0604030504040204" pitchFamily="34" charset="-120"/>
                <a:cs typeface="Calibri" panose="020F0502020204030204" pitchFamily="34" charset="0"/>
              </a:rPr>
              <a:t>衍生加值目標 </a:t>
            </a:r>
            <a:r>
              <a:rPr lang="en-US" altLang="zh-TW" sz="2300" dirty="0">
                <a:latin typeface="Calibri" panose="020F0502020204030204" pitchFamily="34" charset="0"/>
                <a:ea typeface="微軟正黑體" panose="020B0604030504040204" pitchFamily="34" charset="-120"/>
                <a:cs typeface="Calibri" panose="020F0502020204030204" pitchFamily="34" charset="0"/>
              </a:rPr>
              <a:t>10,374K(</a:t>
            </a:r>
            <a:r>
              <a:rPr lang="zh-TW" altLang="en-US" sz="2300" dirty="0">
                <a:latin typeface="Calibri" panose="020F0502020204030204" pitchFamily="34" charset="0"/>
                <a:ea typeface="微軟正黑體" panose="020B0604030504040204" pitchFamily="34" charset="-120"/>
                <a:cs typeface="Calibri" panose="020F0502020204030204" pitchFamily="34" charset="0"/>
              </a:rPr>
              <a:t>未稅</a:t>
            </a:r>
            <a:r>
              <a:rPr lang="en-US" altLang="zh-TW" sz="2300" dirty="0">
                <a:latin typeface="Calibri" panose="020F0502020204030204" pitchFamily="34" charset="0"/>
                <a:ea typeface="微軟正黑體" panose="020B0604030504040204" pitchFamily="34" charset="-120"/>
                <a:cs typeface="Calibri" panose="020F0502020204030204" pitchFamily="34" charset="0"/>
              </a:rPr>
              <a:t>)</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
        <p:nvSpPr>
          <p:cNvPr id="10" name="Google Shape;162;p5">
            <a:extLst>
              <a:ext uri="{FF2B5EF4-FFF2-40B4-BE49-F238E27FC236}">
                <a16:creationId xmlns:a16="http://schemas.microsoft.com/office/drawing/2014/main" id="{894260B4-ADF4-4DA6-83C8-8CCF0CA6D8DF}"/>
              </a:ext>
            </a:extLst>
          </p:cNvPr>
          <p:cNvSpPr txBox="1"/>
          <p:nvPr/>
        </p:nvSpPr>
        <p:spPr>
          <a:xfrm>
            <a:off x="7596456" y="971372"/>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46456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graphicFrame>
        <p:nvGraphicFramePr>
          <p:cNvPr id="161" name="Google Shape;161;p5"/>
          <p:cNvGraphicFramePr/>
          <p:nvPr>
            <p:extLst>
              <p:ext uri="{D42A27DB-BD31-4B8C-83A1-F6EECF244321}">
                <p14:modId xmlns:p14="http://schemas.microsoft.com/office/powerpoint/2010/main" val="1933125106"/>
              </p:ext>
            </p:extLst>
          </p:nvPr>
        </p:nvGraphicFramePr>
        <p:xfrm>
          <a:off x="72000" y="620688"/>
          <a:ext cx="9000000" cy="6189120"/>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32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lnSpc>
                          <a:spcPct val="100000"/>
                        </a:lnSpc>
                        <a:spcBef>
                          <a:spcPts val="0"/>
                        </a:spcBef>
                        <a:spcAft>
                          <a:spcPts val="0"/>
                        </a:spcAft>
                        <a:buNone/>
                      </a:pP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廠商</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專案名稱</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金額</a:t>
                      </a:r>
                      <a:endParaRPr lang="en-US"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(IP)</a:t>
                      </a:r>
                      <a:endParaRPr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簽約</a:t>
                      </a:r>
                      <a:endParaRPr lang="en-US"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時程</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現況說明</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RD/</a:t>
                      </a:r>
                      <a:r>
                        <a:rPr lang="en-US" sz="1200" b="1" i="0" u="none" strike="noStrike" cap="none" dirty="0"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推廣窗口</a:t>
                      </a:r>
                      <a:endParaRPr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342088">
                <a:tc rowSpan="9">
                  <a:txBody>
                    <a:bodyPr/>
                    <a:lstStyle/>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芝程</a:t>
                      </a:r>
                      <a:endParaRPr lang="zh-TW" alt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endParaRPr 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buNone/>
                      </a:pPr>
                      <a:r>
                        <a:rPr 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高齡照護機器人技術輔導案</a:t>
                      </a:r>
                      <a:endParaRPr 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lvl="0" algn="just">
                        <a:lnSpc>
                          <a:spcPct val="100000"/>
                        </a:lnSpc>
                        <a:buNone/>
                      </a:pP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產發署高齡普惠場域輔導案</a:t>
                      </a: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1,428</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月</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預計 </a:t>
                      </a: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 月</a:t>
                      </a: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底</a:t>
                      </a:r>
                      <a:r>
                        <a:rPr 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完成雙方用印</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697702983"/>
                  </a:ext>
                </a:extLst>
              </a:tr>
              <a:tr h="342088">
                <a:tc vMerge="1">
                  <a:txBody>
                    <a:bodyPr/>
                    <a:lstStyle/>
                    <a:p>
                      <a:pPr marL="0" marR="0" lvl="0" indent="0" algn="ctr" rtl="0">
                        <a:lnSpc>
                          <a:spcPct val="100000"/>
                        </a:lnSpc>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旳蔓</a:t>
                      </a:r>
                      <a:endParaRPr 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endParaRPr 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產後護理服務系統</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900</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8 </a:t>
                      </a: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月</a:t>
                      </a: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 月</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底</a:t>
                      </a: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完成雙方用印</a:t>
                      </a:r>
                      <a:endParaRPr lang="zh-TW" altLang="zh-TW"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064052628"/>
                  </a:ext>
                </a:extLst>
              </a:tr>
              <a:tr h="342088">
                <a:tc vMerge="1">
                  <a:txBody>
                    <a:bodyPr/>
                    <a:lstStyle/>
                    <a:p>
                      <a:pPr marL="0" marR="0" lvl="0" indent="0" algn="ctr" rtl="0">
                        <a:lnSpc>
                          <a:spcPct val="100000"/>
                        </a:lnSpc>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凌網</a:t>
                      </a:r>
                      <a:endParaRPr 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(H200)</a:t>
                      </a:r>
                      <a:endParaRPr lang="zh-TW" altLang="en-US" sz="1200" b="0"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郵政會員平臺系統建置專案</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6,428</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9 </a:t>
                      </a: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月</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登錄洽案系統，議約中</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溥辰</a:t>
                      </a:r>
                      <a:r>
                        <a:rPr lang="en-US" alt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毓瑩</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438900546"/>
                  </a:ext>
                </a:extLst>
              </a:tr>
              <a:tr h="342088">
                <a:tc vMerge="1">
                  <a:txBody>
                    <a:bodyPr/>
                    <a:lstStyle/>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solidFill>
                      <a:schemeClr val="accent6">
                        <a:lumMod val="40000"/>
                        <a:lumOff val="60000"/>
                      </a:schemeClr>
                    </a:solidFill>
                  </a:tcPr>
                </a:tc>
                <a:tc>
                  <a:txBody>
                    <a:bodyPr/>
                    <a:lstStyle/>
                    <a:p>
                      <a:pPr marL="0" marR="0" lvl="0" indent="0" algn="ctr" rtl="0">
                        <a:lnSpc>
                          <a:spcPct val="100000"/>
                        </a:lnSpc>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星詠</a:t>
                      </a:r>
                    </a:p>
                    <a:p>
                      <a:pPr marL="0" marR="0" lvl="0" indent="0" algn="ctr" rtl="0">
                        <a:lnSpc>
                          <a:spcPct val="100000"/>
                        </a:lnSpc>
                        <a:spcBef>
                          <a:spcPts val="0"/>
                        </a:spcBef>
                        <a:spcAft>
                          <a:spcPts val="0"/>
                        </a:spcAft>
                        <a:buNone/>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just" rtl="0">
                        <a:lnSpc>
                          <a:spcPct val="100000"/>
                        </a:lnSpc>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整合生成式 </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AI </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全方位照顧旅程計畫</a:t>
                      </a:r>
                    </a:p>
                    <a:p>
                      <a:pPr lvl="0" algn="just">
                        <a:lnSpc>
                          <a:spcPct val="100000"/>
                        </a:lnSpc>
                        <a:buNone/>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高齡普惠補助案</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500</a:t>
                      </a:r>
                      <a:endParaRPr lang="en-US" sz="1200" b="1" i="0"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prstClr val="black"/>
                        </a:buClr>
                        <a:buSzPts val="1500"/>
                        <a:buFont typeface="Microsoft JhengHei"/>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8/10</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公告，未通過審查</a:t>
                      </a:r>
                      <a:endParaRPr kumimoji="0" lang="en-US" altLang="zh-TW" sz="1200" b="1" i="0" u="none" strike="noStrike" kern="1200" cap="none" spc="0" normalizeH="0" baseline="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增英</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001306164"/>
                  </a:ext>
                </a:extLst>
              </a:tr>
              <a:tr h="0">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a:lnSpc>
                          <a:spcPct val="100000"/>
                        </a:lnSpc>
                        <a:spcBef>
                          <a:spcPts val="0"/>
                        </a:spcBef>
                        <a:spcAft>
                          <a:spcPts val="0"/>
                        </a:spcAft>
                        <a:buNone/>
                      </a:pPr>
                      <a:r>
                        <a:rPr lang="zh-TW" altLang="en-US"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昱誠</a:t>
                      </a:r>
                    </a:p>
                    <a:p>
                      <a:pPr marL="0" marR="0" lvl="0" indent="0" algn="ctr">
                        <a:lnSpc>
                          <a:spcPct val="100000"/>
                        </a:lnSpc>
                        <a:spcBef>
                          <a:spcPts val="0"/>
                        </a:spcBef>
                        <a:spcAft>
                          <a:spcPts val="0"/>
                        </a:spcAft>
                        <a:buNone/>
                      </a:pPr>
                      <a:r>
                        <a:rPr lang="en-US" altLang="zh-TW"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endParaRPr lang="zh-TW" altLang="en-US"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en-US" sz="1200" b="1" i="0" u="none" strike="noStrike" baseline="0" noProof="0" dirty="0" err="1">
                          <a:solidFill>
                            <a:schemeClr val="tx1"/>
                          </a:solidFill>
                          <a:latin typeface="Calibri" panose="020F0502020204030204" pitchFamily="34" charset="0"/>
                          <a:ea typeface="微軟正黑體" panose="020B0604030504040204" pitchFamily="34" charset="-120"/>
                          <a:cs typeface="Calibri" panose="020F0502020204030204" pitchFamily="34" charset="0"/>
                        </a:rPr>
                        <a:t>智慧</a:t>
                      </a:r>
                      <a:r>
                        <a:rPr 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 </a:t>
                      </a:r>
                      <a:r>
                        <a:rPr lang="en-US" sz="1200" b="1" i="0" u="none" strike="noStrike" baseline="0" noProof="0" dirty="0" err="1">
                          <a:solidFill>
                            <a:schemeClr val="tx1"/>
                          </a:solidFill>
                          <a:latin typeface="Calibri" panose="020F0502020204030204" pitchFamily="34" charset="0"/>
                          <a:ea typeface="微軟正黑體" panose="020B0604030504040204" pitchFamily="34" charset="-120"/>
                          <a:cs typeface="Calibri" panose="020F0502020204030204" pitchFamily="34" charset="0"/>
                        </a:rPr>
                        <a:t>iMAS</a:t>
                      </a:r>
                      <a:r>
                        <a:rPr 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 </a:t>
                      </a:r>
                      <a:r>
                        <a:rPr lang="en-US" sz="1200" b="1" i="0" u="none" strike="noStrike" baseline="0" noProof="0" dirty="0" err="1">
                          <a:solidFill>
                            <a:schemeClr val="tx1"/>
                          </a:solidFill>
                          <a:latin typeface="Calibri" panose="020F0502020204030204" pitchFamily="34" charset="0"/>
                          <a:ea typeface="微軟正黑體" panose="020B0604030504040204" pitchFamily="34" charset="-120"/>
                          <a:cs typeface="Calibri" panose="020F0502020204030204" pitchFamily="34" charset="0"/>
                        </a:rPr>
                        <a:t>技術授權</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1,000</a:t>
                      </a:r>
                      <a:endParaRPr lang="zh-TW" altLang="en-US" sz="1200" b="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9 </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月</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議約中</a:t>
                      </a:r>
                      <a:endParaRPr kumimoji="0" 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cap="non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sz="1200" b="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879825336"/>
                  </a:ext>
                </a:extLst>
              </a:tr>
              <a:tr h="186632">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群邁</a:t>
                      </a:r>
                    </a:p>
                    <a:p>
                      <a:pPr marL="0" marR="0" lvl="0" indent="0" algn="ctr">
                        <a:lnSpc>
                          <a:spcPct val="100000"/>
                        </a:lnSpc>
                        <a:spcBef>
                          <a:spcPts val="0"/>
                        </a:spcBef>
                        <a:spcAft>
                          <a:spcPts val="0"/>
                        </a:spcAft>
                        <a:buNone/>
                      </a:pP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全齡健康場域先期技術授權</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a:lnSpc>
                          <a:spcPct val="100000"/>
                        </a:lnSpc>
                        <a:spcBef>
                          <a:spcPts val="0"/>
                        </a:spcBef>
                        <a:spcAft>
                          <a:spcPts val="0"/>
                        </a:spcAft>
                        <a:buNone/>
                      </a:pPr>
                      <a:r>
                        <a:rPr lang="en-US"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1,500</a:t>
                      </a:r>
                      <a:endParaRPr lang="zh-TW" altLang="en-US" sz="1200" b="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11 </a:t>
                      </a:r>
                      <a:r>
                        <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月</a:t>
                      </a:r>
                      <a:endParaRPr 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a:lnSpc>
                          <a:spcPct val="100000"/>
                        </a:lnSpc>
                        <a:spcBef>
                          <a:spcPts val="0"/>
                        </a:spcBef>
                        <a:spcAft>
                          <a:spcPts val="0"/>
                        </a:spcAft>
                        <a:buNone/>
                      </a:pPr>
                      <a:r>
                        <a:rPr lang="zh-TW" altLang="en-US" sz="1200" b="1" i="0" u="none" strike="noStrike" kern="1200" cap="none" baseline="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議約中</a:t>
                      </a:r>
                      <a:endParaRPr kumimoji="0" 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894606553"/>
                  </a:ext>
                </a:extLst>
              </a:tr>
              <a:tr h="324928">
                <a:tc vMerge="1">
                  <a:txBody>
                    <a:bodyPr/>
                    <a:lstStyle/>
                    <a:p>
                      <a:endParaRPr lang="zh-TW" altLang="en-US"/>
                    </a:p>
                  </a:txBody>
                  <a:tcPr/>
                </a:tc>
                <a:tc>
                  <a:txBody>
                    <a:bodyPr/>
                    <a:lstStyle/>
                    <a:p>
                      <a:pPr marL="0" lvl="0" indent="0" algn="ctr">
                        <a:lnSpc>
                          <a:spcPct val="100000"/>
                        </a:lnSpc>
                        <a:spcBef>
                          <a:spcPts val="0"/>
                        </a:spcBef>
                        <a:spcAft>
                          <a:spcPts val="0"/>
                        </a:spcAft>
                        <a:buNone/>
                      </a:pPr>
                      <a:r>
                        <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資敏</a:t>
                      </a: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just">
                        <a:lnSpc>
                          <a:spcPct val="100000"/>
                        </a:lnSpc>
                        <a:spcBef>
                          <a:spcPts val="0"/>
                        </a:spcBef>
                        <a:spcAft>
                          <a:spcPts val="0"/>
                        </a:spcAft>
                        <a:buNone/>
                      </a:pPr>
                      <a:r>
                        <a:rPr 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立體視覺輔助導航技術授權</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en-US"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1,800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altLang="zh-TW"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8</a:t>
                      </a:r>
                      <a:r>
                        <a:rPr 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zh-TW" alt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月</a:t>
                      </a:r>
                      <a:endParaRPr 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8</a:t>
                      </a: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 月</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底</a:t>
                      </a:r>
                      <a:r>
                        <a:rPr lang="zh-TW"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完成雙方用印</a:t>
                      </a:r>
                      <a:endParaRPr lang="zh-TW" altLang="zh-TW"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zh-TW"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901699001"/>
                  </a:ext>
                </a:extLst>
              </a:tr>
              <a:tr h="319208">
                <a:tc vMerge="1">
                  <a:txBody>
                    <a:bodyPr/>
                    <a:lstStyle/>
                    <a:p>
                      <a:endParaRPr lang="zh-TW" altLang="en-US">
                        <a:sym typeface="Microsoft JhengHei"/>
                      </a:endParaRPr>
                    </a:p>
                  </a:txBody>
                  <a:tcPr marL="0" marR="0" marT="0" marB="0" anchor="ctr">
                    <a:lnL w="12700">
                      <a:solidFill>
                        <a:schemeClr val="dk1"/>
                      </a:solidFill>
                    </a:lnL>
                    <a:lnR w="12700">
                      <a:solidFill>
                        <a:schemeClr val="dk1"/>
                      </a:solidFill>
                    </a:lnR>
                    <a:lnT w="12700">
                      <a:solidFill>
                        <a:schemeClr val="dk1"/>
                      </a:solidFill>
                    </a:lnT>
                    <a:lnB w="12700">
                      <a:solidFill>
                        <a:schemeClr val="dk1"/>
                      </a:solidFill>
                    </a:lnB>
                    <a:solidFill>
                      <a:schemeClr val="accent2">
                        <a:lumMod val="40000"/>
                        <a:lumOff val="60000"/>
                      </a:schemeClr>
                    </a:solidFill>
                  </a:tcPr>
                </a:tc>
                <a:tc>
                  <a:txBody>
                    <a:bodyPr/>
                    <a:lstStyle/>
                    <a:p>
                      <a:pPr marL="0" lvl="0" indent="0" algn="ctr">
                        <a:lnSpc>
                          <a:spcPct val="100000"/>
                        </a:lnSpc>
                        <a:spcBef>
                          <a:spcPts val="0"/>
                        </a:spcBef>
                        <a:spcAft>
                          <a:spcPts val="0"/>
                        </a:spcAft>
                        <a:buNone/>
                      </a:pPr>
                      <a:r>
                        <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丞瑋</a:t>
                      </a:r>
                      <a:r>
                        <a:rPr lang="zh-TW"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r>
                        <a:rPr lang="zh-TW"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lvl="0" indent="0" algn="just">
                        <a:lnSpc>
                          <a:spcPct val="100000"/>
                        </a:lnSpc>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全齡健康創新治療技術授權</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lvl="0" indent="0" algn="ctr">
                        <a:lnSpc>
                          <a:spcPct val="100000"/>
                        </a:lnSpc>
                        <a:spcBef>
                          <a:spcPts val="0"/>
                        </a:spcBef>
                        <a:spcAft>
                          <a:spcPts val="0"/>
                        </a:spcAft>
                        <a:buNone/>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2,000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lvl="0" algn="ctr">
                        <a:lnSpc>
                          <a:spcPct val="100000"/>
                        </a:lnSpc>
                        <a:spcBef>
                          <a:spcPts val="0"/>
                        </a:spcBef>
                        <a:spcAft>
                          <a:spcPts val="0"/>
                        </a:spcAft>
                        <a:buNone/>
                      </a:pPr>
                      <a:r>
                        <a:rPr lang="en-US" altLang="zh-TW"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10</a:t>
                      </a:r>
                      <a:r>
                        <a:rPr 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zh-TW" alt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月</a:t>
                      </a:r>
                      <a:endParaRPr lang="en-US" sz="1200" b="1" i="0" u="none" strike="noStrike" cap="none"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18000" marR="0" lvl="0" indent="0" algn="just" defTabSz="914400" rtl="0" eaLnBrk="1" fontAlgn="auto" latinLnBrk="0" hangingPunct="1">
                        <a:lnSpc>
                          <a:spcPct val="100000"/>
                        </a:lnSpc>
                        <a:spcBef>
                          <a:spcPts val="0"/>
                        </a:spcBef>
                        <a:spcAft>
                          <a:spcPts val="0"/>
                        </a:spcAft>
                        <a:buClrTx/>
                        <a:buSzTx/>
                        <a:buFontTx/>
                        <a:buNone/>
                        <a:tabLst/>
                        <a:defRPr/>
                      </a:pPr>
                      <a:r>
                        <a:rPr lang="zh-TW" altLang="en-US" sz="1200" b="1" i="0" u="none" strike="noStrike" kern="1200" cap="none" baseline="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議約中</a:t>
                      </a:r>
                      <a:endParaRPr kumimoji="0" lang="zh-TW" alt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R w="12700">
                      <a:solidFill>
                        <a:schemeClr val="dk1"/>
                      </a:solidFill>
                    </a:lnR>
                    <a:lnT w="12700" cap="flat" cmpd="sng" algn="ctr">
                      <a:solidFill>
                        <a:schemeClr val="dk1"/>
                      </a:solidFill>
                      <a:prstDash val="solid"/>
                      <a:round/>
                      <a:headEnd type="none" w="sm" len="sm"/>
                      <a:tailEnd type="none" w="sm" len="sm"/>
                    </a:lnT>
                    <a:lnB w="12700">
                      <a:solidFill>
                        <a:schemeClr val="dk1"/>
                      </a:solidFill>
                    </a:lnB>
                    <a:noFill/>
                  </a:tcPr>
                </a:tc>
                <a:extLst>
                  <a:ext uri="{0D108BD9-81ED-4DB2-BD59-A6C34878D82A}">
                    <a16:rowId xmlns:a16="http://schemas.microsoft.com/office/drawing/2014/main" val="1720009378"/>
                  </a:ext>
                </a:extLst>
              </a:tr>
              <a:tr h="169472">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光田</a:t>
                      </a:r>
                      <a:endParaRPr lang="en-US" altLang="zh-TW" sz="1200" b="0"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(H200)</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中風上肢復健數位方案</a:t>
                      </a:r>
                      <a:endParaRPr lang="en-US" altLang="zh-TW" sz="1200" b="0"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just">
                        <a:lnSpc>
                          <a:spcPct val="100000"/>
                        </a:lnSpc>
                        <a:spcBef>
                          <a:spcPts val="0"/>
                        </a:spcBef>
                        <a:spcAft>
                          <a:spcPts val="0"/>
                        </a:spcAft>
                        <a:buNone/>
                      </a:pP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導入光田復健中心</a:t>
                      </a:r>
                      <a:r>
                        <a:rPr lang="en-US" altLang="zh-TW" sz="1200" b="1" i="0" u="none" strike="noStrik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a:lnSpc>
                          <a:spcPct val="100000"/>
                        </a:lnSpc>
                        <a:spcBef>
                          <a:spcPts val="0"/>
                        </a:spcBef>
                        <a:spcAft>
                          <a:spcPts val="0"/>
                        </a:spcAft>
                        <a:buNone/>
                      </a:pPr>
                      <a:r>
                        <a:rPr lang="en-US" sz="1200" b="1" i="0" u="none" strike="noStrike" cap="none" baseline="0"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500</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lvl="0" algn="ctr">
                        <a:lnSpc>
                          <a:spcPct val="100000"/>
                        </a:lnSpc>
                        <a:spcBef>
                          <a:spcPts val="0"/>
                        </a:spcBef>
                        <a:spcAft>
                          <a:spcPts val="0"/>
                        </a:spcAft>
                        <a:buNone/>
                      </a:pP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a:t>
                      </a:r>
                      <a:r>
                        <a:rPr 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 </a:t>
                      </a:r>
                      <a:r>
                        <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月</a:t>
                      </a:r>
                      <a:endParaRPr 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8000" marR="0" lvl="0" indent="0" algn="just">
                        <a:lnSpc>
                          <a:spcPct val="100000"/>
                        </a:lnSpc>
                        <a:spcBef>
                          <a:spcPts val="0"/>
                        </a:spcBef>
                        <a:spcAft>
                          <a:spcPts val="0"/>
                        </a:spcAft>
                        <a:buClr>
                          <a:srgbClr val="000000"/>
                        </a:buClr>
                        <a:buFont typeface="Arial,Sans-Serif"/>
                        <a:buNone/>
                      </a:pPr>
                      <a:r>
                        <a:rPr lang="zh-TW" altLang="en-US" sz="1200" b="1" i="0" u="none" strike="noStrike" kern="1200" cap="none" baseline="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成本定價簽辦中</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蔡博</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俐穎</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3957902174"/>
                  </a:ext>
                </a:extLst>
              </a:tr>
              <a:tr h="0">
                <a:tc>
                  <a:txBody>
                    <a:bodyPr/>
                    <a:lstStyle/>
                    <a:p>
                      <a:pPr marL="0" marR="0" lvl="0" indent="0" algn="ctr" rtl="0">
                        <a:lnSpc>
                          <a:spcPct val="100000"/>
                        </a:lnSpc>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廣</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中</a:t>
                      </a:r>
                    </a:p>
                    <a:p>
                      <a:pPr marL="0" marR="0" lvl="0" indent="0" algn="ctr" rtl="0">
                        <a:lnSpc>
                          <a:spcPct val="100000"/>
                        </a:lnSpc>
                        <a:spcBef>
                          <a:spcPts val="0"/>
                        </a:spcBef>
                        <a:spcAft>
                          <a:spcPts val="0"/>
                        </a:spcAft>
                        <a:buNone/>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60%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B w="12700">
                      <a:solidFill>
                        <a:schemeClr val="dk1"/>
                      </a:solidFill>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巨鷗</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(H200)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文化部花蓮文創園區 </a:t>
                      </a:r>
                      <a:r>
                        <a:rPr lang="en-US" altLang="zh-TW"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BOO</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1,000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en-US" altLang="zh-TW" sz="1200" b="1" i="0" u="none" strike="noStrike" kern="1200" cap="none" dirty="0" err="1">
                          <a:solidFill>
                            <a:srgbClr val="0000FF"/>
                          </a:solidFill>
                          <a:latin typeface="Calibri"/>
                          <a:ea typeface="微軟正黑體"/>
                          <a:cs typeface="Calibri"/>
                        </a:rPr>
                        <a:t>與廠商及內部協調項目內容與執行方法</a:t>
                      </a:r>
                      <a:endParaRPr lang="en-US" altLang="zh-TW" sz="1200" b="1" i="0" u="none" strike="noStrike" kern="1200" cap="none" dirty="0">
                        <a:solidFill>
                          <a:srgbClr val="0000FF"/>
                        </a:solidFill>
                        <a:latin typeface="Calibri"/>
                        <a:ea typeface="微軟正黑體"/>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文新</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碧蓮</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a:solidFill>
                        <a:schemeClr val="dk1"/>
                      </a:solidFill>
                    </a:lnB>
                    <a:noFill/>
                  </a:tcPr>
                </a:tc>
                <a:extLst>
                  <a:ext uri="{0D108BD9-81ED-4DB2-BD59-A6C34878D82A}">
                    <a16:rowId xmlns:a16="http://schemas.microsoft.com/office/drawing/2014/main" val="4163395495"/>
                  </a:ext>
                </a:extLst>
              </a:tr>
              <a:tr h="207160">
                <a:tc rowSpan="4">
                  <a:txBody>
                    <a:bodyPr/>
                    <a:lstStyle/>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sz="12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a:t>
                      </a: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rtl="0">
                        <a:lnSpc>
                          <a:spcPct val="100000"/>
                        </a:lnSpc>
                        <a:spcBef>
                          <a:spcPts val="0"/>
                        </a:spcBef>
                        <a:spcAft>
                          <a:spcPts val="0"/>
                        </a:spcAft>
                        <a:buClrTx/>
                        <a:buSzTx/>
                        <a:buFontTx/>
                        <a:buNone/>
                      </a:pP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rPr>
                        <a:t>(2,000)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Q3</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06/13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提供新版報價</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256429778"/>
                  </a:ext>
                </a:extLst>
              </a:tr>
              <a:tr h="450000">
                <a:tc vMerge="1">
                  <a:txBody>
                    <a:bodyPr/>
                    <a:lstStyle/>
                    <a:p>
                      <a:endParaRPr lang="zh-TW" altLang="en-US">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a:t>
                      </a:r>
                      <a:endPar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defTabSz="914400" rtl="0">
                        <a:lnSpc>
                          <a:spcPct val="100000"/>
                        </a:lnSpc>
                        <a:spcBef>
                          <a:spcPts val="0"/>
                        </a:spcBef>
                        <a:spcAft>
                          <a:spcPts val="0"/>
                        </a:spcAft>
                        <a:buClrTx/>
                        <a:buSzTx/>
                        <a:buFontTx/>
                        <a:buNone/>
                        <a:tabLst/>
                        <a:defRPr/>
                      </a:pPr>
                      <a:r>
                        <a:rPr lang="en-US" altLang="zh-TW"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a:lnSpc>
                          <a:spcPct val="100000"/>
                        </a:lnSpc>
                        <a:spcBef>
                          <a:spcPts val="0"/>
                        </a:spcBef>
                        <a:spcAft>
                          <a:spcPts val="0"/>
                        </a:spcAft>
                        <a:buSzPts val="1500"/>
                        <a:buFont typeface="Microsoft JhengHei"/>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rPr>
                        <a:t>850</a:t>
                      </a: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lang="zh-TW" altLang="en-US" sz="1200" b="1" u="none" strike="noStrike" cap="none" baseline="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Q2</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Clr>
                          <a:srgbClr val="000000"/>
                        </a:buClr>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03/06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提供報價，待業主回覆</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和欣</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36130877"/>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東元</a:t>
                      </a:r>
                      <a:endPar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2,670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latinLnBrk="0" hangingPunct="1">
                        <a:lnSpc>
                          <a:spcPct val="100000"/>
                        </a:lnSpc>
                        <a:spcBef>
                          <a:spcPts val="0"/>
                        </a:spcBef>
                        <a:spcAft>
                          <a:spcPts val="0"/>
                        </a:spcAft>
                        <a:buClr>
                          <a:schemeClr val="dk1"/>
                        </a:buClr>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04/12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提供報價，含代購硬體</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和欣</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54459914"/>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巨鷗</a:t>
                      </a:r>
                      <a:r>
                        <a:rPr lang="en-US"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2</a:t>
                      </a:r>
                    </a:p>
                    <a:p>
                      <a:pPr marL="0" marR="0" lvl="0" indent="0" algn="ctr" rtl="0">
                        <a:lnSpc>
                          <a:spcPct val="100000"/>
                        </a:lnSpc>
                        <a:spcBef>
                          <a:spcPts val="0"/>
                        </a:spcBef>
                        <a:spcAft>
                          <a:spcPts val="0"/>
                        </a:spcAft>
                        <a:buNone/>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(H200)</a:t>
                      </a:r>
                      <a:endParaRPr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just" rtl="0">
                        <a:lnSpc>
                          <a:spcPct val="100000"/>
                        </a:lnSpc>
                        <a:spcBef>
                          <a:spcPts val="0"/>
                        </a:spcBef>
                        <a:spcAft>
                          <a:spcPts val="0"/>
                        </a:spcAft>
                        <a:buClr>
                          <a:srgbClr val="0000FF"/>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銀光遊樂園</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-社區高齡健康管理與促進解決方案</a:t>
                      </a:r>
                      <a:endParaRPr lang="en-US"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just" rtl="0">
                        <a:lnSpc>
                          <a:spcPct val="100000"/>
                        </a:lnSpc>
                        <a:spcBef>
                          <a:spcPts val="0"/>
                        </a:spcBef>
                        <a:spcAft>
                          <a:spcPts val="0"/>
                        </a:spcAft>
                        <a:buClr>
                          <a:srgbClr val="0000FF"/>
                        </a:buClr>
                        <a:buSzPts val="1500"/>
                        <a:buFont typeface="Microsoft JhengHei"/>
                        <a:buNone/>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數位部高齡科技補助案</a:t>
                      </a: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2,000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1778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lang="zh-TW" altLang="en-US" sz="1200" b="1" i="0" u="none" strike="noStrike" kern="1200" cap="none" spc="0" normalizeH="0" baseline="0" noProof="0">
                          <a:ln>
                            <a:noFill/>
                          </a:ln>
                          <a:solidFill>
                            <a:srgbClr val="0000FF"/>
                          </a:solidFill>
                          <a:effectLst/>
                          <a:uLnTx/>
                          <a:uFillTx/>
                          <a:latin typeface="Calibri"/>
                          <a:ea typeface="微軟正黑體"/>
                          <a:cs typeface="Calibri"/>
                        </a:rPr>
                        <a:t>提出計畫書有問題(待數發部回覆認定意見)，備案朝向轉提產創或SBIR補助</a:t>
                      </a:r>
                      <a:endParaRPr kumimoji="0" lang="zh-TW" altLang="en-US" sz="1200" b="1" i="0" u="none" strike="noStrike" kern="1200" cap="none" spc="0" normalizeH="0" baseline="0" noProof="0">
                        <a:ln>
                          <a:noFill/>
                        </a:ln>
                        <a:solidFill>
                          <a:srgbClr val="0000FF"/>
                        </a:solidFill>
                        <a:effectLst/>
                        <a:uLnTx/>
                        <a:uFillTx/>
                        <a:latin typeface="Calibr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err="1">
                          <a:solidFill>
                            <a:schemeClr val="tx1"/>
                          </a:solidFill>
                          <a:latin typeface="Calibri"/>
                          <a:ea typeface="微軟正黑體"/>
                          <a:cs typeface="Calibri"/>
                        </a:rPr>
                        <a:t>文新</a:t>
                      </a:r>
                      <a:r>
                        <a:rPr lang="en-US" altLang="zh-TW" sz="1200" b="1" u="none" strike="noStrike" cap="none" dirty="0">
                          <a:solidFill>
                            <a:schemeClr val="tx1"/>
                          </a:solidFill>
                          <a:latin typeface="Calibri"/>
                          <a:ea typeface="微軟正黑體"/>
                          <a:cs typeface="Calibri"/>
                          <a:sym typeface="Microsoft JhengHei"/>
                        </a:rPr>
                        <a:t>/</a:t>
                      </a:r>
                      <a:r>
                        <a:rPr lang="zh-TW" altLang="en-US" sz="1200" b="1" u="none" strike="noStrike" cap="none" dirty="0">
                          <a:solidFill>
                            <a:schemeClr val="tx1"/>
                          </a:solidFill>
                          <a:latin typeface="Calibri"/>
                          <a:ea typeface="微軟正黑體"/>
                          <a:cs typeface="Calibri"/>
                          <a:sym typeface="Microsoft JhengHei"/>
                        </a:rPr>
                        <a:t>碧蓮</a:t>
                      </a:r>
                      <a:endParaRPr lang="zh-TW" altLang="en-US" sz="1200" b="1" dirty="0">
                        <a:solidFill>
                          <a:schemeClr val="tx1"/>
                        </a:solidFill>
                        <a:latin typeface="Calibr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4207101590"/>
                  </a:ext>
                </a:extLst>
              </a:tr>
            </a:tbl>
          </a:graphicData>
        </a:graphic>
      </p:graphicFrame>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a:t>
            </a:r>
            <a:endParaRPr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13086716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dirty="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6</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4095429158"/>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1</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打造全國性遠距居家醫護服務系統與解決方案</a:t>
                      </a:r>
                      <a:r>
                        <a:rPr lang="en-US" altLang="zh-TW" sz="1200" kern="1200" dirty="0">
                          <a:solidFill>
                            <a:schemeClr val="tx1"/>
                          </a:solidFill>
                          <a:effectLst/>
                          <a:latin typeface="Calibri"/>
                          <a:ea typeface="Calibri" panose="020F0502020204030204" pitchFamily="34" charset="0"/>
                          <a:cs typeface="Calibri"/>
                        </a:rPr>
                        <a:t>(</a:t>
                      </a:r>
                      <a:r>
                        <a:rPr lang="en-US" altLang="zh-TW" sz="1200" kern="1200" dirty="0" err="1">
                          <a:solidFill>
                            <a:schemeClr val="tx1"/>
                          </a:solidFill>
                          <a:effectLst/>
                          <a:latin typeface="Calibri"/>
                          <a:ea typeface="Calibri" panose="020F0502020204030204" pitchFamily="34" charset="0"/>
                          <a:cs typeface="Calibri"/>
                        </a:rPr>
                        <a:t>iMAS</a:t>
                      </a:r>
                      <a:r>
                        <a:rPr lang="en-US" altLang="zh-TW" sz="1200" kern="1200" dirty="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，成為健保署遠距居家醫療標準系統，帶動醫材</a:t>
                      </a:r>
                      <a:r>
                        <a:rPr lang="en-US" altLang="zh-TW" sz="1200" kern="1200" dirty="0">
                          <a:solidFill>
                            <a:schemeClr val="tx1"/>
                          </a:solidFill>
                          <a:effectLst/>
                          <a:latin typeface="Calibri"/>
                          <a:ea typeface="Calibri" panose="020F0502020204030204" pitchFamily="34" charset="0"/>
                          <a:cs typeface="Calibri"/>
                        </a:rPr>
                        <a:t>(Device)+Smart Gateway+</a:t>
                      </a:r>
                      <a:r>
                        <a:rPr lang="zh-TW" altLang="en-US" sz="1200" kern="1200">
                          <a:solidFill>
                            <a:schemeClr val="tx1"/>
                          </a:solidFill>
                          <a:effectLst/>
                          <a:latin typeface="Calibri"/>
                          <a:ea typeface="微軟正黑體"/>
                          <a:cs typeface="Calibri"/>
                        </a:rPr>
                        <a:t>醫咖 </a:t>
                      </a:r>
                      <a:r>
                        <a:rPr lang="en-US" altLang="zh-TW" sz="1200" kern="1200" dirty="0">
                          <a:solidFill>
                            <a:schemeClr val="tx1"/>
                          </a:solidFill>
                          <a:effectLst/>
                          <a:latin typeface="Calibri"/>
                          <a:ea typeface="Calibri" panose="020F0502020204030204" pitchFamily="34" charset="0"/>
                          <a:cs typeface="Calibri"/>
                        </a:rPr>
                        <a:t>go(Solution)+</a:t>
                      </a:r>
                      <a:r>
                        <a:rPr lang="zh-TW" altLang="en-US" sz="1200" kern="1200">
                          <a:solidFill>
                            <a:schemeClr val="tx1"/>
                          </a:solidFill>
                          <a:effectLst/>
                          <a:latin typeface="Calibri"/>
                          <a:ea typeface="微軟正黑體"/>
                          <a:cs typeface="Calibri"/>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dirty="0">
                          <a:solidFill>
                            <a:schemeClr val="tx1"/>
                          </a:solidFill>
                          <a:effectLst/>
                          <a:latin typeface="Calibri"/>
                          <a:ea typeface="微軟正黑體"/>
                          <a:cs typeface="Calibri"/>
                        </a:rPr>
                        <a:t>06/13 &amp; 06/14 分別與埔里基督教醫院及高醫，與兩家醫院研商，將進一步提供 iMAS 功能模組等資料，待確認申請 HaH 試辦計畫的模式及照護流程後，必要時，再線上會議溝通確認。</a:t>
                      </a: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dirty="0">
                          <a:solidFill>
                            <a:schemeClr val="tx1"/>
                          </a:solidFill>
                          <a:effectLst/>
                          <a:latin typeface="Calibri"/>
                          <a:ea typeface="Microsoft JhengHei"/>
                        </a:rPr>
                        <a:t>07/17 拜訪台中維恩診所傅華國醫師，將配合該診所預計執行 HaH 試辦計畫，調整醫咖 go 醫材項目、外型等，配合護理師家診，以及增加醫師藥歷系統整合，後續再與診所 HIS 系統商-展望，進行資料介接討論。</a:t>
                      </a:r>
                      <a:endParaRPr lang="zh-TW" altLang="en-US" sz="1200" b="0" i="0" u="none" strike="noStrike" kern="1200" noProof="0" dirty="0">
                        <a:solidFill>
                          <a:schemeClr val="tx1"/>
                        </a:solidFill>
                        <a:effectLst/>
                        <a:latin typeface="Calibri"/>
                        <a:ea typeface="Microsoft JhengHei"/>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dirty="0">
                          <a:solidFill>
                            <a:schemeClr val="tx1"/>
                          </a:solidFill>
                          <a:effectLst/>
                          <a:latin typeface="Calibri"/>
                          <a:ea typeface="微軟正黑體"/>
                        </a:rPr>
                        <a:t>07/30</a:t>
                      </a:r>
                      <a:r>
                        <a:rPr lang="zh-TW" altLang="en-US" sz="1200" b="0" i="0" u="none" strike="noStrike" kern="1200" noProof="0" dirty="0">
                          <a:solidFill>
                            <a:schemeClr val="tx1"/>
                          </a:solidFill>
                          <a:effectLst/>
                          <a:latin typeface="Calibri"/>
                          <a:ea typeface="Microsoft JhengHei"/>
                        </a:rPr>
                        <a:t> 拜訪嘉義陳仁德醫院李淑儀副院長及國泰長照機構蔡淑敏主任，陳仁德醫院有申請參加 </a:t>
                      </a:r>
                      <a:r>
                        <a:rPr lang="en-US" altLang="zh-TW" sz="1200" b="0" i="0" u="none" strike="noStrike" kern="1200" noProof="0" dirty="0" err="1">
                          <a:solidFill>
                            <a:schemeClr val="tx1"/>
                          </a:solidFill>
                          <a:effectLst/>
                          <a:latin typeface="Calibri"/>
                          <a:ea typeface="微軟正黑體"/>
                        </a:rPr>
                        <a:t>HaH</a:t>
                      </a:r>
                      <a:r>
                        <a:rPr lang="zh-TW" altLang="en-US" sz="1200" b="0" i="0" u="none" strike="noStrike" kern="1200" noProof="0" dirty="0">
                          <a:solidFill>
                            <a:schemeClr val="tx1"/>
                          </a:solidFill>
                          <a:effectLst/>
                          <a:latin typeface="Calibri"/>
                          <a:ea typeface="Microsoft JhengHei"/>
                        </a:rPr>
                        <a:t> 試辦計畫，會希望持續應用 </a:t>
                      </a:r>
                      <a:r>
                        <a:rPr lang="en-US" altLang="zh-TW" sz="1200" b="0" i="0" u="none" strike="noStrike" kern="1200" noProof="0" dirty="0" err="1">
                          <a:solidFill>
                            <a:schemeClr val="tx1"/>
                          </a:solidFill>
                          <a:effectLst/>
                          <a:latin typeface="Calibri"/>
                          <a:ea typeface="微軟正黑體"/>
                        </a:rPr>
                        <a:t>iMAS</a:t>
                      </a:r>
                      <a:r>
                        <a:rPr lang="zh-TW" altLang="en-US" sz="1200" b="0" i="0" u="none" strike="noStrike" kern="1200" noProof="0" dirty="0">
                          <a:solidFill>
                            <a:schemeClr val="tx1"/>
                          </a:solidFill>
                          <a:effectLst/>
                          <a:latin typeface="Calibri"/>
                          <a:ea typeface="Microsoft JhengHei"/>
                        </a:rPr>
                        <a:t> 系統，但為符合 </a:t>
                      </a:r>
                      <a:r>
                        <a:rPr lang="en-US" altLang="zh-TW" sz="1200" b="0" i="0" u="none" strike="noStrike" kern="1200" noProof="0" dirty="0" err="1">
                          <a:solidFill>
                            <a:schemeClr val="tx1"/>
                          </a:solidFill>
                          <a:effectLst/>
                          <a:latin typeface="Calibri"/>
                          <a:ea typeface="微軟正黑體"/>
                        </a:rPr>
                        <a:t>HaH</a:t>
                      </a:r>
                      <a:r>
                        <a:rPr lang="zh-TW" altLang="en-US" sz="1200" b="0" i="0" u="none" strike="noStrike" kern="1200" noProof="0" dirty="0">
                          <a:solidFill>
                            <a:schemeClr val="tx1"/>
                          </a:solidFill>
                          <a:effectLst/>
                          <a:latin typeface="Calibri"/>
                          <a:ea typeface="Microsoft JhengHei"/>
                        </a:rPr>
                        <a:t> 計畫健保署申報要求，建議要整合中華電信醫療雲之視訊遠距會診功能，另外，資料拋轉將再與該醫院申報系統商</a:t>
                      </a:r>
                      <a:r>
                        <a:rPr lang="en-US" altLang="zh-TW" sz="1200" b="0" i="0" u="none" strike="noStrike" kern="1200" noProof="0" dirty="0">
                          <a:solidFill>
                            <a:schemeClr val="tx1"/>
                          </a:solidFill>
                          <a:effectLst/>
                          <a:latin typeface="Calibri"/>
                          <a:ea typeface="微軟正黑體"/>
                        </a:rPr>
                        <a:t>-</a:t>
                      </a:r>
                      <a:r>
                        <a:rPr lang="zh-TW" altLang="en-US" sz="1200" b="0" i="0" u="none" strike="noStrike" kern="1200" noProof="0" dirty="0">
                          <a:solidFill>
                            <a:schemeClr val="tx1"/>
                          </a:solidFill>
                          <a:effectLst/>
                          <a:latin typeface="Calibri"/>
                          <a:ea typeface="Microsoft JhengHei"/>
                        </a:rPr>
                        <a:t>博鈞，討論介接事宜。</a:t>
                      </a:r>
                      <a:endParaRPr lang="en-US" altLang="zh-TW" sz="1200" b="0" i="0" u="none" strike="noStrike" kern="1200" noProof="0" dirty="0">
                        <a:solidFill>
                          <a:schemeClr val="tx1"/>
                        </a:solidFill>
                        <a:effectLst/>
                        <a:latin typeface="Calibri"/>
                        <a:ea typeface="Microsoft JhengHe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dirty="0">
                          <a:solidFill>
                            <a:srgbClr val="0000FF"/>
                          </a:solidFill>
                          <a:effectLst/>
                          <a:latin typeface="Calibri"/>
                          <a:ea typeface="Microsoft JhengHei"/>
                          <a:cs typeface="Calibri"/>
                        </a:rPr>
                        <a:t>實作北馬新的</a:t>
                      </a:r>
                      <a:r>
                        <a:rPr lang="en-US" altLang="zh-TW" sz="1200" b="0" i="0" u="none" strike="noStrike" kern="1200" noProof="0" dirty="0">
                          <a:solidFill>
                            <a:srgbClr val="0000FF"/>
                          </a:solidFill>
                          <a:effectLst/>
                          <a:latin typeface="Calibri"/>
                          <a:ea typeface="Microsoft JhengHei"/>
                          <a:cs typeface="Calibri"/>
                        </a:rPr>
                        <a:t>DCCS</a:t>
                      </a:r>
                      <a:r>
                        <a:rPr lang="zh-TW" altLang="en-US" sz="1200" b="0" i="0" u="none" strike="noStrike" kern="1200" noProof="0" dirty="0">
                          <a:solidFill>
                            <a:srgbClr val="0000FF"/>
                          </a:solidFill>
                          <a:effectLst/>
                          <a:latin typeface="Calibri"/>
                          <a:ea typeface="Microsoft JhengHei"/>
                          <a:cs typeface="Calibri"/>
                        </a:rPr>
                        <a:t>小訓練，調整小訓練的架構，規劃更接近國小三年級的樣式。與清大特教孟老師請教優化​。教案持續增加中，預計</a:t>
                      </a:r>
                      <a:r>
                        <a:rPr lang="en-US" altLang="zh-TW" sz="1200" b="0" i="0" u="none" strike="noStrike" kern="1200" noProof="0" dirty="0">
                          <a:solidFill>
                            <a:srgbClr val="0000FF"/>
                          </a:solidFill>
                          <a:effectLst/>
                          <a:latin typeface="Calibri"/>
                          <a:ea typeface="Microsoft JhengHei"/>
                          <a:cs typeface="Calibri"/>
                        </a:rPr>
                        <a:t>9</a:t>
                      </a:r>
                      <a:r>
                        <a:rPr lang="zh-TW" altLang="en-US" sz="1200" b="0" i="0" u="none" strike="noStrike" kern="1200" noProof="0" dirty="0">
                          <a:solidFill>
                            <a:srgbClr val="0000FF"/>
                          </a:solidFill>
                          <a:effectLst/>
                          <a:latin typeface="Calibri"/>
                          <a:ea typeface="Microsoft JhengHei"/>
                          <a:cs typeface="Calibri"/>
                        </a:rPr>
                        <a:t>月底開始進床臨床實驗。心保討論手環承接修改可能性。</a:t>
                      </a:r>
                    </a:p>
                    <a:p>
                      <a:pPr marL="215900" marR="0" lvl="1" indent="-215900" algn="just">
                        <a:lnSpc>
                          <a:spcPts val="2000"/>
                        </a:lnSpc>
                        <a:spcBef>
                          <a:spcPts val="0"/>
                        </a:spcBef>
                        <a:spcAft>
                          <a:spcPts val="0"/>
                        </a:spcAft>
                        <a:buClrTx/>
                        <a:buSzTx/>
                        <a:buFont typeface="Arial" panose="020B0604020202020204" pitchFamily="34" charset="0"/>
                        <a:buChar char="•"/>
                      </a:pPr>
                      <a:endParaRPr lang="zh-TW" altLang="en-US" sz="1200" b="0" i="0" u="none" strike="noStrike" kern="1200" noProof="0" dirty="0">
                        <a:solidFill>
                          <a:schemeClr val="tx1"/>
                        </a:solidFill>
                        <a:effectLst/>
                        <a:latin typeface="Calibri"/>
                        <a:ea typeface="Microsoft JhengHei"/>
                        <a:cs typeface="Calibri"/>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家醫學中心，以個案為中心跨院所</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跨科遠距會診符合國際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FHIR/DICOM</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標準</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資料交換</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：醫資加密、不落地跨系統</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跨機構授權調閱，建立規模化之實證典範。</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結合居家醫療醫學會與在宅醫療醫學會、醫材、醫療資訊平台、醫療資訊服務業者，導入數位篩檢工具、復健處方、健康賦能等服務，完備解決方案生態體系，應用推動居家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PAC/</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813356193"/>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0" lvl="1" indent="0" algn="just">
                        <a:lnSpc>
                          <a:spcPts val="2000"/>
                        </a:lnSpc>
                        <a:spcBef>
                          <a:spcPts val="0"/>
                        </a:spcBef>
                        <a:spcAft>
                          <a:spcPts val="0"/>
                        </a:spcAft>
                        <a:buFont typeface="Arial" panose="020B0604020202020204" pitchFamily="34" charset="0"/>
                        <a:buNone/>
                      </a:pPr>
                      <a:r>
                        <a:rPr lang="zh-TW" altLang="en-US" sz="1200" b="0" i="0" u="none" strike="noStrike" kern="1200" noProof="0" dirty="0">
                          <a:solidFill>
                            <a:srgbClr val="0000FF"/>
                          </a:solidFill>
                          <a:latin typeface="Calibri"/>
                          <a:ea typeface="Microsoft JhengHei"/>
                        </a:rPr>
                        <a:t>進行五個亮點與場域</a:t>
                      </a:r>
                      <a:r>
                        <a:rPr lang="en-US" altLang="zh-TW" sz="1200" b="0" i="0" u="none" strike="noStrike" kern="1200" noProof="0" dirty="0">
                          <a:solidFill>
                            <a:srgbClr val="0000FF"/>
                          </a:solidFill>
                          <a:latin typeface="Calibri"/>
                          <a:ea typeface="Microsoft JhengHei"/>
                        </a:rPr>
                        <a:t>NIS</a:t>
                      </a:r>
                      <a:r>
                        <a:rPr lang="zh-TW" altLang="en-US" sz="1200" b="0" i="0" u="none" strike="noStrike" kern="1200" noProof="0" dirty="0">
                          <a:solidFill>
                            <a:srgbClr val="0000FF"/>
                          </a:solidFill>
                          <a:latin typeface="Calibri"/>
                          <a:ea typeface="Microsoft JhengHei"/>
                        </a:rPr>
                        <a:t>系統整合、評估效果</a:t>
                      </a:r>
                    </a:p>
                    <a:p>
                      <a:pPr marL="0" lvl="1" indent="0" algn="just">
                        <a:lnSpc>
                          <a:spcPts val="2000"/>
                        </a:lnSpc>
                        <a:spcBef>
                          <a:spcPts val="0"/>
                        </a:spcBef>
                        <a:spcAft>
                          <a:spcPts val="0"/>
                        </a:spcAft>
                        <a:buFont typeface="Arial" panose="020B0604020202020204" pitchFamily="34" charset="0"/>
                        <a:buNone/>
                      </a:pPr>
                      <a:r>
                        <a:rPr lang="en-US" altLang="zh-TW" sz="1200" b="0" i="0" u="none" strike="noStrike" kern="1200" noProof="0" dirty="0">
                          <a:solidFill>
                            <a:srgbClr val="0000FF"/>
                          </a:solidFill>
                          <a:latin typeface="Calibri"/>
                          <a:ea typeface="Microsoft JhengHei"/>
                        </a:rPr>
                        <a:t>1</a:t>
                      </a:r>
                      <a:r>
                        <a:rPr lang="zh-TW" altLang="en-US" sz="1200" b="0" i="0" u="none" strike="noStrike" kern="1200" noProof="0" dirty="0">
                          <a:solidFill>
                            <a:srgbClr val="0000FF"/>
                          </a:solidFill>
                          <a:latin typeface="Calibri"/>
                          <a:ea typeface="Microsoft JhengHei"/>
                        </a:rPr>
                        <a:t>、</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示範病房</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語音輸入結合大語言模型、智慧藥櫃</a:t>
                      </a:r>
                    </a:p>
                    <a:p>
                      <a:pPr marL="265113" lvl="1" indent="0" algn="just">
                        <a:lnSpc>
                          <a:spcPts val="2000"/>
                        </a:lnSpc>
                        <a:spcBef>
                          <a:spcPts val="0"/>
                        </a:spcBef>
                        <a:spcAft>
                          <a:spcPts val="0"/>
                        </a:spcAft>
                        <a:buFont typeface="Arial" panose="020B0604020202020204" pitchFamily="34" charset="0"/>
                        <a:buNone/>
                      </a:pPr>
                      <a:r>
                        <a:rPr lang="zh-TW" altLang="en-US" sz="1200" b="0" i="0" u="none" strike="noStrike" kern="1200" noProof="0" dirty="0">
                          <a:solidFill>
                            <a:srgbClr val="0000FF"/>
                          </a:solidFill>
                          <a:latin typeface="Calibri"/>
                          <a:ea typeface="Microsoft JhengHei"/>
                        </a:rPr>
                        <a:t>整合口語輸入辨識、生成式</a:t>
                      </a:r>
                      <a:r>
                        <a:rPr lang="en-US" altLang="zh-TW" sz="1200" b="0" i="0" u="none" strike="noStrike" kern="1200" noProof="0" dirty="0">
                          <a:solidFill>
                            <a:srgbClr val="0000FF"/>
                          </a:solidFill>
                          <a:latin typeface="Calibri"/>
                          <a:ea typeface="Microsoft JhengHei"/>
                        </a:rPr>
                        <a:t>AI</a:t>
                      </a:r>
                      <a:r>
                        <a:rPr lang="zh-TW" altLang="en-US" sz="1200" b="0" i="0" u="none" strike="noStrike" kern="1200" noProof="0" dirty="0">
                          <a:solidFill>
                            <a:srgbClr val="0000FF"/>
                          </a:solidFill>
                          <a:latin typeface="Calibri"/>
                          <a:ea typeface="Microsoft JhengHei"/>
                        </a:rPr>
                        <a:t>於護理紀錄、給藥安全護理流程，與</a:t>
                      </a:r>
                      <a:r>
                        <a:rPr lang="en-US" altLang="zh-TW" sz="1200" b="0" i="0" u="none" strike="noStrike" kern="1200" noProof="0" dirty="0">
                          <a:solidFill>
                            <a:srgbClr val="0000FF"/>
                          </a:solidFill>
                          <a:latin typeface="Calibri"/>
                          <a:ea typeface="Microsoft JhengHei"/>
                        </a:rPr>
                        <a:t>NIS</a:t>
                      </a:r>
                      <a:r>
                        <a:rPr lang="zh-TW" altLang="en-US" sz="1200" b="0" i="0" u="none" strike="noStrike" kern="1200" noProof="0" dirty="0">
                          <a:solidFill>
                            <a:srgbClr val="0000FF"/>
                          </a:solidFill>
                          <a:latin typeface="Calibri"/>
                          <a:ea typeface="Microsoft JhengHei"/>
                        </a:rPr>
                        <a:t>系統進行整合</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生成入院評估：完成平板</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虛擬護理師</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問健康史，病患回答後直接生成相關健康史紀錄</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護理紀錄：完成護理師口語輸入後，直接生成護理病歷紀錄內容</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系統帶入焦點護理</a:t>
                      </a:r>
                      <a:r>
                        <a:rPr lang="en-US" altLang="zh-TW" sz="1200" b="0" i="0" u="none" strike="noStrike" kern="1200" noProof="0" dirty="0">
                          <a:solidFill>
                            <a:srgbClr val="0000FF"/>
                          </a:solidFill>
                          <a:latin typeface="Calibri"/>
                          <a:ea typeface="Microsoft JhengHei"/>
                        </a:rPr>
                        <a:t>)</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交班紀錄：完成護理師口語輸入並一鍵生成交班關注清單功能</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完成護理站藥櫃、智慧藥車與</a:t>
                      </a:r>
                      <a:r>
                        <a:rPr lang="en-US" altLang="zh-TW" sz="1200" b="0" i="0" u="none" strike="noStrike" kern="1200" noProof="0" dirty="0">
                          <a:solidFill>
                            <a:srgbClr val="0000FF"/>
                          </a:solidFill>
                          <a:latin typeface="Calibri"/>
                          <a:ea typeface="Microsoft JhengHei"/>
                        </a:rPr>
                        <a:t>NIS</a:t>
                      </a:r>
                      <a:r>
                        <a:rPr lang="zh-TW" altLang="en-US" sz="1200" b="0" i="0" u="none" strike="noStrike" kern="1200" noProof="0" dirty="0">
                          <a:solidFill>
                            <a:srgbClr val="0000FF"/>
                          </a:solidFill>
                          <a:latin typeface="Calibri"/>
                          <a:ea typeface="Microsoft JhengHei"/>
                        </a:rPr>
                        <a:t>系統整合介接</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掃描手環身分辨識</a:t>
                      </a:r>
                      <a:r>
                        <a:rPr lang="en-US" altLang="zh-TW" sz="1200" b="0" i="0" u="none" strike="noStrike" kern="1200" noProof="0" dirty="0">
                          <a:solidFill>
                            <a:srgbClr val="0000FF"/>
                          </a:solidFill>
                          <a:latin typeface="Calibri"/>
                          <a:ea typeface="Microsoft JhengHei"/>
                        </a:rPr>
                        <a:t>)</a:t>
                      </a:r>
                    </a:p>
                    <a:p>
                      <a:pPr marL="0" lvl="1" indent="0" algn="just">
                        <a:lnSpc>
                          <a:spcPts val="2000"/>
                        </a:lnSpc>
                        <a:spcBef>
                          <a:spcPts val="0"/>
                        </a:spcBef>
                        <a:spcAft>
                          <a:spcPts val="0"/>
                        </a:spcAft>
                        <a:buFont typeface="Arial" panose="020B0604020202020204" pitchFamily="34" charset="0"/>
                        <a:buNone/>
                      </a:pPr>
                      <a:r>
                        <a:rPr lang="en-US" altLang="zh-TW" sz="1200" b="0" i="0" u="none" strike="noStrike" kern="1200" noProof="0" dirty="0">
                          <a:solidFill>
                            <a:srgbClr val="0000FF"/>
                          </a:solidFill>
                          <a:latin typeface="Calibri"/>
                          <a:ea typeface="Microsoft JhengHei"/>
                        </a:rPr>
                        <a:t>2</a:t>
                      </a:r>
                      <a:r>
                        <a:rPr lang="zh-TW" altLang="en-US" sz="1200" b="0" i="0" u="none" strike="noStrike" kern="1200" noProof="0" dirty="0">
                          <a:solidFill>
                            <a:srgbClr val="0000FF"/>
                          </a:solidFill>
                          <a:latin typeface="Calibri"/>
                          <a:ea typeface="Microsoft JhengHei"/>
                        </a:rPr>
                        <a:t>、</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未來病房</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早期警示系統、電子尿布</a:t>
                      </a:r>
                    </a:p>
                    <a:p>
                      <a:pPr marL="265113" lvl="1" indent="0" algn="just">
                        <a:lnSpc>
                          <a:spcPts val="2000"/>
                        </a:lnSpc>
                        <a:spcBef>
                          <a:spcPts val="0"/>
                        </a:spcBef>
                        <a:spcAft>
                          <a:spcPts val="0"/>
                        </a:spcAft>
                        <a:buFont typeface="Arial" panose="020B0604020202020204" pitchFamily="34" charset="0"/>
                        <a:buNone/>
                      </a:pPr>
                      <a:r>
                        <a:rPr lang="zh-TW" altLang="en-US" sz="1200" b="0" i="0" u="none" strike="noStrike" kern="1200" noProof="0" dirty="0">
                          <a:solidFill>
                            <a:srgbClr val="0000FF"/>
                          </a:solidFill>
                          <a:latin typeface="Calibri"/>
                          <a:ea typeface="Microsoft JhengHei"/>
                        </a:rPr>
                        <a:t>確認生命徵象輸入與判讀結果之系統整合事項</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生命徵象數據輸入、早期預警判讀輸出，與系統整合之介面設計與</a:t>
                      </a:r>
                      <a:r>
                        <a:rPr lang="en-US" altLang="zh-TW" sz="1200" b="0" i="0" u="none" strike="noStrike" kern="1200" noProof="0" dirty="0">
                          <a:solidFill>
                            <a:srgbClr val="0000FF"/>
                          </a:solidFill>
                          <a:latin typeface="Calibri"/>
                          <a:ea typeface="Microsoft JhengHei"/>
                        </a:rPr>
                        <a:t>ETL</a:t>
                      </a:r>
                      <a:r>
                        <a:rPr lang="zh-TW" altLang="en-US" sz="1200" b="0" i="0" u="none" strike="noStrike" kern="1200" noProof="0" dirty="0">
                          <a:solidFill>
                            <a:srgbClr val="0000FF"/>
                          </a:solidFill>
                          <a:latin typeface="Calibri"/>
                          <a:ea typeface="Microsoft JhengHei"/>
                        </a:rPr>
                        <a:t>資料處理</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與</a:t>
                      </a:r>
                      <a:r>
                        <a:rPr lang="en-US" altLang="zh-TW" sz="1200" b="0" i="0" u="none" strike="noStrike" kern="1200" noProof="0" dirty="0">
                          <a:solidFill>
                            <a:srgbClr val="0000FF"/>
                          </a:solidFill>
                          <a:latin typeface="Calibri"/>
                          <a:ea typeface="Microsoft JhengHei"/>
                        </a:rPr>
                        <a:t>NIS)</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智慧排泄系統輸出與</a:t>
                      </a:r>
                      <a:r>
                        <a:rPr lang="en-US" altLang="zh-TW" sz="1200" b="0" i="0" u="none" strike="noStrike" kern="1200" noProof="0" dirty="0">
                          <a:solidFill>
                            <a:srgbClr val="0000FF"/>
                          </a:solidFill>
                          <a:latin typeface="Calibri"/>
                          <a:ea typeface="Microsoft JhengHei"/>
                        </a:rPr>
                        <a:t>NIS</a:t>
                      </a:r>
                      <a:r>
                        <a:rPr lang="zh-TW" altLang="en-US" sz="1200" b="0" i="0" u="none" strike="noStrike" kern="1200" noProof="0" dirty="0">
                          <a:solidFill>
                            <a:srgbClr val="0000FF"/>
                          </a:solidFill>
                          <a:latin typeface="Calibri"/>
                          <a:ea typeface="Microsoft JhengHei"/>
                        </a:rPr>
                        <a:t>系統對接規格確認</a:t>
                      </a:r>
                    </a:p>
                    <a:p>
                      <a:pPr marL="0" lvl="1" indent="0" algn="just">
                        <a:lnSpc>
                          <a:spcPts val="2000"/>
                        </a:lnSpc>
                        <a:spcBef>
                          <a:spcPts val="0"/>
                        </a:spcBef>
                        <a:spcAft>
                          <a:spcPts val="0"/>
                        </a:spcAft>
                        <a:buFont typeface="Arial" panose="020B0604020202020204" pitchFamily="34" charset="0"/>
                        <a:buNone/>
                      </a:pPr>
                      <a:r>
                        <a:rPr lang="en-US" altLang="zh-TW" sz="1200" b="0" i="0" u="none" strike="noStrike" kern="1200" noProof="0" dirty="0">
                          <a:solidFill>
                            <a:srgbClr val="0000FF"/>
                          </a:solidFill>
                          <a:latin typeface="Calibri"/>
                          <a:ea typeface="Microsoft JhengHei"/>
                        </a:rPr>
                        <a:t>3</a:t>
                      </a:r>
                      <a:r>
                        <a:rPr lang="zh-TW" altLang="en-US" sz="1200" b="0" i="0" u="none" strike="noStrike" kern="1200" noProof="0" dirty="0">
                          <a:solidFill>
                            <a:srgbClr val="0000FF"/>
                          </a:solidFill>
                          <a:latin typeface="Calibri"/>
                          <a:ea typeface="Microsoft JhengHei"/>
                        </a:rPr>
                        <a:t>、</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未來病房</a:t>
                      </a:r>
                      <a:r>
                        <a:rPr lang="en-US" altLang="zh-TW" sz="1200" b="0" i="0" u="none" strike="noStrike" kern="1200" noProof="0" dirty="0">
                          <a:solidFill>
                            <a:srgbClr val="0000FF"/>
                          </a:solidFill>
                          <a:latin typeface="Calibri"/>
                          <a:ea typeface="Microsoft JhengHei"/>
                        </a:rPr>
                        <a:t>)</a:t>
                      </a:r>
                      <a:r>
                        <a:rPr lang="zh-TW" altLang="en-US" sz="1200" b="0" i="0" u="none" strike="noStrike" kern="1200" noProof="0" dirty="0">
                          <a:solidFill>
                            <a:srgbClr val="0000FF"/>
                          </a:solidFill>
                          <a:latin typeface="Calibri"/>
                          <a:ea typeface="Microsoft JhengHei"/>
                        </a:rPr>
                        <a:t>護理阿凡達</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透過入院護理評估虛擬生成對話系統應用，生成虛擬護理師</a:t>
                      </a:r>
                    </a:p>
                    <a:p>
                      <a:pPr marL="436563" lvl="1" indent="-171450" algn="just">
                        <a:lnSpc>
                          <a:spcPts val="2000"/>
                        </a:lnSpc>
                        <a:spcBef>
                          <a:spcPts val="0"/>
                        </a:spcBef>
                        <a:spcAft>
                          <a:spcPts val="0"/>
                        </a:spcAft>
                        <a:buFont typeface="Arial" panose="020B0604020202020204" pitchFamily="34" charset="0"/>
                        <a:buChar char="•"/>
                      </a:pPr>
                      <a:r>
                        <a:rPr lang="zh-TW" altLang="en-US" sz="1200" b="0" i="0" u="none" strike="noStrike" kern="1200" noProof="0" dirty="0">
                          <a:solidFill>
                            <a:srgbClr val="0000FF"/>
                          </a:solidFill>
                          <a:latin typeface="Calibri"/>
                          <a:ea typeface="Microsoft JhengHei"/>
                        </a:rPr>
                        <a:t>進行病人端預問診與醫師端檢視作業流程討論</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1838440088"/>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dirty="0">
                          <a:solidFill>
                            <a:schemeClr val="tx1"/>
                          </a:solidFill>
                          <a:effectLst/>
                          <a:latin typeface="Calibri"/>
                          <a:ea typeface="微軟正黑體"/>
                          <a:cs typeface="Calibri"/>
                        </a:rPr>
                        <a:t>預計將方案推動導入國內物理治療所。</a:t>
                      </a:r>
                      <a:endParaRPr lang="en-US" altLang="zh-CN" sz="1200" kern="1200" dirty="0">
                        <a:solidFill>
                          <a:schemeClr val="tx1"/>
                        </a:solidFill>
                        <a:effectLst/>
                        <a:latin typeface="Calibri"/>
                        <a:ea typeface="微軟正黑體"/>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dirty="0">
                          <a:solidFill>
                            <a:schemeClr val="tx1"/>
                          </a:solidFill>
                          <a:effectLst/>
                          <a:latin typeface="Calibri"/>
                          <a:ea typeface="微軟正黑體"/>
                        </a:rPr>
                        <a:t>已和中醫大蔡崇豪院長、呂明桂主任簽約委託執行 IRB 申請與場域驗證合作，進一步研究新的介入策略「適應性 RAS」，以凍結步態(FOG)之 PD 個案為對象，針對不同屬性之 RAS 技術，比較 Open-loop 與 Closed-loop 介入策略之成效。</a:t>
                      </a: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dirty="0">
                          <a:solidFill>
                            <a:schemeClr val="tx1"/>
                          </a:solidFill>
                          <a:effectLst/>
                          <a:latin typeface="Calibri"/>
                          <a:ea typeface="微軟正黑體"/>
                        </a:rPr>
                        <a:t>與台大新竹分院戴春暉主任討論場域驗證合作，進一步研究音樂節律刺激訓練於接受深腦刺激術巴金森患者之步態效益。</a:t>
                      </a:r>
                      <a:r>
                        <a:rPr lang="en-US" altLang="zh-TW" sz="1200" b="0" i="0" u="none" strike="noStrike" kern="1200" noProof="0" dirty="0">
                          <a:solidFill>
                            <a:srgbClr val="0000FF"/>
                          </a:solidFill>
                          <a:effectLst/>
                          <a:latin typeface="Calibri"/>
                          <a:ea typeface="微軟正黑體"/>
                        </a:rPr>
                        <a:t>8/23</a:t>
                      </a:r>
                      <a:r>
                        <a:rPr lang="zh-TW" altLang="en-US" sz="1200" b="0" i="0" u="none" strike="noStrike" kern="1200" noProof="0" dirty="0">
                          <a:solidFill>
                            <a:srgbClr val="0000FF"/>
                          </a:solidFill>
                          <a:effectLst/>
                          <a:latin typeface="Calibri"/>
                          <a:ea typeface="微軟正黑體"/>
                        </a:rPr>
                        <a:t>臺大新竹分院場域驗證實體會議。</a:t>
                      </a: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dirty="0">
                          <a:solidFill>
                            <a:srgbClr val="0000FF"/>
                          </a:solidFill>
                          <a:effectLst/>
                          <a:latin typeface="Calibri"/>
                          <a:ea typeface="微軟正黑體"/>
                        </a:rPr>
                        <a:t>8</a:t>
                      </a:r>
                      <a:r>
                        <a:rPr lang="zh-TW" altLang="en-US" sz="1200" b="0" i="0" u="none" strike="noStrike" kern="1200" noProof="0" dirty="0">
                          <a:solidFill>
                            <a:srgbClr val="0000FF"/>
                          </a:solidFill>
                          <a:effectLst/>
                          <a:latin typeface="Calibri"/>
                          <a:ea typeface="微軟正黑體"/>
                        </a:rPr>
                        <a:t>月場域佈建測試中，預計於</a:t>
                      </a:r>
                      <a:r>
                        <a:rPr lang="en-US" altLang="zh-TW" sz="1200" b="0" i="0" u="none" strike="noStrike" kern="1200" noProof="0" dirty="0">
                          <a:solidFill>
                            <a:srgbClr val="0000FF"/>
                          </a:solidFill>
                          <a:effectLst/>
                          <a:latin typeface="Calibri"/>
                          <a:ea typeface="微軟正黑體"/>
                        </a:rPr>
                        <a:t>9</a:t>
                      </a:r>
                      <a:r>
                        <a:rPr lang="zh-TW" altLang="en-US" sz="1200" b="0" i="0" u="none" strike="noStrike" kern="1200" noProof="0" dirty="0">
                          <a:solidFill>
                            <a:srgbClr val="0000FF"/>
                          </a:solidFill>
                          <a:effectLst/>
                          <a:latin typeface="Calibri"/>
                          <a:ea typeface="微軟正黑體"/>
                        </a:rPr>
                        <a:t>月進行場域</a:t>
                      </a:r>
                      <a:r>
                        <a:rPr lang="en-US" altLang="zh-TW" sz="1200" b="0" i="0" u="none" strike="noStrike" kern="1200" noProof="0" dirty="0">
                          <a:solidFill>
                            <a:srgbClr val="0000FF"/>
                          </a:solidFill>
                          <a:effectLst/>
                          <a:latin typeface="Calibri"/>
                          <a:ea typeface="微軟正黑體"/>
                        </a:rPr>
                        <a:t>IRB</a:t>
                      </a:r>
                      <a:r>
                        <a:rPr lang="zh-TW" altLang="en-US" sz="1200" b="0" i="0" u="none" strike="noStrike" kern="1200" noProof="0" dirty="0">
                          <a:solidFill>
                            <a:srgbClr val="0000FF"/>
                          </a:solidFill>
                          <a:effectLst/>
                          <a:latin typeface="Calibri"/>
                          <a:ea typeface="微軟正黑體"/>
                        </a:rPr>
                        <a:t>驗證。</a:t>
                      </a:r>
                      <a:endParaRPr lang="zh-TW" sz="1200" b="0" i="0" u="none" strike="noStrike" kern="1200" noProof="0" dirty="0">
                        <a:solidFill>
                          <a:schemeClr val="tx1"/>
                        </a:solidFill>
                        <a:effectLst/>
                        <a:latin typeface="Calibri"/>
                        <a:ea typeface="微軟正黑體"/>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962B17-4CDF-4B6A-9B71-C306F2B8AB2A}">
  <ds:schemaRefs>
    <ds:schemaRef ds:uri="http://schemas.microsoft.com/office/2006/metadata/propertie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a048a829-da38-4e78-83b1-f53b80d599ea"/>
    <ds:schemaRef ds:uri="7a49a012-1a42-488a-ad65-57305d193449"/>
  </ds:schemaRefs>
</ds:datastoreItem>
</file>

<file path=customXml/itemProps2.xml><?xml version="1.0" encoding="utf-8"?>
<ds:datastoreItem xmlns:ds="http://schemas.openxmlformats.org/officeDocument/2006/customXml" ds:itemID="{56296B53-FA1C-4984-93E9-0EF0DA577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9a012-1a42-488a-ad65-57305d193449"/>
    <ds:schemaRef ds:uri="a048a829-da38-4e78-83b1-f53b80d599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0869CA-55C3-49A3-BD9B-173713121A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91203</TotalTime>
  <Words>2466</Words>
  <Application>Microsoft Office PowerPoint</Application>
  <PresentationFormat>如螢幕大小 (4:3)</PresentationFormat>
  <Paragraphs>339</Paragraphs>
  <Slides>10</Slides>
  <Notes>9</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10</vt:i4>
      </vt:variant>
    </vt:vector>
  </HeadingPairs>
  <TitlesOfParts>
    <vt:vector size="19" baseType="lpstr">
      <vt:lpstr>Arial,Sans-Serif</vt:lpstr>
      <vt:lpstr>微軟正黑體</vt:lpstr>
      <vt:lpstr>微軟正黑體</vt:lpstr>
      <vt:lpstr>Arial</vt:lpstr>
      <vt:lpstr>Bookman Old Style</vt:lpstr>
      <vt:lpstr>Calibri</vt:lpstr>
      <vt:lpstr>Times New Roman</vt:lpstr>
      <vt:lpstr>Wingdings</vt:lpstr>
      <vt:lpstr>1_佈景主題1</vt:lpstr>
      <vt:lpstr>H 組經營團隊會議報告</vt:lpstr>
      <vt:lpstr>PowerPoint 簡報</vt:lpstr>
      <vt:lpstr>PowerPoint 簡報</vt:lpstr>
      <vt:lpstr>PowerPoint 簡報</vt:lpstr>
      <vt:lpstr>H 組簽約中/推廣中案件說明-2</vt:lpstr>
      <vt:lpstr>附　件</vt:lpstr>
      <vt:lpstr>H 組重大效益推動案例進度(1/3)</vt:lpstr>
      <vt:lpstr>H 組重大效益推動案例進度(2/3)</vt:lpstr>
      <vt:lpstr>H 組重大效益推動案例進度(3/3)</vt:lpstr>
      <vt:lpstr>PowerPoint 簡報</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徐芳怡</cp:lastModifiedBy>
  <cp:revision>7758</cp:revision>
  <cp:lastPrinted>2023-09-11T04:51:59Z</cp:lastPrinted>
  <dcterms:created xsi:type="dcterms:W3CDTF">2008-08-15T19:18:09Z</dcterms:created>
  <dcterms:modified xsi:type="dcterms:W3CDTF">2024-08-26T16:11:45Z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