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723" r:id="rId2"/>
    <p:sldMasterId id="2147483735" r:id="rId3"/>
  </p:sldMasterIdLst>
  <p:notesMasterIdLst>
    <p:notesMasterId r:id="rId28"/>
  </p:notesMasterIdLst>
  <p:handoutMasterIdLst>
    <p:handoutMasterId r:id="rId29"/>
  </p:handoutMasterIdLst>
  <p:sldIdLst>
    <p:sldId id="626" r:id="rId4"/>
    <p:sldId id="821" r:id="rId5"/>
    <p:sldId id="804" r:id="rId6"/>
    <p:sldId id="815" r:id="rId7"/>
    <p:sldId id="782" r:id="rId8"/>
    <p:sldId id="696" r:id="rId9"/>
    <p:sldId id="779" r:id="rId10"/>
    <p:sldId id="820" r:id="rId11"/>
    <p:sldId id="814" r:id="rId12"/>
    <p:sldId id="818" r:id="rId13"/>
    <p:sldId id="817" r:id="rId14"/>
    <p:sldId id="784" r:id="rId15"/>
    <p:sldId id="783" r:id="rId16"/>
    <p:sldId id="836" r:id="rId17"/>
    <p:sldId id="822" r:id="rId18"/>
    <p:sldId id="768" r:id="rId19"/>
    <p:sldId id="833" r:id="rId20"/>
    <p:sldId id="755" r:id="rId21"/>
    <p:sldId id="819" r:id="rId22"/>
    <p:sldId id="838" r:id="rId23"/>
    <p:sldId id="762" r:id="rId24"/>
    <p:sldId id="837" r:id="rId25"/>
    <p:sldId id="835" r:id="rId26"/>
    <p:sldId id="832" r:id="rId27"/>
  </p:sldIdLst>
  <p:sldSz cx="9144000" cy="6858000" type="screen4x3"/>
  <p:notesSz cx="6797675" cy="9928225"/>
  <p:defaultTextStyle>
    <a:defPPr>
      <a:defRPr lang="zh-TW"/>
    </a:defPPr>
    <a:lvl1pPr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90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002060"/>
    <a:srgbClr val="FFFF99"/>
    <a:srgbClr val="DBF8F9"/>
    <a:srgbClr val="ABFFF7"/>
    <a:srgbClr val="66FFFF"/>
    <a:srgbClr val="000099"/>
    <a:srgbClr val="FFFFFF"/>
    <a:srgbClr val="3634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淺色樣式 1 - 輔色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B344D84-9AFB-497E-A393-DC336BA19D2E}" styleName="中等深淺樣式 3 - 輔色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17" autoAdjust="0"/>
    <p:restoredTop sz="99400" autoAdjust="0"/>
  </p:normalViewPr>
  <p:slideViewPr>
    <p:cSldViewPr snapToGrid="0">
      <p:cViewPr varScale="1">
        <p:scale>
          <a:sx n="65" d="100"/>
          <a:sy n="65" d="100"/>
        </p:scale>
        <p:origin x="1456" y="60"/>
      </p:cViewPr>
      <p:guideLst>
        <p:guide orient="horz" pos="2183"/>
        <p:guide pos="29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332"/>
    </p:cViewPr>
  </p:sorterViewPr>
  <p:notesViewPr>
    <p:cSldViewPr snapToGrid="0">
      <p:cViewPr varScale="1">
        <p:scale>
          <a:sx n="74" d="100"/>
          <a:sy n="74" d="100"/>
        </p:scale>
        <p:origin x="3354" y="60"/>
      </p:cViewPr>
      <p:guideLst>
        <p:guide orient="horz" pos="3128"/>
        <p:guide pos="2142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1" y="1"/>
            <a:ext cx="2945659" cy="496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54" y="1"/>
            <a:ext cx="2945659" cy="496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1" y="9430094"/>
            <a:ext cx="2945659" cy="496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54" y="9430094"/>
            <a:ext cx="2945659" cy="496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A3C1836-1D35-4551-B5A9-6FD8CCC5FF5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00603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1" y="1"/>
            <a:ext cx="2945659" cy="4964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54" y="1"/>
            <a:ext cx="2945659" cy="4964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3AF2CE5-511B-4E6F-A6C4-807EE711B3E8}" type="datetimeFigureOut">
              <a:rPr lang="zh-TW" altLang="en-US"/>
              <a:pPr>
                <a:defRPr/>
              </a:pPr>
              <a:t>2024/8/28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75" y="4715915"/>
            <a:ext cx="5438139" cy="446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1" y="9430094"/>
            <a:ext cx="2945659" cy="4964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54" y="9430094"/>
            <a:ext cx="2945659" cy="4964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EB41366-FE2A-4E2F-94BC-6DB0CE3C5E6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00721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00C6E-B47C-4212-964B-B422CF3A9F49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29172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02753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七月份新增</a:t>
            </a:r>
            <a:r>
              <a:rPr lang="en-US" altLang="zh-TW" dirty="0"/>
              <a:t>N301AA </a:t>
            </a:r>
            <a:r>
              <a:rPr lang="zh-TW" altLang="en-US" dirty="0"/>
              <a:t>環構</a:t>
            </a: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08338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110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叡藝呆帳沖銷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和解討回款    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(MN6500  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損失與賠償動支數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80752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3661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8766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16665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72164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05086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83044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3956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1289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399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0" descr="E版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4110038"/>
            <a:ext cx="2762250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9138" y="2338388"/>
            <a:ext cx="7772400" cy="765175"/>
          </a:xfr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lang="zh-TW" altLang="en-US" sz="4000" b="0" noProof="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j-cs"/>
              </a:defRPr>
            </a:lvl1pPr>
          </a:lstStyle>
          <a:p>
            <a:pPr lvl="0"/>
            <a:r>
              <a:rPr lang="zh-TW" altLang="en-US" noProof="0" dirty="0"/>
              <a:t>按一下以編輯母片標題樣式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19138" y="3598863"/>
            <a:ext cx="7013575" cy="914400"/>
          </a:xfrm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 lvl="0"/>
            <a:r>
              <a:rPr lang="zh-TW" altLang="en-US" noProof="0" dirty="0"/>
              <a:t>按一下以編輯母片副標題樣式</a:t>
            </a:r>
          </a:p>
        </p:txBody>
      </p:sp>
      <p:pic>
        <p:nvPicPr>
          <p:cNvPr id="10" name="Picture 28" descr="itri_CEL_A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8" y="44603"/>
            <a:ext cx="1678774" cy="38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圖片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063" y="89862"/>
            <a:ext cx="790243" cy="324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 sz="1000" dirty="0"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sp>
        <p:nvSpPr>
          <p:cNvPr id="12" name="Text Box 48"/>
          <p:cNvSpPr txBox="1">
            <a:spLocks noChangeArrowheads="1"/>
          </p:cNvSpPr>
          <p:nvPr userDrawn="1"/>
        </p:nvSpPr>
        <p:spPr bwMode="auto">
          <a:xfrm>
            <a:off x="-1" y="6621462"/>
            <a:ext cx="695306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l" eaLnBrk="1" hangingPunct="1">
              <a:defRPr/>
            </a:pPr>
            <a:r>
              <a:rPr kumimoji="1" lang="zh-TW" altLang="en-US" sz="1000" b="0" i="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工業技術研究院機密資料 禁止複製、轉載、外流</a:t>
            </a:r>
            <a:r>
              <a:rPr kumimoji="1" lang="zh-TW" altLang="en-US" sz="1000" b="0" i="0" kern="1200" baseline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  </a:t>
            </a:r>
            <a:r>
              <a:rPr kumimoji="1" lang="en-US" altLang="zh-TW" sz="1000" b="0" i="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ITRI CONFIDENTIAL DOCUMENT DO NOT COPY OR DISTRIBUTE</a:t>
            </a:r>
            <a:endParaRPr lang="zh-TW" altLang="en-US" sz="1000" dirty="0">
              <a:solidFill>
                <a:schemeClr val="bg1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sp>
        <p:nvSpPr>
          <p:cNvPr id="14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5878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29413" y="493612"/>
            <a:ext cx="2092325" cy="5897663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0850" y="493612"/>
            <a:ext cx="6126163" cy="5897663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03894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0" descr="E版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4110038"/>
            <a:ext cx="2762250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9138" y="2338388"/>
            <a:ext cx="7772400" cy="765175"/>
          </a:xfr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lang="zh-TW" altLang="en-US" sz="4000" b="0" noProof="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j-cs"/>
              </a:defRPr>
            </a:lvl1pPr>
          </a:lstStyle>
          <a:p>
            <a:pPr lvl="0"/>
            <a:r>
              <a:rPr lang="zh-TW" altLang="en-US" noProof="0" dirty="0"/>
              <a:t>按一下以編輯母片標題樣式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19138" y="3598863"/>
            <a:ext cx="7013575" cy="914400"/>
          </a:xfrm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 lvl="0"/>
            <a:r>
              <a:rPr lang="zh-TW" altLang="en-US" noProof="0" dirty="0"/>
              <a:t>按一下以編輯母片副標題樣式</a:t>
            </a:r>
          </a:p>
        </p:txBody>
      </p:sp>
      <p:pic>
        <p:nvPicPr>
          <p:cNvPr id="10" name="Picture 28" descr="itri_CEL_A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8" y="44603"/>
            <a:ext cx="1678774" cy="38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圖片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063" y="89862"/>
            <a:ext cx="790243" cy="324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 sz="1000" dirty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sp>
        <p:nvSpPr>
          <p:cNvPr id="12" name="Text Box 48"/>
          <p:cNvSpPr txBox="1">
            <a:spLocks noChangeArrowheads="1"/>
          </p:cNvSpPr>
          <p:nvPr userDrawn="1"/>
        </p:nvSpPr>
        <p:spPr bwMode="auto">
          <a:xfrm>
            <a:off x="-1" y="6621462"/>
            <a:ext cx="695306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l" eaLnBrk="1" hangingPunct="1">
              <a:defRPr/>
            </a:pPr>
            <a:r>
              <a:rPr lang="zh-TW" altLang="en-US" sz="1000" dirty="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工業技術研究院機密資料 禁止複製、轉載、外流  </a:t>
            </a:r>
            <a:r>
              <a:rPr lang="en-US" altLang="zh-TW" sz="1000" dirty="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ITRI CONFIDENTIAL DOCUMENT DO NOT COPY OR DISTRIBUTE</a:t>
            </a:r>
            <a:endParaRPr lang="zh-TW" altLang="en-US" sz="1000" dirty="0">
              <a:solidFill>
                <a:srgbClr val="FFFFFF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sp>
        <p:nvSpPr>
          <p:cNvPr id="14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703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effectLst/>
                <a:latin typeface="Calibri" panose="020F0502020204030204" pitchFamily="34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zh-TW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pic>
        <p:nvPicPr>
          <p:cNvPr id="7" name="Picture 60" descr="E版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3866592"/>
            <a:ext cx="2762250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2"/>
          </p:nvPr>
        </p:nvSpPr>
        <p:spPr>
          <a:xfrm>
            <a:off x="450850" y="1285592"/>
            <a:ext cx="8369300" cy="5100362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 marL="715963" indent="-271463">
              <a:buFont typeface="Times New Roman" panose="02020603050405020304" pitchFamily="18" charset="0"/>
              <a:buChar char="−"/>
              <a:defRPr>
                <a:latin typeface="Calibri" panose="020F0502020204030204" pitchFamily="34" charset="0"/>
              </a:defRPr>
            </a:lvl2pPr>
            <a:lvl3pPr marL="1146175" indent="-342900">
              <a:buFont typeface="Wingdings" panose="05000000000000000000" pitchFamily="2" charset="2"/>
              <a:buChar char="Ø"/>
              <a:tabLst>
                <a:tab pos="987425" algn="l"/>
              </a:tabLst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 marL="1720850" indent="-285750">
              <a:buFont typeface="Wingdings" panose="05000000000000000000" pitchFamily="2" charset="2"/>
              <a:buChar char="ü"/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2826399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pattFill prst="pct5">
          <a:fgClr>
            <a:srgbClr val="ABE9F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23456\Desktop\未命名-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3861008"/>
            <a:ext cx="276225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 sz="100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034518"/>
            <a:ext cx="7772400" cy="778358"/>
          </a:xfrm>
        </p:spPr>
        <p:txBody>
          <a:bodyPr anchor="t"/>
          <a:lstStyle>
            <a:lvl1pPr algn="l">
              <a:defRPr sz="4000" b="0" cap="all"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3812875"/>
            <a:ext cx="7772400" cy="670884"/>
          </a:xfrm>
        </p:spPr>
        <p:txBody>
          <a:bodyPr anchor="t"/>
          <a:lstStyle>
            <a:lvl1pPr marL="0" indent="0" algn="l" rtl="0" eaLnBrk="1" fontAlgn="base" hangingPunct="1">
              <a:spcBef>
                <a:spcPct val="0"/>
              </a:spcBef>
              <a:spcAft>
                <a:spcPct val="0"/>
              </a:spcAft>
              <a:buNone/>
              <a:defRPr kumimoji="1" lang="zh-TW" altLang="en-US" sz="2000" b="0" noProof="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j-cs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2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  <p:sp>
        <p:nvSpPr>
          <p:cNvPr id="11" name="Text Box 48"/>
          <p:cNvSpPr txBox="1">
            <a:spLocks noChangeArrowheads="1"/>
          </p:cNvSpPr>
          <p:nvPr userDrawn="1"/>
        </p:nvSpPr>
        <p:spPr bwMode="auto">
          <a:xfrm>
            <a:off x="-1" y="6621462"/>
            <a:ext cx="695306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l" eaLnBrk="1" hangingPunct="1">
              <a:defRPr/>
            </a:pPr>
            <a:r>
              <a:rPr lang="zh-TW" altLang="en-US" sz="1000" dirty="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工業技術研究院機密資料 禁止複製、轉載、外流  </a:t>
            </a:r>
            <a:r>
              <a:rPr lang="en-US" altLang="zh-TW" sz="1000" dirty="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ITRI CONFIDENTIAL DOCUMENT DO NOT COPY OR DISTRIBUTE</a:t>
            </a:r>
            <a:endParaRPr lang="zh-TW" altLang="en-US" sz="1000" dirty="0">
              <a:solidFill>
                <a:srgbClr val="FFFFFF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pic>
        <p:nvPicPr>
          <p:cNvPr id="14" name="圖片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063" y="89862"/>
            <a:ext cx="790243" cy="3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53" descr="itri_CEL_C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65088"/>
            <a:ext cx="1681162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6433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8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9701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1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  <p:sp>
        <p:nvSpPr>
          <p:cNvPr id="10" name="Text Box 48"/>
          <p:cNvSpPr txBox="1">
            <a:spLocks noChangeArrowheads="1"/>
          </p:cNvSpPr>
          <p:nvPr userDrawn="1"/>
        </p:nvSpPr>
        <p:spPr bwMode="auto">
          <a:xfrm>
            <a:off x="-1" y="6621462"/>
            <a:ext cx="695306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l" eaLnBrk="1" hangingPunct="1">
              <a:defRPr/>
            </a:pPr>
            <a:r>
              <a:rPr lang="zh-TW" altLang="en-US" sz="1000" dirty="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工業技術研究院機密資料 禁止複製、轉載、外流  </a:t>
            </a:r>
            <a:r>
              <a:rPr lang="en-US" altLang="zh-TW" sz="1000" dirty="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ITRI CONFIDENTIAL DOCUMENT DO NOT COPY OR DISTRIBUTE</a:t>
            </a:r>
            <a:endParaRPr lang="zh-TW" altLang="en-US" sz="1000" dirty="0">
              <a:solidFill>
                <a:srgbClr val="FFFFFF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pic>
        <p:nvPicPr>
          <p:cNvPr id="12" name="圖片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063" y="89862"/>
            <a:ext cx="790243" cy="3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53" descr="itri_CEL_C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65088"/>
            <a:ext cx="1681162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07470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4668"/>
            <a:ext cx="8229600" cy="635000"/>
          </a:xfrm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2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3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marL="271463" indent="-271463">
              <a:defRPr sz="2400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533400" indent="-180975">
              <a:defRPr sz="2000"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806450" indent="-184150">
              <a:tabLst>
                <a:tab pos="896938" algn="l"/>
              </a:tabLst>
              <a:defRPr sz="1800"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077913" indent="-187325">
              <a:tabLst>
                <a:tab pos="1077913" algn="l"/>
              </a:tabLst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1168400" indent="-85725"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13" name="內容版面配置區 8"/>
          <p:cNvSpPr>
            <a:spLocks noGrp="1"/>
          </p:cNvSpPr>
          <p:nvPr>
            <p:ph sz="quarter" idx="14"/>
          </p:nvPr>
        </p:nvSpPr>
        <p:spPr>
          <a:xfrm>
            <a:off x="4646612" y="2174875"/>
            <a:ext cx="4040188" cy="3951288"/>
          </a:xfrm>
        </p:spPr>
        <p:txBody>
          <a:bodyPr/>
          <a:lstStyle>
            <a:lvl1pPr marL="271463" indent="-271463">
              <a:defRPr sz="2400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533400" indent="-180975">
              <a:defRPr sz="2000"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806450" indent="-184150">
              <a:tabLst>
                <a:tab pos="896938" algn="l"/>
              </a:tabLst>
              <a:defRPr sz="1800"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077913" indent="-187325">
              <a:tabLst>
                <a:tab pos="1077913" algn="l"/>
              </a:tabLst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1168400" indent="-85725"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6277033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31994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694044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0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2"/>
          </p:nvPr>
        </p:nvSpPr>
        <p:spPr>
          <a:xfrm>
            <a:off x="3576638" y="531994"/>
            <a:ext cx="5430837" cy="5853113"/>
          </a:xfrm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3560907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anose="020F0502020204030204" pitchFamily="34" charset="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0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0397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9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346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effectLst/>
                <a:latin typeface="Calibri" panose="020F0502020204030204" pitchFamily="34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pic>
        <p:nvPicPr>
          <p:cNvPr id="7" name="Picture 60" descr="E版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3866592"/>
            <a:ext cx="2762250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2"/>
          </p:nvPr>
        </p:nvSpPr>
        <p:spPr>
          <a:xfrm>
            <a:off x="450850" y="1285592"/>
            <a:ext cx="8369300" cy="5100362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 marL="715963" indent="-271463">
              <a:buFont typeface="Times New Roman" panose="02020603050405020304" pitchFamily="18" charset="0"/>
              <a:buChar char="−"/>
              <a:defRPr>
                <a:latin typeface="Calibri" panose="020F0502020204030204" pitchFamily="34" charset="0"/>
              </a:defRPr>
            </a:lvl2pPr>
            <a:lvl3pPr marL="1146175" indent="-342900">
              <a:buFont typeface="Wingdings" panose="05000000000000000000" pitchFamily="2" charset="2"/>
              <a:buChar char="Ø"/>
              <a:tabLst>
                <a:tab pos="987425" algn="l"/>
              </a:tabLst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 marL="1720850" indent="-285750">
              <a:buFont typeface="Wingdings" panose="05000000000000000000" pitchFamily="2" charset="2"/>
              <a:buChar char="ü"/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1614302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29413" y="493612"/>
            <a:ext cx="2092325" cy="5897663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0850" y="493612"/>
            <a:ext cx="6126163" cy="5897663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9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3067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2"/>
          <p:cNvSpPr>
            <a:spLocks noChangeArrowheads="1"/>
          </p:cNvSpPr>
          <p:nvPr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z="1350">
              <a:solidFill>
                <a:srgbClr val="000000"/>
              </a:solidFill>
            </a:endParaRPr>
          </a:p>
        </p:txBody>
      </p:sp>
      <p:pic>
        <p:nvPicPr>
          <p:cNvPr id="7" name="Picture 53" descr="itri_CEL_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9" y="109540"/>
            <a:ext cx="1681162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14"/>
          <p:cNvSpPr txBox="1">
            <a:spLocks noChangeArrowheads="1"/>
          </p:cNvSpPr>
          <p:nvPr userDrawn="1"/>
        </p:nvSpPr>
        <p:spPr bwMode="auto">
          <a:xfrm>
            <a:off x="790004" y="6604002"/>
            <a:ext cx="5009706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r>
              <a:rPr lang="zh-TW" altLang="en-US" sz="75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工業技術研究院機密資料 禁止複製、轉載、外流    </a:t>
            </a:r>
            <a:r>
              <a:rPr lang="en-US" altLang="zh-TW" sz="75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│ ITRI  CONFIDENTIAL  DOCUMENT  DO  NOT  COPY  OR  DISTRIBUTE </a:t>
            </a:r>
            <a:endParaRPr lang="zh-TW" altLang="en-US" sz="750">
              <a:solidFill>
                <a:srgbClr val="FFFFFF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pic>
        <p:nvPicPr>
          <p:cNvPr id="9" name="Picture 16" descr="限閱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9764" y="109538"/>
            <a:ext cx="777875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Rectangle 43"/>
          <p:cNvSpPr>
            <a:spLocks noGrp="1" noChangeArrowheads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>
            <a:lvl1pPr algn="ctr">
              <a:defRPr sz="3000" smtClean="0"/>
            </a:lvl1pPr>
          </a:lstStyle>
          <a:p>
            <a:pPr lvl="0"/>
            <a:r>
              <a:rPr lang="zh-TW" altLang="en-US" noProof="0" dirty="0"/>
              <a:t>按一下以編輯母片標題樣式</a:t>
            </a:r>
          </a:p>
        </p:txBody>
      </p:sp>
      <p:sp>
        <p:nvSpPr>
          <p:cNvPr id="17412" name="Rectangle 4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100" smtClean="0"/>
            </a:lvl1pPr>
          </a:lstStyle>
          <a:p>
            <a:pPr lvl="0"/>
            <a:r>
              <a:rPr lang="zh-TW" altLang="en-US" noProof="0" dirty="0"/>
              <a:t>按一下以編輯母片副標題樣式</a:t>
            </a:r>
          </a:p>
        </p:txBody>
      </p:sp>
      <p:sp>
        <p:nvSpPr>
          <p:cNvPr id="10" name="Rectangle 45"/>
          <p:cNvSpPr>
            <a:spLocks noGrp="1" noChangeArrowheads="1"/>
          </p:cNvSpPr>
          <p:nvPr>
            <p:ph type="dt" sz="half" idx="10"/>
          </p:nvPr>
        </p:nvSpPr>
        <p:spPr>
          <a:xfrm>
            <a:off x="7486650" y="6667500"/>
            <a:ext cx="781050" cy="185738"/>
          </a:xfrm>
        </p:spPr>
        <p:txBody>
          <a:bodyPr/>
          <a:lstStyle>
            <a:lvl1pPr>
              <a:defRPr sz="750"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fld id="{FBB7D60A-819C-4015-A4AC-1005A67FCECD}" type="datetime1">
              <a:rPr lang="zh-TW" altLang="en-US" smtClean="0">
                <a:solidFill>
                  <a:srgbClr val="FFFFFF"/>
                </a:solidFill>
              </a:rPr>
              <a:pPr>
                <a:defRPr/>
              </a:pPr>
              <a:t>2024/8/28</a:t>
            </a:fld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11" name="Rectangle 46"/>
          <p:cNvSpPr>
            <a:spLocks noGrp="1" noChangeArrowheads="1"/>
          </p:cNvSpPr>
          <p:nvPr>
            <p:ph type="ftr" sz="quarter" idx="11"/>
          </p:nvPr>
        </p:nvSpPr>
        <p:spPr>
          <a:xfrm>
            <a:off x="19050" y="6388102"/>
            <a:ext cx="2895600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2" name="Rectangle 4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496301" y="6627815"/>
            <a:ext cx="600075" cy="225425"/>
          </a:xfrm>
        </p:spPr>
        <p:txBody>
          <a:bodyPr/>
          <a:lstStyle>
            <a:lvl1pPr>
              <a:defRPr sz="750"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fld id="{6F66E05F-ADAE-4373-A8DC-7BBAC59E59CD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0480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0DF9D-8B69-445C-953B-96609147D56C}" type="datetime1">
              <a:rPr lang="zh-TW" altLang="en-US" smtClean="0">
                <a:solidFill>
                  <a:srgbClr val="FFFFFF"/>
                </a:solidFill>
              </a:rPr>
              <a:pPr>
                <a:defRPr/>
              </a:pPr>
              <a:t>2024/8/28</a:t>
            </a:fld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BCA6C-749B-4F2C-BA0A-0587394BA248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1287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ctr">
              <a:defRPr sz="3000" b="0" cap="all"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 algn="ctr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66CD5-B0E4-4BF6-A8A5-3F3E6F32EEAB}" type="datetime1">
              <a:rPr lang="zh-TW" altLang="en-US" smtClean="0">
                <a:solidFill>
                  <a:srgbClr val="FFFFFF"/>
                </a:solidFill>
              </a:rPr>
              <a:pPr>
                <a:defRPr/>
              </a:pPr>
              <a:t>2024/8/28</a:t>
            </a:fld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462B1-0D9B-4AA9-B2D6-ED6839478C91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4439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1" y="1439864"/>
            <a:ext cx="4105275" cy="475773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14876" y="1439864"/>
            <a:ext cx="4106863" cy="475773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AEF4D-E132-4625-977E-ED4683828A6B}" type="datetime1">
              <a:rPr lang="zh-TW" altLang="en-US" smtClean="0">
                <a:solidFill>
                  <a:srgbClr val="FFFFFF"/>
                </a:solidFill>
              </a:rPr>
              <a:pPr>
                <a:defRPr/>
              </a:pPr>
              <a:t>2024/8/28</a:t>
            </a:fld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C76E7-64CA-4A18-9F1D-7FF62C8DFE22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0155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13E3A-CD95-4EA5-961C-22B2B8F5631C}" type="datetime1">
              <a:rPr lang="zh-TW" altLang="en-US" smtClean="0">
                <a:solidFill>
                  <a:srgbClr val="FFFFFF"/>
                </a:solidFill>
              </a:rPr>
              <a:pPr>
                <a:defRPr/>
              </a:pPr>
              <a:t>2024/8/28</a:t>
            </a:fld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88307-FA96-4094-BFFD-1B0927A1F1D9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1995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5C098-CC3A-420A-9003-5106F5AB27E8}" type="datetime1">
              <a:rPr lang="zh-TW" altLang="en-US" smtClean="0">
                <a:solidFill>
                  <a:srgbClr val="FFFFFF"/>
                </a:solidFill>
              </a:rPr>
              <a:pPr>
                <a:defRPr/>
              </a:pPr>
              <a:t>2024/8/28</a:t>
            </a:fld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3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D3E17D-D138-45A5-9EC8-F54BEB97B679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469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pattFill prst="pct5">
          <a:fgClr>
            <a:srgbClr val="ABE9F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23456\Desktop\未命名-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3861008"/>
            <a:ext cx="276225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 sz="1000"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034518"/>
            <a:ext cx="7772400" cy="778358"/>
          </a:xfrm>
        </p:spPr>
        <p:txBody>
          <a:bodyPr anchor="t"/>
          <a:lstStyle>
            <a:lvl1pPr algn="l">
              <a:defRPr sz="4000" b="0" cap="all"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3812875"/>
            <a:ext cx="7772400" cy="670884"/>
          </a:xfrm>
        </p:spPr>
        <p:txBody>
          <a:bodyPr anchor="t"/>
          <a:lstStyle>
            <a:lvl1pPr marL="0" indent="0" algn="l" rtl="0" eaLnBrk="1" fontAlgn="base" hangingPunct="1">
              <a:spcBef>
                <a:spcPct val="0"/>
              </a:spcBef>
              <a:spcAft>
                <a:spcPct val="0"/>
              </a:spcAft>
              <a:buNone/>
              <a:defRPr kumimoji="1" lang="zh-TW" altLang="en-US" sz="2000" b="0" noProof="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j-cs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11" name="Text Box 48"/>
          <p:cNvSpPr txBox="1">
            <a:spLocks noChangeArrowheads="1"/>
          </p:cNvSpPr>
          <p:nvPr userDrawn="1"/>
        </p:nvSpPr>
        <p:spPr bwMode="auto">
          <a:xfrm>
            <a:off x="-1" y="6621462"/>
            <a:ext cx="695306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l" eaLnBrk="1" hangingPunct="1">
              <a:defRPr/>
            </a:pPr>
            <a:r>
              <a:rPr kumimoji="1" lang="zh-TW" altLang="en-US" sz="1000" b="0" i="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工業技術研究院機密資料 禁止複製、轉載、外流</a:t>
            </a:r>
            <a:r>
              <a:rPr kumimoji="1" lang="zh-TW" altLang="en-US" sz="1000" b="0" i="0" kern="1200" baseline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  </a:t>
            </a:r>
            <a:r>
              <a:rPr kumimoji="1" lang="en-US" altLang="zh-TW" sz="1000" b="0" i="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ITRI CONFIDENTIAL DOCUMENT DO NOT COPY OR DISTRIBUTE</a:t>
            </a:r>
            <a:endParaRPr lang="zh-TW" altLang="en-US" sz="1000" dirty="0">
              <a:solidFill>
                <a:schemeClr val="bg1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pic>
        <p:nvPicPr>
          <p:cNvPr id="14" name="圖片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063" y="89862"/>
            <a:ext cx="790243" cy="3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53" descr="itri_CEL_C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65088"/>
            <a:ext cx="1681162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0459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96148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latin typeface="Calibri" panose="020F0502020204030204" pitchFamily="34" charset="0"/>
            </a:endParaRPr>
          </a:p>
        </p:txBody>
      </p:sp>
      <p:sp>
        <p:nvSpPr>
          <p:cNvPr id="3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10" name="Text Box 48"/>
          <p:cNvSpPr txBox="1">
            <a:spLocks noChangeArrowheads="1"/>
          </p:cNvSpPr>
          <p:nvPr userDrawn="1"/>
        </p:nvSpPr>
        <p:spPr bwMode="auto">
          <a:xfrm>
            <a:off x="-1" y="6621462"/>
            <a:ext cx="695306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l" eaLnBrk="1" hangingPunct="1">
              <a:defRPr/>
            </a:pPr>
            <a:r>
              <a:rPr kumimoji="1" lang="zh-TW" altLang="en-US" sz="1000" b="0" i="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工業技術研究院機密資料 禁止複製、轉載、外流</a:t>
            </a:r>
            <a:r>
              <a:rPr kumimoji="1" lang="zh-TW" altLang="en-US" sz="1000" b="0" i="0" kern="1200" baseline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  </a:t>
            </a:r>
            <a:r>
              <a:rPr kumimoji="1" lang="en-US" altLang="zh-TW" sz="1000" b="0" i="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ITRI CONFIDENTIAL DOCUMENT DO NOT COPY OR DISTRIBUTE</a:t>
            </a:r>
            <a:endParaRPr lang="zh-TW" altLang="en-US" sz="1000" dirty="0">
              <a:solidFill>
                <a:schemeClr val="bg1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pic>
        <p:nvPicPr>
          <p:cNvPr id="12" name="圖片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063" y="89862"/>
            <a:ext cx="790243" cy="3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53" descr="itri_CEL_C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65088"/>
            <a:ext cx="1681162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8123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4668"/>
            <a:ext cx="8229600" cy="635000"/>
          </a:xfrm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3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marL="271463" indent="-271463">
              <a:defRPr sz="2400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533400" indent="-180975">
              <a:defRPr sz="2000"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806450" indent="-184150">
              <a:tabLst>
                <a:tab pos="896938" algn="l"/>
              </a:tabLst>
              <a:defRPr sz="1800"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077913" indent="-187325">
              <a:tabLst>
                <a:tab pos="1077913" algn="l"/>
              </a:tabLst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1168400" indent="-85725"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13" name="內容版面配置區 8"/>
          <p:cNvSpPr>
            <a:spLocks noGrp="1"/>
          </p:cNvSpPr>
          <p:nvPr>
            <p:ph sz="quarter" idx="14"/>
          </p:nvPr>
        </p:nvSpPr>
        <p:spPr>
          <a:xfrm>
            <a:off x="4646612" y="2174875"/>
            <a:ext cx="4040188" cy="3951288"/>
          </a:xfrm>
        </p:spPr>
        <p:txBody>
          <a:bodyPr/>
          <a:lstStyle>
            <a:lvl1pPr marL="271463" indent="-271463">
              <a:defRPr sz="2400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533400" indent="-180975">
              <a:defRPr sz="2000"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806450" indent="-184150">
              <a:tabLst>
                <a:tab pos="896938" algn="l"/>
              </a:tabLst>
              <a:defRPr sz="1800"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077913" indent="-187325">
              <a:tabLst>
                <a:tab pos="1077913" algn="l"/>
              </a:tabLst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1168400" indent="-85725"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764414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31994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694044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2"/>
          </p:nvPr>
        </p:nvSpPr>
        <p:spPr>
          <a:xfrm>
            <a:off x="3576638" y="531994"/>
            <a:ext cx="5430837" cy="5853113"/>
          </a:xfrm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574114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anose="020F0502020204030204" pitchFamily="34" charset="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31133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33967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microsoft.com/office/2007/relationships/hdphoto" Target="../media/hdphoto1.wdp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microsoft.com/office/2007/relationships/hdphoto" Target="../media/hdphoto1.wdp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slideLayout" Target="../slideLayouts/slideLayout23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0" descr="E版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3866592"/>
            <a:ext cx="2762250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" name="Rectangle 42"/>
          <p:cNvSpPr>
            <a:spLocks noChangeArrowheads="1"/>
          </p:cNvSpPr>
          <p:nvPr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 sz="1000"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sp>
        <p:nvSpPr>
          <p:cNvPr id="1027" name="Rectangle 43"/>
          <p:cNvSpPr>
            <a:spLocks noGrp="1" noChangeArrowheads="1"/>
          </p:cNvSpPr>
          <p:nvPr>
            <p:ph type="title"/>
          </p:nvPr>
        </p:nvSpPr>
        <p:spPr bwMode="auto">
          <a:xfrm>
            <a:off x="450850" y="89862"/>
            <a:ext cx="8369300" cy="69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dirty="0"/>
              <a:t>按一下以編輯母片標題樣式</a:t>
            </a:r>
          </a:p>
        </p:txBody>
      </p:sp>
      <p:sp>
        <p:nvSpPr>
          <p:cNvPr id="29740" name="Rectangle 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04925"/>
            <a:ext cx="8364538" cy="489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dirty="0"/>
              <a:t>第一層</a:t>
            </a:r>
            <a:endParaRPr lang="en-US" altLang="zh-TW" noProof="0" dirty="0"/>
          </a:p>
          <a:p>
            <a:pPr lvl="1"/>
            <a:r>
              <a:rPr lang="zh-TW" altLang="en-US" noProof="0" dirty="0"/>
              <a:t>第二層</a:t>
            </a:r>
            <a:endParaRPr lang="en-US" altLang="zh-TW" noProof="0" dirty="0"/>
          </a:p>
          <a:p>
            <a:pPr lvl="2"/>
            <a:r>
              <a:rPr lang="zh-TW" altLang="en-US" noProof="0" dirty="0"/>
              <a:t>第三層</a:t>
            </a:r>
          </a:p>
          <a:p>
            <a:pPr lvl="3"/>
            <a:r>
              <a:rPr lang="zh-TW" altLang="en-US" noProof="0" dirty="0"/>
              <a:t>第四層</a:t>
            </a:r>
            <a:endParaRPr lang="en-US" altLang="zh-TW" noProof="0" dirty="0"/>
          </a:p>
          <a:p>
            <a:pPr lvl="4"/>
            <a:r>
              <a:rPr lang="zh-TW" altLang="en-US" noProof="0" dirty="0"/>
              <a:t>第五層</a:t>
            </a:r>
          </a:p>
        </p:txBody>
      </p:sp>
      <p:sp>
        <p:nvSpPr>
          <p:cNvPr id="29742" name="Rectangle 4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-8092" y="6391275"/>
            <a:ext cx="6096000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13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16" name="Text Box 48"/>
          <p:cNvSpPr txBox="1">
            <a:spLocks noChangeArrowheads="1"/>
          </p:cNvSpPr>
          <p:nvPr userDrawn="1"/>
        </p:nvSpPr>
        <p:spPr bwMode="auto">
          <a:xfrm>
            <a:off x="-1" y="6621462"/>
            <a:ext cx="695306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l" eaLnBrk="1" hangingPunct="1">
              <a:defRPr/>
            </a:pPr>
            <a:r>
              <a:rPr kumimoji="1" lang="zh-TW" altLang="en-US" sz="1000" b="0" i="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工業技術研究院機密資料 禁止複製、轉載、外流</a:t>
            </a:r>
            <a:r>
              <a:rPr kumimoji="1" lang="zh-TW" altLang="en-US" sz="1000" b="0" i="0" kern="1200" baseline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  </a:t>
            </a:r>
            <a:r>
              <a:rPr kumimoji="1" lang="en-US" altLang="zh-TW" sz="1000" b="0" i="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ITRI CONFIDENTIAL DOCUMENT DO NOT COPY OR DISTRIBUTE</a:t>
            </a:r>
            <a:endParaRPr lang="zh-TW" altLang="en-US" sz="1000" dirty="0">
              <a:solidFill>
                <a:schemeClr val="bg1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pic>
        <p:nvPicPr>
          <p:cNvPr id="17" name="圖片 1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063" y="89862"/>
            <a:ext cx="790243" cy="3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53" descr="itri_CEL_C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65088"/>
            <a:ext cx="1681162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92" r:id="rId2"/>
    <p:sldLayoutId id="2147483676" r:id="rId3"/>
    <p:sldLayoutId id="2147483679" r:id="rId4"/>
    <p:sldLayoutId id="2147483680" r:id="rId5"/>
    <p:sldLayoutId id="2147483678" r:id="rId6"/>
    <p:sldLayoutId id="2147483681" r:id="rId7"/>
    <p:sldLayoutId id="2147483682" r:id="rId8"/>
    <p:sldLayoutId id="2147483683" r:id="rId9"/>
    <p:sldLayoutId id="2147483684" r:id="rId10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lang="zh-TW" altLang="en-US" sz="3600" b="0" dirty="0" smtClean="0">
          <a:solidFill>
            <a:schemeClr val="tx1"/>
          </a:solidFill>
          <a:effectLst/>
          <a:latin typeface="Calibri" panose="020F0502020204030204" pitchFamily="34" charset="0"/>
          <a:ea typeface="標楷體" panose="03000509000000000000" pitchFamily="65" charset="-12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9pPr>
    </p:titleStyle>
    <p:bodyStyle>
      <a:lvl1pPr marL="361950" indent="-36195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SzPct val="120000"/>
        <a:buFont typeface="微軟正黑體" panose="020B0604030504040204" pitchFamily="34" charset="-120"/>
        <a:buChar char="•"/>
        <a:defRPr kumimoji="1" lang="zh-TW" altLang="en-US" sz="2800" b="0" noProof="0" dirty="0" smtClean="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  <a:cs typeface="+mn-cs"/>
        </a:defRPr>
      </a:lvl1pPr>
      <a:lvl2pPr marL="715963" marR="0" indent="-271463" algn="l" defTabSz="914400" rtl="0" eaLnBrk="0" fontAlgn="base" latinLnBrk="0" hangingPunct="0">
        <a:lnSpc>
          <a:spcPct val="110000"/>
        </a:lnSpc>
        <a:spcBef>
          <a:spcPct val="20000"/>
        </a:spcBef>
        <a:spcAft>
          <a:spcPct val="0"/>
        </a:spcAft>
        <a:buClrTx/>
        <a:buSzTx/>
        <a:buFont typeface="Times New Roman" panose="02020603050405020304" pitchFamily="18" charset="0"/>
        <a:buChar char="−"/>
        <a:tabLst/>
        <a:defRPr kumimoji="1" lang="zh-TW" altLang="en-US" sz="2400" b="0" baseline="0" noProof="0" dirty="0" smtClean="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2pPr>
      <a:lvl3pPr marL="1146175" marR="0" indent="-342900" algn="l" defTabSz="914400" rtl="0" eaLnBrk="0" fontAlgn="base" latinLnBrk="0" hangingPunct="0">
        <a:lnSpc>
          <a:spcPct val="110000"/>
        </a:lnSpc>
        <a:spcBef>
          <a:spcPct val="20000"/>
        </a:spcBef>
        <a:spcAft>
          <a:spcPct val="0"/>
        </a:spcAft>
        <a:buClrTx/>
        <a:buSzPct val="80000"/>
        <a:buFont typeface="Wingdings" panose="05000000000000000000" pitchFamily="2" charset="2"/>
        <a:buChar char="Ø"/>
        <a:tabLst>
          <a:tab pos="1077913" algn="l"/>
        </a:tabLst>
        <a:defRPr kumimoji="1" lang="zh-TW" altLang="en-US" sz="2000" noProof="0" dirty="0" smtClean="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3pPr>
      <a:lvl4pPr marL="1349375" indent="-187325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lang="zh-TW" altLang="en-US" sz="1800" noProof="0" dirty="0" smtClean="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4pPr>
      <a:lvl5pPr marL="1778000" marR="0" indent="-342900" algn="l" defTabSz="914400" rtl="0" eaLnBrk="0" fontAlgn="base" latinLnBrk="0" hangingPunct="0">
        <a:lnSpc>
          <a:spcPct val="110000"/>
        </a:lnSpc>
        <a:spcBef>
          <a:spcPct val="20000"/>
        </a:spcBef>
        <a:spcAft>
          <a:spcPct val="0"/>
        </a:spcAft>
        <a:buClrTx/>
        <a:buSzTx/>
        <a:buFont typeface="Wingdings" panose="05000000000000000000" pitchFamily="2" charset="2"/>
        <a:buChar char="ü"/>
        <a:tabLst/>
        <a:defRPr kumimoji="1" lang="zh-TW" altLang="en-US" sz="1800" noProof="0" dirty="0" smtClean="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0" descr="E版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3866592"/>
            <a:ext cx="2762250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" name="Rectangle 42"/>
          <p:cNvSpPr>
            <a:spLocks noChangeArrowheads="1"/>
          </p:cNvSpPr>
          <p:nvPr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 sz="100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sp>
        <p:nvSpPr>
          <p:cNvPr id="1027" name="Rectangle 43"/>
          <p:cNvSpPr>
            <a:spLocks noGrp="1" noChangeArrowheads="1"/>
          </p:cNvSpPr>
          <p:nvPr>
            <p:ph type="title"/>
          </p:nvPr>
        </p:nvSpPr>
        <p:spPr bwMode="auto">
          <a:xfrm>
            <a:off x="450850" y="89862"/>
            <a:ext cx="8369300" cy="69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dirty="0"/>
              <a:t>按一下以編輯母片標題樣式</a:t>
            </a:r>
          </a:p>
        </p:txBody>
      </p:sp>
      <p:sp>
        <p:nvSpPr>
          <p:cNvPr id="29740" name="Rectangle 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04925"/>
            <a:ext cx="8364538" cy="489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dirty="0"/>
              <a:t>第一層</a:t>
            </a:r>
            <a:endParaRPr lang="en-US" altLang="zh-TW" noProof="0" dirty="0"/>
          </a:p>
          <a:p>
            <a:pPr lvl="1"/>
            <a:r>
              <a:rPr lang="zh-TW" altLang="en-US" noProof="0" dirty="0"/>
              <a:t>第二層</a:t>
            </a:r>
            <a:endParaRPr lang="en-US" altLang="zh-TW" noProof="0" dirty="0"/>
          </a:p>
          <a:p>
            <a:pPr lvl="2"/>
            <a:r>
              <a:rPr lang="zh-TW" altLang="en-US" noProof="0" dirty="0"/>
              <a:t>第三層</a:t>
            </a:r>
          </a:p>
          <a:p>
            <a:pPr lvl="3"/>
            <a:r>
              <a:rPr lang="zh-TW" altLang="en-US" noProof="0" dirty="0"/>
              <a:t>第四層</a:t>
            </a:r>
            <a:endParaRPr lang="en-US" altLang="zh-TW" noProof="0" dirty="0"/>
          </a:p>
          <a:p>
            <a:pPr lvl="4"/>
            <a:r>
              <a:rPr lang="zh-TW" altLang="en-US" noProof="0" dirty="0"/>
              <a:t>第五層</a:t>
            </a:r>
          </a:p>
        </p:txBody>
      </p:sp>
      <p:sp>
        <p:nvSpPr>
          <p:cNvPr id="29742" name="Rectangle 4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-8092" y="6391275"/>
            <a:ext cx="6096000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3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  <p:sp>
        <p:nvSpPr>
          <p:cNvPr id="16" name="Text Box 48"/>
          <p:cNvSpPr txBox="1">
            <a:spLocks noChangeArrowheads="1"/>
          </p:cNvSpPr>
          <p:nvPr userDrawn="1"/>
        </p:nvSpPr>
        <p:spPr bwMode="auto">
          <a:xfrm>
            <a:off x="-1" y="6621462"/>
            <a:ext cx="695306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l" eaLnBrk="1" hangingPunct="1">
              <a:defRPr/>
            </a:pPr>
            <a:r>
              <a:rPr lang="zh-TW" altLang="en-US" sz="1000" dirty="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工業技術研究院機密資料 禁止複製、轉載、外流  </a:t>
            </a:r>
            <a:r>
              <a:rPr lang="en-US" altLang="zh-TW" sz="1000" dirty="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ITRI CONFIDENTIAL DOCUMENT DO NOT COPY OR DISTRIBUTE</a:t>
            </a:r>
            <a:endParaRPr lang="zh-TW" altLang="en-US" sz="1000" dirty="0">
              <a:solidFill>
                <a:srgbClr val="FFFFFF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pic>
        <p:nvPicPr>
          <p:cNvPr id="17" name="圖片 1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063" y="89862"/>
            <a:ext cx="790243" cy="3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53" descr="itri_CEL_C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65088"/>
            <a:ext cx="1681162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6639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lang="zh-TW" altLang="en-US" sz="3600" b="0" dirty="0" smtClean="0">
          <a:solidFill>
            <a:schemeClr val="tx1"/>
          </a:solidFill>
          <a:effectLst/>
          <a:latin typeface="Calibri" panose="020F0502020204030204" pitchFamily="34" charset="0"/>
          <a:ea typeface="標楷體" panose="03000509000000000000" pitchFamily="65" charset="-12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9pPr>
    </p:titleStyle>
    <p:bodyStyle>
      <a:lvl1pPr marL="361950" indent="-36195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SzPct val="120000"/>
        <a:buFont typeface="微軟正黑體" panose="020B0604030504040204" pitchFamily="34" charset="-120"/>
        <a:buChar char="•"/>
        <a:defRPr kumimoji="1" lang="zh-TW" altLang="en-US" sz="2800" b="0" noProof="0" dirty="0" smtClean="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  <a:cs typeface="+mn-cs"/>
        </a:defRPr>
      </a:lvl1pPr>
      <a:lvl2pPr marL="715963" marR="0" indent="-271463" algn="l" defTabSz="914400" rtl="0" eaLnBrk="0" fontAlgn="base" latinLnBrk="0" hangingPunct="0">
        <a:lnSpc>
          <a:spcPct val="110000"/>
        </a:lnSpc>
        <a:spcBef>
          <a:spcPct val="20000"/>
        </a:spcBef>
        <a:spcAft>
          <a:spcPct val="0"/>
        </a:spcAft>
        <a:buClrTx/>
        <a:buSzTx/>
        <a:buFont typeface="Times New Roman" panose="02020603050405020304" pitchFamily="18" charset="0"/>
        <a:buChar char="−"/>
        <a:tabLst/>
        <a:defRPr kumimoji="1" lang="zh-TW" altLang="en-US" sz="2400" b="0" baseline="0" noProof="0" dirty="0" smtClean="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2pPr>
      <a:lvl3pPr marL="1146175" marR="0" indent="-342900" algn="l" defTabSz="914400" rtl="0" eaLnBrk="0" fontAlgn="base" latinLnBrk="0" hangingPunct="0">
        <a:lnSpc>
          <a:spcPct val="110000"/>
        </a:lnSpc>
        <a:spcBef>
          <a:spcPct val="20000"/>
        </a:spcBef>
        <a:spcAft>
          <a:spcPct val="0"/>
        </a:spcAft>
        <a:buClrTx/>
        <a:buSzPct val="80000"/>
        <a:buFont typeface="Wingdings" panose="05000000000000000000" pitchFamily="2" charset="2"/>
        <a:buChar char="Ø"/>
        <a:tabLst>
          <a:tab pos="1077913" algn="l"/>
        </a:tabLst>
        <a:defRPr kumimoji="1" lang="zh-TW" altLang="en-US" sz="2000" noProof="0" dirty="0" smtClean="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3pPr>
      <a:lvl4pPr marL="1349375" indent="-187325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lang="zh-TW" altLang="en-US" sz="1800" noProof="0" dirty="0" smtClean="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4pPr>
      <a:lvl5pPr marL="1778000" marR="0" indent="-342900" algn="l" defTabSz="914400" rtl="0" eaLnBrk="0" fontAlgn="base" latinLnBrk="0" hangingPunct="0">
        <a:lnSpc>
          <a:spcPct val="110000"/>
        </a:lnSpc>
        <a:spcBef>
          <a:spcPct val="20000"/>
        </a:spcBef>
        <a:spcAft>
          <a:spcPct val="0"/>
        </a:spcAft>
        <a:buClrTx/>
        <a:buSzTx/>
        <a:buFont typeface="Wingdings" panose="05000000000000000000" pitchFamily="2" charset="2"/>
        <a:buChar char="ü"/>
        <a:tabLst/>
        <a:defRPr kumimoji="1" lang="zh-TW" altLang="en-US" sz="1800" noProof="0" dirty="0" smtClean="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2"/>
          <p:cNvSpPr>
            <a:spLocks noChangeArrowheads="1"/>
          </p:cNvSpPr>
          <p:nvPr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z="135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sp>
        <p:nvSpPr>
          <p:cNvPr id="1027" name="Rectangle 43"/>
          <p:cNvSpPr>
            <a:spLocks noGrp="1" noChangeArrowheads="1"/>
          </p:cNvSpPr>
          <p:nvPr>
            <p:ph type="title"/>
          </p:nvPr>
        </p:nvSpPr>
        <p:spPr bwMode="auto">
          <a:xfrm>
            <a:off x="338139" y="550863"/>
            <a:ext cx="8520112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8" name="Rectangle 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39864"/>
            <a:ext cx="8364538" cy="475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29741" name="Rectangle 4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05588" y="6619877"/>
            <a:ext cx="18002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75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fld id="{5A4040ED-C257-4583-A032-66B9B3CA58E5}" type="datetime1">
              <a:rPr lang="zh-TW" altLang="en-US" smtClean="0">
                <a:solidFill>
                  <a:srgbClr val="FFFFFF"/>
                </a:solidFill>
              </a:rPr>
              <a:pPr>
                <a:defRPr/>
              </a:pPr>
              <a:t>2024/8/28</a:t>
            </a:fld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29742" name="Rectangle 4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" y="6391275"/>
            <a:ext cx="3173413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1050"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29743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72500" y="6619877"/>
            <a:ext cx="5715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ctr" hangingPunct="1">
              <a:defRPr sz="75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fld id="{440E3C65-C5A6-4AC8-BE30-3C413B94452B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1035" name="Text Box 19"/>
          <p:cNvSpPr txBox="1">
            <a:spLocks noChangeArrowheads="1"/>
          </p:cNvSpPr>
          <p:nvPr userDrawn="1"/>
        </p:nvSpPr>
        <p:spPr bwMode="auto">
          <a:xfrm>
            <a:off x="-45696" y="6618288"/>
            <a:ext cx="4506362" cy="196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>
              <a:defRPr/>
            </a:pPr>
            <a:r>
              <a:rPr lang="zh-TW" altLang="en-US" sz="675" dirty="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工業技術研究院機密資料 禁止複製、轉載、外流    </a:t>
            </a:r>
            <a:r>
              <a:rPr lang="en-US" altLang="zh-TW" sz="675" dirty="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│ ITRI  CONFIDENTIAL  DOCUMENT  DO  NOT  COPY  OR  DISTRIBUTE </a:t>
            </a:r>
            <a:endParaRPr lang="zh-TW" altLang="en-US" sz="675" dirty="0">
              <a:solidFill>
                <a:srgbClr val="FFFFFF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pic>
        <p:nvPicPr>
          <p:cNvPr id="14" name="Picture 49" descr="itri_CEL_A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" y="0"/>
            <a:ext cx="1475655" cy="341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7224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2700">
          <a:solidFill>
            <a:schemeClr val="tx2"/>
          </a:solidFill>
          <a:latin typeface="Calibri" panose="020F0502020204030204" pitchFamily="34" charset="0"/>
          <a:ea typeface="標楷體" panose="03000509000000000000" pitchFamily="65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2700">
          <a:solidFill>
            <a:schemeClr val="tx2"/>
          </a:solidFill>
          <a:latin typeface="Calibri" panose="020F0502020204030204" pitchFamily="34" charset="0"/>
          <a:ea typeface="標楷體" panose="03000509000000000000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2700">
          <a:solidFill>
            <a:schemeClr val="tx2"/>
          </a:solidFill>
          <a:latin typeface="Calibri" panose="020F0502020204030204" pitchFamily="34" charset="0"/>
          <a:ea typeface="標楷體" panose="03000509000000000000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2700">
          <a:solidFill>
            <a:schemeClr val="tx2"/>
          </a:solidFill>
          <a:latin typeface="Calibri" panose="020F0502020204030204" pitchFamily="34" charset="0"/>
          <a:ea typeface="標楷體" panose="03000509000000000000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2700">
          <a:solidFill>
            <a:schemeClr val="tx2"/>
          </a:solidFill>
          <a:latin typeface="Calibri" panose="020F0502020204030204" pitchFamily="34" charset="0"/>
          <a:ea typeface="標楷體" panose="03000509000000000000" pitchFamily="65" charset="-12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3450">
          <a:solidFill>
            <a:schemeClr val="tx2"/>
          </a:solidFill>
          <a:latin typeface="Arial" charset="0"/>
          <a:ea typeface="微軟正黑體" pitchFamily="34" charset="-12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3450">
          <a:solidFill>
            <a:schemeClr val="tx2"/>
          </a:solidFill>
          <a:latin typeface="Arial" charset="0"/>
          <a:ea typeface="微軟正黑體" pitchFamily="34" charset="-12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3450">
          <a:solidFill>
            <a:schemeClr val="tx2"/>
          </a:solidFill>
          <a:latin typeface="Arial" charset="0"/>
          <a:ea typeface="微軟正黑體" pitchFamily="34" charset="-12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3450">
          <a:solidFill>
            <a:schemeClr val="tx2"/>
          </a:solidFill>
          <a:latin typeface="Arial" charset="0"/>
          <a:ea typeface="微軟正黑體" pitchFamily="34" charset="-12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kumimoji="1" sz="180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kumimoji="1" sz="150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kumimoji="1" sz="150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kumimoji="1" sz="150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3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4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9.emf"/><Relationship Id="rId4" Type="http://schemas.openxmlformats.org/officeDocument/2006/relationships/image" Target="../media/image18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9" name="Group 3"/>
          <p:cNvGrpSpPr>
            <a:grpSpLocks/>
          </p:cNvGrpSpPr>
          <p:nvPr/>
        </p:nvGrpSpPr>
        <p:grpSpPr bwMode="auto">
          <a:xfrm>
            <a:off x="401618" y="2492375"/>
            <a:ext cx="7546995" cy="1402731"/>
            <a:chOff x="0" y="1536"/>
            <a:chExt cx="5675" cy="663"/>
          </a:xfrm>
        </p:grpSpPr>
        <p:grpSp>
          <p:nvGrpSpPr>
            <p:cNvPr id="19462" name="Group 4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9469" name="Rectangle 5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gradFill rotWithShape="1">
                <a:gsLst>
                  <a:gs pos="0">
                    <a:srgbClr val="FFFF00"/>
                  </a:gs>
                  <a:gs pos="100000">
                    <a:srgbClr val="767600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zh-TW" altLang="en-US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470" name="Rectangle 6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zh-TW" altLang="en-US" sz="20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9463" name="Group 7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9467" name="Rectangle 8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zh-TW" altLang="en-US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468" name="Rectangle 9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zh-TW" altLang="en-US" sz="20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9464" name="Rectangle 10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zh-TW" altLang="en-US" sz="2000">
                <a:solidFill>
                  <a:srgbClr val="000000"/>
                </a:solidFill>
              </a:endParaRPr>
            </a:p>
          </p:txBody>
        </p:sp>
        <p:sp>
          <p:nvSpPr>
            <p:cNvPr id="19465" name="Rectangle 11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zh-TW" altLang="en-US" sz="2000">
                <a:solidFill>
                  <a:srgbClr val="000000"/>
                </a:solidFill>
              </a:endParaRPr>
            </a:p>
          </p:txBody>
        </p:sp>
        <p:sp>
          <p:nvSpPr>
            <p:cNvPr id="19466" name="Rectangle 12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zh-TW" altLang="en-US" sz="2000">
                <a:solidFill>
                  <a:srgbClr val="000000"/>
                </a:solidFill>
              </a:endParaRPr>
            </a:p>
          </p:txBody>
        </p:sp>
      </p:grpSp>
      <p:sp>
        <p:nvSpPr>
          <p:cNvPr id="19460" name="Rectangle 13"/>
          <p:cNvSpPr>
            <a:spLocks noChangeArrowheads="1"/>
          </p:cNvSpPr>
          <p:nvPr/>
        </p:nvSpPr>
        <p:spPr bwMode="auto">
          <a:xfrm>
            <a:off x="564149" y="1827192"/>
            <a:ext cx="7772400" cy="132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4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服務系統科技中心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 sz="4800" b="1" dirty="0">
              <a:solidFill>
                <a:srgbClr val="000066"/>
              </a:solidFill>
              <a:ea typeface="標楷體" pitchFamily="65" charset="-12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3200" b="1" dirty="0">
                <a:solidFill>
                  <a:srgbClr val="000066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 </a:t>
            </a:r>
            <a:r>
              <a:rPr kumimoji="1" lang="zh-TW" altLang="en-US" sz="3200" b="1" dirty="0">
                <a:solidFill>
                  <a:srgbClr val="00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財務報告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4800" b="1" dirty="0">
                <a:solidFill>
                  <a:srgbClr val="000066"/>
                </a:solidFill>
                <a:latin typeface="Times New Roman" pitchFamily="18" charset="0"/>
                <a:ea typeface="標楷體" pitchFamily="65" charset="-120"/>
              </a:rPr>
              <a:t> </a:t>
            </a:r>
            <a:br>
              <a:rPr kumimoji="1" lang="zh-TW" altLang="en-US" sz="4800" b="1" dirty="0">
                <a:solidFill>
                  <a:srgbClr val="800000"/>
                </a:solidFill>
                <a:latin typeface="Times New Roman" pitchFamily="18" charset="0"/>
                <a:ea typeface="標楷體" pitchFamily="65" charset="-120"/>
              </a:rPr>
            </a:br>
            <a:endParaRPr kumimoji="1" lang="zh-TW" altLang="en-US" sz="4800" b="1" dirty="0">
              <a:solidFill>
                <a:srgbClr val="800000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2154126" y="5672014"/>
            <a:ext cx="3619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/>
              <a:t>                   </a:t>
            </a:r>
            <a:r>
              <a:rPr lang="zh-TW" altLang="en-US" sz="14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日期</a:t>
            </a:r>
            <a:r>
              <a:rPr lang="en-US" altLang="zh-TW" sz="14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  113.08.27</a:t>
            </a:r>
            <a:endParaRPr lang="zh-TW" altLang="en-US" sz="140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457219" y="5278487"/>
            <a:ext cx="21306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報告人</a:t>
            </a:r>
            <a:r>
              <a:rPr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葉燕燕</a:t>
            </a:r>
            <a:endParaRPr lang="zh-TW" altLang="en-US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02535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492001" y="182518"/>
            <a:ext cx="6976145" cy="59670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zh-TW"/>
            </a:defPPr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pPr algn="ctr"/>
            <a:r>
              <a:rPr lang="zh-TW" altLang="en-US" b="1" dirty="0">
                <a:solidFill>
                  <a:srgbClr val="002060"/>
                </a:solidFill>
              </a:rPr>
              <a:t>     </a:t>
            </a:r>
            <a:r>
              <a:rPr lang="zh-TW" altLang="en-US" b="1" dirty="0">
                <a:solidFill>
                  <a:srgbClr val="002060"/>
                </a:solidFill>
                <a:latin typeface="+mj-ea"/>
                <a:ea typeface="+mj-ea"/>
              </a:rPr>
              <a:t>洽談中企業收入</a:t>
            </a:r>
            <a:endParaRPr lang="zh-TW" altLang="en-US" sz="2800" b="1" dirty="0">
              <a:solidFill>
                <a:srgbClr val="002060"/>
              </a:solidFill>
              <a:latin typeface="+mj-ea"/>
              <a:ea typeface="+mj-ea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>
          <a:xfrm>
            <a:off x="8714231" y="6596845"/>
            <a:ext cx="267663" cy="238125"/>
          </a:xfrm>
        </p:spPr>
        <p:txBody>
          <a:bodyPr/>
          <a:lstStyle/>
          <a:p>
            <a:pPr>
              <a:defRPr/>
            </a:pPr>
            <a:fld id="{644446E0-CF8D-4456-8FF6-D1A9154DCDC7}" type="slidenum">
              <a:rPr lang="en-US" altLang="zh-TW" sz="1100">
                <a:solidFill>
                  <a:srgbClr val="FFFFFF"/>
                </a:solidFill>
              </a:rPr>
              <a:pPr>
                <a:defRPr/>
              </a:pPr>
              <a:t>10</a:t>
            </a:fld>
            <a:endParaRPr lang="en-US" altLang="zh-TW" sz="1100" dirty="0">
              <a:solidFill>
                <a:srgbClr val="FFFFFF"/>
              </a:solidFill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E1DA8534-A63C-4238-9F91-307BC969A5E2}"/>
              </a:ext>
            </a:extLst>
          </p:cNvPr>
          <p:cNvSpPr txBox="1"/>
          <p:nvPr/>
        </p:nvSpPr>
        <p:spPr>
          <a:xfrm>
            <a:off x="7251577" y="558539"/>
            <a:ext cx="1162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仟元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F51DBF9E-99A3-4351-859E-49921BC40250}"/>
              </a:ext>
            </a:extLst>
          </p:cNvPr>
          <p:cNvSpPr txBox="1"/>
          <p:nvPr/>
        </p:nvSpPr>
        <p:spPr>
          <a:xfrm>
            <a:off x="4083269" y="5257800"/>
            <a:ext cx="2609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ˊ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684" y="835538"/>
            <a:ext cx="8677210" cy="5507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3839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492001" y="182518"/>
            <a:ext cx="6976145" cy="59670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zh-TW"/>
            </a:defPPr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pPr algn="ctr"/>
            <a:r>
              <a:rPr lang="zh-TW" altLang="en-US" b="1" dirty="0">
                <a:solidFill>
                  <a:srgbClr val="002060"/>
                </a:solidFill>
              </a:rPr>
              <a:t>     </a:t>
            </a:r>
            <a:r>
              <a:rPr lang="zh-TW" altLang="en-US" b="1" dirty="0">
                <a:solidFill>
                  <a:srgbClr val="002060"/>
                </a:solidFill>
                <a:latin typeface="+mj-ea"/>
                <a:ea typeface="+mj-ea"/>
              </a:rPr>
              <a:t>洽談中企業收入</a:t>
            </a:r>
            <a:endParaRPr lang="zh-TW" altLang="en-US" sz="2800" b="1" dirty="0">
              <a:solidFill>
                <a:srgbClr val="002060"/>
              </a:solidFill>
              <a:latin typeface="+mj-ea"/>
              <a:ea typeface="+mj-ea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>
          <a:xfrm>
            <a:off x="8714231" y="6596845"/>
            <a:ext cx="267663" cy="238125"/>
          </a:xfrm>
        </p:spPr>
        <p:txBody>
          <a:bodyPr/>
          <a:lstStyle/>
          <a:p>
            <a:pPr>
              <a:defRPr/>
            </a:pPr>
            <a:fld id="{644446E0-CF8D-4456-8FF6-D1A9154DCDC7}" type="slidenum">
              <a:rPr lang="en-US" altLang="zh-TW" sz="1100">
                <a:solidFill>
                  <a:srgbClr val="FFFFFF"/>
                </a:solidFill>
              </a:rPr>
              <a:pPr>
                <a:defRPr/>
              </a:pPr>
              <a:t>11</a:t>
            </a:fld>
            <a:endParaRPr lang="en-US" altLang="zh-TW" sz="1100" dirty="0">
              <a:solidFill>
                <a:srgbClr val="FFFFFF"/>
              </a:solidFill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E1DA8534-A63C-4238-9F91-307BC969A5E2}"/>
              </a:ext>
            </a:extLst>
          </p:cNvPr>
          <p:cNvSpPr txBox="1"/>
          <p:nvPr/>
        </p:nvSpPr>
        <p:spPr>
          <a:xfrm>
            <a:off x="7251577" y="558539"/>
            <a:ext cx="1162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仟元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F51DBF9E-99A3-4351-859E-49921BC40250}"/>
              </a:ext>
            </a:extLst>
          </p:cNvPr>
          <p:cNvSpPr txBox="1"/>
          <p:nvPr/>
        </p:nvSpPr>
        <p:spPr>
          <a:xfrm>
            <a:off x="4083269" y="5257800"/>
            <a:ext cx="2609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ˊ</a:t>
            </a: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FB7A59D6-2314-44B0-8B32-92EC406CE5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896" y="953814"/>
            <a:ext cx="8170671" cy="5415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5185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1350771" y="373449"/>
            <a:ext cx="6122121" cy="70957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zh-TW"/>
            </a:defPPr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各組營收預測數</a:t>
            </a:r>
          </a:p>
          <a:p>
            <a:endParaRPr lang="zh-TW" altLang="en-US" sz="2800" b="1" dirty="0">
              <a:solidFill>
                <a:srgbClr val="002060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>
          <a:xfrm>
            <a:off x="8714231" y="6596845"/>
            <a:ext cx="267663" cy="238125"/>
          </a:xfrm>
        </p:spPr>
        <p:txBody>
          <a:bodyPr/>
          <a:lstStyle/>
          <a:p>
            <a:pPr>
              <a:defRPr/>
            </a:pPr>
            <a:fld id="{644446E0-CF8D-4456-8FF6-D1A9154DCDC7}" type="slidenum">
              <a:rPr lang="en-US" altLang="zh-TW" sz="1100">
                <a:solidFill>
                  <a:srgbClr val="FFFFFF"/>
                </a:solidFill>
              </a:rPr>
              <a:pPr>
                <a:defRPr/>
              </a:pPr>
              <a:t>12</a:t>
            </a:fld>
            <a:endParaRPr lang="en-US" altLang="zh-TW" sz="1100" dirty="0">
              <a:solidFill>
                <a:srgbClr val="FFFFFF"/>
              </a:solidFill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2892" y="413552"/>
            <a:ext cx="829128" cy="323116"/>
          </a:xfrm>
          <a:prstGeom prst="rect">
            <a:avLst/>
          </a:prstGeom>
        </p:spPr>
      </p:pic>
      <p:sp>
        <p:nvSpPr>
          <p:cNvPr id="7" name="文字方塊 6">
            <a:extLst>
              <a:ext uri="{FF2B5EF4-FFF2-40B4-BE49-F238E27FC236}">
                <a16:creationId xmlns:a16="http://schemas.microsoft.com/office/drawing/2014/main" id="{86A58B5B-EFB9-4DD2-BFED-C2CF5FDBFF83}"/>
              </a:ext>
            </a:extLst>
          </p:cNvPr>
          <p:cNvSpPr txBox="1"/>
          <p:nvPr/>
        </p:nvSpPr>
        <p:spPr>
          <a:xfrm>
            <a:off x="690842" y="6247655"/>
            <a:ext cx="84531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zh-TW" altLang="en-US" sz="1200" dirty="0">
                <a:latin typeface="+mj-ea"/>
                <a:ea typeface="+mj-ea"/>
              </a:rPr>
              <a:t>  註</a:t>
            </a:r>
            <a:r>
              <a:rPr lang="en-US" altLang="zh-TW" sz="1200" dirty="0">
                <a:latin typeface="+mj-ea"/>
                <a:ea typeface="+mj-ea"/>
              </a:rPr>
              <a:t>:A</a:t>
            </a:r>
            <a:r>
              <a:rPr lang="zh-TW" altLang="en-US" sz="1200" dirty="0">
                <a:latin typeface="+mj-ea"/>
                <a:ea typeface="+mj-ea"/>
              </a:rPr>
              <a:t>組含豐趣股權收入</a:t>
            </a:r>
            <a:r>
              <a:rPr lang="en-US" altLang="zh-TW" sz="1200" dirty="0">
                <a:latin typeface="+mj-ea"/>
                <a:ea typeface="+mj-ea"/>
              </a:rPr>
              <a:t>3,501</a:t>
            </a:r>
            <a:r>
              <a:rPr lang="zh-TW" altLang="en-US" sz="1200" dirty="0">
                <a:latin typeface="+mj-ea"/>
                <a:ea typeface="+mj-ea"/>
              </a:rPr>
              <a:t>千元</a:t>
            </a:r>
            <a:r>
              <a:rPr lang="en-US" altLang="zh-TW" sz="1200" dirty="0">
                <a:latin typeface="+mj-ea"/>
                <a:ea typeface="+mj-ea"/>
              </a:rPr>
              <a:t>,</a:t>
            </a:r>
            <a:r>
              <a:rPr lang="zh-TW" altLang="en-US" sz="1200" dirty="0">
                <a:latin typeface="+mj-ea"/>
                <a:ea typeface="+mj-ea"/>
              </a:rPr>
              <a:t>盈餘</a:t>
            </a:r>
            <a:r>
              <a:rPr lang="en-US" altLang="zh-TW" sz="1200" dirty="0">
                <a:latin typeface="+mj-ea"/>
                <a:ea typeface="+mj-ea"/>
              </a:rPr>
              <a:t>3,358</a:t>
            </a:r>
            <a:r>
              <a:rPr lang="zh-TW" altLang="en-US" sz="1200" dirty="0">
                <a:latin typeface="+mj-ea"/>
                <a:ea typeface="+mj-ea"/>
              </a:rPr>
              <a:t>千元  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5900" y="776771"/>
            <a:ext cx="8498331" cy="5430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9408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1350771" y="373449"/>
            <a:ext cx="6122121" cy="70957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zh-TW"/>
            </a:defPPr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en-US" altLang="zh-TW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組收入預測</a:t>
            </a:r>
          </a:p>
          <a:p>
            <a:endParaRPr lang="zh-TW" altLang="en-US" sz="2800" b="1" dirty="0">
              <a:solidFill>
                <a:srgbClr val="002060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>
          <a:xfrm>
            <a:off x="8714231" y="6596845"/>
            <a:ext cx="267663" cy="238125"/>
          </a:xfrm>
        </p:spPr>
        <p:txBody>
          <a:bodyPr/>
          <a:lstStyle/>
          <a:p>
            <a:pPr>
              <a:defRPr/>
            </a:pPr>
            <a:fld id="{644446E0-CF8D-4456-8FF6-D1A9154DCDC7}" type="slidenum">
              <a:rPr lang="en-US" altLang="zh-TW" sz="1100">
                <a:solidFill>
                  <a:srgbClr val="FFFFFF"/>
                </a:solidFill>
              </a:rPr>
              <a:pPr>
                <a:defRPr/>
              </a:pPr>
              <a:t>13</a:t>
            </a:fld>
            <a:endParaRPr lang="en-US" altLang="zh-TW" sz="1100" dirty="0">
              <a:solidFill>
                <a:srgbClr val="FFFFFF"/>
              </a:solidFill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414201" y="5821987"/>
            <a:ext cx="33144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TW" altLang="en-US" sz="1400" dirty="0"/>
              <a:t> </a:t>
            </a: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2892" y="373449"/>
            <a:ext cx="829128" cy="323116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680F21B8-3893-4885-B123-31E6F75DED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8547" y="926056"/>
            <a:ext cx="8446568" cy="4352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4227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21597" y="130044"/>
            <a:ext cx="7772400" cy="543488"/>
          </a:xfrm>
        </p:spPr>
        <p:txBody>
          <a:bodyPr/>
          <a:lstStyle/>
          <a:p>
            <a:r>
              <a:rPr lang="zh-TW" altLang="en-US" sz="28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各計畫成果收入及繳庫目標</a:t>
            </a:r>
            <a:br>
              <a:rPr lang="en-US" altLang="zh-TW" sz="28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</a:br>
            <a:endParaRPr lang="zh-TW" altLang="en-US" sz="2800" b="1" kern="12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602ED5-4A91-4AD9-AC63-D57B56DD798C}" type="slidenum">
              <a:rPr lang="zh-TW" altLang="en-US" smtClean="0"/>
              <a:pPr/>
              <a:t>14</a:t>
            </a:fld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6991004" y="263288"/>
            <a:ext cx="14029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>
                <a:latin typeface="+mj-ea"/>
                <a:ea typeface="+mj-ea"/>
              </a:rPr>
              <a:t>單位</a:t>
            </a:r>
            <a:r>
              <a:rPr lang="en-US" altLang="zh-TW" sz="1200" dirty="0">
                <a:latin typeface="+mj-ea"/>
                <a:ea typeface="+mj-ea"/>
              </a:rPr>
              <a:t>:</a:t>
            </a:r>
            <a:r>
              <a:rPr lang="zh-TW" altLang="en-US" sz="1200" dirty="0">
                <a:latin typeface="+mj-ea"/>
                <a:ea typeface="+mj-ea"/>
              </a:rPr>
              <a:t>千元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990BE92E-969D-45CE-B014-8D393303D8B4}"/>
              </a:ext>
            </a:extLst>
          </p:cNvPr>
          <p:cNvSpPr txBox="1"/>
          <p:nvPr/>
        </p:nvSpPr>
        <p:spPr>
          <a:xfrm>
            <a:off x="956732" y="588023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TW" altLang="en-US" sz="1200" dirty="0">
                <a:latin typeface="+mj-ea"/>
                <a:ea typeface="+mj-ea"/>
              </a:rPr>
              <a:t>註</a:t>
            </a:r>
            <a:r>
              <a:rPr lang="en-US" altLang="zh-TW" sz="1200" dirty="0">
                <a:latin typeface="+mj-ea"/>
                <a:ea typeface="+mj-ea"/>
              </a:rPr>
              <a:t>:</a:t>
            </a:r>
            <a:r>
              <a:rPr lang="zh-TW" altLang="en-US" sz="1200" dirty="0">
                <a:latin typeface="+mj-ea"/>
                <a:ea typeface="+mj-ea"/>
              </a:rPr>
              <a:t>科專成果收入</a:t>
            </a:r>
            <a:r>
              <a:rPr lang="en-US" altLang="zh-TW" sz="1200" dirty="0">
                <a:latin typeface="+mj-ea"/>
                <a:ea typeface="+mj-ea"/>
              </a:rPr>
              <a:t>Max(</a:t>
            </a:r>
            <a:r>
              <a:rPr lang="zh-TW" altLang="en-US" sz="1200" dirty="0">
                <a:latin typeface="+mj-ea"/>
                <a:ea typeface="+mj-ea"/>
              </a:rPr>
              <a:t>計劃書</a:t>
            </a:r>
            <a:r>
              <a:rPr lang="en-US" altLang="zh-TW" sz="1200" dirty="0">
                <a:latin typeface="+mj-ea"/>
                <a:ea typeface="+mj-ea"/>
              </a:rPr>
              <a:t>,</a:t>
            </a:r>
            <a:r>
              <a:rPr lang="zh-TW" altLang="en-US" sz="1200" dirty="0">
                <a:latin typeface="+mj-ea"/>
                <a:ea typeface="+mj-ea"/>
              </a:rPr>
              <a:t>已簽約</a:t>
            </a:r>
            <a:r>
              <a:rPr lang="en-US" altLang="zh-TW" sz="1200" dirty="0">
                <a:latin typeface="+mj-ea"/>
                <a:ea typeface="+mj-ea"/>
              </a:rPr>
              <a:t>)=24,814  (</a:t>
            </a:r>
            <a:r>
              <a:rPr lang="zh-TW" altLang="en-US" sz="1200" dirty="0">
                <a:latin typeface="+mj-ea"/>
                <a:ea typeface="+mj-ea"/>
              </a:rPr>
              <a:t>院核定目標目標</a:t>
            </a:r>
            <a:r>
              <a:rPr lang="en-US" altLang="zh-TW" sz="1200" dirty="0">
                <a:latin typeface="+mj-ea"/>
                <a:ea typeface="+mj-ea"/>
              </a:rPr>
              <a:t>24,830)</a:t>
            </a:r>
          </a:p>
          <a:p>
            <a:pPr algn="l"/>
            <a:r>
              <a:rPr lang="zh-TW" altLang="en-US" sz="1200" dirty="0">
                <a:latin typeface="+mj-ea"/>
                <a:ea typeface="+mj-ea"/>
              </a:rPr>
              <a:t>     科專成果繳入</a:t>
            </a:r>
            <a:r>
              <a:rPr lang="en-US" altLang="zh-TW" sz="1200" dirty="0">
                <a:latin typeface="+mj-ea"/>
                <a:ea typeface="+mj-ea"/>
              </a:rPr>
              <a:t>Max(</a:t>
            </a:r>
            <a:r>
              <a:rPr lang="zh-TW" altLang="en-US" sz="1200" dirty="0">
                <a:latin typeface="+mj-ea"/>
                <a:ea typeface="+mj-ea"/>
              </a:rPr>
              <a:t>計劃書</a:t>
            </a:r>
            <a:r>
              <a:rPr lang="en-US" altLang="zh-TW" sz="1200" dirty="0">
                <a:latin typeface="+mj-ea"/>
                <a:ea typeface="+mj-ea"/>
              </a:rPr>
              <a:t>,</a:t>
            </a:r>
            <a:r>
              <a:rPr lang="zh-TW" altLang="en-US" sz="1200" dirty="0">
                <a:latin typeface="+mj-ea"/>
                <a:ea typeface="+mj-ea"/>
              </a:rPr>
              <a:t>已簽約</a:t>
            </a:r>
            <a:r>
              <a:rPr lang="en-US" altLang="zh-TW" sz="1200" dirty="0">
                <a:latin typeface="+mj-ea"/>
                <a:ea typeface="+mj-ea"/>
              </a:rPr>
              <a:t>)= 5,420  </a:t>
            </a:r>
            <a:r>
              <a:rPr lang="zh-TW" altLang="en-US" sz="1200" dirty="0">
                <a:latin typeface="+mj-ea"/>
                <a:ea typeface="+mj-ea"/>
              </a:rPr>
              <a:t> </a:t>
            </a:r>
            <a:r>
              <a:rPr lang="en-US" altLang="zh-TW" sz="1200" dirty="0">
                <a:latin typeface="+mj-ea"/>
                <a:ea typeface="+mj-ea"/>
              </a:rPr>
              <a:t>(</a:t>
            </a:r>
            <a:r>
              <a:rPr lang="zh-TW" altLang="en-US" sz="1200" dirty="0">
                <a:latin typeface="+mj-ea"/>
                <a:ea typeface="+mj-ea"/>
              </a:rPr>
              <a:t>院核定目標目標</a:t>
            </a:r>
            <a:r>
              <a:rPr lang="en-US" altLang="zh-TW" sz="1200" dirty="0">
                <a:latin typeface="+mj-ea"/>
                <a:ea typeface="+mj-ea"/>
              </a:rPr>
              <a:t>9,380)</a:t>
            </a:r>
          </a:p>
          <a:p>
            <a:pPr algn="l"/>
            <a:r>
              <a:rPr lang="en-US" altLang="zh-TW" sz="1200" dirty="0">
                <a:latin typeface="+mj-ea"/>
                <a:ea typeface="+mj-ea"/>
              </a:rPr>
              <a:t>     FY113</a:t>
            </a:r>
            <a:r>
              <a:rPr lang="zh-TW" altLang="en-US" sz="1200" dirty="0">
                <a:latin typeface="+mj-ea"/>
                <a:ea typeface="+mj-ea"/>
              </a:rPr>
              <a:t>起科發計畫成果收入及</a:t>
            </a:r>
            <a:r>
              <a:rPr lang="zh-TW" altLang="en-US" sz="1200" dirty="0">
                <a:highlight>
                  <a:srgbClr val="FFFF00"/>
                </a:highlight>
                <a:latin typeface="+mj-ea"/>
                <a:ea typeface="+mj-ea"/>
              </a:rPr>
              <a:t>繳庫數</a:t>
            </a:r>
            <a:r>
              <a:rPr lang="zh-TW" altLang="en-US" sz="1200" dirty="0">
                <a:latin typeface="+mj-ea"/>
                <a:ea typeface="+mj-ea"/>
              </a:rPr>
              <a:t>均不列入院目標達成計算</a:t>
            </a:r>
            <a:r>
              <a:rPr lang="en-US" altLang="zh-TW" sz="1200" dirty="0">
                <a:latin typeface="+mj-ea"/>
                <a:ea typeface="+mj-ea"/>
              </a:rPr>
              <a:t>     </a:t>
            </a:r>
            <a:endParaRPr lang="zh-TW" altLang="en-US" sz="1200" dirty="0">
              <a:latin typeface="+mj-ea"/>
              <a:ea typeface="+mj-ea"/>
            </a:endParaRPr>
          </a:p>
        </p:txBody>
      </p:sp>
      <p:pic>
        <p:nvPicPr>
          <p:cNvPr id="11" name="圖片 10">
            <a:extLst>
              <a:ext uri="{FF2B5EF4-FFF2-40B4-BE49-F238E27FC236}">
                <a16:creationId xmlns:a16="http://schemas.microsoft.com/office/drawing/2014/main" id="{45F9C6B8-800A-4AD3-A929-6FEE991180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303" y="539078"/>
            <a:ext cx="8781393" cy="5249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2385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602ED5-4A91-4AD9-AC63-D57B56DD798C}" type="slidenum">
              <a:rPr lang="zh-TW" altLang="en-US" smtClean="0"/>
              <a:pPr/>
              <a:t>15</a:t>
            </a:fld>
            <a:endParaRPr lang="zh-TW" altLang="en-US" dirty="0"/>
          </a:p>
        </p:txBody>
      </p:sp>
      <p:sp>
        <p:nvSpPr>
          <p:cNvPr id="6" name="標題 1"/>
          <p:cNvSpPr txBox="1">
            <a:spLocks/>
          </p:cNvSpPr>
          <p:nvPr/>
        </p:nvSpPr>
        <p:spPr bwMode="auto">
          <a:xfrm>
            <a:off x="0" y="1392"/>
            <a:ext cx="9038491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lang="zh-TW" altLang="en-US" sz="3600" b="0">
                <a:solidFill>
                  <a:schemeClr val="tx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r>
              <a:rPr lang="zh-TW" altLang="en-US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科研動支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1029980" y="5825542"/>
            <a:ext cx="65005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請盡早規劃資源運用，避免集中於第四季動支，降低查核風險</a:t>
            </a: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97655F2D-677C-484B-97C0-DD7F233527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0004" y="452178"/>
            <a:ext cx="829128" cy="323116"/>
          </a:xfrm>
          <a:prstGeom prst="rect">
            <a:avLst/>
          </a:prstGeom>
        </p:spPr>
      </p:pic>
      <p:sp>
        <p:nvSpPr>
          <p:cNvPr id="10" name="文字方塊 9">
            <a:extLst>
              <a:ext uri="{FF2B5EF4-FFF2-40B4-BE49-F238E27FC236}">
                <a16:creationId xmlns:a16="http://schemas.microsoft.com/office/drawing/2014/main" id="{BCE58FBA-A365-4109-AE49-04E46D096FC8}"/>
              </a:ext>
            </a:extLst>
          </p:cNvPr>
          <p:cNvSpPr txBox="1"/>
          <p:nvPr/>
        </p:nvSpPr>
        <p:spPr>
          <a:xfrm>
            <a:off x="304504" y="6252693"/>
            <a:ext cx="87421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註：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N365JA 4/30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已結案，生醫剩餘經費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102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仟元、委外經費剩餘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335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仟元，故本年度服科累支數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5,756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仟元，總計畫動支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100%</a:t>
            </a:r>
            <a:endParaRPr lang="zh-TW" altLang="en-US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082C6D5A-37DE-48C4-836A-CFEF351B1A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841" y="784020"/>
            <a:ext cx="8429484" cy="4942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2580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602ED5-4A91-4AD9-AC63-D57B56DD798C}" type="slidenum">
              <a:rPr lang="zh-TW" altLang="en-US" smtClean="0"/>
              <a:pPr/>
              <a:t>16</a:t>
            </a:fld>
            <a:endParaRPr lang="zh-TW" altLang="en-US" dirty="0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>
          <a:xfrm>
            <a:off x="1301082" y="42577"/>
            <a:ext cx="6784139" cy="697538"/>
          </a:xfrm>
        </p:spPr>
        <p:txBody>
          <a:bodyPr/>
          <a:lstStyle/>
          <a:p>
            <a:r>
              <a:rPr lang="zh-TW" altLang="en-US" sz="2800" b="1" dirty="0">
                <a:solidFill>
                  <a:srgbClr val="00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間接費用</a:t>
            </a:r>
            <a:endParaRPr lang="zh-TW" altLang="en-US" sz="2800" dirty="0"/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5F34EE3D-C9BC-4DAB-AE67-5B9EA34D1DD9}"/>
              </a:ext>
            </a:extLst>
          </p:cNvPr>
          <p:cNvSpPr txBox="1"/>
          <p:nvPr/>
        </p:nvSpPr>
        <p:spPr>
          <a:xfrm>
            <a:off x="7503734" y="515284"/>
            <a:ext cx="1162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仟元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7D151C8B-A8DD-4370-898B-BF13D2944850}"/>
              </a:ext>
            </a:extLst>
          </p:cNvPr>
          <p:cNvSpPr/>
          <p:nvPr/>
        </p:nvSpPr>
        <p:spPr>
          <a:xfrm>
            <a:off x="67733" y="6228239"/>
            <a:ext cx="165622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zh-TW" altLang="en-US" sz="1200" dirty="0">
                <a:latin typeface="+mj-ea"/>
                <a:ea typeface="+mj-ea"/>
              </a:rPr>
              <a:t>資料截止日</a:t>
            </a:r>
            <a:r>
              <a:rPr lang="en-US" altLang="zh-TW" sz="1200" dirty="0">
                <a:latin typeface="+mj-ea"/>
                <a:ea typeface="+mj-ea"/>
              </a:rPr>
              <a:t>:113/8/23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031C2F97-9842-4AA0-9E7A-EBA58975EC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" y="792283"/>
            <a:ext cx="9008533" cy="5158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4736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602ED5-4A91-4AD9-AC63-D57B56DD798C}" type="slidenum">
              <a:rPr lang="zh-TW" altLang="en-US" smtClean="0"/>
              <a:pPr/>
              <a:t>17</a:t>
            </a:fld>
            <a:endParaRPr lang="zh-TW" altLang="en-US" dirty="0"/>
          </a:p>
        </p:txBody>
      </p:sp>
      <p:sp>
        <p:nvSpPr>
          <p:cNvPr id="6" name="標題 1"/>
          <p:cNvSpPr txBox="1">
            <a:spLocks/>
          </p:cNvSpPr>
          <p:nvPr/>
        </p:nvSpPr>
        <p:spPr bwMode="auto">
          <a:xfrm>
            <a:off x="0" y="25726"/>
            <a:ext cx="9038491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lang="zh-TW" altLang="en-US" sz="3600" b="0">
                <a:solidFill>
                  <a:schemeClr val="tx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r>
              <a:rPr lang="zh-TW" altLang="en-US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知服</a:t>
            </a:r>
            <a:r>
              <a:rPr lang="en-US" altLang="zh-TW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-</a:t>
            </a:r>
            <a:r>
              <a:rPr lang="zh-TW" altLang="en-US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實報實支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1321723" y="6080354"/>
            <a:ext cx="6500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提醒盡早規劃動支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,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避免集中於第四季動支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,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降低查核風險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21535AEA-D437-4710-A40A-225C823303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136" y="703983"/>
            <a:ext cx="8314313" cy="5291818"/>
          </a:xfrm>
          <a:prstGeom prst="rect">
            <a:avLst/>
          </a:prstGeom>
        </p:spPr>
      </p:pic>
      <p:pic>
        <p:nvPicPr>
          <p:cNvPr id="9" name="圖片 8">
            <a:extLst>
              <a:ext uri="{FF2B5EF4-FFF2-40B4-BE49-F238E27FC236}">
                <a16:creationId xmlns:a16="http://schemas.microsoft.com/office/drawing/2014/main" id="{642D5754-1D7F-4120-98D3-19F4C820BB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4104" y="639256"/>
            <a:ext cx="829128" cy="323116"/>
          </a:xfrm>
          <a:prstGeom prst="rect">
            <a:avLst/>
          </a:prstGeom>
        </p:spPr>
      </p:pic>
      <p:sp>
        <p:nvSpPr>
          <p:cNvPr id="7" name="橢圓 6">
            <a:extLst>
              <a:ext uri="{FF2B5EF4-FFF2-40B4-BE49-F238E27FC236}">
                <a16:creationId xmlns:a16="http://schemas.microsoft.com/office/drawing/2014/main" id="{3DB729ED-CC4E-45F6-BE6F-D9CCE43E3D53}"/>
              </a:ext>
            </a:extLst>
          </p:cNvPr>
          <p:cNvSpPr/>
          <p:nvPr/>
        </p:nvSpPr>
        <p:spPr bwMode="auto">
          <a:xfrm>
            <a:off x="7315200" y="3438151"/>
            <a:ext cx="430072" cy="194967"/>
          </a:xfrm>
          <a:prstGeom prst="ellipse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8" name="橢圓 7">
            <a:extLst>
              <a:ext uri="{FF2B5EF4-FFF2-40B4-BE49-F238E27FC236}">
                <a16:creationId xmlns:a16="http://schemas.microsoft.com/office/drawing/2014/main" id="{E131EB22-94EF-46E3-B1B3-48B7B61DD969}"/>
              </a:ext>
            </a:extLst>
          </p:cNvPr>
          <p:cNvSpPr/>
          <p:nvPr/>
        </p:nvSpPr>
        <p:spPr bwMode="auto">
          <a:xfrm>
            <a:off x="7315200" y="3707106"/>
            <a:ext cx="430072" cy="243164"/>
          </a:xfrm>
          <a:prstGeom prst="ellipse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0" name="橢圓 9">
            <a:extLst>
              <a:ext uri="{FF2B5EF4-FFF2-40B4-BE49-F238E27FC236}">
                <a16:creationId xmlns:a16="http://schemas.microsoft.com/office/drawing/2014/main" id="{BBA1E23D-7621-4FA6-B3E6-8800B0297E61}"/>
              </a:ext>
            </a:extLst>
          </p:cNvPr>
          <p:cNvSpPr/>
          <p:nvPr/>
        </p:nvSpPr>
        <p:spPr bwMode="auto">
          <a:xfrm>
            <a:off x="7315200" y="4484260"/>
            <a:ext cx="430072" cy="194967"/>
          </a:xfrm>
          <a:prstGeom prst="ellipse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1" name="橢圓 10">
            <a:extLst>
              <a:ext uri="{FF2B5EF4-FFF2-40B4-BE49-F238E27FC236}">
                <a16:creationId xmlns:a16="http://schemas.microsoft.com/office/drawing/2014/main" id="{46492944-9CB7-49D2-B245-74B81E6E41FF}"/>
              </a:ext>
            </a:extLst>
          </p:cNvPr>
          <p:cNvSpPr/>
          <p:nvPr/>
        </p:nvSpPr>
        <p:spPr bwMode="auto">
          <a:xfrm>
            <a:off x="7315200" y="4743955"/>
            <a:ext cx="430072" cy="214996"/>
          </a:xfrm>
          <a:prstGeom prst="ellipse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859847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602ED5-4A91-4AD9-AC63-D57B56DD798C}" type="slidenum">
              <a:rPr lang="zh-TW" altLang="en-US" smtClean="0"/>
              <a:pPr/>
              <a:t>18</a:t>
            </a:fld>
            <a:endParaRPr lang="zh-TW" altLang="en-US" dirty="0"/>
          </a:p>
        </p:txBody>
      </p:sp>
      <p:sp>
        <p:nvSpPr>
          <p:cNvPr id="6" name="標題 1"/>
          <p:cNvSpPr txBox="1">
            <a:spLocks/>
          </p:cNvSpPr>
          <p:nvPr/>
        </p:nvSpPr>
        <p:spPr bwMode="auto">
          <a:xfrm>
            <a:off x="-309359" y="169121"/>
            <a:ext cx="9038491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lang="zh-TW" altLang="en-US" sz="3600" b="0">
                <a:solidFill>
                  <a:schemeClr val="tx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r>
              <a:rPr lang="zh-TW" altLang="en-US" sz="24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應用研究</a:t>
            </a:r>
            <a:endParaRPr lang="zh-TW" altLang="en-US" sz="2400" b="1" kern="12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1181657" y="6156452"/>
            <a:ext cx="6500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院及中心應研動支比例應相當</a:t>
            </a:r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38411217-8DC5-40D0-A594-62CEDE5A62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1302" y="701548"/>
            <a:ext cx="829128" cy="323116"/>
          </a:xfrm>
          <a:prstGeom prst="rect">
            <a:avLst/>
          </a:prstGeom>
        </p:spPr>
      </p:pic>
      <p:pic>
        <p:nvPicPr>
          <p:cNvPr id="2" name="圖片 1">
            <a:extLst>
              <a:ext uri="{FF2B5EF4-FFF2-40B4-BE49-F238E27FC236}">
                <a16:creationId xmlns:a16="http://schemas.microsoft.com/office/drawing/2014/main" id="{56744FC6-CFDC-41C1-9AE5-E5FA819E80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667" y="882869"/>
            <a:ext cx="8961639" cy="5092262"/>
          </a:xfrm>
          <a:prstGeom prst="rect">
            <a:avLst/>
          </a:prstGeom>
        </p:spPr>
      </p:pic>
      <p:sp>
        <p:nvSpPr>
          <p:cNvPr id="4" name="橢圓 3">
            <a:extLst>
              <a:ext uri="{FF2B5EF4-FFF2-40B4-BE49-F238E27FC236}">
                <a16:creationId xmlns:a16="http://schemas.microsoft.com/office/drawing/2014/main" id="{C6A64C23-BD71-4CDE-914B-58871BC60E5B}"/>
              </a:ext>
            </a:extLst>
          </p:cNvPr>
          <p:cNvSpPr/>
          <p:nvPr/>
        </p:nvSpPr>
        <p:spPr bwMode="auto">
          <a:xfrm>
            <a:off x="6913178" y="3127506"/>
            <a:ext cx="469487" cy="228600"/>
          </a:xfrm>
          <a:prstGeom prst="ellipse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9" name="橢圓 8">
            <a:extLst>
              <a:ext uri="{FF2B5EF4-FFF2-40B4-BE49-F238E27FC236}">
                <a16:creationId xmlns:a16="http://schemas.microsoft.com/office/drawing/2014/main" id="{8A821C4E-4A5B-46D2-8CAB-58B9AF9A354B}"/>
              </a:ext>
            </a:extLst>
          </p:cNvPr>
          <p:cNvSpPr/>
          <p:nvPr/>
        </p:nvSpPr>
        <p:spPr bwMode="auto">
          <a:xfrm>
            <a:off x="8589846" y="3581402"/>
            <a:ext cx="469487" cy="228600"/>
          </a:xfrm>
          <a:prstGeom prst="ellipse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1" name="橢圓 10">
            <a:extLst>
              <a:ext uri="{FF2B5EF4-FFF2-40B4-BE49-F238E27FC236}">
                <a16:creationId xmlns:a16="http://schemas.microsoft.com/office/drawing/2014/main" id="{7AA3989F-5BB7-434F-A99E-6D365994AA30}"/>
              </a:ext>
            </a:extLst>
          </p:cNvPr>
          <p:cNvSpPr/>
          <p:nvPr/>
        </p:nvSpPr>
        <p:spPr bwMode="auto">
          <a:xfrm>
            <a:off x="6913178" y="3543412"/>
            <a:ext cx="469487" cy="228600"/>
          </a:xfrm>
          <a:prstGeom prst="ellipse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2" name="橢圓 11">
            <a:extLst>
              <a:ext uri="{FF2B5EF4-FFF2-40B4-BE49-F238E27FC236}">
                <a16:creationId xmlns:a16="http://schemas.microsoft.com/office/drawing/2014/main" id="{8B28E8E8-0061-4285-9152-B1994FC4B133}"/>
              </a:ext>
            </a:extLst>
          </p:cNvPr>
          <p:cNvSpPr/>
          <p:nvPr/>
        </p:nvSpPr>
        <p:spPr bwMode="auto">
          <a:xfrm>
            <a:off x="8589846" y="3156997"/>
            <a:ext cx="469487" cy="228600"/>
          </a:xfrm>
          <a:prstGeom prst="ellipse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3" name="橢圓 12">
            <a:extLst>
              <a:ext uri="{FF2B5EF4-FFF2-40B4-BE49-F238E27FC236}">
                <a16:creationId xmlns:a16="http://schemas.microsoft.com/office/drawing/2014/main" id="{9C1B8FAC-B199-4D90-9907-00D30C1538B2}"/>
              </a:ext>
            </a:extLst>
          </p:cNvPr>
          <p:cNvSpPr/>
          <p:nvPr/>
        </p:nvSpPr>
        <p:spPr bwMode="auto">
          <a:xfrm>
            <a:off x="6913178" y="3131557"/>
            <a:ext cx="469487" cy="228600"/>
          </a:xfrm>
          <a:prstGeom prst="ellipse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4" name="橢圓 13">
            <a:extLst>
              <a:ext uri="{FF2B5EF4-FFF2-40B4-BE49-F238E27FC236}">
                <a16:creationId xmlns:a16="http://schemas.microsoft.com/office/drawing/2014/main" id="{1E0D0E06-D4B0-4C1C-973A-035A1DCAD63D}"/>
              </a:ext>
            </a:extLst>
          </p:cNvPr>
          <p:cNvSpPr/>
          <p:nvPr/>
        </p:nvSpPr>
        <p:spPr bwMode="auto">
          <a:xfrm>
            <a:off x="6879906" y="2124554"/>
            <a:ext cx="469487" cy="228600"/>
          </a:xfrm>
          <a:prstGeom prst="ellipse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5" name="橢圓 14">
            <a:extLst>
              <a:ext uri="{FF2B5EF4-FFF2-40B4-BE49-F238E27FC236}">
                <a16:creationId xmlns:a16="http://schemas.microsoft.com/office/drawing/2014/main" id="{DFC2B083-F9FD-4EF0-939D-1AD41A8C77B2}"/>
              </a:ext>
            </a:extLst>
          </p:cNvPr>
          <p:cNvSpPr/>
          <p:nvPr/>
        </p:nvSpPr>
        <p:spPr bwMode="auto">
          <a:xfrm>
            <a:off x="8674512" y="2109839"/>
            <a:ext cx="469487" cy="228600"/>
          </a:xfrm>
          <a:prstGeom prst="ellipse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6" name="橢圓 15">
            <a:extLst>
              <a:ext uri="{FF2B5EF4-FFF2-40B4-BE49-F238E27FC236}">
                <a16:creationId xmlns:a16="http://schemas.microsoft.com/office/drawing/2014/main" id="{26DFD08E-3DFF-41D1-8802-8EAF0E0FD79A}"/>
              </a:ext>
            </a:extLst>
          </p:cNvPr>
          <p:cNvSpPr/>
          <p:nvPr/>
        </p:nvSpPr>
        <p:spPr bwMode="auto">
          <a:xfrm>
            <a:off x="5684354" y="5746531"/>
            <a:ext cx="469487" cy="228600"/>
          </a:xfrm>
          <a:prstGeom prst="ellipse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7" name="橢圓 16">
            <a:extLst>
              <a:ext uri="{FF2B5EF4-FFF2-40B4-BE49-F238E27FC236}">
                <a16:creationId xmlns:a16="http://schemas.microsoft.com/office/drawing/2014/main" id="{FC85C3FC-8570-4BE7-8A50-FE58E5341E64}"/>
              </a:ext>
            </a:extLst>
          </p:cNvPr>
          <p:cNvSpPr/>
          <p:nvPr/>
        </p:nvSpPr>
        <p:spPr bwMode="auto">
          <a:xfrm>
            <a:off x="7447467" y="5738648"/>
            <a:ext cx="469487" cy="228600"/>
          </a:xfrm>
          <a:prstGeom prst="ellipse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457410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5325F1BE-B702-4B30-8BC8-66A2FC6F8C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602ED5-4A91-4AD9-AC63-D57B56DD798C}" type="slidenum">
              <a:rPr lang="zh-TW" altLang="en-US" smtClean="0"/>
              <a:pPr/>
              <a:t>19</a:t>
            </a:fld>
            <a:endParaRPr lang="zh-TW" altLang="en-US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57CAC50D-5259-43B4-967C-A0D8B606ED67}"/>
              </a:ext>
            </a:extLst>
          </p:cNvPr>
          <p:cNvSpPr txBox="1"/>
          <p:nvPr/>
        </p:nvSpPr>
        <p:spPr>
          <a:xfrm>
            <a:off x="2257907" y="212834"/>
            <a:ext cx="39729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各組人事費供需預測</a:t>
            </a: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8CE50515-00B8-4D7E-A4DD-AA7978588050}"/>
              </a:ext>
            </a:extLst>
          </p:cNvPr>
          <p:cNvSpPr txBox="1"/>
          <p:nvPr/>
        </p:nvSpPr>
        <p:spPr>
          <a:xfrm>
            <a:off x="90148" y="4168547"/>
            <a:ext cx="43355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本表不含替代役人年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/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各督導主管由各組人事費支應</a:t>
            </a:r>
          </a:p>
        </p:txBody>
      </p:sp>
      <p:pic>
        <p:nvPicPr>
          <p:cNvPr id="13" name="圖片 12">
            <a:extLst>
              <a:ext uri="{FF2B5EF4-FFF2-40B4-BE49-F238E27FC236}">
                <a16:creationId xmlns:a16="http://schemas.microsoft.com/office/drawing/2014/main" id="{C1CE5130-A312-43FD-8E64-3A46ED61F4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6448" y="403232"/>
            <a:ext cx="829128" cy="323116"/>
          </a:xfrm>
          <a:prstGeom prst="rect">
            <a:avLst/>
          </a:prstGeom>
        </p:spPr>
      </p:pic>
      <p:pic>
        <p:nvPicPr>
          <p:cNvPr id="2" name="圖片 1">
            <a:extLst>
              <a:ext uri="{FF2B5EF4-FFF2-40B4-BE49-F238E27FC236}">
                <a16:creationId xmlns:a16="http://schemas.microsoft.com/office/drawing/2014/main" id="{AC505BE4-F913-45F4-B95F-93A3FB9104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772" y="726348"/>
            <a:ext cx="8339959" cy="3328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549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285F588A-4101-4998-85E2-B286BE69D9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602ED5-4A91-4AD9-AC63-D57B56DD798C}" type="slidenum">
              <a:rPr lang="zh-TW" altLang="en-US" smtClean="0"/>
              <a:pPr/>
              <a:t>2</a:t>
            </a:fld>
            <a:endParaRPr lang="zh-TW" altLang="en-US" dirty="0"/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B35367C3-45C4-41E4-8AC3-0CE870A1F7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8143" y="183975"/>
            <a:ext cx="6122121" cy="70957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zh-TW"/>
            </a:defPPr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收支餘絀</a:t>
            </a:r>
          </a:p>
          <a:p>
            <a:endParaRPr lang="zh-TW" altLang="en-US" sz="2800" b="1" dirty="0">
              <a:solidFill>
                <a:srgbClr val="002060"/>
              </a:solidFill>
            </a:endParaRP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AB02FCA8-0363-4094-BED3-920ECED119F1}"/>
              </a:ext>
            </a:extLst>
          </p:cNvPr>
          <p:cNvSpPr txBox="1"/>
          <p:nvPr/>
        </p:nvSpPr>
        <p:spPr>
          <a:xfrm>
            <a:off x="7294370" y="300130"/>
            <a:ext cx="1162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仟元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CA5CF99C-16B9-44F1-AA96-F29C9DE61F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379" y="577129"/>
            <a:ext cx="8587243" cy="4363729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0A747336-082D-4F48-8F06-6772FFA624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378" y="4940858"/>
            <a:ext cx="8450754" cy="1597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5558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5325F1BE-B702-4B30-8BC8-66A2FC6F8C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602ED5-4A91-4AD9-AC63-D57B56DD798C}" type="slidenum">
              <a:rPr lang="zh-TW" altLang="en-US" smtClean="0"/>
              <a:pPr/>
              <a:t>20</a:t>
            </a:fld>
            <a:endParaRPr lang="zh-TW" altLang="en-US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57CAC50D-5259-43B4-967C-A0D8B606ED67}"/>
              </a:ext>
            </a:extLst>
          </p:cNvPr>
          <p:cNvSpPr txBox="1"/>
          <p:nvPr/>
        </p:nvSpPr>
        <p:spPr>
          <a:xfrm>
            <a:off x="2257907" y="212834"/>
            <a:ext cx="39729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各組人力預測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E4E5640D-FB50-4029-B899-8FCF5E0E76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007" y="726348"/>
            <a:ext cx="8797159" cy="5357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2017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38470" y="420989"/>
            <a:ext cx="7772400" cy="543488"/>
          </a:xfrm>
        </p:spPr>
        <p:txBody>
          <a:bodyPr/>
          <a:lstStyle/>
          <a:p>
            <a:r>
              <a:rPr lang="zh-TW" altLang="en-US" sz="28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應收帳款</a:t>
            </a:r>
            <a:r>
              <a:rPr lang="en-US" altLang="zh-TW" sz="28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(</a:t>
            </a:r>
            <a:r>
              <a:rPr lang="zh-TW" altLang="en-US" sz="28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帳齡</a:t>
            </a:r>
            <a:r>
              <a:rPr lang="en-US" altLang="zh-TW" sz="28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&gt;90</a:t>
            </a:r>
            <a:r>
              <a:rPr lang="zh-TW" altLang="en-US" sz="28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天</a:t>
            </a:r>
            <a:r>
              <a:rPr lang="en-US" altLang="zh-TW" sz="28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)</a:t>
            </a:r>
            <a:br>
              <a:rPr lang="en-US" altLang="zh-TW" sz="28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</a:br>
            <a:endParaRPr lang="zh-TW" altLang="en-US" sz="2800" b="1" kern="12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602ED5-4A91-4AD9-AC63-D57B56DD798C}" type="slidenum">
              <a:rPr lang="zh-TW" altLang="en-US" smtClean="0"/>
              <a:pPr/>
              <a:t>21</a:t>
            </a:fld>
            <a:endParaRPr lang="zh-TW" altLang="en-US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CF19791A-79F9-412C-9EBD-D41D83BA692C}"/>
              </a:ext>
            </a:extLst>
          </p:cNvPr>
          <p:cNvSpPr txBox="1"/>
          <p:nvPr/>
        </p:nvSpPr>
        <p:spPr>
          <a:xfrm>
            <a:off x="2331419" y="3932248"/>
            <a:ext cx="3304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+mn-ea"/>
                <a:ea typeface="+mn-ea"/>
              </a:rPr>
              <a:t>上述款項均已於</a:t>
            </a:r>
            <a:r>
              <a:rPr lang="en-US" altLang="zh-TW" dirty="0">
                <a:latin typeface="+mn-ea"/>
                <a:ea typeface="+mn-ea"/>
              </a:rPr>
              <a:t>8/10</a:t>
            </a:r>
            <a:r>
              <a:rPr lang="zh-TW" altLang="en-US" dirty="0">
                <a:latin typeface="+mn-ea"/>
                <a:ea typeface="+mn-ea"/>
              </a:rPr>
              <a:t>前繳款</a:t>
            </a: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BE3D19DA-03FA-4CCB-B061-324687C218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179" y="1368800"/>
            <a:ext cx="8647386" cy="2436123"/>
          </a:xfrm>
          <a:prstGeom prst="rect">
            <a:avLst/>
          </a:prstGeom>
        </p:spPr>
      </p:pic>
      <p:sp>
        <p:nvSpPr>
          <p:cNvPr id="5" name="文字方塊 4">
            <a:extLst>
              <a:ext uri="{FF2B5EF4-FFF2-40B4-BE49-F238E27FC236}">
                <a16:creationId xmlns:a16="http://schemas.microsoft.com/office/drawing/2014/main" id="{1DDDCC08-CB88-4AB4-A4A0-0F20276FB47B}"/>
              </a:ext>
            </a:extLst>
          </p:cNvPr>
          <p:cNvSpPr txBox="1"/>
          <p:nvPr/>
        </p:nvSpPr>
        <p:spPr>
          <a:xfrm>
            <a:off x="0" y="964477"/>
            <a:ext cx="28653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>
                <a:latin typeface="+mj-ea"/>
                <a:ea typeface="+mj-ea"/>
              </a:rPr>
              <a:t>資料統計截止日</a:t>
            </a:r>
            <a:r>
              <a:rPr lang="en-US" altLang="zh-TW" sz="1200" dirty="0">
                <a:latin typeface="+mj-ea"/>
                <a:ea typeface="+mj-ea"/>
              </a:rPr>
              <a:t>:113/08/05</a:t>
            </a:r>
            <a:endParaRPr lang="zh-TW" altLang="en-US" sz="12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911499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89185" y="189186"/>
            <a:ext cx="7866993" cy="825367"/>
          </a:xfrm>
        </p:spPr>
        <p:txBody>
          <a:bodyPr/>
          <a:lstStyle/>
          <a:p>
            <a:r>
              <a:rPr lang="zh-TW" altLang="en-US" sz="28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應收票據</a:t>
            </a:r>
            <a:br>
              <a:rPr lang="en-US" altLang="zh-TW" sz="28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</a:br>
            <a:endParaRPr lang="zh-TW" altLang="en-US" sz="2800" b="1" kern="12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602ED5-4A91-4AD9-AC63-D57B56DD798C}" type="slidenum">
              <a:rPr lang="zh-TW" altLang="en-US" smtClean="0"/>
              <a:pPr/>
              <a:t>22</a:t>
            </a:fld>
            <a:endParaRPr lang="zh-TW" altLang="en-US" dirty="0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20E2BD98-A4CD-45B6-8135-38505B5A36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5834" y="2926404"/>
            <a:ext cx="5801711" cy="3009313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5B2745C5-F979-4562-9092-4A660CB318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924" y="922283"/>
            <a:ext cx="7315200" cy="1781503"/>
          </a:xfrm>
          <a:prstGeom prst="rect">
            <a:avLst/>
          </a:prstGeom>
        </p:spPr>
      </p:pic>
      <p:sp>
        <p:nvSpPr>
          <p:cNvPr id="8" name="文字方塊 7">
            <a:extLst>
              <a:ext uri="{FF2B5EF4-FFF2-40B4-BE49-F238E27FC236}">
                <a16:creationId xmlns:a16="http://schemas.microsoft.com/office/drawing/2014/main" id="{E2CF5F75-8358-4BE3-8BC6-CB081C0B6E18}"/>
              </a:ext>
            </a:extLst>
          </p:cNvPr>
          <p:cNvSpPr txBox="1"/>
          <p:nvPr/>
        </p:nvSpPr>
        <p:spPr>
          <a:xfrm>
            <a:off x="1765738" y="6077607"/>
            <a:ext cx="51789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+mj-ea"/>
                <a:ea typeface="+mj-ea"/>
              </a:rPr>
              <a:t>建議收取票期儘量勿超過</a:t>
            </a:r>
            <a:r>
              <a:rPr lang="en-US" altLang="zh-TW" dirty="0">
                <a:latin typeface="+mj-ea"/>
                <a:ea typeface="+mj-ea"/>
              </a:rPr>
              <a:t>90</a:t>
            </a:r>
            <a:r>
              <a:rPr lang="zh-TW" altLang="en-US" dirty="0">
                <a:latin typeface="+mj-ea"/>
                <a:ea typeface="+mj-ea"/>
              </a:rPr>
              <a:t>天</a:t>
            </a:r>
            <a:r>
              <a:rPr lang="en-US" altLang="zh-TW" dirty="0">
                <a:latin typeface="+mj-ea"/>
                <a:ea typeface="+mj-ea"/>
              </a:rPr>
              <a:t>,</a:t>
            </a:r>
            <a:r>
              <a:rPr lang="zh-TW" altLang="en-US" dirty="0">
                <a:latin typeface="+mj-ea"/>
                <a:ea typeface="+mj-ea"/>
              </a:rPr>
              <a:t>並請留意廠商信評</a:t>
            </a:r>
          </a:p>
        </p:txBody>
      </p:sp>
    </p:spTree>
    <p:extLst>
      <p:ext uri="{BB962C8B-B14F-4D97-AF65-F5344CB8AC3E}">
        <p14:creationId xmlns:p14="http://schemas.microsoft.com/office/powerpoint/2010/main" val="33177710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圖片 20">
            <a:extLst>
              <a:ext uri="{FF2B5EF4-FFF2-40B4-BE49-F238E27FC236}">
                <a16:creationId xmlns:a16="http://schemas.microsoft.com/office/drawing/2014/main" id="{1A1CE3C7-7C6E-44E4-AC90-776299A246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830" y="809569"/>
            <a:ext cx="6983911" cy="5540781"/>
          </a:xfrm>
          <a:prstGeom prst="rect">
            <a:avLst/>
          </a:prstGeo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602ED5-4A91-4AD9-AC63-D57B56DD798C}" type="slidenum">
              <a:rPr lang="zh-TW" altLang="en-US" smtClean="0"/>
              <a:pPr/>
              <a:t>23</a:t>
            </a:fld>
            <a:endParaRPr lang="zh-TW" altLang="en-US" dirty="0"/>
          </a:p>
        </p:txBody>
      </p:sp>
      <p:sp>
        <p:nvSpPr>
          <p:cNvPr id="6" name="標題 1"/>
          <p:cNvSpPr txBox="1">
            <a:spLocks/>
          </p:cNvSpPr>
          <p:nvPr/>
        </p:nvSpPr>
        <p:spPr bwMode="auto">
          <a:xfrm>
            <a:off x="0" y="252839"/>
            <a:ext cx="9038491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lang="zh-TW" altLang="en-US" sz="3600" b="0">
                <a:solidFill>
                  <a:schemeClr val="tx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收入認列超過開立發票數</a:t>
            </a:r>
            <a:endParaRPr lang="zh-TW" altLang="en-US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(BP</a:t>
            </a:r>
            <a:r>
              <a:rPr lang="zh-TW" altLang="en-US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計畫已結束</a:t>
            </a:r>
            <a:r>
              <a:rPr lang="en-US" altLang="zh-TW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個月</a:t>
            </a:r>
            <a:r>
              <a:rPr lang="en-US" altLang="zh-TW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/IP</a:t>
            </a:r>
            <a:r>
              <a:rPr lang="zh-TW" altLang="en-US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已交付完成超過</a:t>
            </a:r>
            <a:r>
              <a:rPr lang="en-US" altLang="zh-TW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個月</a:t>
            </a:r>
            <a:r>
              <a:rPr lang="en-US" altLang="zh-TW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)</a:t>
            </a:r>
          </a:p>
          <a:p>
            <a:endParaRPr lang="zh-TW" altLang="en-US" sz="2000" b="1" kern="12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0B70B6D5-F72E-4FFF-A6A1-5BEA71126984}"/>
              </a:ext>
            </a:extLst>
          </p:cNvPr>
          <p:cNvSpPr txBox="1"/>
          <p:nvPr/>
        </p:nvSpPr>
        <p:spPr>
          <a:xfrm>
            <a:off x="7519764" y="5003935"/>
            <a:ext cx="1624236" cy="40011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zh-TW" altLang="en-US" sz="1000" dirty="0">
                <a:solidFill>
                  <a:srgbClr val="FF0000"/>
                </a:solidFill>
                <a:latin typeface="+mj-ea"/>
                <a:ea typeface="+mj-ea"/>
              </a:rPr>
              <a:t>合約生效</a:t>
            </a:r>
            <a:r>
              <a:rPr lang="en-US" altLang="zh-TW" sz="1000" dirty="0">
                <a:solidFill>
                  <a:srgbClr val="FF0000"/>
                </a:solidFill>
                <a:latin typeface="+mj-ea"/>
                <a:ea typeface="+mj-ea"/>
              </a:rPr>
              <a:t>(112/12/1)</a:t>
            </a:r>
            <a:r>
              <a:rPr lang="zh-TW" altLang="en-US" sz="1000" dirty="0">
                <a:solidFill>
                  <a:srgbClr val="FF0000"/>
                </a:solidFill>
                <a:latin typeface="+mj-ea"/>
                <a:ea typeface="+mj-ea"/>
              </a:rPr>
              <a:t>且收到乙方發票</a:t>
            </a:r>
            <a:r>
              <a:rPr lang="en-US" altLang="zh-TW" sz="1000" dirty="0">
                <a:solidFill>
                  <a:srgbClr val="FF0000"/>
                </a:solidFill>
                <a:latin typeface="+mj-ea"/>
                <a:ea typeface="+mj-ea"/>
              </a:rPr>
              <a:t>(</a:t>
            </a:r>
            <a:r>
              <a:rPr lang="zh-TW" altLang="en-US" sz="1000" dirty="0">
                <a:solidFill>
                  <a:srgbClr val="FF0000"/>
                </a:solidFill>
                <a:latin typeface="+mj-ea"/>
                <a:ea typeface="+mj-ea"/>
              </a:rPr>
              <a:t>待研究組確認</a:t>
            </a:r>
            <a:r>
              <a:rPr lang="en-US" altLang="zh-TW" sz="1000" dirty="0">
                <a:solidFill>
                  <a:srgbClr val="FF0000"/>
                </a:solidFill>
                <a:latin typeface="+mj-ea"/>
                <a:ea typeface="+mj-ea"/>
              </a:rPr>
              <a:t>)</a:t>
            </a:r>
            <a:endParaRPr lang="zh-TW" altLang="en-US" sz="10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cxnSp>
        <p:nvCxnSpPr>
          <p:cNvPr id="9" name="接點: 弧形 8">
            <a:extLst>
              <a:ext uri="{FF2B5EF4-FFF2-40B4-BE49-F238E27FC236}">
                <a16:creationId xmlns:a16="http://schemas.microsoft.com/office/drawing/2014/main" id="{178AF335-8A91-4580-88C2-69C9896E6E56}"/>
              </a:ext>
            </a:extLst>
          </p:cNvPr>
          <p:cNvCxnSpPr>
            <a:cxnSpLocks/>
            <a:endCxn id="7" idx="1"/>
          </p:cNvCxnSpPr>
          <p:nvPr/>
        </p:nvCxnSpPr>
        <p:spPr bwMode="auto">
          <a:xfrm>
            <a:off x="7207045" y="5112086"/>
            <a:ext cx="312719" cy="91904"/>
          </a:xfrm>
          <a:prstGeom prst="curvedConnector3">
            <a:avLst/>
          </a:prstGeom>
          <a:ln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7FD6B0FB-553D-4629-900B-31AE6A44F982}"/>
              </a:ext>
            </a:extLst>
          </p:cNvPr>
          <p:cNvSpPr txBox="1"/>
          <p:nvPr/>
        </p:nvSpPr>
        <p:spPr>
          <a:xfrm>
            <a:off x="7475524" y="2197503"/>
            <a:ext cx="1624236" cy="40011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zh-TW" altLang="en-US" sz="1000" dirty="0">
                <a:solidFill>
                  <a:srgbClr val="FF0000"/>
                </a:solidFill>
                <a:latin typeface="+mj-ea"/>
                <a:ea typeface="+mj-ea"/>
              </a:rPr>
              <a:t>合約生效</a:t>
            </a:r>
            <a:r>
              <a:rPr lang="en-US" altLang="zh-TW" sz="1000" dirty="0">
                <a:solidFill>
                  <a:srgbClr val="FF0000"/>
                </a:solidFill>
                <a:latin typeface="+mj-ea"/>
                <a:ea typeface="+mj-ea"/>
              </a:rPr>
              <a:t>(112/12/1)</a:t>
            </a:r>
            <a:r>
              <a:rPr lang="zh-TW" altLang="en-US" sz="1000" dirty="0">
                <a:solidFill>
                  <a:srgbClr val="FF0000"/>
                </a:solidFill>
                <a:latin typeface="+mj-ea"/>
                <a:ea typeface="+mj-ea"/>
              </a:rPr>
              <a:t>且收到乙方發票</a:t>
            </a:r>
            <a:r>
              <a:rPr lang="en-US" altLang="zh-TW" sz="1000" dirty="0">
                <a:solidFill>
                  <a:srgbClr val="FF0000"/>
                </a:solidFill>
                <a:latin typeface="+mj-ea"/>
                <a:ea typeface="+mj-ea"/>
              </a:rPr>
              <a:t>(</a:t>
            </a:r>
            <a:r>
              <a:rPr lang="zh-TW" altLang="en-US" sz="1000" dirty="0">
                <a:solidFill>
                  <a:srgbClr val="FF0000"/>
                </a:solidFill>
                <a:latin typeface="+mj-ea"/>
                <a:ea typeface="+mj-ea"/>
              </a:rPr>
              <a:t>待研究組確認</a:t>
            </a:r>
            <a:r>
              <a:rPr lang="en-US" altLang="zh-TW" sz="1000" dirty="0">
                <a:solidFill>
                  <a:srgbClr val="FF0000"/>
                </a:solidFill>
                <a:latin typeface="+mj-ea"/>
                <a:ea typeface="+mj-ea"/>
              </a:rPr>
              <a:t>)</a:t>
            </a:r>
            <a:endParaRPr lang="zh-TW" altLang="en-US" sz="10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cxnSp>
        <p:nvCxnSpPr>
          <p:cNvPr id="19" name="接點: 弧形 18">
            <a:extLst>
              <a:ext uri="{FF2B5EF4-FFF2-40B4-BE49-F238E27FC236}">
                <a16:creationId xmlns:a16="http://schemas.microsoft.com/office/drawing/2014/main" id="{E134D21B-58F0-4447-8B22-A172518DF770}"/>
              </a:ext>
            </a:extLst>
          </p:cNvPr>
          <p:cNvCxnSpPr>
            <a:cxnSpLocks/>
            <a:endCxn id="18" idx="1"/>
          </p:cNvCxnSpPr>
          <p:nvPr/>
        </p:nvCxnSpPr>
        <p:spPr bwMode="auto">
          <a:xfrm>
            <a:off x="7162805" y="2305654"/>
            <a:ext cx="312719" cy="91904"/>
          </a:xfrm>
          <a:prstGeom prst="curvedConnector3">
            <a:avLst/>
          </a:prstGeom>
          <a:ln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48908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602ED5-4A91-4AD9-AC63-D57B56DD798C}" type="slidenum">
              <a:rPr lang="zh-TW" altLang="en-US" smtClean="0"/>
              <a:pPr/>
              <a:t>24</a:t>
            </a:fld>
            <a:endParaRPr lang="zh-TW" altLang="en-US" dirty="0"/>
          </a:p>
        </p:txBody>
      </p:sp>
      <p:sp>
        <p:nvSpPr>
          <p:cNvPr id="6" name="標題 1"/>
          <p:cNvSpPr txBox="1">
            <a:spLocks/>
          </p:cNvSpPr>
          <p:nvPr/>
        </p:nvSpPr>
        <p:spPr bwMode="auto">
          <a:xfrm>
            <a:off x="52753" y="429351"/>
            <a:ext cx="9038491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lang="zh-TW" altLang="en-US" sz="3600" b="0">
                <a:solidFill>
                  <a:schemeClr val="tx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企業收入認列超過已開立發票數</a:t>
            </a:r>
            <a:endParaRPr lang="zh-TW" altLang="en-US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尚未結案金額大額者</a:t>
            </a:r>
            <a:r>
              <a:rPr lang="en-US" altLang="zh-TW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)</a:t>
            </a:r>
          </a:p>
          <a:p>
            <a:endParaRPr lang="zh-TW" altLang="en-US" sz="2000" b="1" kern="12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DCBFAC60-5E38-40EA-B01F-2E24CE15DA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1484" y="1086710"/>
            <a:ext cx="5992760" cy="5156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594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74235EA-D3D2-4805-A8EB-0632FE2964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602ED5-4A91-4AD9-AC63-D57B56DD798C}" type="slidenum">
              <a:rPr lang="zh-TW" altLang="en-US" smtClean="0"/>
              <a:pPr/>
              <a:t>3</a:t>
            </a:fld>
            <a:endParaRPr lang="zh-TW" altLang="en-US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CBCF9711-D81D-4891-9FD0-7A802E820E13}"/>
              </a:ext>
            </a:extLst>
          </p:cNvPr>
          <p:cNvSpPr txBox="1"/>
          <p:nvPr/>
        </p:nvSpPr>
        <p:spPr>
          <a:xfrm>
            <a:off x="2701255" y="352338"/>
            <a:ext cx="3573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>
                <a:latin typeface="+mj-ea"/>
                <a:ea typeface="+mj-ea"/>
              </a:rPr>
              <a:t>  </a:t>
            </a:r>
            <a:r>
              <a:rPr lang="zh-TW" altLang="en-US" sz="3200" dirty="0">
                <a:latin typeface="+mj-ea"/>
                <a:ea typeface="+mj-ea"/>
              </a:rPr>
              <a:t>各單位餘絀達成</a:t>
            </a: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B6874372-B5C3-4A9A-94F7-E3064BB4A6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99" y="1065840"/>
            <a:ext cx="8860221" cy="4538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688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17AA545E-99CA-4478-B064-0F191E88A1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602ED5-4A91-4AD9-AC63-D57B56DD798C}" type="slidenum">
              <a:rPr lang="zh-TW" altLang="en-US" smtClean="0"/>
              <a:pPr/>
              <a:t>4</a:t>
            </a:fld>
            <a:endParaRPr lang="zh-TW" altLang="en-US" dirty="0"/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54F954E0-D0DF-4AE7-BA5C-17C39A2BD6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889" y="908803"/>
            <a:ext cx="8860221" cy="5040394"/>
          </a:xfrm>
          <a:prstGeom prst="rect">
            <a:avLst/>
          </a:prstGeom>
        </p:spPr>
      </p:pic>
      <p:sp>
        <p:nvSpPr>
          <p:cNvPr id="5" name="文字方塊 4">
            <a:extLst>
              <a:ext uri="{FF2B5EF4-FFF2-40B4-BE49-F238E27FC236}">
                <a16:creationId xmlns:a16="http://schemas.microsoft.com/office/drawing/2014/main" id="{625231EE-A3C7-4C22-875E-D4A22A986B8B}"/>
              </a:ext>
            </a:extLst>
          </p:cNvPr>
          <p:cNvSpPr txBox="1"/>
          <p:nvPr/>
        </p:nvSpPr>
        <p:spPr>
          <a:xfrm>
            <a:off x="6180083" y="1947041"/>
            <a:ext cx="21283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b="1" u="sng" dirty="0">
                <a:latin typeface="+mj-ea"/>
                <a:ea typeface="+mj-ea"/>
              </a:rPr>
              <a:t>年度預算餘絀率</a:t>
            </a:r>
            <a:r>
              <a:rPr lang="en-US" altLang="zh-TW" sz="1600" b="1" u="sng" dirty="0">
                <a:latin typeface="+mj-ea"/>
                <a:ea typeface="+mj-ea"/>
              </a:rPr>
              <a:t>7.7%</a:t>
            </a:r>
            <a:endParaRPr lang="zh-TW" altLang="en-US" sz="1600" b="1" u="sng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748956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1350771" y="373449"/>
            <a:ext cx="6122121" cy="70957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zh-TW"/>
            </a:defPPr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各組收支餘絀實際數</a:t>
            </a:r>
            <a:r>
              <a:rPr lang="en-US" altLang="zh-TW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(113/7</a:t>
            </a:r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28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2800" b="1" dirty="0">
              <a:solidFill>
                <a:srgbClr val="002060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>
          <a:xfrm>
            <a:off x="8714231" y="6596845"/>
            <a:ext cx="267663" cy="238125"/>
          </a:xfrm>
        </p:spPr>
        <p:txBody>
          <a:bodyPr/>
          <a:lstStyle/>
          <a:p>
            <a:pPr>
              <a:defRPr/>
            </a:pPr>
            <a:fld id="{644446E0-CF8D-4456-8FF6-D1A9154DCDC7}" type="slidenum">
              <a:rPr lang="en-US" altLang="zh-TW" sz="110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en-US" altLang="zh-TW" sz="1100" dirty="0">
              <a:solidFill>
                <a:srgbClr val="FFFFFF"/>
              </a:solidFill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414201" y="5826848"/>
            <a:ext cx="33144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TW" altLang="en-US" sz="1400" dirty="0"/>
              <a:t> </a:t>
            </a: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3721" y="522571"/>
            <a:ext cx="829128" cy="323116"/>
          </a:xfrm>
          <a:prstGeom prst="rect">
            <a:avLst/>
          </a:prstGeom>
        </p:spPr>
      </p:pic>
      <p:pic>
        <p:nvPicPr>
          <p:cNvPr id="4" name="圖片 3">
            <a:extLst>
              <a:ext uri="{FF2B5EF4-FFF2-40B4-BE49-F238E27FC236}">
                <a16:creationId xmlns:a16="http://schemas.microsoft.com/office/drawing/2014/main" id="{7C7C922C-93DE-4DD9-BFAA-E44E200AC1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8547" y="1083022"/>
            <a:ext cx="8446568" cy="4506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234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549284" y="68507"/>
            <a:ext cx="6976145" cy="59670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zh-TW"/>
            </a:defPPr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pPr algn="ctr"/>
            <a:r>
              <a:rPr lang="zh-TW" altLang="en-US" b="1" dirty="0">
                <a:solidFill>
                  <a:srgbClr val="002060"/>
                </a:solidFill>
              </a:rPr>
              <a:t>     </a:t>
            </a:r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收入預測達成</a:t>
            </a:r>
            <a:r>
              <a:rPr lang="en-US" altLang="zh-TW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依簽約進度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>
          <a:xfrm>
            <a:off x="8714231" y="6596845"/>
            <a:ext cx="267663" cy="238125"/>
          </a:xfrm>
        </p:spPr>
        <p:txBody>
          <a:bodyPr/>
          <a:lstStyle/>
          <a:p>
            <a:pPr>
              <a:defRPr/>
            </a:pPr>
            <a:fld id="{644446E0-CF8D-4456-8FF6-D1A9154DCDC7}" type="slidenum">
              <a:rPr lang="en-US" altLang="zh-TW" sz="110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en-US" altLang="zh-TW" sz="1100" dirty="0">
              <a:solidFill>
                <a:srgbClr val="FFFFFF"/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7448367" y="420729"/>
            <a:ext cx="1162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仟元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1A579EFA-0D5E-454D-A242-35C95F691BEA}"/>
              </a:ext>
            </a:extLst>
          </p:cNvPr>
          <p:cNvSpPr txBox="1"/>
          <p:nvPr/>
        </p:nvSpPr>
        <p:spPr>
          <a:xfrm>
            <a:off x="4572000" y="1753542"/>
            <a:ext cx="6463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000" dirty="0">
                <a:solidFill>
                  <a:srgbClr val="0000FF"/>
                </a:solidFill>
                <a:latin typeface="+mj-ea"/>
                <a:ea typeface="+mj-ea"/>
              </a:rPr>
              <a:t>註</a:t>
            </a:r>
            <a:r>
              <a:rPr lang="en-US" altLang="zh-TW" sz="1000" dirty="0">
                <a:solidFill>
                  <a:srgbClr val="0000FF"/>
                </a:solidFill>
                <a:latin typeface="+mj-ea"/>
                <a:ea typeface="+mj-ea"/>
              </a:rPr>
              <a:t>1</a:t>
            </a:r>
            <a:endParaRPr lang="zh-TW" altLang="en-US" sz="1000" dirty="0">
              <a:solidFill>
                <a:srgbClr val="0000FF"/>
              </a:solidFill>
              <a:latin typeface="+mj-ea"/>
              <a:ea typeface="+mj-ea"/>
            </a:endParaRP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AAEACBAB-A8DE-49AA-BEEA-C894DF5212D1}"/>
              </a:ext>
            </a:extLst>
          </p:cNvPr>
          <p:cNvSpPr txBox="1"/>
          <p:nvPr/>
        </p:nvSpPr>
        <p:spPr>
          <a:xfrm>
            <a:off x="261073" y="6187059"/>
            <a:ext cx="8453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zh-TW" altLang="en-US" sz="1200" dirty="0">
                <a:latin typeface="+mj-ea"/>
                <a:ea typeface="+mj-ea"/>
              </a:rPr>
              <a:t>  註</a:t>
            </a:r>
            <a:r>
              <a:rPr lang="en-US" altLang="zh-TW" sz="1200" dirty="0">
                <a:latin typeface="+mj-ea"/>
                <a:ea typeface="+mj-ea"/>
              </a:rPr>
              <a:t>1:</a:t>
            </a:r>
            <a:r>
              <a:rPr lang="zh-TW" altLang="en-US" sz="1200" dirty="0">
                <a:latin typeface="+mj-ea"/>
                <a:ea typeface="+mj-ea"/>
              </a:rPr>
              <a:t>科技研發含</a:t>
            </a:r>
            <a:r>
              <a:rPr lang="en-US" altLang="zh-TW" sz="1200" dirty="0">
                <a:latin typeface="+mj-ea"/>
                <a:ea typeface="+mj-ea"/>
              </a:rPr>
              <a:t>GAI</a:t>
            </a:r>
            <a:r>
              <a:rPr lang="zh-TW" altLang="en-US" sz="1200" dirty="0">
                <a:latin typeface="+mj-ea"/>
                <a:ea typeface="+mj-ea"/>
              </a:rPr>
              <a:t>管理規範與法治研析計畫</a:t>
            </a:r>
            <a:r>
              <a:rPr lang="en-US" altLang="zh-TW" sz="1200" dirty="0">
                <a:latin typeface="+mj-ea"/>
                <a:ea typeface="+mj-ea"/>
              </a:rPr>
              <a:t>【</a:t>
            </a:r>
            <a:r>
              <a:rPr lang="zh-TW" altLang="en-US" sz="1200" dirty="0">
                <a:latin typeface="+mj-ea"/>
                <a:ea typeface="+mj-ea"/>
              </a:rPr>
              <a:t>結餘款</a:t>
            </a:r>
            <a:r>
              <a:rPr lang="en-US" altLang="zh-TW" sz="1200" dirty="0">
                <a:latin typeface="+mj-ea"/>
                <a:ea typeface="+mj-ea"/>
              </a:rPr>
              <a:t>】</a:t>
            </a:r>
            <a:r>
              <a:rPr lang="zh-TW" altLang="en-US" sz="1200" dirty="0">
                <a:latin typeface="+mj-ea"/>
                <a:ea typeface="+mj-ea"/>
              </a:rPr>
              <a:t> </a:t>
            </a:r>
            <a:r>
              <a:rPr lang="en-US" altLang="zh-TW" sz="1200" dirty="0">
                <a:latin typeface="+mj-ea"/>
                <a:ea typeface="+mj-ea"/>
              </a:rPr>
              <a:t>13,000</a:t>
            </a:r>
            <a:r>
              <a:rPr lang="zh-TW" altLang="en-US" sz="1200" dirty="0">
                <a:latin typeface="+mj-ea"/>
                <a:ea typeface="+mj-ea"/>
              </a:rPr>
              <a:t>千元及晶創結餘款</a:t>
            </a:r>
            <a:r>
              <a:rPr lang="en-US" altLang="zh-TW" sz="1200" dirty="0">
                <a:latin typeface="+mj-ea"/>
                <a:ea typeface="+mj-ea"/>
              </a:rPr>
              <a:t>5,000</a:t>
            </a:r>
            <a:r>
              <a:rPr lang="zh-TW" altLang="en-US" sz="1200" dirty="0">
                <a:latin typeface="+mj-ea"/>
                <a:ea typeface="+mj-ea"/>
              </a:rPr>
              <a:t>千元</a:t>
            </a:r>
            <a:endParaRPr lang="en-US" altLang="zh-TW" sz="1200" dirty="0">
              <a:latin typeface="+mj-ea"/>
              <a:ea typeface="+mj-ea"/>
            </a:endParaRPr>
          </a:p>
          <a:p>
            <a:pPr algn="l"/>
            <a:r>
              <a:rPr lang="zh-TW" altLang="en-US" sz="1200" dirty="0">
                <a:latin typeface="+mj-ea"/>
                <a:ea typeface="+mj-ea"/>
              </a:rPr>
              <a:t>  </a:t>
            </a: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200" y="814647"/>
            <a:ext cx="8525933" cy="5255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820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492001" y="182518"/>
            <a:ext cx="6976145" cy="59670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zh-TW"/>
            </a:defPPr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pPr algn="ctr"/>
            <a:r>
              <a:rPr lang="zh-TW" altLang="en-US" b="1" dirty="0">
                <a:solidFill>
                  <a:srgbClr val="002060"/>
                </a:solidFill>
              </a:rPr>
              <a:t>     </a:t>
            </a:r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營收</a:t>
            </a:r>
            <a:r>
              <a:rPr lang="en-US" altLang="zh-TW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餘絀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>
          <a:xfrm>
            <a:off x="8714231" y="6596845"/>
            <a:ext cx="267663" cy="238125"/>
          </a:xfrm>
        </p:spPr>
        <p:txBody>
          <a:bodyPr/>
          <a:lstStyle/>
          <a:p>
            <a:pPr>
              <a:defRPr/>
            </a:pPr>
            <a:fld id="{644446E0-CF8D-4456-8FF6-D1A9154DCDC7}" type="slidenum">
              <a:rPr lang="en-US" altLang="zh-TW" sz="1100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en-US" altLang="zh-TW" sz="1100" dirty="0">
              <a:solidFill>
                <a:srgbClr val="FFFFFF"/>
              </a:solidFill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E1DA8534-A63C-4238-9F91-307BC969A5E2}"/>
              </a:ext>
            </a:extLst>
          </p:cNvPr>
          <p:cNvSpPr txBox="1"/>
          <p:nvPr/>
        </p:nvSpPr>
        <p:spPr>
          <a:xfrm>
            <a:off x="7251577" y="558539"/>
            <a:ext cx="1162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仟元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355" y="959905"/>
            <a:ext cx="8654761" cy="5341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697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492001" y="182518"/>
            <a:ext cx="6976145" cy="59670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zh-TW"/>
            </a:defPPr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pPr algn="ctr"/>
            <a:r>
              <a:rPr lang="zh-TW" altLang="en-US" b="1" dirty="0">
                <a:solidFill>
                  <a:srgbClr val="002060"/>
                </a:solidFill>
              </a:rPr>
              <a:t>     </a:t>
            </a:r>
            <a:r>
              <a:rPr lang="zh-TW" altLang="en-US" b="1" dirty="0">
                <a:solidFill>
                  <a:srgbClr val="002060"/>
                </a:solidFill>
                <a:latin typeface="+mj-ea"/>
                <a:ea typeface="+mj-ea"/>
              </a:rPr>
              <a:t>各組企業收入</a:t>
            </a:r>
            <a:endParaRPr lang="zh-TW" altLang="en-US" sz="2800" b="1" dirty="0">
              <a:solidFill>
                <a:srgbClr val="002060"/>
              </a:solidFill>
              <a:latin typeface="+mj-ea"/>
              <a:ea typeface="+mj-ea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>
          <a:xfrm>
            <a:off x="8714231" y="6596845"/>
            <a:ext cx="267663" cy="238125"/>
          </a:xfrm>
        </p:spPr>
        <p:txBody>
          <a:bodyPr/>
          <a:lstStyle/>
          <a:p>
            <a:pPr>
              <a:defRPr/>
            </a:pPr>
            <a:fld id="{644446E0-CF8D-4456-8FF6-D1A9154DCDC7}" type="slidenum">
              <a:rPr lang="en-US" altLang="zh-TW" sz="110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en-US" altLang="zh-TW" sz="1100" dirty="0">
              <a:solidFill>
                <a:srgbClr val="FFFFFF"/>
              </a:solidFill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E1DA8534-A63C-4238-9F91-307BC969A5E2}"/>
              </a:ext>
            </a:extLst>
          </p:cNvPr>
          <p:cNvSpPr txBox="1"/>
          <p:nvPr/>
        </p:nvSpPr>
        <p:spPr>
          <a:xfrm>
            <a:off x="6886659" y="309680"/>
            <a:ext cx="1162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仟元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F51DBF9E-99A3-4351-859E-49921BC40250}"/>
              </a:ext>
            </a:extLst>
          </p:cNvPr>
          <p:cNvSpPr txBox="1"/>
          <p:nvPr/>
        </p:nvSpPr>
        <p:spPr>
          <a:xfrm>
            <a:off x="4083269" y="5257800"/>
            <a:ext cx="2609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ˊ</a:t>
            </a: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0729" y="858805"/>
            <a:ext cx="1626351" cy="3146841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0249" y="4105787"/>
            <a:ext cx="7785762" cy="2170322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1502" y="798896"/>
            <a:ext cx="6390960" cy="320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477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492001" y="182518"/>
            <a:ext cx="6976145" cy="59670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zh-TW"/>
            </a:defPPr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pPr algn="ctr"/>
            <a:r>
              <a:rPr lang="zh-TW" altLang="en-US" b="1" dirty="0">
                <a:solidFill>
                  <a:srgbClr val="002060"/>
                </a:solidFill>
              </a:rPr>
              <a:t>     </a:t>
            </a:r>
            <a:r>
              <a:rPr lang="zh-TW" altLang="en-US" b="1" dirty="0">
                <a:solidFill>
                  <a:srgbClr val="002060"/>
                </a:solidFill>
                <a:latin typeface="+mj-ea"/>
                <a:ea typeface="+mj-ea"/>
              </a:rPr>
              <a:t>洽談中企業收入</a:t>
            </a:r>
            <a:endParaRPr lang="zh-TW" altLang="en-US" sz="2800" b="1" dirty="0">
              <a:solidFill>
                <a:srgbClr val="002060"/>
              </a:solidFill>
              <a:latin typeface="+mj-ea"/>
              <a:ea typeface="+mj-ea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>
          <a:xfrm>
            <a:off x="8714231" y="6596845"/>
            <a:ext cx="267663" cy="238125"/>
          </a:xfrm>
        </p:spPr>
        <p:txBody>
          <a:bodyPr/>
          <a:lstStyle/>
          <a:p>
            <a:pPr>
              <a:defRPr/>
            </a:pPr>
            <a:fld id="{644446E0-CF8D-4456-8FF6-D1A9154DCDC7}" type="slidenum">
              <a:rPr lang="en-US" altLang="zh-TW" sz="1100">
                <a:solidFill>
                  <a:srgbClr val="FFFFFF"/>
                </a:solidFill>
              </a:rPr>
              <a:pPr>
                <a:defRPr/>
              </a:pPr>
              <a:t>9</a:t>
            </a:fld>
            <a:endParaRPr lang="en-US" altLang="zh-TW" sz="1100" dirty="0">
              <a:solidFill>
                <a:srgbClr val="FFFFFF"/>
              </a:solidFill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E1DA8534-A63C-4238-9F91-307BC969A5E2}"/>
              </a:ext>
            </a:extLst>
          </p:cNvPr>
          <p:cNvSpPr txBox="1"/>
          <p:nvPr/>
        </p:nvSpPr>
        <p:spPr>
          <a:xfrm>
            <a:off x="7169310" y="480869"/>
            <a:ext cx="1162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仟元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F51DBF9E-99A3-4351-859E-49921BC40250}"/>
              </a:ext>
            </a:extLst>
          </p:cNvPr>
          <p:cNvSpPr txBox="1"/>
          <p:nvPr/>
        </p:nvSpPr>
        <p:spPr>
          <a:xfrm>
            <a:off x="4083269" y="5257800"/>
            <a:ext cx="2609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ˊ</a:t>
            </a: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620" y="939338"/>
            <a:ext cx="8589934" cy="5552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218067"/>
      </p:ext>
    </p:extLst>
  </p:cSld>
  <p:clrMapOvr>
    <a:masterClrMapping/>
  </p:clrMapOvr>
</p:sld>
</file>

<file path=ppt/theme/theme1.xml><?xml version="1.0" encoding="utf-8"?>
<a:theme xmlns:a="http://schemas.openxmlformats.org/drawingml/2006/main" name="簡報內頁">
  <a:themeElements>
    <a:clrScheme name="自訂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2436B"/>
      </a:accent1>
      <a:accent2>
        <a:srgbClr val="DE3E42"/>
      </a:accent2>
      <a:accent3>
        <a:srgbClr val="0083B8"/>
      </a:accent3>
      <a:accent4>
        <a:srgbClr val="2A967A"/>
      </a:accent4>
      <a:accent5>
        <a:srgbClr val="C25A20"/>
      </a:accent5>
      <a:accent6>
        <a:srgbClr val="07797F"/>
      </a:accent6>
      <a:hlink>
        <a:srgbClr val="CC5F22"/>
      </a:hlink>
      <a:folHlink>
        <a:srgbClr val="8C6A4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簡報內頁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簡報內頁">
  <a:themeElements>
    <a:clrScheme name="自訂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2436B"/>
      </a:accent1>
      <a:accent2>
        <a:srgbClr val="DE3E42"/>
      </a:accent2>
      <a:accent3>
        <a:srgbClr val="0083B8"/>
      </a:accent3>
      <a:accent4>
        <a:srgbClr val="2A967A"/>
      </a:accent4>
      <a:accent5>
        <a:srgbClr val="C25A20"/>
      </a:accent5>
      <a:accent6>
        <a:srgbClr val="07797F"/>
      </a:accent6>
      <a:hlink>
        <a:srgbClr val="CC5F22"/>
      </a:hlink>
      <a:folHlink>
        <a:srgbClr val="8C6A4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簡報內頁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TRI_pptB_中英文">
  <a:themeElements>
    <a:clrScheme name="簡報內頁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簡報內頁">
      <a:majorFont>
        <a:latin typeface="Arial"/>
        <a:ea typeface="微軟正黑體"/>
        <a:cs typeface=""/>
      </a:majorFont>
      <a:minorFont>
        <a:latin typeface="Arial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簡報內頁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38920</TotalTime>
  <Words>563</Words>
  <Application>Microsoft Office PowerPoint</Application>
  <PresentationFormat>如螢幕大小 (4:3)</PresentationFormat>
  <Paragraphs>103</Paragraphs>
  <Slides>24</Slides>
  <Notes>13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24</vt:i4>
      </vt:variant>
    </vt:vector>
  </HeadingPairs>
  <TitlesOfParts>
    <vt:vector size="33" baseType="lpstr">
      <vt:lpstr>微軟正黑體</vt:lpstr>
      <vt:lpstr>標楷體</vt:lpstr>
      <vt:lpstr>Arial</vt:lpstr>
      <vt:lpstr>Calibri</vt:lpstr>
      <vt:lpstr>Times New Roman</vt:lpstr>
      <vt:lpstr>Wingdings</vt:lpstr>
      <vt:lpstr>簡報內頁</vt:lpstr>
      <vt:lpstr>1_簡報內頁</vt:lpstr>
      <vt:lpstr>ITRI_pptB_中英文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各計畫成果收入及繳庫目標 </vt:lpstr>
      <vt:lpstr>PowerPoint 簡報</vt:lpstr>
      <vt:lpstr>間接費用</vt:lpstr>
      <vt:lpstr>PowerPoint 簡報</vt:lpstr>
      <vt:lpstr>PowerPoint 簡報</vt:lpstr>
      <vt:lpstr>PowerPoint 簡報</vt:lpstr>
      <vt:lpstr>PowerPoint 簡報</vt:lpstr>
      <vt:lpstr>應收帳款(帳齡&gt;90天) </vt:lpstr>
      <vt:lpstr>應收票據 </vt:lpstr>
      <vt:lpstr>PowerPoint 簡報</vt:lpstr>
      <vt:lpstr>PowerPoint 簡報</vt:lpstr>
    </vt:vector>
  </TitlesOfParts>
  <Company>ITRI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A-01-Restricted-v20150909</dc:title>
  <dc:creator>ITRI</dc:creator>
  <cp:lastModifiedBy>陳鈴麗</cp:lastModifiedBy>
  <cp:revision>2573</cp:revision>
  <cp:lastPrinted>2024-08-27T00:40:31Z</cp:lastPrinted>
  <dcterms:created xsi:type="dcterms:W3CDTF">2008-05-08T04:38:45Z</dcterms:created>
  <dcterms:modified xsi:type="dcterms:W3CDTF">2024-08-28T05:28:04Z</dcterms:modified>
</cp:coreProperties>
</file>