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8"/>
  </p:notesMasterIdLst>
  <p:handoutMasterIdLst>
    <p:handoutMasterId r:id="rId29"/>
  </p:handoutMasterIdLst>
  <p:sldIdLst>
    <p:sldId id="626" r:id="rId4"/>
    <p:sldId id="821" r:id="rId5"/>
    <p:sldId id="804" r:id="rId6"/>
    <p:sldId id="815" r:id="rId7"/>
    <p:sldId id="782" r:id="rId8"/>
    <p:sldId id="696" r:id="rId9"/>
    <p:sldId id="779" r:id="rId10"/>
    <p:sldId id="820" r:id="rId11"/>
    <p:sldId id="814" r:id="rId12"/>
    <p:sldId id="818" r:id="rId13"/>
    <p:sldId id="817" r:id="rId14"/>
    <p:sldId id="784" r:id="rId15"/>
    <p:sldId id="783" r:id="rId16"/>
    <p:sldId id="836" r:id="rId17"/>
    <p:sldId id="822" r:id="rId18"/>
    <p:sldId id="768" r:id="rId19"/>
    <p:sldId id="833" r:id="rId20"/>
    <p:sldId id="755" r:id="rId21"/>
    <p:sldId id="819" r:id="rId22"/>
    <p:sldId id="838" r:id="rId23"/>
    <p:sldId id="762" r:id="rId24"/>
    <p:sldId id="837" r:id="rId25"/>
    <p:sldId id="835" r:id="rId26"/>
    <p:sldId id="832" r:id="rId27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2060"/>
    <a:srgbClr val="FFFF99"/>
    <a:srgbClr val="DBF8F9"/>
    <a:srgbClr val="ABFFF7"/>
    <a:srgbClr val="66FFFF"/>
    <a:srgbClr val="000099"/>
    <a:srgbClr val="FFFFFF"/>
    <a:srgbClr val="36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9400" autoAdjust="0"/>
  </p:normalViewPr>
  <p:slideViewPr>
    <p:cSldViewPr snapToGrid="0">
      <p:cViewPr varScale="1">
        <p:scale>
          <a:sx n="65" d="100"/>
          <a:sy n="65" d="100"/>
        </p:scale>
        <p:origin x="1456" y="60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2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2024/8/28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七月份新增</a:t>
            </a:r>
            <a:r>
              <a:rPr lang="en-US" altLang="zh-TW" dirty="0"/>
              <a:t>N301AA </a:t>
            </a:r>
            <a:r>
              <a:rPr lang="zh-TW" altLang="en-US" dirty="0"/>
              <a:t>環構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33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叡藝呆帳沖銷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和解討回款   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(MN6500 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損失與賠償動支數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075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661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76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1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95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8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2024/8/28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2024/8/28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2024/8/28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2024/8/28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2024/8/28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2024/8/28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2024/8/28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113.08.27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684" y="835538"/>
            <a:ext cx="8677210" cy="550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8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FB7A59D6-2314-44B0-8B32-92EC406CE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96" y="953814"/>
            <a:ext cx="8170671" cy="541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1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各組營收預測數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86A58B5B-EFB9-4DD2-BFED-C2CF5FDBFF83}"/>
              </a:ext>
            </a:extLst>
          </p:cNvPr>
          <p:cNvSpPr txBox="1"/>
          <p:nvPr/>
        </p:nvSpPr>
        <p:spPr>
          <a:xfrm>
            <a:off x="690842" y="6247655"/>
            <a:ext cx="8453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:A</a:t>
            </a:r>
            <a:r>
              <a:rPr lang="zh-TW" altLang="en-US" sz="1200" dirty="0">
                <a:latin typeface="+mj-ea"/>
                <a:ea typeface="+mj-ea"/>
              </a:rPr>
              <a:t>組含豐趣股權收入</a:t>
            </a:r>
            <a:r>
              <a:rPr lang="en-US" altLang="zh-TW" sz="1200" dirty="0">
                <a:latin typeface="+mj-ea"/>
                <a:ea typeface="+mj-ea"/>
              </a:rPr>
              <a:t>3,501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r>
              <a:rPr lang="en-US" altLang="zh-TW" sz="1200" dirty="0">
                <a:latin typeface="+mj-ea"/>
                <a:ea typeface="+mj-ea"/>
              </a:rPr>
              <a:t>,</a:t>
            </a:r>
            <a:r>
              <a:rPr lang="zh-TW" altLang="en-US" sz="1200" dirty="0">
                <a:latin typeface="+mj-ea"/>
                <a:ea typeface="+mj-ea"/>
              </a:rPr>
              <a:t>盈餘</a:t>
            </a:r>
            <a:r>
              <a:rPr lang="en-US" altLang="zh-TW" sz="1200" dirty="0">
                <a:latin typeface="+mj-ea"/>
                <a:ea typeface="+mj-ea"/>
              </a:rPr>
              <a:t>3,358</a:t>
            </a:r>
            <a:r>
              <a:rPr lang="zh-TW" altLang="en-US" sz="1200" dirty="0">
                <a:latin typeface="+mj-ea"/>
                <a:ea typeface="+mj-ea"/>
              </a:rPr>
              <a:t>千元  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00" y="776771"/>
            <a:ext cx="8498331" cy="543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1987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373449"/>
            <a:ext cx="829128" cy="32311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680F21B8-3893-4885-B123-31E6F75DE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547" y="926056"/>
            <a:ext cx="8446568" cy="435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21597" y="130044"/>
            <a:ext cx="7772400" cy="543488"/>
          </a:xfrm>
        </p:spPr>
        <p:txBody>
          <a:bodyPr/>
          <a:lstStyle/>
          <a:p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各計畫成果收入及繳庫目標</a:t>
            </a:r>
            <a:b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endParaRPr lang="zh-TW" altLang="en-US" sz="28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6991004" y="263288"/>
            <a:ext cx="1402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90BE92E-969D-45CE-B014-8D393303D8B4}"/>
              </a:ext>
            </a:extLst>
          </p:cNvPr>
          <p:cNvSpPr txBox="1"/>
          <p:nvPr/>
        </p:nvSpPr>
        <p:spPr>
          <a:xfrm>
            <a:off x="956732" y="588023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註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科專成果收入</a:t>
            </a:r>
            <a:r>
              <a:rPr lang="en-US" altLang="zh-TW" sz="1200" dirty="0">
                <a:latin typeface="+mj-ea"/>
                <a:ea typeface="+mj-ea"/>
              </a:rPr>
              <a:t>Max(</a:t>
            </a:r>
            <a:r>
              <a:rPr lang="zh-TW" altLang="en-US" sz="1200" dirty="0">
                <a:latin typeface="+mj-ea"/>
                <a:ea typeface="+mj-ea"/>
              </a:rPr>
              <a:t>計劃書</a:t>
            </a:r>
            <a:r>
              <a:rPr lang="en-US" altLang="zh-TW" sz="1200" dirty="0">
                <a:latin typeface="+mj-ea"/>
                <a:ea typeface="+mj-ea"/>
              </a:rPr>
              <a:t>,</a:t>
            </a:r>
            <a:r>
              <a:rPr lang="zh-TW" altLang="en-US" sz="1200" dirty="0">
                <a:latin typeface="+mj-ea"/>
                <a:ea typeface="+mj-ea"/>
              </a:rPr>
              <a:t>已簽約</a:t>
            </a:r>
            <a:r>
              <a:rPr lang="en-US" altLang="zh-TW" sz="1200" dirty="0">
                <a:latin typeface="+mj-ea"/>
                <a:ea typeface="+mj-ea"/>
              </a:rPr>
              <a:t>)=24,814  (</a:t>
            </a:r>
            <a:r>
              <a:rPr lang="zh-TW" altLang="en-US" sz="1200" dirty="0">
                <a:latin typeface="+mj-ea"/>
                <a:ea typeface="+mj-ea"/>
              </a:rPr>
              <a:t>院核定目標目標</a:t>
            </a:r>
            <a:r>
              <a:rPr lang="en-US" altLang="zh-TW" sz="1200" dirty="0">
                <a:latin typeface="+mj-ea"/>
                <a:ea typeface="+mj-ea"/>
              </a:rPr>
              <a:t>24,830)</a:t>
            </a: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   科專成果繳入</a:t>
            </a:r>
            <a:r>
              <a:rPr lang="en-US" altLang="zh-TW" sz="1200" dirty="0">
                <a:latin typeface="+mj-ea"/>
                <a:ea typeface="+mj-ea"/>
              </a:rPr>
              <a:t>Max(</a:t>
            </a:r>
            <a:r>
              <a:rPr lang="zh-TW" altLang="en-US" sz="1200" dirty="0">
                <a:latin typeface="+mj-ea"/>
                <a:ea typeface="+mj-ea"/>
              </a:rPr>
              <a:t>計劃書</a:t>
            </a:r>
            <a:r>
              <a:rPr lang="en-US" altLang="zh-TW" sz="1200" dirty="0">
                <a:latin typeface="+mj-ea"/>
                <a:ea typeface="+mj-ea"/>
              </a:rPr>
              <a:t>,</a:t>
            </a:r>
            <a:r>
              <a:rPr lang="zh-TW" altLang="en-US" sz="1200" dirty="0">
                <a:latin typeface="+mj-ea"/>
                <a:ea typeface="+mj-ea"/>
              </a:rPr>
              <a:t>已簽約</a:t>
            </a:r>
            <a:r>
              <a:rPr lang="en-US" altLang="zh-TW" sz="1200" dirty="0">
                <a:latin typeface="+mj-ea"/>
                <a:ea typeface="+mj-ea"/>
              </a:rPr>
              <a:t>)= 5,420  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dirty="0">
                <a:latin typeface="+mj-ea"/>
                <a:ea typeface="+mj-ea"/>
              </a:rPr>
              <a:t>(</a:t>
            </a:r>
            <a:r>
              <a:rPr lang="zh-TW" altLang="en-US" sz="1200" dirty="0">
                <a:latin typeface="+mj-ea"/>
                <a:ea typeface="+mj-ea"/>
              </a:rPr>
              <a:t>院核定目標目標</a:t>
            </a:r>
            <a:r>
              <a:rPr lang="en-US" altLang="zh-TW" sz="1200" dirty="0">
                <a:latin typeface="+mj-ea"/>
                <a:ea typeface="+mj-ea"/>
              </a:rPr>
              <a:t>9,380)</a:t>
            </a:r>
          </a:p>
          <a:p>
            <a:pPr algn="l"/>
            <a:r>
              <a:rPr lang="en-US" altLang="zh-TW" sz="1200" dirty="0">
                <a:latin typeface="+mj-ea"/>
                <a:ea typeface="+mj-ea"/>
              </a:rPr>
              <a:t>     FY113</a:t>
            </a:r>
            <a:r>
              <a:rPr lang="zh-TW" altLang="en-US" sz="1200" dirty="0">
                <a:latin typeface="+mj-ea"/>
                <a:ea typeface="+mj-ea"/>
              </a:rPr>
              <a:t>起科發計畫成果收入及</a:t>
            </a:r>
            <a:r>
              <a:rPr lang="zh-TW" altLang="en-US" sz="1200" dirty="0">
                <a:highlight>
                  <a:srgbClr val="FFFF00"/>
                </a:highlight>
                <a:latin typeface="+mj-ea"/>
                <a:ea typeface="+mj-ea"/>
              </a:rPr>
              <a:t>繳庫數</a:t>
            </a:r>
            <a:r>
              <a:rPr lang="zh-TW" altLang="en-US" sz="1200" dirty="0">
                <a:latin typeface="+mj-ea"/>
                <a:ea typeface="+mj-ea"/>
              </a:rPr>
              <a:t>均不列入院目標達成計算</a:t>
            </a:r>
            <a:r>
              <a:rPr lang="en-US" altLang="zh-TW" sz="1200" dirty="0">
                <a:latin typeface="+mj-ea"/>
                <a:ea typeface="+mj-ea"/>
              </a:rPr>
              <a:t>     </a:t>
            </a:r>
            <a:endParaRPr lang="zh-TW" altLang="en-US" sz="1200" dirty="0">
              <a:latin typeface="+mj-ea"/>
              <a:ea typeface="+mj-ea"/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45F9C6B8-800A-4AD3-A929-6FEE99118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03" y="539078"/>
            <a:ext cx="8781393" cy="524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238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1392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科研動支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029980" y="5825542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請盡早規劃資源運用，避免集中於第四季動支，降低查核風險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7655F2D-677C-484B-97C0-DD7F2335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0004" y="452178"/>
            <a:ext cx="829128" cy="323116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BCE58FBA-A365-4109-AE49-04E46D096FC8}"/>
              </a:ext>
            </a:extLst>
          </p:cNvPr>
          <p:cNvSpPr txBox="1"/>
          <p:nvPr/>
        </p:nvSpPr>
        <p:spPr>
          <a:xfrm>
            <a:off x="304504" y="6252693"/>
            <a:ext cx="874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N365JA 4/30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已結案，生醫剩餘經費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仟元、委外經費剩餘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335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仟元，故本年度服科累支數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5,756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仟元，總計畫動支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82C6D5A-37DE-48C4-836A-CFEF351B1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841" y="784020"/>
            <a:ext cx="8429484" cy="494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58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01082" y="42577"/>
            <a:ext cx="6784139" cy="697538"/>
          </a:xfrm>
        </p:spPr>
        <p:txBody>
          <a:bodyPr/>
          <a:lstStyle/>
          <a:p>
            <a:r>
              <a:rPr lang="zh-TW" altLang="en-US" sz="28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間接費用</a:t>
            </a:r>
            <a:endParaRPr lang="zh-TW" altLang="en-US" sz="2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F34EE3D-C9BC-4DAB-AE67-5B9EA34D1DD9}"/>
              </a:ext>
            </a:extLst>
          </p:cNvPr>
          <p:cNvSpPr txBox="1"/>
          <p:nvPr/>
        </p:nvSpPr>
        <p:spPr>
          <a:xfrm>
            <a:off x="7503734" y="515284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151C8B-A8DD-4370-898B-BF13D2944850}"/>
              </a:ext>
            </a:extLst>
          </p:cNvPr>
          <p:cNvSpPr/>
          <p:nvPr/>
        </p:nvSpPr>
        <p:spPr>
          <a:xfrm>
            <a:off x="67733" y="6228239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資料截止日</a:t>
            </a:r>
            <a:r>
              <a:rPr lang="en-US" altLang="zh-TW" sz="1200" dirty="0">
                <a:latin typeface="+mj-ea"/>
                <a:ea typeface="+mj-ea"/>
              </a:rPr>
              <a:t>:113/8/23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31C2F97-9842-4AA0-9E7A-EBA58975E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" y="792283"/>
            <a:ext cx="9008533" cy="51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73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72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知服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實報實支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321723" y="6080354"/>
            <a:ext cx="65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提醒盡早規劃動支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避免集中於第四季動支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降低查核風險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1535AEA-D437-4710-A40A-225C82330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36" y="703983"/>
            <a:ext cx="8314313" cy="5291818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642D5754-1D7F-4120-98D3-19F4C820B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104" y="639256"/>
            <a:ext cx="829128" cy="323116"/>
          </a:xfrm>
          <a:prstGeom prst="rect">
            <a:avLst/>
          </a:prstGeom>
        </p:spPr>
      </p:pic>
      <p:sp>
        <p:nvSpPr>
          <p:cNvPr id="7" name="橢圓 6">
            <a:extLst>
              <a:ext uri="{FF2B5EF4-FFF2-40B4-BE49-F238E27FC236}">
                <a16:creationId xmlns:a16="http://schemas.microsoft.com/office/drawing/2014/main" id="{3DB729ED-CC4E-45F6-BE6F-D9CCE43E3D53}"/>
              </a:ext>
            </a:extLst>
          </p:cNvPr>
          <p:cNvSpPr/>
          <p:nvPr/>
        </p:nvSpPr>
        <p:spPr bwMode="auto">
          <a:xfrm>
            <a:off x="7315200" y="3438151"/>
            <a:ext cx="430072" cy="194967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E131EB22-94EF-46E3-B1B3-48B7B61DD969}"/>
              </a:ext>
            </a:extLst>
          </p:cNvPr>
          <p:cNvSpPr/>
          <p:nvPr/>
        </p:nvSpPr>
        <p:spPr bwMode="auto">
          <a:xfrm>
            <a:off x="7315200" y="3707106"/>
            <a:ext cx="430072" cy="243164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BBA1E23D-7621-4FA6-B3E6-8800B0297E61}"/>
              </a:ext>
            </a:extLst>
          </p:cNvPr>
          <p:cNvSpPr/>
          <p:nvPr/>
        </p:nvSpPr>
        <p:spPr bwMode="auto">
          <a:xfrm>
            <a:off x="7315200" y="4484260"/>
            <a:ext cx="430072" cy="194967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46492944-9CB7-49D2-B245-74B81E6E41FF}"/>
              </a:ext>
            </a:extLst>
          </p:cNvPr>
          <p:cNvSpPr/>
          <p:nvPr/>
        </p:nvSpPr>
        <p:spPr bwMode="auto">
          <a:xfrm>
            <a:off x="7315200" y="4743955"/>
            <a:ext cx="430072" cy="214996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5984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309359" y="169121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應用研究</a:t>
            </a:r>
            <a:endParaRPr lang="zh-TW" altLang="en-US" sz="24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181657" y="6156452"/>
            <a:ext cx="65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院及中心應研動支比例應相當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8411217-8DC5-40D0-A594-62CEDE5A62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1302" y="701548"/>
            <a:ext cx="829128" cy="323116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56744FC6-CFDC-41C1-9AE5-E5FA819E80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67" y="882869"/>
            <a:ext cx="8961639" cy="5092262"/>
          </a:xfrm>
          <a:prstGeom prst="rect">
            <a:avLst/>
          </a:prstGeom>
        </p:spPr>
      </p:pic>
      <p:sp>
        <p:nvSpPr>
          <p:cNvPr id="4" name="橢圓 3">
            <a:extLst>
              <a:ext uri="{FF2B5EF4-FFF2-40B4-BE49-F238E27FC236}">
                <a16:creationId xmlns:a16="http://schemas.microsoft.com/office/drawing/2014/main" id="{C6A64C23-BD71-4CDE-914B-58871BC60E5B}"/>
              </a:ext>
            </a:extLst>
          </p:cNvPr>
          <p:cNvSpPr/>
          <p:nvPr/>
        </p:nvSpPr>
        <p:spPr bwMode="auto">
          <a:xfrm>
            <a:off x="6913178" y="3127506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A821C4E-4A5B-46D2-8CAB-58B9AF9A354B}"/>
              </a:ext>
            </a:extLst>
          </p:cNvPr>
          <p:cNvSpPr/>
          <p:nvPr/>
        </p:nvSpPr>
        <p:spPr bwMode="auto">
          <a:xfrm>
            <a:off x="8589846" y="3581402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7AA3989F-5BB7-434F-A99E-6D365994AA30}"/>
              </a:ext>
            </a:extLst>
          </p:cNvPr>
          <p:cNvSpPr/>
          <p:nvPr/>
        </p:nvSpPr>
        <p:spPr bwMode="auto">
          <a:xfrm>
            <a:off x="6913178" y="3543412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8B28E8E8-0061-4285-9152-B1994FC4B133}"/>
              </a:ext>
            </a:extLst>
          </p:cNvPr>
          <p:cNvSpPr/>
          <p:nvPr/>
        </p:nvSpPr>
        <p:spPr bwMode="auto">
          <a:xfrm>
            <a:off x="8589846" y="3156997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9C1B8FAC-B199-4D90-9907-00D30C1538B2}"/>
              </a:ext>
            </a:extLst>
          </p:cNvPr>
          <p:cNvSpPr/>
          <p:nvPr/>
        </p:nvSpPr>
        <p:spPr bwMode="auto">
          <a:xfrm>
            <a:off x="6913178" y="3131557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1E0D0E06-D4B0-4C1C-973A-035A1DCAD63D}"/>
              </a:ext>
            </a:extLst>
          </p:cNvPr>
          <p:cNvSpPr/>
          <p:nvPr/>
        </p:nvSpPr>
        <p:spPr bwMode="auto">
          <a:xfrm>
            <a:off x="6879906" y="2124554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DFC2B083-F9FD-4EF0-939D-1AD41A8C77B2}"/>
              </a:ext>
            </a:extLst>
          </p:cNvPr>
          <p:cNvSpPr/>
          <p:nvPr/>
        </p:nvSpPr>
        <p:spPr bwMode="auto">
          <a:xfrm>
            <a:off x="8674512" y="2109839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26DFD08E-3DFF-41D1-8802-8EAF0E0FD79A}"/>
              </a:ext>
            </a:extLst>
          </p:cNvPr>
          <p:cNvSpPr/>
          <p:nvPr/>
        </p:nvSpPr>
        <p:spPr bwMode="auto">
          <a:xfrm>
            <a:off x="5684354" y="5746531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FC85C3FC-8570-4BE7-8A50-FE58E5341E64}"/>
              </a:ext>
            </a:extLst>
          </p:cNvPr>
          <p:cNvSpPr/>
          <p:nvPr/>
        </p:nvSpPr>
        <p:spPr bwMode="auto">
          <a:xfrm>
            <a:off x="7447467" y="5738648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5741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257907" y="212834"/>
            <a:ext cx="3972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各組人事費供需預測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CE50515-00B8-4D7E-A4DD-AA7978588050}"/>
              </a:ext>
            </a:extLst>
          </p:cNvPr>
          <p:cNvSpPr txBox="1"/>
          <p:nvPr/>
        </p:nvSpPr>
        <p:spPr>
          <a:xfrm>
            <a:off x="90148" y="4168547"/>
            <a:ext cx="4335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本表不含替代役人年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各督導主管由各組人事費支應</a:t>
            </a: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C1CE5130-A312-43FD-8E64-3A46ED61F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6448" y="403232"/>
            <a:ext cx="829128" cy="323116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AC505BE4-F913-45F4-B95F-93A3FB910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2" y="726348"/>
            <a:ext cx="8339959" cy="332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4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143" y="183975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7294370" y="30013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A5CF99C-16B9-44F1-AA96-F29C9DE61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79" y="577129"/>
            <a:ext cx="8587243" cy="436372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A747336-082D-4F48-8F06-6772FFA62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78" y="4940858"/>
            <a:ext cx="8450754" cy="15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257907" y="212834"/>
            <a:ext cx="3972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各組人力預測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4E5640D-FB50-4029-B899-8FCF5E0E7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07" y="726348"/>
            <a:ext cx="8797159" cy="535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01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8470" y="420989"/>
            <a:ext cx="7772400" cy="543488"/>
          </a:xfrm>
        </p:spPr>
        <p:txBody>
          <a:bodyPr/>
          <a:lstStyle/>
          <a:p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應收帳款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帳齡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&gt;90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天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b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endParaRPr lang="zh-TW" altLang="en-US" sz="28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F19791A-79F9-412C-9EBD-D41D83BA692C}"/>
              </a:ext>
            </a:extLst>
          </p:cNvPr>
          <p:cNvSpPr txBox="1"/>
          <p:nvPr/>
        </p:nvSpPr>
        <p:spPr>
          <a:xfrm>
            <a:off x="2331419" y="3932248"/>
            <a:ext cx="3304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上述款項均已於</a:t>
            </a:r>
            <a:r>
              <a:rPr lang="en-US" altLang="zh-TW" dirty="0">
                <a:latin typeface="+mn-ea"/>
                <a:ea typeface="+mn-ea"/>
              </a:rPr>
              <a:t>8/10</a:t>
            </a:r>
            <a:r>
              <a:rPr lang="zh-TW" altLang="en-US" dirty="0">
                <a:latin typeface="+mn-ea"/>
                <a:ea typeface="+mn-ea"/>
              </a:rPr>
              <a:t>前繳款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E3D19DA-03FA-4CCB-B061-324687C21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79" y="1368800"/>
            <a:ext cx="8647386" cy="2436123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1DDDCC08-CB88-4AB4-A4A0-0F20276FB47B}"/>
              </a:ext>
            </a:extLst>
          </p:cNvPr>
          <p:cNvSpPr txBox="1"/>
          <p:nvPr/>
        </p:nvSpPr>
        <p:spPr>
          <a:xfrm>
            <a:off x="0" y="964477"/>
            <a:ext cx="2865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資料統計截止日</a:t>
            </a:r>
            <a:r>
              <a:rPr lang="en-US" altLang="zh-TW" sz="1200" dirty="0">
                <a:latin typeface="+mj-ea"/>
                <a:ea typeface="+mj-ea"/>
              </a:rPr>
              <a:t>:113/08/05</a:t>
            </a:r>
            <a:endParaRPr lang="zh-TW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1149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9185" y="189186"/>
            <a:ext cx="7866993" cy="825367"/>
          </a:xfrm>
        </p:spPr>
        <p:txBody>
          <a:bodyPr/>
          <a:lstStyle/>
          <a:p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應收票據</a:t>
            </a:r>
            <a:b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endParaRPr lang="zh-TW" altLang="en-US" sz="28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0E2BD98-A4CD-45B6-8135-38505B5A3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834" y="2926404"/>
            <a:ext cx="5801711" cy="300931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5B2745C5-F979-4562-9092-4A660CB31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924" y="922283"/>
            <a:ext cx="7315200" cy="1781503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E2CF5F75-8358-4BE3-8BC6-CB081C0B6E18}"/>
              </a:ext>
            </a:extLst>
          </p:cNvPr>
          <p:cNvSpPr txBox="1"/>
          <p:nvPr/>
        </p:nvSpPr>
        <p:spPr>
          <a:xfrm>
            <a:off x="1765738" y="6077607"/>
            <a:ext cx="517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j-ea"/>
                <a:ea typeface="+mj-ea"/>
              </a:rPr>
              <a:t>建議收取票期儘量勿超過</a:t>
            </a:r>
            <a:r>
              <a:rPr lang="en-US" altLang="zh-TW" dirty="0">
                <a:latin typeface="+mj-ea"/>
                <a:ea typeface="+mj-ea"/>
              </a:rPr>
              <a:t>90</a:t>
            </a:r>
            <a:r>
              <a:rPr lang="zh-TW" altLang="en-US" dirty="0">
                <a:latin typeface="+mj-ea"/>
                <a:ea typeface="+mj-ea"/>
              </a:rPr>
              <a:t>天</a:t>
            </a:r>
            <a:r>
              <a:rPr lang="en-US" altLang="zh-TW" dirty="0">
                <a:latin typeface="+mj-ea"/>
                <a:ea typeface="+mj-ea"/>
              </a:rPr>
              <a:t>,</a:t>
            </a:r>
            <a:r>
              <a:rPr lang="zh-TW" altLang="en-US" dirty="0">
                <a:latin typeface="+mj-ea"/>
                <a:ea typeface="+mj-ea"/>
              </a:rPr>
              <a:t>並請留意廠商信評</a:t>
            </a:r>
          </a:p>
        </p:txBody>
      </p:sp>
    </p:spTree>
    <p:extLst>
      <p:ext uri="{BB962C8B-B14F-4D97-AF65-F5344CB8AC3E}">
        <p14:creationId xmlns:p14="http://schemas.microsoft.com/office/powerpoint/2010/main" val="3317771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>
            <a:extLst>
              <a:ext uri="{FF2B5EF4-FFF2-40B4-BE49-F238E27FC236}">
                <a16:creationId xmlns:a16="http://schemas.microsoft.com/office/drawing/2014/main" id="{1A1CE3C7-7C6E-44E4-AC90-776299A24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30" y="809569"/>
            <a:ext cx="6983911" cy="5540781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283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收入認列超過開立發票數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B70B6D5-F72E-4FFF-A6A1-5BEA71126984}"/>
              </a:ext>
            </a:extLst>
          </p:cNvPr>
          <p:cNvSpPr txBox="1"/>
          <p:nvPr/>
        </p:nvSpPr>
        <p:spPr>
          <a:xfrm>
            <a:off x="7519764" y="5003935"/>
            <a:ext cx="1624236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合約生效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(112/12/1)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且收到乙方發票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待研究組確認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178AF335-8A91-4580-88C2-69C9896E6E56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7207045" y="5112086"/>
            <a:ext cx="312719" cy="91904"/>
          </a:xfrm>
          <a:prstGeom prst="curvedConnector3">
            <a:avLst/>
          </a:prstGeom>
          <a:ln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FD6B0FB-553D-4629-900B-31AE6A44F982}"/>
              </a:ext>
            </a:extLst>
          </p:cNvPr>
          <p:cNvSpPr txBox="1"/>
          <p:nvPr/>
        </p:nvSpPr>
        <p:spPr>
          <a:xfrm>
            <a:off x="7475524" y="2197503"/>
            <a:ext cx="1624236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合約生效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(112/12/1)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且收到乙方發票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待研究組確認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19" name="接點: 弧形 18">
            <a:extLst>
              <a:ext uri="{FF2B5EF4-FFF2-40B4-BE49-F238E27FC236}">
                <a16:creationId xmlns:a16="http://schemas.microsoft.com/office/drawing/2014/main" id="{E134D21B-58F0-4447-8B22-A172518DF770}"/>
              </a:ext>
            </a:extLst>
          </p:cNvPr>
          <p:cNvCxnSpPr>
            <a:cxnSpLocks/>
            <a:endCxn id="18" idx="1"/>
          </p:cNvCxnSpPr>
          <p:nvPr/>
        </p:nvCxnSpPr>
        <p:spPr bwMode="auto">
          <a:xfrm>
            <a:off x="7162805" y="2305654"/>
            <a:ext cx="312719" cy="91904"/>
          </a:xfrm>
          <a:prstGeom prst="curvedConnector3">
            <a:avLst/>
          </a:prstGeom>
          <a:ln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890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3" y="429351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企業收入認列超過已開立發票數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尚未結案金額大額者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CBFAC60-5E38-40EA-B01F-2E24CE15D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484" y="1086710"/>
            <a:ext cx="5992760" cy="515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9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4235EA-D3D2-4805-A8EB-0632FE29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BCF9711-D81D-4891-9FD0-7A802E820E13}"/>
              </a:ext>
            </a:extLst>
          </p:cNvPr>
          <p:cNvSpPr txBox="1"/>
          <p:nvPr/>
        </p:nvSpPr>
        <p:spPr>
          <a:xfrm>
            <a:off x="2701255" y="352338"/>
            <a:ext cx="3573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</a:rPr>
              <a:t>  </a:t>
            </a:r>
            <a:r>
              <a:rPr lang="zh-TW" altLang="en-US" sz="3200" dirty="0">
                <a:latin typeface="+mj-ea"/>
                <a:ea typeface="+mj-ea"/>
              </a:rPr>
              <a:t>各單位餘絀達成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6874372-B5C3-4A9A-94F7-E3064BB4A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9" y="1065840"/>
            <a:ext cx="8860221" cy="453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AA545E-99CA-4478-B064-0F191E88A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4F954E0-D0DF-4AE7-BA5C-17C39A2BD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89" y="908803"/>
            <a:ext cx="8860221" cy="5040394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625231EE-A3C7-4C22-875E-D4A22A986B8B}"/>
              </a:ext>
            </a:extLst>
          </p:cNvPr>
          <p:cNvSpPr txBox="1"/>
          <p:nvPr/>
        </p:nvSpPr>
        <p:spPr>
          <a:xfrm>
            <a:off x="6180083" y="1947041"/>
            <a:ext cx="2128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>
                <a:latin typeface="+mj-ea"/>
                <a:ea typeface="+mj-ea"/>
              </a:rPr>
              <a:t>年度預算餘絀率</a:t>
            </a:r>
            <a:r>
              <a:rPr lang="en-US" altLang="zh-TW" sz="1600" b="1" u="sng" dirty="0">
                <a:latin typeface="+mj-ea"/>
                <a:ea typeface="+mj-ea"/>
              </a:rPr>
              <a:t>7.7%</a:t>
            </a:r>
            <a:endParaRPr lang="zh-TW" altLang="en-US" sz="1600" b="1" u="sng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895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各組收支餘絀實際數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(113/7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7C7C922C-93DE-4DD9-BFAA-E44E200AC1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547" y="1083022"/>
            <a:ext cx="8446568" cy="450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49284" y="68507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48367" y="42072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A579EFA-0D5E-454D-A242-35C95F691BEA}"/>
              </a:ext>
            </a:extLst>
          </p:cNvPr>
          <p:cNvSpPr txBox="1"/>
          <p:nvPr/>
        </p:nvSpPr>
        <p:spPr>
          <a:xfrm>
            <a:off x="4572000" y="1753542"/>
            <a:ext cx="646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>
                <a:solidFill>
                  <a:srgbClr val="0000FF"/>
                </a:solidFill>
                <a:latin typeface="+mj-ea"/>
                <a:ea typeface="+mj-ea"/>
              </a:rPr>
              <a:t>註</a:t>
            </a:r>
            <a:r>
              <a:rPr lang="en-US" altLang="zh-TW" sz="1000" dirty="0">
                <a:solidFill>
                  <a:srgbClr val="0000FF"/>
                </a:solidFill>
                <a:latin typeface="+mj-ea"/>
                <a:ea typeface="+mj-ea"/>
              </a:rPr>
              <a:t>1</a:t>
            </a:r>
            <a:endParaRPr lang="zh-TW" altLang="en-US" sz="10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AEACBAB-A8DE-49AA-BEEA-C894DF5212D1}"/>
              </a:ext>
            </a:extLst>
          </p:cNvPr>
          <p:cNvSpPr txBox="1"/>
          <p:nvPr/>
        </p:nvSpPr>
        <p:spPr>
          <a:xfrm>
            <a:off x="261073" y="6187059"/>
            <a:ext cx="845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1:</a:t>
            </a:r>
            <a:r>
              <a:rPr lang="zh-TW" altLang="en-US" sz="1200" dirty="0">
                <a:latin typeface="+mj-ea"/>
                <a:ea typeface="+mj-ea"/>
              </a:rPr>
              <a:t>科技研發含</a:t>
            </a:r>
            <a:r>
              <a:rPr lang="en-US" altLang="zh-TW" sz="1200" dirty="0">
                <a:latin typeface="+mj-ea"/>
                <a:ea typeface="+mj-ea"/>
              </a:rPr>
              <a:t>GAI</a:t>
            </a:r>
            <a:r>
              <a:rPr lang="zh-TW" altLang="en-US" sz="1200" dirty="0">
                <a:latin typeface="+mj-ea"/>
                <a:ea typeface="+mj-ea"/>
              </a:rPr>
              <a:t>管理規範與法治研析計畫</a:t>
            </a:r>
            <a:r>
              <a:rPr lang="en-US" altLang="zh-TW" sz="1200" dirty="0">
                <a:latin typeface="+mj-ea"/>
                <a:ea typeface="+mj-ea"/>
              </a:rPr>
              <a:t>【</a:t>
            </a:r>
            <a:r>
              <a:rPr lang="zh-TW" altLang="en-US" sz="1200" dirty="0">
                <a:latin typeface="+mj-ea"/>
                <a:ea typeface="+mj-ea"/>
              </a:rPr>
              <a:t>結餘款</a:t>
            </a:r>
            <a:r>
              <a:rPr lang="en-US" altLang="zh-TW" sz="1200" dirty="0">
                <a:latin typeface="+mj-ea"/>
                <a:ea typeface="+mj-ea"/>
              </a:rPr>
              <a:t>】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dirty="0">
                <a:latin typeface="+mj-ea"/>
                <a:ea typeface="+mj-ea"/>
              </a:rPr>
              <a:t>13,000</a:t>
            </a:r>
            <a:r>
              <a:rPr lang="zh-TW" altLang="en-US" sz="1200" dirty="0">
                <a:latin typeface="+mj-ea"/>
                <a:ea typeface="+mj-ea"/>
              </a:rPr>
              <a:t>千元及晶創結餘款</a:t>
            </a:r>
            <a:r>
              <a:rPr lang="en-US" altLang="zh-TW" sz="1200" dirty="0">
                <a:latin typeface="+mj-ea"/>
                <a:ea typeface="+mj-ea"/>
              </a:rPr>
              <a:t>5,000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814647"/>
            <a:ext cx="8525933" cy="525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" y="959905"/>
            <a:ext cx="8654761" cy="534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6886659" y="30968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729" y="858805"/>
            <a:ext cx="1626351" cy="314684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249" y="4105787"/>
            <a:ext cx="7785762" cy="217032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502" y="798896"/>
            <a:ext cx="6390960" cy="320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20" y="939338"/>
            <a:ext cx="8589934" cy="555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38920</TotalTime>
  <Words>563</Words>
  <Application>Microsoft Office PowerPoint</Application>
  <PresentationFormat>如螢幕大小 (4:3)</PresentationFormat>
  <Paragraphs>103</Paragraphs>
  <Slides>24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24</vt:i4>
      </vt:variant>
    </vt:vector>
  </HeadingPairs>
  <TitlesOfParts>
    <vt:vector size="33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各計畫成果收入及繳庫目標 </vt:lpstr>
      <vt:lpstr>PowerPoint 簡報</vt:lpstr>
      <vt:lpstr>間接費用</vt:lpstr>
      <vt:lpstr>PowerPoint 簡報</vt:lpstr>
      <vt:lpstr>PowerPoint 簡報</vt:lpstr>
      <vt:lpstr>PowerPoint 簡報</vt:lpstr>
      <vt:lpstr>PowerPoint 簡報</vt:lpstr>
      <vt:lpstr>應收帳款(帳齡&gt;90天) </vt:lpstr>
      <vt:lpstr>應收票據 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陳鈴麗</cp:lastModifiedBy>
  <cp:revision>2573</cp:revision>
  <cp:lastPrinted>2024-08-27T00:40:31Z</cp:lastPrinted>
  <dcterms:created xsi:type="dcterms:W3CDTF">2008-05-08T04:38:45Z</dcterms:created>
  <dcterms:modified xsi:type="dcterms:W3CDTF">2024-08-28T05:28:04Z</dcterms:modified>
</cp:coreProperties>
</file>