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firstCol>
    <a:la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254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lastRow>
    <a:fir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6"/>
    <p:restoredTop sz="94672"/>
  </p:normalViewPr>
  <p:slideViewPr>
    <p:cSldViewPr snapToGrid="0">
      <p:cViewPr varScale="1">
        <p:scale>
          <a:sx n="128" d="100"/>
          <a:sy n="128" d="100"/>
        </p:scale>
        <p:origin x="192" y="75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2" name="Shape 1032"/>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3" name="Shape 10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 name="Shape 1083"/>
          <p:cNvSpPr>
            <a:spLocks noGrp="1" noRot="1" noChangeAspect="1"/>
          </p:cNvSpPr>
          <p:nvPr>
            <p:ph type="sldImg"/>
          </p:nvPr>
        </p:nvSpPr>
        <p:spPr>
          <a:xfrm>
            <a:off x="381000" y="685800"/>
            <a:ext cx="6096000" cy="3429000"/>
          </a:xfrm>
          <a:prstGeom prst="rect">
            <a:avLst/>
          </a:prstGeom>
        </p:spPr>
        <p:txBody>
          <a:bodyPr/>
          <a:lstStyle/>
          <a:p>
            <a:endParaRPr/>
          </a:p>
        </p:txBody>
      </p:sp>
      <p:sp>
        <p:nvSpPr>
          <p:cNvPr id="1084" name="Shape 1084"/>
          <p:cNvSpPr>
            <a:spLocks noGrp="1"/>
          </p:cNvSpPr>
          <p:nvPr>
            <p:ph type="body" sz="quarter" idx="1"/>
          </p:nvPr>
        </p:nvSpPr>
        <p:spPr>
          <a:prstGeom prst="rect">
            <a:avLst/>
          </a:prstGeom>
        </p:spPr>
        <p:txBody>
          <a:bodyPr/>
          <a:lstStyle/>
          <a:p>
            <a:pPr>
              <a:defRPr>
                <a:latin typeface="微軟正黑體"/>
                <a:ea typeface="微軟正黑體"/>
                <a:cs typeface="微軟正黑體"/>
                <a:sym typeface="微軟正黑體"/>
              </a:defRPr>
            </a:pPr>
            <a:r>
              <a:t>智慧感測光能量高齡健康照護 : 本案將預計與敏盛醫院睡眠中心驗證，目前協各單位驗證時間與內容。</a:t>
            </a:r>
          </a:p>
          <a:p>
            <a:pPr>
              <a:defRPr>
                <a:latin typeface="微軟正黑體"/>
                <a:ea typeface="微軟正黑體"/>
                <a:cs typeface="微軟正黑體"/>
                <a:sym typeface="微軟正黑體"/>
              </a:defRPr>
            </a:pPr>
            <a:r>
              <a:t>虛實融合一體機前瞻顯示互動系統開發 : 本週五與中強進行審查演練，下週四正式審查。</a:t>
            </a:r>
          </a:p>
          <a:p>
            <a:pPr>
              <a:defRPr>
                <a:latin typeface="微軟正黑體"/>
                <a:ea typeface="微軟正黑體"/>
                <a:cs typeface="微軟正黑體"/>
                <a:sym typeface="微軟正黑體"/>
              </a:defRPr>
            </a:pPr>
            <a:endParaRPr/>
          </a:p>
          <a:p>
            <a:pPr>
              <a:defRPr>
                <a:latin typeface="微軟正黑體"/>
                <a:ea typeface="微軟正黑體"/>
                <a:cs typeface="微軟正黑體"/>
                <a:sym typeface="微軟正黑體"/>
              </a:defRPr>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1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sp>
        <p:nvSpPr>
          <p:cNvPr id="16" name="簡報標題"/>
          <p:cNvSpPr txBox="1">
            <a:spLocks noGrp="1"/>
          </p:cNvSpPr>
          <p:nvPr>
            <p:ph type="title" hasCustomPrompt="1"/>
          </p:nvPr>
        </p:nvSpPr>
        <p:spPr>
          <a:xfrm>
            <a:off x="728188" y="2584704"/>
            <a:ext cx="8794754" cy="1219207"/>
          </a:xfrm>
          <a:prstGeom prst="rect">
            <a:avLst/>
          </a:prstGeom>
        </p:spPr>
        <p:txBody>
          <a:bodyPr/>
          <a:lstStyle>
            <a:lvl1pPr>
              <a:defRPr sz="4400" b="1"/>
            </a:lvl1pPr>
          </a:lstStyle>
          <a:p>
            <a:r>
              <a:t>簡報標題</a:t>
            </a:r>
          </a:p>
        </p:txBody>
      </p:sp>
      <p:sp>
        <p:nvSpPr>
          <p:cNvPr id="17" name="內文層級一…"/>
          <p:cNvSpPr txBox="1">
            <a:spLocks noGrp="1"/>
          </p:cNvSpPr>
          <p:nvPr>
            <p:ph type="body" sz="quarter" idx="1" hasCustomPrompt="1"/>
          </p:nvPr>
        </p:nvSpPr>
        <p:spPr>
          <a:xfrm>
            <a:off x="728188" y="5059679"/>
            <a:ext cx="9027829" cy="755910"/>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8"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pic>
        <p:nvPicPr>
          <p:cNvPr id="19" name="Picture 28" descr="Picture 28"/>
          <p:cNvPicPr>
            <a:picLocks noChangeAspect="1"/>
          </p:cNvPicPr>
          <p:nvPr/>
        </p:nvPicPr>
        <p:blipFill>
          <a:blip r:embed="rId2"/>
          <a:stretch>
            <a:fillRect/>
          </a:stretch>
        </p:blipFill>
        <p:spPr>
          <a:xfrm>
            <a:off x="897504" y="354013"/>
            <a:ext cx="2741624" cy="584726"/>
          </a:xfrm>
          <a:prstGeom prst="rect">
            <a:avLst/>
          </a:prstGeom>
          <a:ln w="12700">
            <a:miter lim="400000"/>
          </a:ln>
        </p:spPr>
      </p:pic>
      <p:sp>
        <p:nvSpPr>
          <p:cNvPr id="20"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pic>
        <p:nvPicPr>
          <p:cNvPr id="21" name="圖片 10" descr="圖片 10"/>
          <p:cNvPicPr>
            <a:picLocks noChangeAspect="1"/>
          </p:cNvPicPr>
          <p:nvPr/>
        </p:nvPicPr>
        <p:blipFill>
          <a:blip r:embed="rId3"/>
          <a:stretch>
            <a:fillRect/>
          </a:stretch>
        </p:blipFill>
        <p:spPr>
          <a:xfrm>
            <a:off x="11020280" y="103449"/>
            <a:ext cx="910318" cy="380934"/>
          </a:xfrm>
          <a:prstGeom prst="rect">
            <a:avLst/>
          </a:prstGeom>
          <a:ln w="12700">
            <a:miter lim="400000"/>
          </a:ln>
        </p:spPr>
      </p:pic>
      <p:sp>
        <p:nvSpPr>
          <p:cNvPr id="2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131"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32"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33" name="圖片 11" descr="圖片 11"/>
          <p:cNvPicPr>
            <a:picLocks noChangeAspect="1"/>
          </p:cNvPicPr>
          <p:nvPr/>
        </p:nvPicPr>
        <p:blipFill>
          <a:blip r:embed="rId3"/>
          <a:stretch>
            <a:fillRect/>
          </a:stretch>
        </p:blipFill>
        <p:spPr>
          <a:xfrm>
            <a:off x="11020280" y="103449"/>
            <a:ext cx="910318" cy="380934"/>
          </a:xfrm>
          <a:prstGeom prst="rect">
            <a:avLst/>
          </a:prstGeom>
          <a:ln w="12700">
            <a:miter lim="400000"/>
          </a:ln>
        </p:spPr>
      </p:pic>
      <p:sp>
        <p:nvSpPr>
          <p:cNvPr id="13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35" name="大標題文字"/>
          <p:cNvSpPr txBox="1">
            <a:spLocks noGrp="1"/>
          </p:cNvSpPr>
          <p:nvPr>
            <p:ph type="title"/>
          </p:nvPr>
        </p:nvSpPr>
        <p:spPr>
          <a:xfrm>
            <a:off x="609601" y="273050"/>
            <a:ext cx="4011084" cy="1162050"/>
          </a:xfrm>
          <a:prstGeom prst="rect">
            <a:avLst/>
          </a:prstGeom>
        </p:spPr>
        <p:txBody>
          <a:bodyPr anchor="b"/>
          <a:lstStyle>
            <a:lvl1pPr>
              <a:defRPr sz="2000" b="1"/>
            </a:lvl1pPr>
          </a:lstStyle>
          <a:p>
            <a:r>
              <a:t>大標題文字</a:t>
            </a:r>
          </a:p>
        </p:txBody>
      </p:sp>
      <p:sp>
        <p:nvSpPr>
          <p:cNvPr id="136"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137"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13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14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4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47" name="圖片 11" descr="圖片 11"/>
          <p:cNvPicPr>
            <a:picLocks noChangeAspect="1"/>
          </p:cNvPicPr>
          <p:nvPr/>
        </p:nvPicPr>
        <p:blipFill>
          <a:blip r:embed="rId3"/>
          <a:stretch>
            <a:fillRect/>
          </a:stretch>
        </p:blipFill>
        <p:spPr>
          <a:xfrm>
            <a:off x="11020280" y="103449"/>
            <a:ext cx="910318" cy="380934"/>
          </a:xfrm>
          <a:prstGeom prst="rect">
            <a:avLst/>
          </a:prstGeom>
          <a:ln w="12700">
            <a:miter lim="400000"/>
          </a:ln>
        </p:spPr>
      </p:pic>
      <p:sp>
        <p:nvSpPr>
          <p:cNvPr id="14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49" name="大標題文字"/>
          <p:cNvSpPr txBox="1">
            <a:spLocks noGrp="1"/>
          </p:cNvSpPr>
          <p:nvPr>
            <p:ph type="title"/>
          </p:nvPr>
        </p:nvSpPr>
        <p:spPr>
          <a:xfrm>
            <a:off x="2389714" y="4800600"/>
            <a:ext cx="7315204" cy="566738"/>
          </a:xfrm>
          <a:prstGeom prst="rect">
            <a:avLst/>
          </a:prstGeom>
        </p:spPr>
        <p:txBody>
          <a:bodyPr anchor="b"/>
          <a:lstStyle>
            <a:lvl1pPr>
              <a:defRPr sz="2000" b="1"/>
            </a:lvl1pPr>
          </a:lstStyle>
          <a:p>
            <a:r>
              <a:t>大標題文字</a:t>
            </a:r>
          </a:p>
        </p:txBody>
      </p:sp>
      <p:sp>
        <p:nvSpPr>
          <p:cNvPr id="150"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151" name="內文層級一…"/>
          <p:cNvSpPr txBox="1">
            <a:spLocks noGrp="1"/>
          </p:cNvSpPr>
          <p:nvPr>
            <p:ph type="body" sz="quarter" idx="1"/>
          </p:nvPr>
        </p:nvSpPr>
        <p:spPr>
          <a:xfrm>
            <a:off x="2389714" y="5367337"/>
            <a:ext cx="7315204" cy="804868"/>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15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章節標題">
    <p:spTree>
      <p:nvGrpSpPr>
        <p:cNvPr id="1" name=""/>
        <p:cNvGrpSpPr/>
        <p:nvPr/>
      </p:nvGrpSpPr>
      <p:grpSpPr>
        <a:xfrm>
          <a:off x="0" y="0"/>
          <a:ext cx="0" cy="0"/>
          <a:chOff x="0" y="0"/>
          <a:chExt cx="0" cy="0"/>
        </a:xfrm>
      </p:grpSpPr>
      <p:sp>
        <p:nvSpPr>
          <p:cNvPr id="15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6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61" name="圖片 11" descr="圖片 11"/>
          <p:cNvPicPr>
            <a:picLocks noChangeAspect="1"/>
          </p:cNvPicPr>
          <p:nvPr/>
        </p:nvPicPr>
        <p:blipFill>
          <a:blip r:embed="rId3"/>
          <a:stretch>
            <a:fillRect/>
          </a:stretch>
        </p:blipFill>
        <p:spPr>
          <a:xfrm>
            <a:off x="11020280" y="103449"/>
            <a:ext cx="910318" cy="380934"/>
          </a:xfrm>
          <a:prstGeom prst="rect">
            <a:avLst/>
          </a:prstGeom>
          <a:ln w="12700">
            <a:miter lim="400000"/>
          </a:ln>
        </p:spPr>
      </p:pic>
      <p:sp>
        <p:nvSpPr>
          <p:cNvPr id="16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63" name="大標題文字"/>
          <p:cNvSpPr txBox="1">
            <a:spLocks noGrp="1"/>
          </p:cNvSpPr>
          <p:nvPr>
            <p:ph type="title"/>
          </p:nvPr>
        </p:nvSpPr>
        <p:spPr>
          <a:xfrm>
            <a:off x="963084" y="4406953"/>
            <a:ext cx="10363201" cy="1362081"/>
          </a:xfrm>
          <a:prstGeom prst="rect">
            <a:avLst/>
          </a:prstGeom>
        </p:spPr>
        <p:txBody>
          <a:bodyPr/>
          <a:lstStyle>
            <a:lvl1pPr>
              <a:defRPr sz="3000" b="1" cap="all"/>
            </a:lvl1pPr>
          </a:lstStyle>
          <a:p>
            <a:r>
              <a:t>大標題文字</a:t>
            </a:r>
          </a:p>
        </p:txBody>
      </p:sp>
      <p:sp>
        <p:nvSpPr>
          <p:cNvPr id="164" name="內文層級一…"/>
          <p:cNvSpPr txBox="1">
            <a:spLocks noGrp="1"/>
          </p:cNvSpPr>
          <p:nvPr>
            <p:ph type="body" sz="quarter" idx="1"/>
          </p:nvPr>
        </p:nvSpPr>
        <p:spPr>
          <a:xfrm>
            <a:off x="963084" y="2906713"/>
            <a:ext cx="10363201" cy="1500193"/>
          </a:xfrm>
          <a:prstGeom prst="rect">
            <a:avLst/>
          </a:prstGeom>
        </p:spPr>
        <p:txBody>
          <a:bodyPr anchor="b"/>
          <a:lstStyle>
            <a:lvl1pPr marL="0" indent="0">
              <a:spcBef>
                <a:spcPts val="300"/>
              </a:spcBef>
              <a:buSzTx/>
              <a:buNone/>
              <a:defRPr sz="1500"/>
            </a:lvl1pPr>
            <a:lvl2pPr marL="0" indent="0">
              <a:spcBef>
                <a:spcPts val="300"/>
              </a:spcBef>
              <a:buSzTx/>
              <a:buNone/>
              <a:defRPr sz="1500"/>
            </a:lvl2pPr>
            <a:lvl3pPr marL="0" indent="0">
              <a:spcBef>
                <a:spcPts val="300"/>
              </a:spcBef>
              <a:buSzTx/>
              <a:buNone/>
              <a:defRPr sz="1500"/>
            </a:lvl3pPr>
            <a:lvl4pPr marL="0" indent="0">
              <a:spcBef>
                <a:spcPts val="300"/>
              </a:spcBef>
              <a:buSzTx/>
              <a:buNone/>
              <a:defRPr sz="1500"/>
            </a:lvl4pPr>
            <a:lvl5pPr marL="0" indent="0">
              <a:spcBef>
                <a:spcPts val="300"/>
              </a:spcBef>
              <a:buSzTx/>
              <a:buNone/>
              <a:defRPr sz="1500"/>
            </a:lvl5pPr>
          </a:lstStyle>
          <a:p>
            <a:r>
              <a:t>內文層級一</a:t>
            </a:r>
          </a:p>
          <a:p>
            <a:pPr lvl="1"/>
            <a:r>
              <a:t>內文層級二</a:t>
            </a:r>
          </a:p>
          <a:p>
            <a:pPr lvl="2"/>
            <a:r>
              <a:t>內文層級三</a:t>
            </a:r>
          </a:p>
          <a:p>
            <a:pPr lvl="3"/>
            <a:r>
              <a:t>內文層級四</a:t>
            </a:r>
          </a:p>
          <a:p>
            <a:pPr lvl="4"/>
            <a:r>
              <a:t>內文層級五</a:t>
            </a:r>
          </a:p>
        </p:txBody>
      </p:sp>
      <p:sp>
        <p:nvSpPr>
          <p:cNvPr id="16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172" name="Picture 57" descr="Picture 57"/>
          <p:cNvPicPr>
            <a:picLocks noChangeAspect="1"/>
          </p:cNvPicPr>
          <p:nvPr/>
        </p:nvPicPr>
        <p:blipFill>
          <a:blip r:embed="rId2"/>
          <a:stretch>
            <a:fillRect/>
          </a:stretch>
        </p:blipFill>
        <p:spPr>
          <a:xfrm>
            <a:off x="8509000" y="4110037"/>
            <a:ext cx="3683000" cy="2747968"/>
          </a:xfrm>
          <a:prstGeom prst="rect">
            <a:avLst/>
          </a:prstGeom>
          <a:ln w="12700">
            <a:miter lim="400000"/>
          </a:ln>
        </p:spPr>
      </p:pic>
      <p:sp>
        <p:nvSpPr>
          <p:cNvPr id="17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174" name="Picture 26" descr="Picture 26"/>
          <p:cNvPicPr>
            <a:picLocks noChangeAspect="1"/>
          </p:cNvPicPr>
          <p:nvPr/>
        </p:nvPicPr>
        <p:blipFill>
          <a:blip r:embed="rId3"/>
          <a:stretch>
            <a:fillRect/>
          </a:stretch>
        </p:blipFill>
        <p:spPr>
          <a:xfrm>
            <a:off x="876300" y="528640"/>
            <a:ext cx="4438654" cy="1042989"/>
          </a:xfrm>
          <a:prstGeom prst="rect">
            <a:avLst/>
          </a:prstGeom>
          <a:ln w="12700">
            <a:miter lim="400000"/>
          </a:ln>
        </p:spPr>
      </p:pic>
      <p:sp>
        <p:nvSpPr>
          <p:cNvPr id="175" name="簡報標題"/>
          <p:cNvSpPr txBox="1">
            <a:spLocks noGrp="1"/>
          </p:cNvSpPr>
          <p:nvPr>
            <p:ph type="title" hasCustomPrompt="1"/>
          </p:nvPr>
        </p:nvSpPr>
        <p:spPr>
          <a:xfrm>
            <a:off x="728188" y="2584705"/>
            <a:ext cx="8794755" cy="1219204"/>
          </a:xfrm>
          <a:prstGeom prst="rect">
            <a:avLst/>
          </a:prstGeom>
        </p:spPr>
        <p:txBody>
          <a:bodyPr/>
          <a:lstStyle>
            <a:lvl1pPr>
              <a:defRPr sz="3300" b="1">
                <a:solidFill>
                  <a:srgbClr val="00B2B3"/>
                </a:solidFill>
              </a:defRPr>
            </a:lvl1pPr>
          </a:lstStyle>
          <a:p>
            <a:r>
              <a:t>簡報標題</a:t>
            </a:r>
          </a:p>
        </p:txBody>
      </p:sp>
      <p:sp>
        <p:nvSpPr>
          <p:cNvPr id="176" name="內文層級一…"/>
          <p:cNvSpPr txBox="1">
            <a:spLocks noGrp="1"/>
          </p:cNvSpPr>
          <p:nvPr>
            <p:ph type="body" sz="quarter" idx="1" hasCustomPrompt="1"/>
          </p:nvPr>
        </p:nvSpPr>
        <p:spPr>
          <a:xfrm>
            <a:off x="728188" y="5059679"/>
            <a:ext cx="9027829" cy="755910"/>
          </a:xfrm>
          <a:prstGeom prst="rect">
            <a:avLst/>
          </a:prstGeom>
        </p:spPr>
        <p:txBody>
          <a:bodyPr anchor="b"/>
          <a:lstStyle>
            <a:lvl1pPr marL="0" indent="0">
              <a:lnSpc>
                <a:spcPct val="80000"/>
              </a:lnSpc>
              <a:spcBef>
                <a:spcPts val="0"/>
              </a:spcBef>
              <a:buSzTx/>
              <a:buNone/>
              <a:defRPr sz="1500">
                <a:latin typeface="微軟正黑體"/>
                <a:ea typeface="微軟正黑體"/>
                <a:cs typeface="微軟正黑體"/>
                <a:sym typeface="微軟正黑體"/>
              </a:defRPr>
            </a:lvl1pPr>
            <a:lvl2pPr marL="495978" indent="-153079">
              <a:lnSpc>
                <a:spcPct val="80000"/>
              </a:lnSpc>
              <a:spcBef>
                <a:spcPts val="0"/>
              </a:spcBef>
              <a:defRPr sz="1500">
                <a:latin typeface="微軟正黑體"/>
                <a:ea typeface="微軟正黑體"/>
                <a:cs typeface="微軟正黑體"/>
                <a:sym typeface="微軟正黑體"/>
              </a:defRPr>
            </a:lvl2pPr>
            <a:lvl3pPr marL="828675" indent="-142875">
              <a:lnSpc>
                <a:spcPct val="80000"/>
              </a:lnSpc>
              <a:spcBef>
                <a:spcPts val="0"/>
              </a:spcBef>
              <a:defRPr sz="1500">
                <a:latin typeface="微軟正黑體"/>
                <a:ea typeface="微軟正黑體"/>
                <a:cs typeface="微軟正黑體"/>
                <a:sym typeface="微軟正黑體"/>
              </a:defRPr>
            </a:lvl3pPr>
            <a:lvl4pPr marL="1200150" indent="-171450">
              <a:lnSpc>
                <a:spcPct val="80000"/>
              </a:lnSpc>
              <a:spcBef>
                <a:spcPts val="0"/>
              </a:spcBef>
              <a:defRPr sz="1500">
                <a:latin typeface="微軟正黑體"/>
                <a:ea typeface="微軟正黑體"/>
                <a:cs typeface="微軟正黑體"/>
                <a:sym typeface="微軟正黑體"/>
              </a:defRPr>
            </a:lvl4pPr>
            <a:lvl5pPr marL="1543050" indent="-171450">
              <a:lnSpc>
                <a:spcPct val="80000"/>
              </a:lnSpc>
              <a:spcBef>
                <a:spcPts val="0"/>
              </a:spcBef>
              <a:defRPr sz="15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77" name="文字版面配置區 8"/>
          <p:cNvSpPr>
            <a:spLocks noGrp="1"/>
          </p:cNvSpPr>
          <p:nvPr>
            <p:ph type="body" sz="quarter" idx="21" hasCustomPrompt="1"/>
          </p:nvPr>
        </p:nvSpPr>
        <p:spPr>
          <a:xfrm>
            <a:off x="728184" y="5902264"/>
            <a:ext cx="3718144" cy="432306"/>
          </a:xfrm>
          <a:prstGeom prst="rect">
            <a:avLst/>
          </a:prstGeom>
        </p:spPr>
        <p:txBody>
          <a:bodyPr/>
          <a:lstStyle>
            <a:lvl1pPr marL="0" indent="0">
              <a:spcBef>
                <a:spcPts val="200"/>
              </a:spcBef>
              <a:buSzTx/>
              <a:buNone/>
              <a:defRPr sz="1200"/>
            </a:lvl1pPr>
          </a:lstStyle>
          <a:p>
            <a:r>
              <a:t>簡報日期</a:t>
            </a:r>
          </a:p>
        </p:txBody>
      </p:sp>
      <p:sp>
        <p:nvSpPr>
          <p:cNvPr id="178"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181" name="群組 10"/>
          <p:cNvGrpSpPr/>
          <p:nvPr/>
        </p:nvGrpSpPr>
        <p:grpSpPr>
          <a:xfrm>
            <a:off x="10068581" y="0"/>
            <a:ext cx="2117734" cy="6858000"/>
            <a:chOff x="0" y="0"/>
            <a:chExt cx="2117732" cy="6858000"/>
          </a:xfrm>
        </p:grpSpPr>
        <p:pic>
          <p:nvPicPr>
            <p:cNvPr id="179" name="圖片 14" descr="圖片 14"/>
            <p:cNvPicPr>
              <a:picLocks noChangeAspect="1"/>
            </p:cNvPicPr>
            <p:nvPr/>
          </p:nvPicPr>
          <p:blipFill>
            <a:blip r:embed="rId4"/>
            <a:stretch>
              <a:fillRect/>
            </a:stretch>
          </p:blipFill>
          <p:spPr>
            <a:xfrm>
              <a:off x="-1" y="0"/>
              <a:ext cx="2117733" cy="6858000"/>
            </a:xfrm>
            <a:prstGeom prst="rect">
              <a:avLst/>
            </a:prstGeom>
            <a:ln w="12700" cap="flat">
              <a:noFill/>
              <a:miter lim="400000"/>
            </a:ln>
            <a:effectLst/>
          </p:spPr>
        </p:pic>
        <p:pic>
          <p:nvPicPr>
            <p:cNvPr id="180" name="圖片 16" descr="圖片 16"/>
            <p:cNvPicPr>
              <a:picLocks noChangeAspect="1"/>
            </p:cNvPicPr>
            <p:nvPr/>
          </p:nvPicPr>
          <p:blipFill>
            <a:blip r:embed="rId5"/>
            <a:stretch>
              <a:fillRect/>
            </a:stretch>
          </p:blipFill>
          <p:spPr>
            <a:xfrm>
              <a:off x="418897" y="660395"/>
              <a:ext cx="1436694" cy="1590683"/>
            </a:xfrm>
            <a:prstGeom prst="rect">
              <a:avLst/>
            </a:prstGeom>
            <a:ln w="12700" cap="flat">
              <a:noFill/>
              <a:miter lim="400000"/>
            </a:ln>
            <a:effectLst/>
          </p:spPr>
        </p:pic>
      </p:grpSp>
      <p:pic>
        <p:nvPicPr>
          <p:cNvPr id="182" name="圖片 16" descr="圖片 16"/>
          <p:cNvPicPr>
            <a:picLocks noChangeAspect="1"/>
          </p:cNvPicPr>
          <p:nvPr/>
        </p:nvPicPr>
        <p:blipFill>
          <a:blip r:embed="rId6"/>
          <a:stretch>
            <a:fillRect/>
          </a:stretch>
        </p:blipFill>
        <p:spPr>
          <a:xfrm>
            <a:off x="9291193" y="254788"/>
            <a:ext cx="682741" cy="310334"/>
          </a:xfrm>
          <a:prstGeom prst="rect">
            <a:avLst/>
          </a:prstGeom>
          <a:ln w="12700">
            <a:miter lim="400000"/>
          </a:ln>
        </p:spPr>
      </p:pic>
      <p:sp>
        <p:nvSpPr>
          <p:cNvPr id="18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19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91" name="Picture 49" descr="Picture 49"/>
          <p:cNvPicPr>
            <a:picLocks noChangeAspect="1"/>
          </p:cNvPicPr>
          <p:nvPr/>
        </p:nvPicPr>
        <p:blipFill>
          <a:blip r:embed="rId2"/>
          <a:stretch>
            <a:fillRect/>
          </a:stretch>
        </p:blipFill>
        <p:spPr>
          <a:xfrm>
            <a:off x="10458452" y="6278562"/>
            <a:ext cx="1667939" cy="290518"/>
          </a:xfrm>
          <a:prstGeom prst="rect">
            <a:avLst/>
          </a:prstGeom>
          <a:ln w="12700">
            <a:miter lim="400000"/>
          </a:ln>
        </p:spPr>
      </p:pic>
      <p:sp>
        <p:nvSpPr>
          <p:cNvPr id="192" name="Line 50"/>
          <p:cNvSpPr/>
          <p:nvPr/>
        </p:nvSpPr>
        <p:spPr>
          <a:xfrm>
            <a:off x="12194119" y="6202362"/>
            <a:ext cx="1155706" cy="6"/>
          </a:xfrm>
          <a:prstGeom prst="line">
            <a:avLst/>
          </a:prstGeom>
          <a:ln>
            <a:solidFill>
              <a:srgbClr val="FF0000"/>
            </a:solidFill>
          </a:ln>
        </p:spPr>
        <p:txBody>
          <a:bodyPr lIns="45718" tIns="45718" rIns="45718" bIns="45718"/>
          <a:lstStyle/>
          <a:p>
            <a:endParaRPr/>
          </a:p>
        </p:txBody>
      </p:sp>
      <p:sp>
        <p:nvSpPr>
          <p:cNvPr id="193" name="Line 51"/>
          <p:cNvSpPr/>
          <p:nvPr/>
        </p:nvSpPr>
        <p:spPr>
          <a:xfrm>
            <a:off x="10353253" y="6860223"/>
            <a:ext cx="6" cy="536581"/>
          </a:xfrm>
          <a:prstGeom prst="line">
            <a:avLst/>
          </a:prstGeom>
          <a:ln>
            <a:solidFill>
              <a:srgbClr val="FF0000"/>
            </a:solidFill>
          </a:ln>
        </p:spPr>
        <p:txBody>
          <a:bodyPr lIns="45718" tIns="45718" rIns="45718" bIns="45718"/>
          <a:lstStyle/>
          <a:p>
            <a:endParaRPr/>
          </a:p>
        </p:txBody>
      </p:sp>
      <p:sp>
        <p:nvSpPr>
          <p:cNvPr id="194"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195" name="圖片 10" descr="圖片 10"/>
          <p:cNvPicPr>
            <a:picLocks noChangeAspect="1"/>
          </p:cNvPicPr>
          <p:nvPr/>
        </p:nvPicPr>
        <p:blipFill>
          <a:blip r:embed="rId3"/>
          <a:stretch>
            <a:fillRect/>
          </a:stretch>
        </p:blipFill>
        <p:spPr>
          <a:xfrm>
            <a:off x="11020280" y="193871"/>
            <a:ext cx="910318" cy="310334"/>
          </a:xfrm>
          <a:prstGeom prst="rect">
            <a:avLst/>
          </a:prstGeom>
          <a:ln w="12700">
            <a:miter lim="400000"/>
          </a:ln>
        </p:spPr>
      </p:pic>
      <p:sp>
        <p:nvSpPr>
          <p:cNvPr id="196"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97" name="內文層級一…"/>
          <p:cNvSpPr txBox="1">
            <a:spLocks noGrp="1"/>
          </p:cNvSpPr>
          <p:nvPr>
            <p:ph type="body" idx="1"/>
          </p:nvPr>
        </p:nvSpPr>
        <p:spPr>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198"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19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20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07" name="Picture 49" descr="Picture 49"/>
          <p:cNvPicPr>
            <a:picLocks noChangeAspect="1"/>
          </p:cNvPicPr>
          <p:nvPr/>
        </p:nvPicPr>
        <p:blipFill>
          <a:blip r:embed="rId2"/>
          <a:stretch>
            <a:fillRect/>
          </a:stretch>
        </p:blipFill>
        <p:spPr>
          <a:xfrm>
            <a:off x="10458452" y="6278562"/>
            <a:ext cx="1667939" cy="290518"/>
          </a:xfrm>
          <a:prstGeom prst="rect">
            <a:avLst/>
          </a:prstGeom>
          <a:ln w="12700">
            <a:miter lim="400000"/>
          </a:ln>
        </p:spPr>
      </p:pic>
      <p:sp>
        <p:nvSpPr>
          <p:cNvPr id="208" name="Line 50"/>
          <p:cNvSpPr/>
          <p:nvPr/>
        </p:nvSpPr>
        <p:spPr>
          <a:xfrm>
            <a:off x="12194119" y="6202362"/>
            <a:ext cx="1155706" cy="6"/>
          </a:xfrm>
          <a:prstGeom prst="line">
            <a:avLst/>
          </a:prstGeom>
          <a:ln>
            <a:solidFill>
              <a:srgbClr val="FF0000"/>
            </a:solidFill>
          </a:ln>
        </p:spPr>
        <p:txBody>
          <a:bodyPr lIns="45718" tIns="45718" rIns="45718" bIns="45718"/>
          <a:lstStyle/>
          <a:p>
            <a:endParaRPr/>
          </a:p>
        </p:txBody>
      </p:sp>
      <p:sp>
        <p:nvSpPr>
          <p:cNvPr id="209" name="Line 51"/>
          <p:cNvSpPr/>
          <p:nvPr/>
        </p:nvSpPr>
        <p:spPr>
          <a:xfrm>
            <a:off x="10353253" y="6860223"/>
            <a:ext cx="6" cy="536581"/>
          </a:xfrm>
          <a:prstGeom prst="line">
            <a:avLst/>
          </a:prstGeom>
          <a:ln>
            <a:solidFill>
              <a:srgbClr val="FF0000"/>
            </a:solidFill>
          </a:ln>
        </p:spPr>
        <p:txBody>
          <a:bodyPr lIns="45718" tIns="45718" rIns="45718" bIns="45718"/>
          <a:lstStyle/>
          <a:p>
            <a:endParaRPr/>
          </a:p>
        </p:txBody>
      </p:sp>
      <p:sp>
        <p:nvSpPr>
          <p:cNvPr id="210"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11" name="圖片 10" descr="圖片 10"/>
          <p:cNvPicPr>
            <a:picLocks noChangeAspect="1"/>
          </p:cNvPicPr>
          <p:nvPr/>
        </p:nvPicPr>
        <p:blipFill>
          <a:blip r:embed="rId3"/>
          <a:stretch>
            <a:fillRect/>
          </a:stretch>
        </p:blipFill>
        <p:spPr>
          <a:xfrm>
            <a:off x="11020280" y="193871"/>
            <a:ext cx="910318" cy="310334"/>
          </a:xfrm>
          <a:prstGeom prst="rect">
            <a:avLst/>
          </a:prstGeom>
          <a:ln w="12700">
            <a:miter lim="400000"/>
          </a:ln>
        </p:spPr>
      </p:pic>
      <p:sp>
        <p:nvSpPr>
          <p:cNvPr id="212"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13" name="內文層級一…"/>
          <p:cNvSpPr txBox="1">
            <a:spLocks noGrp="1"/>
          </p:cNvSpPr>
          <p:nvPr>
            <p:ph type="body" idx="1"/>
          </p:nvPr>
        </p:nvSpPr>
        <p:spPr>
          <a:xfrm>
            <a:off x="609600" y="1439862"/>
            <a:ext cx="8168641" cy="475774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14"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15" name="圖片版面配置區 2"/>
          <p:cNvSpPr>
            <a:spLocks noGrp="1"/>
          </p:cNvSpPr>
          <p:nvPr>
            <p:ph type="pic" sz="quarter" idx="21"/>
          </p:nvPr>
        </p:nvSpPr>
        <p:spPr>
          <a:xfrm>
            <a:off x="8962100" y="1439862"/>
            <a:ext cx="2798107" cy="4757743"/>
          </a:xfrm>
          <a:prstGeom prst="rect">
            <a:avLst/>
          </a:prstGeom>
        </p:spPr>
        <p:txBody>
          <a:bodyPr lIns="91439" tIns="45719" rIns="91439" bIns="45719">
            <a:noAutofit/>
          </a:bodyPr>
          <a:lstStyle/>
          <a:p>
            <a:endParaRPr/>
          </a:p>
        </p:txBody>
      </p:sp>
      <p:sp>
        <p:nvSpPr>
          <p:cNvPr id="21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22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24" name="Picture 49" descr="Picture 49"/>
          <p:cNvPicPr>
            <a:picLocks noChangeAspect="1"/>
          </p:cNvPicPr>
          <p:nvPr/>
        </p:nvPicPr>
        <p:blipFill>
          <a:blip r:embed="rId2"/>
          <a:stretch>
            <a:fillRect/>
          </a:stretch>
        </p:blipFill>
        <p:spPr>
          <a:xfrm>
            <a:off x="10458452" y="6278562"/>
            <a:ext cx="1667939" cy="290518"/>
          </a:xfrm>
          <a:prstGeom prst="rect">
            <a:avLst/>
          </a:prstGeom>
          <a:ln w="12700">
            <a:miter lim="400000"/>
          </a:ln>
        </p:spPr>
      </p:pic>
      <p:sp>
        <p:nvSpPr>
          <p:cNvPr id="225" name="Line 50"/>
          <p:cNvSpPr/>
          <p:nvPr/>
        </p:nvSpPr>
        <p:spPr>
          <a:xfrm>
            <a:off x="12194119" y="6202362"/>
            <a:ext cx="1155706" cy="6"/>
          </a:xfrm>
          <a:prstGeom prst="line">
            <a:avLst/>
          </a:prstGeom>
          <a:ln>
            <a:solidFill>
              <a:srgbClr val="FF0000"/>
            </a:solidFill>
          </a:ln>
        </p:spPr>
        <p:txBody>
          <a:bodyPr lIns="45718" tIns="45718" rIns="45718" bIns="45718"/>
          <a:lstStyle/>
          <a:p>
            <a:endParaRPr/>
          </a:p>
        </p:txBody>
      </p:sp>
      <p:sp>
        <p:nvSpPr>
          <p:cNvPr id="226" name="Line 51"/>
          <p:cNvSpPr/>
          <p:nvPr/>
        </p:nvSpPr>
        <p:spPr>
          <a:xfrm>
            <a:off x="10353253" y="6860223"/>
            <a:ext cx="6" cy="536581"/>
          </a:xfrm>
          <a:prstGeom prst="line">
            <a:avLst/>
          </a:prstGeom>
          <a:ln>
            <a:solidFill>
              <a:srgbClr val="FF0000"/>
            </a:solidFill>
          </a:ln>
        </p:spPr>
        <p:txBody>
          <a:bodyPr lIns="45718" tIns="45718" rIns="45718" bIns="45718"/>
          <a:lstStyle/>
          <a:p>
            <a:endParaRPr/>
          </a:p>
        </p:txBody>
      </p:sp>
      <p:sp>
        <p:nvSpPr>
          <p:cNvPr id="227"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28" name="圖片 10" descr="圖片 10"/>
          <p:cNvPicPr>
            <a:picLocks noChangeAspect="1"/>
          </p:cNvPicPr>
          <p:nvPr/>
        </p:nvPicPr>
        <p:blipFill>
          <a:blip r:embed="rId3"/>
          <a:stretch>
            <a:fillRect/>
          </a:stretch>
        </p:blipFill>
        <p:spPr>
          <a:xfrm>
            <a:off x="11020280" y="193871"/>
            <a:ext cx="910318" cy="310334"/>
          </a:xfrm>
          <a:prstGeom prst="rect">
            <a:avLst/>
          </a:prstGeom>
          <a:ln w="12700">
            <a:miter lim="400000"/>
          </a:ln>
        </p:spPr>
      </p:pic>
      <p:sp>
        <p:nvSpPr>
          <p:cNvPr id="229"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30" name="內文層級一…"/>
          <p:cNvSpPr txBox="1">
            <a:spLocks noGrp="1"/>
          </p:cNvSpPr>
          <p:nvPr>
            <p:ph type="body" idx="1"/>
          </p:nvPr>
        </p:nvSpPr>
        <p:spPr>
          <a:xfrm>
            <a:off x="609601" y="1439862"/>
            <a:ext cx="11146971" cy="3184389"/>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31" name="大標題文字"/>
          <p:cNvSpPr txBox="1">
            <a:spLocks noGrp="1"/>
          </p:cNvSpPr>
          <p:nvPr>
            <p:ph type="title"/>
          </p:nvPr>
        </p:nvSpPr>
        <p:spPr>
          <a:xfrm>
            <a:off x="601132" y="316990"/>
            <a:ext cx="11155444" cy="889512"/>
          </a:xfrm>
          <a:prstGeom prst="rect">
            <a:avLst/>
          </a:prstGeom>
        </p:spPr>
        <p:txBody>
          <a:bodyPr/>
          <a:lstStyle>
            <a:lvl1pPr>
              <a:defRPr sz="2700">
                <a:solidFill>
                  <a:srgbClr val="00B2B3"/>
                </a:solidFill>
              </a:defRPr>
            </a:lvl1pPr>
          </a:lstStyle>
          <a:p>
            <a:r>
              <a:t>大標題文字</a:t>
            </a:r>
          </a:p>
        </p:txBody>
      </p:sp>
      <p:sp>
        <p:nvSpPr>
          <p:cNvPr id="232" name="圖片版面配置區 2"/>
          <p:cNvSpPr>
            <a:spLocks noGrp="1"/>
          </p:cNvSpPr>
          <p:nvPr>
            <p:ph type="pic" sz="half" idx="21"/>
          </p:nvPr>
        </p:nvSpPr>
        <p:spPr>
          <a:xfrm>
            <a:off x="609601" y="4725144"/>
            <a:ext cx="11146971" cy="1584182"/>
          </a:xfrm>
          <a:prstGeom prst="rect">
            <a:avLst/>
          </a:prstGeom>
        </p:spPr>
        <p:txBody>
          <a:bodyPr lIns="91439" tIns="45719" rIns="91439" bIns="45719">
            <a:noAutofit/>
          </a:bodyPr>
          <a:lstStyle/>
          <a:p>
            <a:endParaRPr/>
          </a:p>
        </p:txBody>
      </p:sp>
      <p:sp>
        <p:nvSpPr>
          <p:cNvPr id="23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2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41" name="Picture 49" descr="Picture 49"/>
          <p:cNvPicPr>
            <a:picLocks noChangeAspect="1"/>
          </p:cNvPicPr>
          <p:nvPr/>
        </p:nvPicPr>
        <p:blipFill>
          <a:blip r:embed="rId2"/>
          <a:stretch>
            <a:fillRect/>
          </a:stretch>
        </p:blipFill>
        <p:spPr>
          <a:xfrm>
            <a:off x="10458452" y="6278562"/>
            <a:ext cx="1667939" cy="290518"/>
          </a:xfrm>
          <a:prstGeom prst="rect">
            <a:avLst/>
          </a:prstGeom>
          <a:ln w="12700">
            <a:miter lim="400000"/>
          </a:ln>
        </p:spPr>
      </p:pic>
      <p:sp>
        <p:nvSpPr>
          <p:cNvPr id="242" name="Line 50"/>
          <p:cNvSpPr/>
          <p:nvPr/>
        </p:nvSpPr>
        <p:spPr>
          <a:xfrm>
            <a:off x="12194119" y="6202362"/>
            <a:ext cx="1155706" cy="6"/>
          </a:xfrm>
          <a:prstGeom prst="line">
            <a:avLst/>
          </a:prstGeom>
          <a:ln>
            <a:solidFill>
              <a:srgbClr val="FF0000"/>
            </a:solidFill>
          </a:ln>
        </p:spPr>
        <p:txBody>
          <a:bodyPr lIns="45718" tIns="45718" rIns="45718" bIns="45718"/>
          <a:lstStyle/>
          <a:p>
            <a:endParaRPr/>
          </a:p>
        </p:txBody>
      </p:sp>
      <p:sp>
        <p:nvSpPr>
          <p:cNvPr id="243" name="Line 51"/>
          <p:cNvSpPr/>
          <p:nvPr/>
        </p:nvSpPr>
        <p:spPr>
          <a:xfrm>
            <a:off x="10353253" y="6860223"/>
            <a:ext cx="6" cy="536581"/>
          </a:xfrm>
          <a:prstGeom prst="line">
            <a:avLst/>
          </a:prstGeom>
          <a:ln>
            <a:solidFill>
              <a:srgbClr val="FF0000"/>
            </a:solidFill>
          </a:ln>
        </p:spPr>
        <p:txBody>
          <a:bodyPr lIns="45718" tIns="45718" rIns="45718" bIns="45718"/>
          <a:lstStyle/>
          <a:p>
            <a:endParaRPr/>
          </a:p>
        </p:txBody>
      </p:sp>
      <p:sp>
        <p:nvSpPr>
          <p:cNvPr id="244"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45" name="圖片 10" descr="圖片 10"/>
          <p:cNvPicPr>
            <a:picLocks noChangeAspect="1"/>
          </p:cNvPicPr>
          <p:nvPr/>
        </p:nvPicPr>
        <p:blipFill>
          <a:blip r:embed="rId3"/>
          <a:stretch>
            <a:fillRect/>
          </a:stretch>
        </p:blipFill>
        <p:spPr>
          <a:xfrm>
            <a:off x="11020280" y="193871"/>
            <a:ext cx="910318" cy="310334"/>
          </a:xfrm>
          <a:prstGeom prst="rect">
            <a:avLst/>
          </a:prstGeom>
          <a:ln w="12700">
            <a:miter lim="400000"/>
          </a:ln>
        </p:spPr>
      </p:pic>
      <p:sp>
        <p:nvSpPr>
          <p:cNvPr id="246"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47" name="大標題文字"/>
          <p:cNvSpPr txBox="1">
            <a:spLocks noGrp="1"/>
          </p:cNvSpPr>
          <p:nvPr>
            <p:ph type="title"/>
          </p:nvPr>
        </p:nvSpPr>
        <p:spPr>
          <a:xfrm>
            <a:off x="914400" y="2564900"/>
            <a:ext cx="10363200" cy="1035550"/>
          </a:xfrm>
          <a:prstGeom prst="rect">
            <a:avLst/>
          </a:prstGeom>
        </p:spPr>
        <p:txBody>
          <a:bodyPr/>
          <a:lstStyle>
            <a:lvl1pPr algn="ctr">
              <a:defRPr sz="2700">
                <a:solidFill>
                  <a:srgbClr val="00B2B3"/>
                </a:solidFill>
              </a:defRPr>
            </a:lvl1pPr>
          </a:lstStyle>
          <a:p>
            <a:r>
              <a:t>大標題文字</a:t>
            </a:r>
          </a:p>
        </p:txBody>
      </p:sp>
      <p:sp>
        <p:nvSpPr>
          <p:cNvPr id="24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a:solidFill>
                  <a:srgbClr val="888888"/>
                </a:solidFill>
              </a:defRPr>
            </a:lvl1pPr>
            <a:lvl2pPr marL="0" indent="0" algn="ctr">
              <a:spcBef>
                <a:spcPts val="500"/>
              </a:spcBef>
              <a:buSzTx/>
              <a:buNone/>
              <a:defRPr sz="2400">
                <a:solidFill>
                  <a:srgbClr val="888888"/>
                </a:solidFill>
              </a:defRPr>
            </a:lvl2pPr>
            <a:lvl3pPr marL="0" indent="0" algn="ctr">
              <a:spcBef>
                <a:spcPts val="500"/>
              </a:spcBef>
              <a:buSzTx/>
              <a:buNone/>
              <a:defRPr sz="2400">
                <a:solidFill>
                  <a:srgbClr val="888888"/>
                </a:solidFill>
              </a:defRPr>
            </a:lvl3pPr>
            <a:lvl4pPr marL="0" indent="0" algn="ctr">
              <a:spcBef>
                <a:spcPts val="500"/>
              </a:spcBef>
              <a:buSzTx/>
              <a:buNone/>
              <a:defRPr sz="2400">
                <a:solidFill>
                  <a:srgbClr val="888888"/>
                </a:solidFill>
              </a:defRPr>
            </a:lvl4pPr>
            <a:lvl5pPr marL="0" indent="0" algn="ctr">
              <a:spcBef>
                <a:spcPts val="500"/>
              </a:spcBef>
              <a:buSzTx/>
              <a:buNone/>
              <a:defRPr sz="24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4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25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57" name="Picture 49" descr="Picture 49"/>
          <p:cNvPicPr>
            <a:picLocks noChangeAspect="1"/>
          </p:cNvPicPr>
          <p:nvPr/>
        </p:nvPicPr>
        <p:blipFill>
          <a:blip r:embed="rId2"/>
          <a:stretch>
            <a:fillRect/>
          </a:stretch>
        </p:blipFill>
        <p:spPr>
          <a:xfrm>
            <a:off x="10458452" y="6278562"/>
            <a:ext cx="1667939" cy="290518"/>
          </a:xfrm>
          <a:prstGeom prst="rect">
            <a:avLst/>
          </a:prstGeom>
          <a:ln w="12700">
            <a:miter lim="400000"/>
          </a:ln>
        </p:spPr>
      </p:pic>
      <p:sp>
        <p:nvSpPr>
          <p:cNvPr id="258" name="Line 50"/>
          <p:cNvSpPr/>
          <p:nvPr/>
        </p:nvSpPr>
        <p:spPr>
          <a:xfrm>
            <a:off x="12194119" y="6202362"/>
            <a:ext cx="1155706" cy="6"/>
          </a:xfrm>
          <a:prstGeom prst="line">
            <a:avLst/>
          </a:prstGeom>
          <a:ln>
            <a:solidFill>
              <a:srgbClr val="FF0000"/>
            </a:solidFill>
          </a:ln>
        </p:spPr>
        <p:txBody>
          <a:bodyPr lIns="45718" tIns="45718" rIns="45718" bIns="45718"/>
          <a:lstStyle/>
          <a:p>
            <a:endParaRPr/>
          </a:p>
        </p:txBody>
      </p:sp>
      <p:sp>
        <p:nvSpPr>
          <p:cNvPr id="259" name="Line 51"/>
          <p:cNvSpPr/>
          <p:nvPr/>
        </p:nvSpPr>
        <p:spPr>
          <a:xfrm>
            <a:off x="10353253" y="6860223"/>
            <a:ext cx="6" cy="536581"/>
          </a:xfrm>
          <a:prstGeom prst="line">
            <a:avLst/>
          </a:prstGeom>
          <a:ln>
            <a:solidFill>
              <a:srgbClr val="FF0000"/>
            </a:solidFill>
          </a:ln>
        </p:spPr>
        <p:txBody>
          <a:bodyPr lIns="45718" tIns="45718" rIns="45718" bIns="45718"/>
          <a:lstStyle/>
          <a:p>
            <a:endParaRPr/>
          </a:p>
        </p:txBody>
      </p:sp>
      <p:sp>
        <p:nvSpPr>
          <p:cNvPr id="260"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61" name="圖片 10" descr="圖片 10"/>
          <p:cNvPicPr>
            <a:picLocks noChangeAspect="1"/>
          </p:cNvPicPr>
          <p:nvPr/>
        </p:nvPicPr>
        <p:blipFill>
          <a:blip r:embed="rId3"/>
          <a:stretch>
            <a:fillRect/>
          </a:stretch>
        </p:blipFill>
        <p:spPr>
          <a:xfrm>
            <a:off x="11020280" y="193871"/>
            <a:ext cx="910318" cy="310334"/>
          </a:xfrm>
          <a:prstGeom prst="rect">
            <a:avLst/>
          </a:prstGeom>
          <a:ln w="12700">
            <a:miter lim="400000"/>
          </a:ln>
        </p:spPr>
      </p:pic>
      <p:sp>
        <p:nvSpPr>
          <p:cNvPr id="262"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63" name="大標題文字"/>
          <p:cNvSpPr txBox="1">
            <a:spLocks noGrp="1"/>
          </p:cNvSpPr>
          <p:nvPr>
            <p:ph type="title"/>
          </p:nvPr>
        </p:nvSpPr>
        <p:spPr>
          <a:xfrm>
            <a:off x="963084" y="4406903"/>
            <a:ext cx="10363201" cy="1362081"/>
          </a:xfrm>
          <a:prstGeom prst="rect">
            <a:avLst/>
          </a:prstGeom>
        </p:spPr>
        <p:txBody>
          <a:bodyPr/>
          <a:lstStyle>
            <a:lvl1pPr>
              <a:defRPr sz="3000" b="1" cap="all">
                <a:solidFill>
                  <a:srgbClr val="00B2B3"/>
                </a:solidFill>
              </a:defRPr>
            </a:lvl1pPr>
          </a:lstStyle>
          <a:p>
            <a:r>
              <a:t>大標題文字</a:t>
            </a:r>
          </a:p>
        </p:txBody>
      </p:sp>
      <p:sp>
        <p:nvSpPr>
          <p:cNvPr id="264" name="內文層級一…"/>
          <p:cNvSpPr txBox="1">
            <a:spLocks noGrp="1"/>
          </p:cNvSpPr>
          <p:nvPr>
            <p:ph type="body" sz="quarter" idx="1"/>
          </p:nvPr>
        </p:nvSpPr>
        <p:spPr>
          <a:xfrm>
            <a:off x="963084" y="2906713"/>
            <a:ext cx="10363201" cy="1500193"/>
          </a:xfrm>
          <a:prstGeom prst="rect">
            <a:avLst/>
          </a:prstGeom>
        </p:spPr>
        <p:txBody>
          <a:bodyPr anchor="b"/>
          <a:lstStyle>
            <a:lvl1pPr marL="0" indent="0">
              <a:spcBef>
                <a:spcPts val="300"/>
              </a:spcBef>
              <a:buSzTx/>
              <a:buNone/>
              <a:defRPr sz="1500">
                <a:solidFill>
                  <a:srgbClr val="888888"/>
                </a:solidFill>
              </a:defRPr>
            </a:lvl1pPr>
            <a:lvl2pPr marL="0" indent="0">
              <a:spcBef>
                <a:spcPts val="300"/>
              </a:spcBef>
              <a:buSzTx/>
              <a:buNone/>
              <a:defRPr sz="1500">
                <a:solidFill>
                  <a:srgbClr val="888888"/>
                </a:solidFill>
              </a:defRPr>
            </a:lvl2pPr>
            <a:lvl3pPr marL="0" indent="0">
              <a:spcBef>
                <a:spcPts val="300"/>
              </a:spcBef>
              <a:buSzTx/>
              <a:buNone/>
              <a:defRPr sz="1500">
                <a:solidFill>
                  <a:srgbClr val="888888"/>
                </a:solidFill>
              </a:defRPr>
            </a:lvl3pPr>
            <a:lvl4pPr marL="0" indent="0">
              <a:spcBef>
                <a:spcPts val="300"/>
              </a:spcBef>
              <a:buSzTx/>
              <a:buNone/>
              <a:defRPr sz="1500">
                <a:solidFill>
                  <a:srgbClr val="888888"/>
                </a:solidFill>
              </a:defRPr>
            </a:lvl4pPr>
            <a:lvl5pPr marL="0" indent="0">
              <a:spcBef>
                <a:spcPts val="300"/>
              </a:spcBef>
              <a:buSzTx/>
              <a:buNone/>
              <a:defRPr sz="15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65"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27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73" name="Picture 49" descr="Picture 49"/>
          <p:cNvPicPr>
            <a:picLocks noChangeAspect="1"/>
          </p:cNvPicPr>
          <p:nvPr/>
        </p:nvPicPr>
        <p:blipFill>
          <a:blip r:embed="rId2"/>
          <a:stretch>
            <a:fillRect/>
          </a:stretch>
        </p:blipFill>
        <p:spPr>
          <a:xfrm>
            <a:off x="10458452" y="6278562"/>
            <a:ext cx="1667939" cy="290518"/>
          </a:xfrm>
          <a:prstGeom prst="rect">
            <a:avLst/>
          </a:prstGeom>
          <a:ln w="12700">
            <a:miter lim="400000"/>
          </a:ln>
        </p:spPr>
      </p:pic>
      <p:sp>
        <p:nvSpPr>
          <p:cNvPr id="274" name="Line 50"/>
          <p:cNvSpPr/>
          <p:nvPr/>
        </p:nvSpPr>
        <p:spPr>
          <a:xfrm>
            <a:off x="12194119" y="6202362"/>
            <a:ext cx="1155706" cy="6"/>
          </a:xfrm>
          <a:prstGeom prst="line">
            <a:avLst/>
          </a:prstGeom>
          <a:ln>
            <a:solidFill>
              <a:srgbClr val="FF0000"/>
            </a:solidFill>
          </a:ln>
        </p:spPr>
        <p:txBody>
          <a:bodyPr lIns="45718" tIns="45718" rIns="45718" bIns="45718"/>
          <a:lstStyle/>
          <a:p>
            <a:endParaRPr/>
          </a:p>
        </p:txBody>
      </p:sp>
      <p:sp>
        <p:nvSpPr>
          <p:cNvPr id="275" name="Line 51"/>
          <p:cNvSpPr/>
          <p:nvPr/>
        </p:nvSpPr>
        <p:spPr>
          <a:xfrm>
            <a:off x="10353253" y="6860223"/>
            <a:ext cx="6" cy="536581"/>
          </a:xfrm>
          <a:prstGeom prst="line">
            <a:avLst/>
          </a:prstGeom>
          <a:ln>
            <a:solidFill>
              <a:srgbClr val="FF0000"/>
            </a:solidFill>
          </a:ln>
        </p:spPr>
        <p:txBody>
          <a:bodyPr lIns="45718" tIns="45718" rIns="45718" bIns="45718"/>
          <a:lstStyle/>
          <a:p>
            <a:endParaRPr/>
          </a:p>
        </p:txBody>
      </p:sp>
      <p:sp>
        <p:nvSpPr>
          <p:cNvPr id="276"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77" name="圖片 10" descr="圖片 10"/>
          <p:cNvPicPr>
            <a:picLocks noChangeAspect="1"/>
          </p:cNvPicPr>
          <p:nvPr/>
        </p:nvPicPr>
        <p:blipFill>
          <a:blip r:embed="rId3"/>
          <a:stretch>
            <a:fillRect/>
          </a:stretch>
        </p:blipFill>
        <p:spPr>
          <a:xfrm>
            <a:off x="11020280" y="193871"/>
            <a:ext cx="910318" cy="310334"/>
          </a:xfrm>
          <a:prstGeom prst="rect">
            <a:avLst/>
          </a:prstGeom>
          <a:ln w="12700">
            <a:miter lim="400000"/>
          </a:ln>
        </p:spPr>
      </p:pic>
      <p:sp>
        <p:nvSpPr>
          <p:cNvPr id="278"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79" name="內文層級一…"/>
          <p:cNvSpPr txBox="1">
            <a:spLocks noGrp="1"/>
          </p:cNvSpPr>
          <p:nvPr>
            <p:ph type="body" sz="half" idx="1"/>
          </p:nvPr>
        </p:nvSpPr>
        <p:spPr>
          <a:xfrm>
            <a:off x="609601" y="1542734"/>
            <a:ext cx="5473702" cy="4757740"/>
          </a:xfrm>
          <a:prstGeom prst="rect">
            <a:avLst/>
          </a:prstGeom>
        </p:spPr>
        <p:txBody>
          <a:bodyPr/>
          <a:lstStyle>
            <a:lvl1pPr marL="257175" indent="-257175">
              <a:spcBef>
                <a:spcPts val="500"/>
              </a:spcBef>
              <a:defRPr sz="2100"/>
            </a:lvl1pPr>
            <a:lvl2pPr marL="592931" indent="-250031">
              <a:spcBef>
                <a:spcPts val="500"/>
              </a:spcBef>
              <a:defRPr sz="2100"/>
            </a:lvl2pPr>
            <a:lvl3pPr marL="925830" indent="-240030">
              <a:spcBef>
                <a:spcPts val="500"/>
              </a:spcBef>
              <a:defRPr sz="2100"/>
            </a:lvl3pPr>
            <a:lvl4pPr marL="1305657" indent="-276957">
              <a:spcBef>
                <a:spcPts val="500"/>
              </a:spcBef>
              <a:defRPr sz="2100"/>
            </a:lvl4pPr>
            <a:lvl5pPr marL="1648554" indent="-276957">
              <a:spcBef>
                <a:spcPts val="500"/>
              </a:spcBef>
              <a:defRPr sz="2100"/>
            </a:lvl5pPr>
          </a:lstStyle>
          <a:p>
            <a:r>
              <a:t>內文層級一</a:t>
            </a:r>
          </a:p>
          <a:p>
            <a:pPr lvl="1"/>
            <a:r>
              <a:t>內文層級二</a:t>
            </a:r>
          </a:p>
          <a:p>
            <a:pPr lvl="2"/>
            <a:r>
              <a:t>內文層級三</a:t>
            </a:r>
          </a:p>
          <a:p>
            <a:pPr lvl="3"/>
            <a:r>
              <a:t>內文層級四</a:t>
            </a:r>
          </a:p>
          <a:p>
            <a:pPr lvl="4"/>
            <a:r>
              <a:t>內文層級五</a:t>
            </a:r>
          </a:p>
        </p:txBody>
      </p:sp>
      <p:sp>
        <p:nvSpPr>
          <p:cNvPr id="280"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8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標題及物件">
    <p:spTree>
      <p:nvGrpSpPr>
        <p:cNvPr id="1" name=""/>
        <p:cNvGrpSpPr/>
        <p:nvPr/>
      </p:nvGrpSpPr>
      <p:grpSpPr>
        <a:xfrm>
          <a:off x="0" y="0"/>
          <a:ext cx="0" cy="0"/>
          <a:chOff x="0" y="0"/>
          <a:chExt cx="0" cy="0"/>
        </a:xfrm>
      </p:grpSpPr>
      <p:sp>
        <p:nvSpPr>
          <p:cNvPr id="29"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30" name="大標題文字"/>
          <p:cNvSpPr txBox="1">
            <a:spLocks noGrp="1"/>
          </p:cNvSpPr>
          <p:nvPr>
            <p:ph type="title"/>
          </p:nvPr>
        </p:nvSpPr>
        <p:spPr>
          <a:prstGeom prst="rect">
            <a:avLst/>
          </a:prstGeom>
        </p:spPr>
        <p:txBody>
          <a:bodyPr/>
          <a:lstStyle/>
          <a:p>
            <a:r>
              <a:t>大標題文字</a:t>
            </a:r>
          </a:p>
        </p:txBody>
      </p:sp>
      <p:sp>
        <p:nvSpPr>
          <p:cNvPr id="3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28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89" name="Picture 49" descr="Picture 49"/>
          <p:cNvPicPr>
            <a:picLocks noChangeAspect="1"/>
          </p:cNvPicPr>
          <p:nvPr/>
        </p:nvPicPr>
        <p:blipFill>
          <a:blip r:embed="rId2"/>
          <a:stretch>
            <a:fillRect/>
          </a:stretch>
        </p:blipFill>
        <p:spPr>
          <a:xfrm>
            <a:off x="10458452" y="6278562"/>
            <a:ext cx="1667939" cy="290518"/>
          </a:xfrm>
          <a:prstGeom prst="rect">
            <a:avLst/>
          </a:prstGeom>
          <a:ln w="12700">
            <a:miter lim="400000"/>
          </a:ln>
        </p:spPr>
      </p:pic>
      <p:sp>
        <p:nvSpPr>
          <p:cNvPr id="290" name="Line 50"/>
          <p:cNvSpPr/>
          <p:nvPr/>
        </p:nvSpPr>
        <p:spPr>
          <a:xfrm>
            <a:off x="12194119" y="6202362"/>
            <a:ext cx="1155706" cy="6"/>
          </a:xfrm>
          <a:prstGeom prst="line">
            <a:avLst/>
          </a:prstGeom>
          <a:ln>
            <a:solidFill>
              <a:srgbClr val="FF0000"/>
            </a:solidFill>
          </a:ln>
        </p:spPr>
        <p:txBody>
          <a:bodyPr lIns="45718" tIns="45718" rIns="45718" bIns="45718"/>
          <a:lstStyle/>
          <a:p>
            <a:endParaRPr/>
          </a:p>
        </p:txBody>
      </p:sp>
      <p:sp>
        <p:nvSpPr>
          <p:cNvPr id="291" name="Line 51"/>
          <p:cNvSpPr/>
          <p:nvPr/>
        </p:nvSpPr>
        <p:spPr>
          <a:xfrm>
            <a:off x="10353253" y="6860223"/>
            <a:ext cx="6" cy="536581"/>
          </a:xfrm>
          <a:prstGeom prst="line">
            <a:avLst/>
          </a:prstGeom>
          <a:ln>
            <a:solidFill>
              <a:srgbClr val="FF0000"/>
            </a:solidFill>
          </a:ln>
        </p:spPr>
        <p:txBody>
          <a:bodyPr lIns="45718" tIns="45718" rIns="45718" bIns="45718"/>
          <a:lstStyle/>
          <a:p>
            <a:endParaRPr/>
          </a:p>
        </p:txBody>
      </p:sp>
      <p:sp>
        <p:nvSpPr>
          <p:cNvPr id="292"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93" name="圖片 10" descr="圖片 10"/>
          <p:cNvPicPr>
            <a:picLocks noChangeAspect="1"/>
          </p:cNvPicPr>
          <p:nvPr/>
        </p:nvPicPr>
        <p:blipFill>
          <a:blip r:embed="rId3"/>
          <a:stretch>
            <a:fillRect/>
          </a:stretch>
        </p:blipFill>
        <p:spPr>
          <a:xfrm>
            <a:off x="11020280" y="193871"/>
            <a:ext cx="910318" cy="310334"/>
          </a:xfrm>
          <a:prstGeom prst="rect">
            <a:avLst/>
          </a:prstGeom>
          <a:ln w="12700">
            <a:miter lim="400000"/>
          </a:ln>
        </p:spPr>
      </p:pic>
      <p:sp>
        <p:nvSpPr>
          <p:cNvPr id="294"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95"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400"/>
              </a:spcBef>
              <a:buSzTx/>
              <a:buNone/>
              <a:defRPr sz="1800" b="1"/>
            </a:lvl1pPr>
            <a:lvl2pPr marL="0" indent="0">
              <a:spcBef>
                <a:spcPts val="400"/>
              </a:spcBef>
              <a:buSzTx/>
              <a:buNone/>
              <a:defRPr sz="1800" b="1"/>
            </a:lvl2pPr>
            <a:lvl3pPr marL="0" indent="0">
              <a:spcBef>
                <a:spcPts val="400"/>
              </a:spcBef>
              <a:buSzTx/>
              <a:buNone/>
              <a:defRPr sz="1800" b="1"/>
            </a:lvl3pPr>
            <a:lvl4pPr marL="0" indent="0">
              <a:spcBef>
                <a:spcPts val="400"/>
              </a:spcBef>
              <a:buSzTx/>
              <a:buNone/>
              <a:defRPr sz="1800" b="1"/>
            </a:lvl4pPr>
            <a:lvl5pPr marL="0" indent="0">
              <a:spcBef>
                <a:spcPts val="400"/>
              </a:spcBef>
              <a:buSzTx/>
              <a:buNone/>
              <a:defRPr sz="1800" b="1"/>
            </a:lvl5pPr>
          </a:lstStyle>
          <a:p>
            <a:r>
              <a:t>內文層級一</a:t>
            </a:r>
          </a:p>
          <a:p>
            <a:pPr lvl="1"/>
            <a:r>
              <a:t>內文層級二</a:t>
            </a:r>
          </a:p>
          <a:p>
            <a:pPr lvl="2"/>
            <a:r>
              <a:t>內文層級三</a:t>
            </a:r>
          </a:p>
          <a:p>
            <a:pPr lvl="3"/>
            <a:r>
              <a:t>內文層級四</a:t>
            </a:r>
          </a:p>
          <a:p>
            <a:pPr lvl="4"/>
            <a:r>
              <a:t>內文層級五</a:t>
            </a:r>
          </a:p>
        </p:txBody>
      </p:sp>
      <p:sp>
        <p:nvSpPr>
          <p:cNvPr id="296" name="文字版面配置區 4"/>
          <p:cNvSpPr>
            <a:spLocks noGrp="1"/>
          </p:cNvSpPr>
          <p:nvPr>
            <p:ph type="body" sz="quarter" idx="21"/>
          </p:nvPr>
        </p:nvSpPr>
        <p:spPr>
          <a:xfrm>
            <a:off x="6193366" y="1535111"/>
            <a:ext cx="5389041" cy="639769"/>
          </a:xfrm>
          <a:prstGeom prst="rect">
            <a:avLst/>
          </a:prstGeom>
        </p:spPr>
        <p:txBody>
          <a:bodyPr anchor="b"/>
          <a:lstStyle/>
          <a:p>
            <a:endParaRPr/>
          </a:p>
        </p:txBody>
      </p:sp>
      <p:sp>
        <p:nvSpPr>
          <p:cNvPr id="297"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98"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30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06" name="Picture 49" descr="Picture 49"/>
          <p:cNvPicPr>
            <a:picLocks noChangeAspect="1"/>
          </p:cNvPicPr>
          <p:nvPr/>
        </p:nvPicPr>
        <p:blipFill>
          <a:blip r:embed="rId2"/>
          <a:stretch>
            <a:fillRect/>
          </a:stretch>
        </p:blipFill>
        <p:spPr>
          <a:xfrm>
            <a:off x="10458452" y="6278562"/>
            <a:ext cx="1667939" cy="290518"/>
          </a:xfrm>
          <a:prstGeom prst="rect">
            <a:avLst/>
          </a:prstGeom>
          <a:ln w="12700">
            <a:miter lim="400000"/>
          </a:ln>
        </p:spPr>
      </p:pic>
      <p:sp>
        <p:nvSpPr>
          <p:cNvPr id="307" name="Line 50"/>
          <p:cNvSpPr/>
          <p:nvPr/>
        </p:nvSpPr>
        <p:spPr>
          <a:xfrm>
            <a:off x="12194119" y="6202362"/>
            <a:ext cx="1155706" cy="6"/>
          </a:xfrm>
          <a:prstGeom prst="line">
            <a:avLst/>
          </a:prstGeom>
          <a:ln>
            <a:solidFill>
              <a:srgbClr val="FF0000"/>
            </a:solidFill>
          </a:ln>
        </p:spPr>
        <p:txBody>
          <a:bodyPr lIns="45718" tIns="45718" rIns="45718" bIns="45718"/>
          <a:lstStyle/>
          <a:p>
            <a:endParaRPr/>
          </a:p>
        </p:txBody>
      </p:sp>
      <p:sp>
        <p:nvSpPr>
          <p:cNvPr id="308" name="Line 51"/>
          <p:cNvSpPr/>
          <p:nvPr/>
        </p:nvSpPr>
        <p:spPr>
          <a:xfrm>
            <a:off x="10353253" y="6860223"/>
            <a:ext cx="6" cy="536581"/>
          </a:xfrm>
          <a:prstGeom prst="line">
            <a:avLst/>
          </a:prstGeom>
          <a:ln>
            <a:solidFill>
              <a:srgbClr val="FF0000"/>
            </a:solidFill>
          </a:ln>
        </p:spPr>
        <p:txBody>
          <a:bodyPr lIns="45718" tIns="45718" rIns="45718" bIns="45718"/>
          <a:lstStyle/>
          <a:p>
            <a:endParaRPr/>
          </a:p>
        </p:txBody>
      </p:sp>
      <p:sp>
        <p:nvSpPr>
          <p:cNvPr id="309"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10" name="圖片 10" descr="圖片 10"/>
          <p:cNvPicPr>
            <a:picLocks noChangeAspect="1"/>
          </p:cNvPicPr>
          <p:nvPr/>
        </p:nvPicPr>
        <p:blipFill>
          <a:blip r:embed="rId3"/>
          <a:stretch>
            <a:fillRect/>
          </a:stretch>
        </p:blipFill>
        <p:spPr>
          <a:xfrm>
            <a:off x="11020280" y="193871"/>
            <a:ext cx="910318" cy="310334"/>
          </a:xfrm>
          <a:prstGeom prst="rect">
            <a:avLst/>
          </a:prstGeom>
          <a:ln w="12700">
            <a:miter lim="400000"/>
          </a:ln>
        </p:spPr>
      </p:pic>
      <p:sp>
        <p:nvSpPr>
          <p:cNvPr id="311"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12"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1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3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21" name="Picture 49" descr="Picture 49"/>
          <p:cNvPicPr>
            <a:picLocks noChangeAspect="1"/>
          </p:cNvPicPr>
          <p:nvPr/>
        </p:nvPicPr>
        <p:blipFill>
          <a:blip r:embed="rId2"/>
          <a:stretch>
            <a:fillRect/>
          </a:stretch>
        </p:blipFill>
        <p:spPr>
          <a:xfrm>
            <a:off x="10458452" y="6278562"/>
            <a:ext cx="1667939" cy="290518"/>
          </a:xfrm>
          <a:prstGeom prst="rect">
            <a:avLst/>
          </a:prstGeom>
          <a:ln w="12700">
            <a:miter lim="400000"/>
          </a:ln>
        </p:spPr>
      </p:pic>
      <p:sp>
        <p:nvSpPr>
          <p:cNvPr id="322" name="Line 50"/>
          <p:cNvSpPr/>
          <p:nvPr/>
        </p:nvSpPr>
        <p:spPr>
          <a:xfrm>
            <a:off x="12194119" y="6202362"/>
            <a:ext cx="1155706" cy="6"/>
          </a:xfrm>
          <a:prstGeom prst="line">
            <a:avLst/>
          </a:prstGeom>
          <a:ln>
            <a:solidFill>
              <a:srgbClr val="FF0000"/>
            </a:solidFill>
          </a:ln>
        </p:spPr>
        <p:txBody>
          <a:bodyPr lIns="45718" tIns="45718" rIns="45718" bIns="45718"/>
          <a:lstStyle/>
          <a:p>
            <a:endParaRPr/>
          </a:p>
        </p:txBody>
      </p:sp>
      <p:sp>
        <p:nvSpPr>
          <p:cNvPr id="323" name="Line 51"/>
          <p:cNvSpPr/>
          <p:nvPr/>
        </p:nvSpPr>
        <p:spPr>
          <a:xfrm>
            <a:off x="10353253" y="6860223"/>
            <a:ext cx="6" cy="536581"/>
          </a:xfrm>
          <a:prstGeom prst="line">
            <a:avLst/>
          </a:prstGeom>
          <a:ln>
            <a:solidFill>
              <a:srgbClr val="FF0000"/>
            </a:solidFill>
          </a:ln>
        </p:spPr>
        <p:txBody>
          <a:bodyPr lIns="45718" tIns="45718" rIns="45718" bIns="45718"/>
          <a:lstStyle/>
          <a:p>
            <a:endParaRPr/>
          </a:p>
        </p:txBody>
      </p:sp>
      <p:sp>
        <p:nvSpPr>
          <p:cNvPr id="324"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25" name="圖片 10" descr="圖片 10"/>
          <p:cNvPicPr>
            <a:picLocks noChangeAspect="1"/>
          </p:cNvPicPr>
          <p:nvPr/>
        </p:nvPicPr>
        <p:blipFill>
          <a:blip r:embed="rId3"/>
          <a:stretch>
            <a:fillRect/>
          </a:stretch>
        </p:blipFill>
        <p:spPr>
          <a:xfrm>
            <a:off x="11020280" y="193871"/>
            <a:ext cx="910318" cy="310334"/>
          </a:xfrm>
          <a:prstGeom prst="rect">
            <a:avLst/>
          </a:prstGeom>
          <a:ln w="12700">
            <a:miter lim="400000"/>
          </a:ln>
        </p:spPr>
      </p:pic>
      <p:sp>
        <p:nvSpPr>
          <p:cNvPr id="326"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27"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33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35" name="Picture 49" descr="Picture 49"/>
          <p:cNvPicPr>
            <a:picLocks noChangeAspect="1"/>
          </p:cNvPicPr>
          <p:nvPr/>
        </p:nvPicPr>
        <p:blipFill>
          <a:blip r:embed="rId2"/>
          <a:stretch>
            <a:fillRect/>
          </a:stretch>
        </p:blipFill>
        <p:spPr>
          <a:xfrm>
            <a:off x="10458452" y="6278562"/>
            <a:ext cx="1667939" cy="290518"/>
          </a:xfrm>
          <a:prstGeom prst="rect">
            <a:avLst/>
          </a:prstGeom>
          <a:ln w="12700">
            <a:miter lim="400000"/>
          </a:ln>
        </p:spPr>
      </p:pic>
      <p:sp>
        <p:nvSpPr>
          <p:cNvPr id="336" name="Line 50"/>
          <p:cNvSpPr/>
          <p:nvPr/>
        </p:nvSpPr>
        <p:spPr>
          <a:xfrm>
            <a:off x="12194119" y="6202362"/>
            <a:ext cx="1155706" cy="6"/>
          </a:xfrm>
          <a:prstGeom prst="line">
            <a:avLst/>
          </a:prstGeom>
          <a:ln>
            <a:solidFill>
              <a:srgbClr val="FF0000"/>
            </a:solidFill>
          </a:ln>
        </p:spPr>
        <p:txBody>
          <a:bodyPr lIns="45718" tIns="45718" rIns="45718" bIns="45718"/>
          <a:lstStyle/>
          <a:p>
            <a:endParaRPr/>
          </a:p>
        </p:txBody>
      </p:sp>
      <p:sp>
        <p:nvSpPr>
          <p:cNvPr id="337" name="Line 51"/>
          <p:cNvSpPr/>
          <p:nvPr/>
        </p:nvSpPr>
        <p:spPr>
          <a:xfrm>
            <a:off x="10353253" y="6860223"/>
            <a:ext cx="6" cy="536581"/>
          </a:xfrm>
          <a:prstGeom prst="line">
            <a:avLst/>
          </a:prstGeom>
          <a:ln>
            <a:solidFill>
              <a:srgbClr val="FF0000"/>
            </a:solidFill>
          </a:ln>
        </p:spPr>
        <p:txBody>
          <a:bodyPr lIns="45718" tIns="45718" rIns="45718" bIns="45718"/>
          <a:lstStyle/>
          <a:p>
            <a:endParaRPr/>
          </a:p>
        </p:txBody>
      </p:sp>
      <p:sp>
        <p:nvSpPr>
          <p:cNvPr id="338"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39" name="圖片 10" descr="圖片 10"/>
          <p:cNvPicPr>
            <a:picLocks noChangeAspect="1"/>
          </p:cNvPicPr>
          <p:nvPr/>
        </p:nvPicPr>
        <p:blipFill>
          <a:blip r:embed="rId3"/>
          <a:stretch>
            <a:fillRect/>
          </a:stretch>
        </p:blipFill>
        <p:spPr>
          <a:xfrm>
            <a:off x="11020280" y="193871"/>
            <a:ext cx="910318" cy="310334"/>
          </a:xfrm>
          <a:prstGeom prst="rect">
            <a:avLst/>
          </a:prstGeom>
          <a:ln w="12700">
            <a:miter lim="400000"/>
          </a:ln>
        </p:spPr>
      </p:pic>
      <p:sp>
        <p:nvSpPr>
          <p:cNvPr id="340"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41" name="大標題文字"/>
          <p:cNvSpPr txBox="1">
            <a:spLocks noGrp="1"/>
          </p:cNvSpPr>
          <p:nvPr>
            <p:ph type="title"/>
          </p:nvPr>
        </p:nvSpPr>
        <p:spPr>
          <a:xfrm>
            <a:off x="609601" y="273050"/>
            <a:ext cx="4011087" cy="1162050"/>
          </a:xfrm>
          <a:prstGeom prst="rect">
            <a:avLst/>
          </a:prstGeom>
        </p:spPr>
        <p:txBody>
          <a:bodyPr anchor="b"/>
          <a:lstStyle>
            <a:lvl1pPr>
              <a:defRPr sz="1500" b="1">
                <a:solidFill>
                  <a:srgbClr val="00B2B3"/>
                </a:solidFill>
              </a:defRPr>
            </a:lvl1pPr>
          </a:lstStyle>
          <a:p>
            <a:r>
              <a:t>大標題文字</a:t>
            </a:r>
          </a:p>
        </p:txBody>
      </p:sp>
      <p:sp>
        <p:nvSpPr>
          <p:cNvPr id="342" name="內文層級一…"/>
          <p:cNvSpPr txBox="1">
            <a:spLocks noGrp="1"/>
          </p:cNvSpPr>
          <p:nvPr>
            <p:ph type="body" idx="1"/>
          </p:nvPr>
        </p:nvSpPr>
        <p:spPr>
          <a:xfrm>
            <a:off x="4766733" y="273053"/>
            <a:ext cx="6815667" cy="585311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343" name="文字版面配置區 3"/>
          <p:cNvSpPr>
            <a:spLocks noGrp="1"/>
          </p:cNvSpPr>
          <p:nvPr>
            <p:ph type="body" sz="half" idx="21"/>
          </p:nvPr>
        </p:nvSpPr>
        <p:spPr>
          <a:xfrm>
            <a:off x="609598" y="1435103"/>
            <a:ext cx="4011093" cy="4691063"/>
          </a:xfrm>
          <a:prstGeom prst="rect">
            <a:avLst/>
          </a:prstGeom>
        </p:spPr>
        <p:txBody>
          <a:bodyPr/>
          <a:lstStyle/>
          <a:p>
            <a:endParaRPr/>
          </a:p>
        </p:txBody>
      </p:sp>
      <p:sp>
        <p:nvSpPr>
          <p:cNvPr id="344"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35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52" name="Picture 49" descr="Picture 49"/>
          <p:cNvPicPr>
            <a:picLocks noChangeAspect="1"/>
          </p:cNvPicPr>
          <p:nvPr/>
        </p:nvPicPr>
        <p:blipFill>
          <a:blip r:embed="rId2"/>
          <a:stretch>
            <a:fillRect/>
          </a:stretch>
        </p:blipFill>
        <p:spPr>
          <a:xfrm>
            <a:off x="10458452" y="6278562"/>
            <a:ext cx="1667939" cy="290518"/>
          </a:xfrm>
          <a:prstGeom prst="rect">
            <a:avLst/>
          </a:prstGeom>
          <a:ln w="12700">
            <a:miter lim="400000"/>
          </a:ln>
        </p:spPr>
      </p:pic>
      <p:sp>
        <p:nvSpPr>
          <p:cNvPr id="353" name="Line 50"/>
          <p:cNvSpPr/>
          <p:nvPr/>
        </p:nvSpPr>
        <p:spPr>
          <a:xfrm>
            <a:off x="12194119" y="6202362"/>
            <a:ext cx="1155706" cy="6"/>
          </a:xfrm>
          <a:prstGeom prst="line">
            <a:avLst/>
          </a:prstGeom>
          <a:ln>
            <a:solidFill>
              <a:srgbClr val="FF0000"/>
            </a:solidFill>
          </a:ln>
        </p:spPr>
        <p:txBody>
          <a:bodyPr lIns="45718" tIns="45718" rIns="45718" bIns="45718"/>
          <a:lstStyle/>
          <a:p>
            <a:endParaRPr/>
          </a:p>
        </p:txBody>
      </p:sp>
      <p:sp>
        <p:nvSpPr>
          <p:cNvPr id="354" name="Line 51"/>
          <p:cNvSpPr/>
          <p:nvPr/>
        </p:nvSpPr>
        <p:spPr>
          <a:xfrm>
            <a:off x="10353253" y="6860223"/>
            <a:ext cx="6" cy="536581"/>
          </a:xfrm>
          <a:prstGeom prst="line">
            <a:avLst/>
          </a:prstGeom>
          <a:ln>
            <a:solidFill>
              <a:srgbClr val="FF0000"/>
            </a:solidFill>
          </a:ln>
        </p:spPr>
        <p:txBody>
          <a:bodyPr lIns="45718" tIns="45718" rIns="45718" bIns="45718"/>
          <a:lstStyle/>
          <a:p>
            <a:endParaRPr/>
          </a:p>
        </p:txBody>
      </p:sp>
      <p:sp>
        <p:nvSpPr>
          <p:cNvPr id="355"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56" name="圖片 10" descr="圖片 10"/>
          <p:cNvPicPr>
            <a:picLocks noChangeAspect="1"/>
          </p:cNvPicPr>
          <p:nvPr/>
        </p:nvPicPr>
        <p:blipFill>
          <a:blip r:embed="rId3"/>
          <a:stretch>
            <a:fillRect/>
          </a:stretch>
        </p:blipFill>
        <p:spPr>
          <a:xfrm>
            <a:off x="11020280" y="193871"/>
            <a:ext cx="910318" cy="310334"/>
          </a:xfrm>
          <a:prstGeom prst="rect">
            <a:avLst/>
          </a:prstGeom>
          <a:ln w="12700">
            <a:miter lim="400000"/>
          </a:ln>
        </p:spPr>
      </p:pic>
      <p:sp>
        <p:nvSpPr>
          <p:cNvPr id="357"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58" name="大標題文字"/>
          <p:cNvSpPr txBox="1">
            <a:spLocks noGrp="1"/>
          </p:cNvSpPr>
          <p:nvPr>
            <p:ph type="title"/>
          </p:nvPr>
        </p:nvSpPr>
        <p:spPr>
          <a:xfrm>
            <a:off x="2389714" y="4800600"/>
            <a:ext cx="7315204" cy="566738"/>
          </a:xfrm>
          <a:prstGeom prst="rect">
            <a:avLst/>
          </a:prstGeom>
        </p:spPr>
        <p:txBody>
          <a:bodyPr anchor="b"/>
          <a:lstStyle>
            <a:lvl1pPr>
              <a:defRPr sz="1500" b="1">
                <a:solidFill>
                  <a:srgbClr val="00B2B3"/>
                </a:solidFill>
              </a:defRPr>
            </a:lvl1pPr>
          </a:lstStyle>
          <a:p>
            <a:r>
              <a:t>大標題文字</a:t>
            </a:r>
          </a:p>
        </p:txBody>
      </p:sp>
      <p:sp>
        <p:nvSpPr>
          <p:cNvPr id="359"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360" name="內文層級一…"/>
          <p:cNvSpPr txBox="1">
            <a:spLocks noGrp="1"/>
          </p:cNvSpPr>
          <p:nvPr>
            <p:ph type="body" sz="quarter" idx="1"/>
          </p:nvPr>
        </p:nvSpPr>
        <p:spPr>
          <a:xfrm>
            <a:off x="2389714" y="5367337"/>
            <a:ext cx="7315204" cy="804868"/>
          </a:xfrm>
          <a:prstGeom prst="rect">
            <a:avLst/>
          </a:prstGeom>
        </p:spPr>
        <p:txBody>
          <a:bodyPr/>
          <a:lstStyle>
            <a:lvl1pPr marL="0" indent="0">
              <a:spcBef>
                <a:spcPts val="200"/>
              </a:spcBef>
              <a:buSzTx/>
              <a:buNone/>
              <a:defRPr sz="1000"/>
            </a:lvl1pPr>
            <a:lvl2pPr marL="0" indent="0">
              <a:spcBef>
                <a:spcPts val="200"/>
              </a:spcBef>
              <a:buSzTx/>
              <a:buNone/>
              <a:defRPr sz="1000"/>
            </a:lvl2pPr>
            <a:lvl3pPr marL="0" indent="0">
              <a:spcBef>
                <a:spcPts val="200"/>
              </a:spcBef>
              <a:buSzTx/>
              <a:buNone/>
              <a:defRPr sz="1000"/>
            </a:lvl3pPr>
            <a:lvl4pPr marL="0" indent="0">
              <a:spcBef>
                <a:spcPts val="200"/>
              </a:spcBef>
              <a:buSzTx/>
              <a:buNone/>
              <a:defRPr sz="1000"/>
            </a:lvl4pPr>
            <a:lvl5pPr marL="0" indent="0">
              <a:spcBef>
                <a:spcPts val="200"/>
              </a:spcBef>
              <a:buSzTx/>
              <a:buNone/>
              <a:defRPr sz="1000"/>
            </a:lvl5pPr>
          </a:lstStyle>
          <a:p>
            <a:r>
              <a:t>內文層級一</a:t>
            </a:r>
          </a:p>
          <a:p>
            <a:pPr lvl="1"/>
            <a:r>
              <a:t>內文層級二</a:t>
            </a:r>
          </a:p>
          <a:p>
            <a:pPr lvl="2"/>
            <a:r>
              <a:t>內文層級三</a:t>
            </a:r>
          </a:p>
          <a:p>
            <a:pPr lvl="3"/>
            <a:r>
              <a:t>內文層級四</a:t>
            </a:r>
          </a:p>
          <a:p>
            <a:pPr lvl="4"/>
            <a:r>
              <a:t>內文層級五</a:t>
            </a:r>
          </a:p>
        </p:txBody>
      </p:sp>
      <p:sp>
        <p:nvSpPr>
          <p:cNvPr id="36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36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69" name="Picture 49" descr="Picture 49"/>
          <p:cNvPicPr>
            <a:picLocks noChangeAspect="1"/>
          </p:cNvPicPr>
          <p:nvPr/>
        </p:nvPicPr>
        <p:blipFill>
          <a:blip r:embed="rId2"/>
          <a:stretch>
            <a:fillRect/>
          </a:stretch>
        </p:blipFill>
        <p:spPr>
          <a:xfrm>
            <a:off x="10458452" y="6278562"/>
            <a:ext cx="1667939" cy="290518"/>
          </a:xfrm>
          <a:prstGeom prst="rect">
            <a:avLst/>
          </a:prstGeom>
          <a:ln w="12700">
            <a:miter lim="400000"/>
          </a:ln>
        </p:spPr>
      </p:pic>
      <p:sp>
        <p:nvSpPr>
          <p:cNvPr id="370" name="Line 50"/>
          <p:cNvSpPr/>
          <p:nvPr/>
        </p:nvSpPr>
        <p:spPr>
          <a:xfrm>
            <a:off x="12194119" y="6202362"/>
            <a:ext cx="1155706" cy="6"/>
          </a:xfrm>
          <a:prstGeom prst="line">
            <a:avLst/>
          </a:prstGeom>
          <a:ln>
            <a:solidFill>
              <a:srgbClr val="FF0000"/>
            </a:solidFill>
          </a:ln>
        </p:spPr>
        <p:txBody>
          <a:bodyPr lIns="45718" tIns="45718" rIns="45718" bIns="45718"/>
          <a:lstStyle/>
          <a:p>
            <a:endParaRPr/>
          </a:p>
        </p:txBody>
      </p:sp>
      <p:sp>
        <p:nvSpPr>
          <p:cNvPr id="371" name="Line 51"/>
          <p:cNvSpPr/>
          <p:nvPr/>
        </p:nvSpPr>
        <p:spPr>
          <a:xfrm>
            <a:off x="10353253" y="6860223"/>
            <a:ext cx="6" cy="536581"/>
          </a:xfrm>
          <a:prstGeom prst="line">
            <a:avLst/>
          </a:prstGeom>
          <a:ln>
            <a:solidFill>
              <a:srgbClr val="FF0000"/>
            </a:solidFill>
          </a:ln>
        </p:spPr>
        <p:txBody>
          <a:bodyPr lIns="45718" tIns="45718" rIns="45718" bIns="45718"/>
          <a:lstStyle/>
          <a:p>
            <a:endParaRPr/>
          </a:p>
        </p:txBody>
      </p:sp>
      <p:sp>
        <p:nvSpPr>
          <p:cNvPr id="372"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73" name="圖片 10" descr="圖片 10"/>
          <p:cNvPicPr>
            <a:picLocks noChangeAspect="1"/>
          </p:cNvPicPr>
          <p:nvPr/>
        </p:nvPicPr>
        <p:blipFill>
          <a:blip r:embed="rId3"/>
          <a:stretch>
            <a:fillRect/>
          </a:stretch>
        </p:blipFill>
        <p:spPr>
          <a:xfrm>
            <a:off x="11020280" y="193871"/>
            <a:ext cx="910318" cy="310334"/>
          </a:xfrm>
          <a:prstGeom prst="rect">
            <a:avLst/>
          </a:prstGeom>
          <a:ln w="12700">
            <a:miter lim="400000"/>
          </a:ln>
        </p:spPr>
      </p:pic>
      <p:sp>
        <p:nvSpPr>
          <p:cNvPr id="374"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75"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7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pic>
        <p:nvPicPr>
          <p:cNvPr id="383" name="Picture 26" descr="Picture 26"/>
          <p:cNvPicPr>
            <a:picLocks noChangeAspect="1"/>
          </p:cNvPicPr>
          <p:nvPr/>
        </p:nvPicPr>
        <p:blipFill>
          <a:blip r:embed="rId2"/>
          <a:stretch>
            <a:fillRect/>
          </a:stretch>
        </p:blipFill>
        <p:spPr>
          <a:xfrm>
            <a:off x="876300" y="528640"/>
            <a:ext cx="4438654" cy="1042989"/>
          </a:xfrm>
          <a:prstGeom prst="rect">
            <a:avLst/>
          </a:prstGeom>
          <a:ln w="12700">
            <a:miter lim="400000"/>
          </a:ln>
        </p:spPr>
      </p:pic>
      <p:pic>
        <p:nvPicPr>
          <p:cNvPr id="384" name="Picture 57" descr="Picture 57"/>
          <p:cNvPicPr>
            <a:picLocks noChangeAspect="1"/>
          </p:cNvPicPr>
          <p:nvPr/>
        </p:nvPicPr>
        <p:blipFill>
          <a:blip r:embed="rId3"/>
          <a:stretch>
            <a:fillRect/>
          </a:stretch>
        </p:blipFill>
        <p:spPr>
          <a:xfrm>
            <a:off x="8509000" y="4110037"/>
            <a:ext cx="3683000" cy="2747968"/>
          </a:xfrm>
          <a:prstGeom prst="rect">
            <a:avLst/>
          </a:prstGeom>
          <a:ln w="12700">
            <a:miter lim="400000"/>
          </a:ln>
        </p:spPr>
      </p:pic>
      <p:sp>
        <p:nvSpPr>
          <p:cNvPr id="385" name="大標題文字"/>
          <p:cNvSpPr txBox="1">
            <a:spLocks noGrp="1"/>
          </p:cNvSpPr>
          <p:nvPr>
            <p:ph type="title"/>
          </p:nvPr>
        </p:nvSpPr>
        <p:spPr>
          <a:xfrm>
            <a:off x="958850" y="2338390"/>
            <a:ext cx="10363201" cy="765181"/>
          </a:xfrm>
          <a:prstGeom prst="rect">
            <a:avLst/>
          </a:prstGeom>
        </p:spPr>
        <p:txBody>
          <a:bodyPr/>
          <a:lstStyle>
            <a:lvl1pPr>
              <a:lnSpc>
                <a:spcPct val="80000"/>
              </a:lnSpc>
              <a:defRPr sz="3300">
                <a:solidFill>
                  <a:srgbClr val="00B2B3"/>
                </a:solidFill>
              </a:defRPr>
            </a:lvl1pPr>
          </a:lstStyle>
          <a:p>
            <a:r>
              <a:t>大標題文字</a:t>
            </a:r>
          </a:p>
        </p:txBody>
      </p:sp>
      <p:sp>
        <p:nvSpPr>
          <p:cNvPr id="386" name="內文層級一…"/>
          <p:cNvSpPr txBox="1">
            <a:spLocks noGrp="1"/>
          </p:cNvSpPr>
          <p:nvPr>
            <p:ph type="body" sz="quarter" idx="1"/>
          </p:nvPr>
        </p:nvSpPr>
        <p:spPr>
          <a:xfrm>
            <a:off x="958853" y="3598862"/>
            <a:ext cx="9351434" cy="914406"/>
          </a:xfrm>
          <a:prstGeom prst="rect">
            <a:avLst/>
          </a:prstGeom>
        </p:spPr>
        <p:txBody>
          <a:bodyPr anchor="ctr"/>
          <a:lstStyle>
            <a:lvl1pPr marL="0" indent="0">
              <a:spcBef>
                <a:spcPts val="300"/>
              </a:spcBef>
              <a:buSzTx/>
              <a:buNone/>
              <a:defRPr sz="1500"/>
            </a:lvl1pPr>
            <a:lvl2pPr marL="495978" indent="-153079">
              <a:spcBef>
                <a:spcPts val="300"/>
              </a:spcBef>
              <a:defRPr sz="1500"/>
            </a:lvl2pPr>
            <a:lvl3pPr marL="828675" indent="-142875">
              <a:spcBef>
                <a:spcPts val="300"/>
              </a:spcBef>
              <a:defRPr sz="1500"/>
            </a:lvl3pPr>
            <a:lvl4pPr marL="1200150" indent="-171450">
              <a:spcBef>
                <a:spcPts val="300"/>
              </a:spcBef>
              <a:defRPr sz="1500"/>
            </a:lvl4pPr>
            <a:lvl5pPr marL="1543050" indent="-171450">
              <a:spcBef>
                <a:spcPts val="300"/>
              </a:spcBef>
              <a:defRPr sz="1500"/>
            </a:lvl5pPr>
          </a:lstStyle>
          <a:p>
            <a:r>
              <a:t>內文層級一</a:t>
            </a:r>
          </a:p>
          <a:p>
            <a:pPr lvl="1"/>
            <a:r>
              <a:t>內文層級二</a:t>
            </a:r>
          </a:p>
          <a:p>
            <a:pPr lvl="2"/>
            <a:r>
              <a:t>內文層級三</a:t>
            </a:r>
          </a:p>
          <a:p>
            <a:pPr lvl="3"/>
            <a:r>
              <a:t>內文層級四</a:t>
            </a:r>
          </a:p>
          <a:p>
            <a:pPr lvl="4"/>
            <a:r>
              <a:t>內文層級五</a:t>
            </a:r>
          </a:p>
        </p:txBody>
      </p:sp>
      <p:pic>
        <p:nvPicPr>
          <p:cNvPr id="387" name="圖片 7" descr="圖片 7"/>
          <p:cNvPicPr>
            <a:picLocks noChangeAspect="1"/>
          </p:cNvPicPr>
          <p:nvPr/>
        </p:nvPicPr>
        <p:blipFill>
          <a:blip r:embed="rId4"/>
          <a:stretch>
            <a:fillRect/>
          </a:stretch>
        </p:blipFill>
        <p:spPr>
          <a:xfrm>
            <a:off x="10929408" y="193869"/>
            <a:ext cx="1001190" cy="341312"/>
          </a:xfrm>
          <a:prstGeom prst="rect">
            <a:avLst/>
          </a:prstGeom>
          <a:ln w="12700">
            <a:miter lim="400000"/>
          </a:ln>
        </p:spPr>
      </p:pic>
      <p:sp>
        <p:nvSpPr>
          <p:cNvPr id="388" name="Rectangle 42"/>
          <p:cNvSpPr/>
          <p:nvPr/>
        </p:nvSpPr>
        <p:spPr>
          <a:xfrm>
            <a:off x="-13760" y="6624556"/>
            <a:ext cx="12205762"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sp>
        <p:nvSpPr>
          <p:cNvPr id="389" name="Text Box 48"/>
          <p:cNvSpPr txBox="1"/>
          <p:nvPr/>
        </p:nvSpPr>
        <p:spPr>
          <a:xfrm>
            <a:off x="45719" y="6620019"/>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90"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397" name="Picture 57" descr="Picture 57"/>
          <p:cNvPicPr>
            <a:picLocks noChangeAspect="1"/>
          </p:cNvPicPr>
          <p:nvPr/>
        </p:nvPicPr>
        <p:blipFill>
          <a:blip r:embed="rId2"/>
          <a:stretch>
            <a:fillRect/>
          </a:stretch>
        </p:blipFill>
        <p:spPr>
          <a:xfrm>
            <a:off x="8509000" y="4110037"/>
            <a:ext cx="3683000" cy="2747968"/>
          </a:xfrm>
          <a:prstGeom prst="rect">
            <a:avLst/>
          </a:prstGeom>
          <a:ln w="12700">
            <a:miter lim="400000"/>
          </a:ln>
        </p:spPr>
      </p:pic>
      <p:sp>
        <p:nvSpPr>
          <p:cNvPr id="39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399"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400" name="簡報標題"/>
          <p:cNvSpPr txBox="1">
            <a:spLocks noGrp="1"/>
          </p:cNvSpPr>
          <p:nvPr>
            <p:ph type="title" hasCustomPrompt="1"/>
          </p:nvPr>
        </p:nvSpPr>
        <p:spPr>
          <a:xfrm>
            <a:off x="728188" y="2584704"/>
            <a:ext cx="8794754" cy="1219207"/>
          </a:xfrm>
          <a:prstGeom prst="rect">
            <a:avLst/>
          </a:prstGeom>
        </p:spPr>
        <p:txBody>
          <a:bodyPr/>
          <a:lstStyle>
            <a:lvl1pPr>
              <a:defRPr sz="4400" b="1">
                <a:solidFill>
                  <a:srgbClr val="00B2B3"/>
                </a:solidFill>
              </a:defRPr>
            </a:lvl1pPr>
          </a:lstStyle>
          <a:p>
            <a:r>
              <a:t>簡報標題</a:t>
            </a:r>
          </a:p>
        </p:txBody>
      </p:sp>
      <p:sp>
        <p:nvSpPr>
          <p:cNvPr id="401" name="內文層級一…"/>
          <p:cNvSpPr txBox="1">
            <a:spLocks noGrp="1"/>
          </p:cNvSpPr>
          <p:nvPr>
            <p:ph type="body" sz="quarter" idx="1" hasCustomPrompt="1"/>
          </p:nvPr>
        </p:nvSpPr>
        <p:spPr>
          <a:xfrm>
            <a:off x="728188" y="5059679"/>
            <a:ext cx="9027829" cy="755910"/>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402"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40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406" name="群組 10"/>
          <p:cNvGrpSpPr/>
          <p:nvPr/>
        </p:nvGrpSpPr>
        <p:grpSpPr>
          <a:xfrm>
            <a:off x="10068581" y="0"/>
            <a:ext cx="2117734" cy="6858000"/>
            <a:chOff x="0" y="0"/>
            <a:chExt cx="2117732" cy="6858000"/>
          </a:xfrm>
        </p:grpSpPr>
        <p:pic>
          <p:nvPicPr>
            <p:cNvPr id="404" name="圖片 14" descr="圖片 14"/>
            <p:cNvPicPr>
              <a:picLocks noChangeAspect="1"/>
            </p:cNvPicPr>
            <p:nvPr/>
          </p:nvPicPr>
          <p:blipFill>
            <a:blip r:embed="rId4"/>
            <a:stretch>
              <a:fillRect/>
            </a:stretch>
          </p:blipFill>
          <p:spPr>
            <a:xfrm>
              <a:off x="-1" y="0"/>
              <a:ext cx="2117733" cy="6858000"/>
            </a:xfrm>
            <a:prstGeom prst="rect">
              <a:avLst/>
            </a:prstGeom>
            <a:ln w="12700" cap="flat">
              <a:noFill/>
              <a:miter lim="400000"/>
            </a:ln>
            <a:effectLst/>
          </p:spPr>
        </p:pic>
        <p:pic>
          <p:nvPicPr>
            <p:cNvPr id="405" name="圖片 16" descr="圖片 16"/>
            <p:cNvPicPr>
              <a:picLocks noChangeAspect="1"/>
            </p:cNvPicPr>
            <p:nvPr/>
          </p:nvPicPr>
          <p:blipFill>
            <a:blip r:embed="rId5"/>
            <a:stretch>
              <a:fillRect/>
            </a:stretch>
          </p:blipFill>
          <p:spPr>
            <a:xfrm>
              <a:off x="418897" y="660395"/>
              <a:ext cx="1436694" cy="1590683"/>
            </a:xfrm>
            <a:prstGeom prst="rect">
              <a:avLst/>
            </a:prstGeom>
            <a:ln w="12700" cap="flat">
              <a:noFill/>
              <a:miter lim="400000"/>
            </a:ln>
            <a:effectLst/>
          </p:spPr>
        </p:pic>
      </p:grpSp>
      <p:pic>
        <p:nvPicPr>
          <p:cNvPr id="407" name="圖片 16" descr="圖片 16"/>
          <p:cNvPicPr>
            <a:picLocks noChangeAspect="1"/>
          </p:cNvPicPr>
          <p:nvPr/>
        </p:nvPicPr>
        <p:blipFill>
          <a:blip r:embed="rId6"/>
          <a:stretch>
            <a:fillRect/>
          </a:stretch>
        </p:blipFill>
        <p:spPr>
          <a:xfrm>
            <a:off x="9291191" y="64184"/>
            <a:ext cx="682738" cy="310336"/>
          </a:xfrm>
          <a:prstGeom prst="rect">
            <a:avLst/>
          </a:prstGeom>
          <a:ln w="12700">
            <a:miter lim="400000"/>
          </a:ln>
        </p:spPr>
      </p:pic>
      <p:sp>
        <p:nvSpPr>
          <p:cNvPr id="40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41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16"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417"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418"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41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20"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42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2"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23"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4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32"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433"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434"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43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36"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43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38"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40" name="圖片版面配置區 2"/>
          <p:cNvSpPr>
            <a:spLocks noGrp="1"/>
          </p:cNvSpPr>
          <p:nvPr>
            <p:ph type="pic" sz="quarter" idx="21"/>
          </p:nvPr>
        </p:nvSpPr>
        <p:spPr>
          <a:xfrm>
            <a:off x="8962097" y="1439862"/>
            <a:ext cx="2798107" cy="4757743"/>
          </a:xfrm>
          <a:prstGeom prst="rect">
            <a:avLst/>
          </a:prstGeom>
        </p:spPr>
        <p:txBody>
          <a:bodyPr lIns="91439" tIns="45719" rIns="91439" bIns="45719">
            <a:noAutofit/>
          </a:bodyPr>
          <a:lstStyle/>
          <a:p>
            <a:endParaRPr/>
          </a:p>
        </p:txBody>
      </p:sp>
      <p:sp>
        <p:nvSpPr>
          <p:cNvPr id="4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38"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9"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40" name="圖片 11" descr="圖片 11"/>
          <p:cNvPicPr>
            <a:picLocks noChangeAspect="1"/>
          </p:cNvPicPr>
          <p:nvPr/>
        </p:nvPicPr>
        <p:blipFill>
          <a:blip r:embed="rId3"/>
          <a:stretch>
            <a:fillRect/>
          </a:stretch>
        </p:blipFill>
        <p:spPr>
          <a:xfrm>
            <a:off x="11020280" y="103449"/>
            <a:ext cx="910318" cy="380934"/>
          </a:xfrm>
          <a:prstGeom prst="rect">
            <a:avLst/>
          </a:prstGeom>
          <a:ln w="12700">
            <a:miter lim="400000"/>
          </a:ln>
        </p:spPr>
      </p:pic>
      <p:sp>
        <p:nvSpPr>
          <p:cNvPr id="4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 name="大標題文字"/>
          <p:cNvSpPr txBox="1">
            <a:spLocks noGrp="1"/>
          </p:cNvSpPr>
          <p:nvPr>
            <p:ph type="title"/>
          </p:nvPr>
        </p:nvSpPr>
        <p:spPr>
          <a:prstGeom prst="rect">
            <a:avLst/>
          </a:prstGeom>
        </p:spPr>
        <p:txBody>
          <a:bodyPr/>
          <a:lstStyle/>
          <a:p>
            <a:r>
              <a:t>大標題文字</a:t>
            </a:r>
          </a:p>
        </p:txBody>
      </p:sp>
      <p:sp>
        <p:nvSpPr>
          <p:cNvPr id="44" name="圖片版面配置區 2"/>
          <p:cNvSpPr>
            <a:spLocks noGrp="1"/>
          </p:cNvSpPr>
          <p:nvPr>
            <p:ph type="pic" sz="quarter" idx="21"/>
          </p:nvPr>
        </p:nvSpPr>
        <p:spPr>
          <a:xfrm>
            <a:off x="8962097" y="1439862"/>
            <a:ext cx="2798107" cy="4757743"/>
          </a:xfrm>
          <a:prstGeom prst="rect">
            <a:avLst/>
          </a:prstGeom>
        </p:spPr>
        <p:txBody>
          <a:bodyPr lIns="91439" tIns="45719" rIns="91439" bIns="45719">
            <a:noAutofit/>
          </a:bodyPr>
          <a:lstStyle/>
          <a:p>
            <a:endParaRPr/>
          </a:p>
        </p:txBody>
      </p:sp>
      <p:sp>
        <p:nvSpPr>
          <p:cNvPr id="4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4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49"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450"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451"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452"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53"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45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55"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56"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457" name="圖片版面配置區 2"/>
          <p:cNvSpPr>
            <a:spLocks noGrp="1"/>
          </p:cNvSpPr>
          <p:nvPr>
            <p:ph type="pic" sz="half" idx="21"/>
          </p:nvPr>
        </p:nvSpPr>
        <p:spPr>
          <a:xfrm>
            <a:off x="609600" y="4725144"/>
            <a:ext cx="11146971" cy="1584182"/>
          </a:xfrm>
          <a:prstGeom prst="rect">
            <a:avLst/>
          </a:prstGeom>
        </p:spPr>
        <p:txBody>
          <a:bodyPr lIns="91439" tIns="45719" rIns="91439" bIns="45719">
            <a:noAutofit/>
          </a:bodyPr>
          <a:lstStyle/>
          <a:p>
            <a:endParaRPr/>
          </a:p>
        </p:txBody>
      </p:sp>
      <p:sp>
        <p:nvSpPr>
          <p:cNvPr id="4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4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66"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467"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468"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46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70"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47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72"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473"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7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48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82"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483"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484"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48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86"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48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88" name="大標題文字"/>
          <p:cNvSpPr txBox="1">
            <a:spLocks noGrp="1"/>
          </p:cNvSpPr>
          <p:nvPr>
            <p:ph type="title"/>
          </p:nvPr>
        </p:nvSpPr>
        <p:spPr>
          <a:xfrm>
            <a:off x="963084" y="4406901"/>
            <a:ext cx="10363201" cy="1362081"/>
          </a:xfrm>
          <a:prstGeom prst="rect">
            <a:avLst/>
          </a:prstGeom>
        </p:spPr>
        <p:txBody>
          <a:bodyPr/>
          <a:lstStyle>
            <a:lvl1pPr>
              <a:defRPr sz="4000" b="1" cap="all">
                <a:solidFill>
                  <a:srgbClr val="00B2B3"/>
                </a:solidFill>
              </a:defRPr>
            </a:lvl1pPr>
          </a:lstStyle>
          <a:p>
            <a:r>
              <a:t>大標題文字</a:t>
            </a:r>
          </a:p>
        </p:txBody>
      </p:sp>
      <p:sp>
        <p:nvSpPr>
          <p:cNvPr id="489" name="內文層級一…"/>
          <p:cNvSpPr txBox="1">
            <a:spLocks noGrp="1"/>
          </p:cNvSpPr>
          <p:nvPr>
            <p:ph type="body" sz="quarter" idx="1"/>
          </p:nvPr>
        </p:nvSpPr>
        <p:spPr>
          <a:xfrm>
            <a:off x="963084" y="2906713"/>
            <a:ext cx="10363201" cy="1500193"/>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9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49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98"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499"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500"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50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02"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50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04"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50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0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51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14"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515"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516"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51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18"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51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20"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521" name="文字版面配置區 4"/>
          <p:cNvSpPr>
            <a:spLocks noGrp="1"/>
          </p:cNvSpPr>
          <p:nvPr>
            <p:ph type="body" sz="quarter" idx="21"/>
          </p:nvPr>
        </p:nvSpPr>
        <p:spPr>
          <a:xfrm>
            <a:off x="6193366" y="1535111"/>
            <a:ext cx="5389041" cy="639769"/>
          </a:xfrm>
          <a:prstGeom prst="rect">
            <a:avLst/>
          </a:prstGeom>
        </p:spPr>
        <p:txBody>
          <a:bodyPr anchor="b"/>
          <a:lstStyle/>
          <a:p>
            <a:endParaRPr/>
          </a:p>
        </p:txBody>
      </p:sp>
      <p:sp>
        <p:nvSpPr>
          <p:cNvPr id="52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2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53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1"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532"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533"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534"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35"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536"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3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3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54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46"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547"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548"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54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50"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55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5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55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60"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561"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562"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563"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64"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56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6"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567"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68"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56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57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77"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578"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579"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580"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81"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58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83"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584"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585" name="內文層級一…"/>
          <p:cNvSpPr txBox="1">
            <a:spLocks noGrp="1"/>
          </p:cNvSpPr>
          <p:nvPr>
            <p:ph type="body" sz="quarter" idx="1"/>
          </p:nvPr>
        </p:nvSpPr>
        <p:spPr>
          <a:xfrm>
            <a:off x="2389714" y="5367337"/>
            <a:ext cx="7315204" cy="804868"/>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58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59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94"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595"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596"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59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98"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59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00"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0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5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54" name="圖片 11" descr="圖片 11"/>
          <p:cNvPicPr>
            <a:picLocks noChangeAspect="1"/>
          </p:cNvPicPr>
          <p:nvPr/>
        </p:nvPicPr>
        <p:blipFill>
          <a:blip r:embed="rId3"/>
          <a:stretch>
            <a:fillRect/>
          </a:stretch>
        </p:blipFill>
        <p:spPr>
          <a:xfrm>
            <a:off x="11020280" y="103449"/>
            <a:ext cx="910318" cy="380934"/>
          </a:xfrm>
          <a:prstGeom prst="rect">
            <a:avLst/>
          </a:prstGeom>
          <a:ln w="12700">
            <a:miter lim="400000"/>
          </a:ln>
        </p:spPr>
      </p:pic>
      <p:sp>
        <p:nvSpPr>
          <p:cNvPr id="5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7" name="大標題文字"/>
          <p:cNvSpPr txBox="1">
            <a:spLocks noGrp="1"/>
          </p:cNvSpPr>
          <p:nvPr>
            <p:ph type="title"/>
          </p:nvPr>
        </p:nvSpPr>
        <p:spPr>
          <a:xfrm>
            <a:off x="601132" y="316990"/>
            <a:ext cx="11155441" cy="889512"/>
          </a:xfrm>
          <a:prstGeom prst="rect">
            <a:avLst/>
          </a:prstGeom>
        </p:spPr>
        <p:txBody>
          <a:bodyPr/>
          <a:lstStyle/>
          <a:p>
            <a:r>
              <a:t>大標題文字</a:t>
            </a:r>
          </a:p>
        </p:txBody>
      </p:sp>
      <p:sp>
        <p:nvSpPr>
          <p:cNvPr id="58" name="圖片版面配置區 2"/>
          <p:cNvSpPr>
            <a:spLocks noGrp="1"/>
          </p:cNvSpPr>
          <p:nvPr>
            <p:ph type="pic" sz="half" idx="21"/>
          </p:nvPr>
        </p:nvSpPr>
        <p:spPr>
          <a:xfrm>
            <a:off x="609600" y="4725144"/>
            <a:ext cx="11146971" cy="1584182"/>
          </a:xfrm>
          <a:prstGeom prst="rect">
            <a:avLst/>
          </a:prstGeom>
        </p:spPr>
        <p:txBody>
          <a:bodyPr lIns="91439" tIns="45719" rIns="91439" bIns="45719">
            <a:noAutofit/>
          </a:bodyPr>
          <a:lstStyle/>
          <a:p>
            <a:endParaRPr/>
          </a:p>
        </p:txBody>
      </p:sp>
      <p:sp>
        <p:nvSpPr>
          <p:cNvPr id="59"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0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09"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610"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611"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612"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13"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61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15" name="大標題文字"/>
          <p:cNvSpPr txBox="1">
            <a:spLocks noGrp="1"/>
          </p:cNvSpPr>
          <p:nvPr>
            <p:ph type="title"/>
          </p:nvPr>
        </p:nvSpPr>
        <p:spPr>
          <a:prstGeom prst="rect">
            <a:avLst/>
          </a:prstGeom>
        </p:spPr>
        <p:txBody>
          <a:bodyPr/>
          <a:lstStyle>
            <a:lvl1pPr>
              <a:defRPr>
                <a:solidFill>
                  <a:srgbClr val="00B2B3"/>
                </a:solidFill>
                <a:latin typeface="Microsoft JhengHei UI"/>
                <a:ea typeface="Microsoft JhengHei UI"/>
                <a:cs typeface="Microsoft JhengHei UI"/>
                <a:sym typeface="Microsoft JhengHei UI"/>
              </a:defRPr>
            </a:lvl1pPr>
          </a:lstStyle>
          <a:p>
            <a:r>
              <a:t>大標題文字</a:t>
            </a:r>
          </a:p>
        </p:txBody>
      </p:sp>
      <p:sp>
        <p:nvSpPr>
          <p:cNvPr id="616" name="內文層級一…"/>
          <p:cNvSpPr txBox="1">
            <a:spLocks noGrp="1"/>
          </p:cNvSpPr>
          <p:nvPr>
            <p:ph type="body" idx="1"/>
          </p:nvPr>
        </p:nvSpPr>
        <p:spPr>
          <a:xfrm>
            <a:off x="964092" y="1223753"/>
            <a:ext cx="10262621" cy="522058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1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2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25"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626"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627"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628"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29"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630"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31" name="大標題文字"/>
          <p:cNvSpPr txBox="1">
            <a:spLocks noGrp="1"/>
          </p:cNvSpPr>
          <p:nvPr>
            <p:ph type="title"/>
          </p:nvPr>
        </p:nvSpPr>
        <p:spPr>
          <a:prstGeom prst="rect">
            <a:avLst/>
          </a:prstGeom>
        </p:spPr>
        <p:txBody>
          <a:bodyPr lIns="0" tIns="0" rIns="0" bIns="0"/>
          <a:lstStyle>
            <a:lvl1pPr>
              <a:defRPr>
                <a:solidFill>
                  <a:srgbClr val="00B1B3"/>
                </a:solidFill>
                <a:latin typeface="微軟正黑體"/>
                <a:ea typeface="微軟正黑體"/>
                <a:cs typeface="微軟正黑體"/>
                <a:sym typeface="微軟正黑體"/>
              </a:defRPr>
            </a:lvl1pPr>
          </a:lstStyle>
          <a:p>
            <a:r>
              <a:t>大標題文字</a:t>
            </a:r>
          </a:p>
        </p:txBody>
      </p:sp>
      <p:sp>
        <p:nvSpPr>
          <p:cNvPr id="632" name="內文層級一…"/>
          <p:cNvSpPr txBox="1">
            <a:spLocks noGrp="1"/>
          </p:cNvSpPr>
          <p:nvPr>
            <p:ph type="body" idx="1"/>
          </p:nvPr>
        </p:nvSpPr>
        <p:spPr>
          <a:prstGeom prst="rect">
            <a:avLst/>
          </a:prstGeom>
        </p:spPr>
        <p:txBody>
          <a:bodyPr lIns="0" tIns="0" rIns="0" bIns="0"/>
          <a:lstStyle/>
          <a:p>
            <a:r>
              <a:t>內文層級一</a:t>
            </a:r>
          </a:p>
          <a:p>
            <a:pPr lvl="1"/>
            <a:r>
              <a:t>內文層級二</a:t>
            </a:r>
          </a:p>
          <a:p>
            <a:pPr lvl="2"/>
            <a:r>
              <a:t>內文層級三</a:t>
            </a:r>
          </a:p>
          <a:p>
            <a:pPr lvl="3"/>
            <a:r>
              <a:t>內文層級四</a:t>
            </a:r>
          </a:p>
          <a:p>
            <a:pPr lvl="4"/>
            <a:r>
              <a:t>內文層級五</a:t>
            </a:r>
          </a:p>
        </p:txBody>
      </p:sp>
      <p:sp>
        <p:nvSpPr>
          <p:cNvPr id="633" name="幻燈片編號"/>
          <p:cNvSpPr txBox="1">
            <a:spLocks noGrp="1"/>
          </p:cNvSpPr>
          <p:nvPr>
            <p:ph type="sldNum" sz="quarter" idx="2"/>
          </p:nvPr>
        </p:nvSpPr>
        <p:spPr>
          <a:xfrm>
            <a:off x="11978034" y="6651670"/>
            <a:ext cx="213966" cy="174537"/>
          </a:xfrm>
          <a:prstGeom prst="rect">
            <a:avLst/>
          </a:prstGeom>
        </p:spPr>
        <p:txBody>
          <a:bodyPr lIns="0" tIns="0" rIns="0" bIns="0"/>
          <a:lstStyle>
            <a:lvl1pPr indent="38100">
              <a:lnSpc>
                <a:spcPts val="1400"/>
              </a:lnSpc>
              <a:defRPr spc="-25"/>
            </a:lvl1p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Contents slide layout">
    <p:spTree>
      <p:nvGrpSpPr>
        <p:cNvPr id="1" name=""/>
        <p:cNvGrpSpPr/>
        <p:nvPr/>
      </p:nvGrpSpPr>
      <p:grpSpPr>
        <a:xfrm>
          <a:off x="0" y="0"/>
          <a:ext cx="0" cy="0"/>
          <a:chOff x="0" y="0"/>
          <a:chExt cx="0" cy="0"/>
        </a:xfrm>
      </p:grpSpPr>
      <p:sp>
        <p:nvSpPr>
          <p:cNvPr id="6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41"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642"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643"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644"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45"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646"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47" name="內文層級一…"/>
          <p:cNvSpPr txBox="1">
            <a:spLocks noGrp="1"/>
          </p:cNvSpPr>
          <p:nvPr>
            <p:ph type="body" sz="quarter" idx="1" hasCustomPrompt="1"/>
          </p:nvPr>
        </p:nvSpPr>
        <p:spPr>
          <a:xfrm>
            <a:off x="323527" y="339509"/>
            <a:ext cx="11573200" cy="724248"/>
          </a:xfrm>
          <a:prstGeom prst="rect">
            <a:avLst/>
          </a:prstGeom>
        </p:spPr>
        <p:txBody>
          <a:bodyPr anchor="ctr"/>
          <a:lstStyle>
            <a:lvl1pPr marL="0" indent="0" algn="ctr">
              <a:spcBef>
                <a:spcPts val="1200"/>
              </a:spcBef>
              <a:buSzTx/>
              <a:buNone/>
              <a:defRPr sz="5400">
                <a:solidFill>
                  <a:srgbClr val="262626"/>
                </a:solidFill>
              </a:defRPr>
            </a:lvl1pPr>
            <a:lvl2pPr marL="1008289" indent="-551088" algn="ctr">
              <a:spcBef>
                <a:spcPts val="1200"/>
              </a:spcBef>
              <a:defRPr sz="5400">
                <a:solidFill>
                  <a:srgbClr val="262626"/>
                </a:solidFill>
              </a:defRPr>
            </a:lvl2pPr>
            <a:lvl3pPr marL="1428750" indent="-514350" algn="ctr">
              <a:spcBef>
                <a:spcPts val="1200"/>
              </a:spcBef>
              <a:defRPr sz="5400">
                <a:solidFill>
                  <a:srgbClr val="262626"/>
                </a:solidFill>
              </a:defRPr>
            </a:lvl3pPr>
            <a:lvl4pPr marL="1988820" indent="-617219" algn="ctr">
              <a:spcBef>
                <a:spcPts val="1200"/>
              </a:spcBef>
              <a:defRPr sz="5400">
                <a:solidFill>
                  <a:srgbClr val="262626"/>
                </a:solidFill>
              </a:defRPr>
            </a:lvl4pPr>
            <a:lvl5pPr marL="2446020" indent="-617220" algn="ctr">
              <a:spcBef>
                <a:spcPts val="1200"/>
              </a:spcBef>
              <a:defRPr sz="5400">
                <a:solidFill>
                  <a:srgbClr val="262626"/>
                </a:solidFill>
              </a:defRPr>
            </a:lvl5pPr>
          </a:lstStyle>
          <a:p>
            <a:r>
              <a:t>BASIC LAYOUT</a:t>
            </a:r>
          </a:p>
          <a:p>
            <a:pPr lvl="1"/>
            <a:endParaRPr/>
          </a:p>
          <a:p>
            <a:pPr lvl="2"/>
            <a:endParaRPr/>
          </a:p>
          <a:p>
            <a:pPr lvl="3"/>
            <a:endParaRPr/>
          </a:p>
          <a:p>
            <a:pPr lvl="4"/>
            <a:endParaRPr/>
          </a:p>
        </p:txBody>
      </p:sp>
      <p:sp>
        <p:nvSpPr>
          <p:cNvPr id="648" name="幻燈片編號"/>
          <p:cNvSpPr txBox="1">
            <a:spLocks noGrp="1"/>
          </p:cNvSpPr>
          <p:nvPr>
            <p:ph type="sldNum" sz="quarter" idx="2"/>
          </p:nvPr>
        </p:nvSpPr>
        <p:spPr>
          <a:xfrm>
            <a:off x="8463950" y="6224225"/>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2_空白">
    <p:spTree>
      <p:nvGrpSpPr>
        <p:cNvPr id="1" name=""/>
        <p:cNvGrpSpPr/>
        <p:nvPr/>
      </p:nvGrpSpPr>
      <p:grpSpPr>
        <a:xfrm>
          <a:off x="0" y="0"/>
          <a:ext cx="0" cy="0"/>
          <a:chOff x="0" y="0"/>
          <a:chExt cx="0" cy="0"/>
        </a:xfrm>
      </p:grpSpPr>
      <p:sp>
        <p:nvSpPr>
          <p:cNvPr id="65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56"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657"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658"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65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60" name="圖片 10" descr="圖片 10"/>
          <p:cNvPicPr>
            <a:picLocks noChangeAspect="1"/>
          </p:cNvPicPr>
          <p:nvPr/>
        </p:nvPicPr>
        <p:blipFill>
          <a:blip r:embed="rId3"/>
          <a:stretch>
            <a:fillRect/>
          </a:stretch>
        </p:blipFill>
        <p:spPr>
          <a:xfrm>
            <a:off x="11281688" y="80863"/>
            <a:ext cx="910318" cy="310333"/>
          </a:xfrm>
          <a:prstGeom prst="rect">
            <a:avLst/>
          </a:prstGeom>
          <a:ln w="12700">
            <a:miter lim="400000"/>
          </a:ln>
        </p:spPr>
      </p:pic>
      <p:sp>
        <p:nvSpPr>
          <p:cNvPr id="66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669" name="Picture 57" descr="Picture 57"/>
          <p:cNvPicPr>
            <a:picLocks noChangeAspect="1"/>
          </p:cNvPicPr>
          <p:nvPr/>
        </p:nvPicPr>
        <p:blipFill>
          <a:blip r:embed="rId2"/>
          <a:stretch>
            <a:fillRect/>
          </a:stretch>
        </p:blipFill>
        <p:spPr>
          <a:xfrm>
            <a:off x="8509000" y="4110037"/>
            <a:ext cx="3683000" cy="2747968"/>
          </a:xfrm>
          <a:prstGeom prst="rect">
            <a:avLst/>
          </a:prstGeom>
          <a:ln w="12700">
            <a:miter lim="400000"/>
          </a:ln>
        </p:spPr>
      </p:pic>
      <p:sp>
        <p:nvSpPr>
          <p:cNvPr id="67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671"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672" name="簡報標題"/>
          <p:cNvSpPr txBox="1">
            <a:spLocks noGrp="1"/>
          </p:cNvSpPr>
          <p:nvPr>
            <p:ph type="title" hasCustomPrompt="1"/>
          </p:nvPr>
        </p:nvSpPr>
        <p:spPr>
          <a:xfrm>
            <a:off x="728188" y="2584704"/>
            <a:ext cx="8794754" cy="1219207"/>
          </a:xfrm>
          <a:prstGeom prst="rect">
            <a:avLst/>
          </a:prstGeom>
        </p:spPr>
        <p:txBody>
          <a:bodyPr/>
          <a:lstStyle>
            <a:lvl1pPr>
              <a:defRPr sz="4400" b="1">
                <a:solidFill>
                  <a:srgbClr val="00B2B3"/>
                </a:solidFill>
              </a:defRPr>
            </a:lvl1pPr>
          </a:lstStyle>
          <a:p>
            <a:r>
              <a:t>簡報標題</a:t>
            </a:r>
          </a:p>
        </p:txBody>
      </p:sp>
      <p:sp>
        <p:nvSpPr>
          <p:cNvPr id="673" name="內文層級一…"/>
          <p:cNvSpPr txBox="1">
            <a:spLocks noGrp="1"/>
          </p:cNvSpPr>
          <p:nvPr>
            <p:ph type="body" sz="quarter" idx="1" hasCustomPrompt="1"/>
          </p:nvPr>
        </p:nvSpPr>
        <p:spPr>
          <a:xfrm>
            <a:off x="728188" y="5059679"/>
            <a:ext cx="9027829" cy="755910"/>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674"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67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678" name="群組 10"/>
          <p:cNvGrpSpPr/>
          <p:nvPr/>
        </p:nvGrpSpPr>
        <p:grpSpPr>
          <a:xfrm>
            <a:off x="10068581" y="0"/>
            <a:ext cx="2117734" cy="6858000"/>
            <a:chOff x="0" y="0"/>
            <a:chExt cx="2117732" cy="6858000"/>
          </a:xfrm>
        </p:grpSpPr>
        <p:pic>
          <p:nvPicPr>
            <p:cNvPr id="676" name="圖片 14" descr="圖片 14"/>
            <p:cNvPicPr>
              <a:picLocks noChangeAspect="1"/>
            </p:cNvPicPr>
            <p:nvPr/>
          </p:nvPicPr>
          <p:blipFill>
            <a:blip r:embed="rId4"/>
            <a:stretch>
              <a:fillRect/>
            </a:stretch>
          </p:blipFill>
          <p:spPr>
            <a:xfrm>
              <a:off x="-1" y="0"/>
              <a:ext cx="2117733" cy="6858000"/>
            </a:xfrm>
            <a:prstGeom prst="rect">
              <a:avLst/>
            </a:prstGeom>
            <a:ln w="12700" cap="flat">
              <a:noFill/>
              <a:miter lim="400000"/>
            </a:ln>
            <a:effectLst/>
          </p:spPr>
        </p:pic>
        <p:pic>
          <p:nvPicPr>
            <p:cNvPr id="677" name="圖片 16" descr="圖片 16"/>
            <p:cNvPicPr>
              <a:picLocks noChangeAspect="1"/>
            </p:cNvPicPr>
            <p:nvPr/>
          </p:nvPicPr>
          <p:blipFill>
            <a:blip r:embed="rId5"/>
            <a:stretch>
              <a:fillRect/>
            </a:stretch>
          </p:blipFill>
          <p:spPr>
            <a:xfrm>
              <a:off x="418897" y="660395"/>
              <a:ext cx="1436694" cy="1590683"/>
            </a:xfrm>
            <a:prstGeom prst="rect">
              <a:avLst/>
            </a:prstGeom>
            <a:ln w="12700" cap="flat">
              <a:noFill/>
              <a:miter lim="400000"/>
            </a:ln>
            <a:effectLst/>
          </p:spPr>
        </p:pic>
      </p:grpSp>
      <p:pic>
        <p:nvPicPr>
          <p:cNvPr id="679" name="圖片 16" descr="圖片 16"/>
          <p:cNvPicPr>
            <a:picLocks noChangeAspect="1"/>
          </p:cNvPicPr>
          <p:nvPr/>
        </p:nvPicPr>
        <p:blipFill>
          <a:blip r:embed="rId6"/>
          <a:stretch>
            <a:fillRect/>
          </a:stretch>
        </p:blipFill>
        <p:spPr>
          <a:xfrm>
            <a:off x="9291191" y="254785"/>
            <a:ext cx="682738" cy="310334"/>
          </a:xfrm>
          <a:prstGeom prst="rect">
            <a:avLst/>
          </a:prstGeom>
          <a:ln w="12700">
            <a:miter lim="400000"/>
          </a:ln>
        </p:spPr>
      </p:pic>
      <p:sp>
        <p:nvSpPr>
          <p:cNvPr id="68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68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88"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689"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690"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69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92" name="圖片 10" descr="圖片 10"/>
          <p:cNvPicPr>
            <a:picLocks noChangeAspect="1"/>
          </p:cNvPicPr>
          <p:nvPr/>
        </p:nvPicPr>
        <p:blipFill>
          <a:blip r:embed="rId3"/>
          <a:stretch>
            <a:fillRect/>
          </a:stretch>
        </p:blipFill>
        <p:spPr>
          <a:xfrm>
            <a:off x="11020280" y="193869"/>
            <a:ext cx="910318" cy="310334"/>
          </a:xfrm>
          <a:prstGeom prst="rect">
            <a:avLst/>
          </a:prstGeom>
          <a:ln w="12700">
            <a:miter lim="400000"/>
          </a:ln>
        </p:spPr>
      </p:pic>
      <p:sp>
        <p:nvSpPr>
          <p:cNvPr id="69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94"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9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9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70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04"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705"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706"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70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08" name="圖片 10" descr="圖片 10"/>
          <p:cNvPicPr>
            <a:picLocks noChangeAspect="1"/>
          </p:cNvPicPr>
          <p:nvPr/>
        </p:nvPicPr>
        <p:blipFill>
          <a:blip r:embed="rId3"/>
          <a:stretch>
            <a:fillRect/>
          </a:stretch>
        </p:blipFill>
        <p:spPr>
          <a:xfrm>
            <a:off x="11020280" y="193869"/>
            <a:ext cx="910318" cy="310334"/>
          </a:xfrm>
          <a:prstGeom prst="rect">
            <a:avLst/>
          </a:prstGeom>
          <a:ln w="12700">
            <a:miter lim="400000"/>
          </a:ln>
        </p:spPr>
      </p:pic>
      <p:sp>
        <p:nvSpPr>
          <p:cNvPr id="70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10"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11"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12" name="圖片版面配置區 2"/>
          <p:cNvSpPr>
            <a:spLocks noGrp="1"/>
          </p:cNvSpPr>
          <p:nvPr>
            <p:ph type="pic" sz="quarter" idx="21"/>
          </p:nvPr>
        </p:nvSpPr>
        <p:spPr>
          <a:xfrm>
            <a:off x="8962097" y="1439862"/>
            <a:ext cx="2798107" cy="4757743"/>
          </a:xfrm>
          <a:prstGeom prst="rect">
            <a:avLst/>
          </a:prstGeom>
        </p:spPr>
        <p:txBody>
          <a:bodyPr lIns="91439" tIns="45719" rIns="91439" bIns="45719">
            <a:noAutofit/>
          </a:bodyPr>
          <a:lstStyle/>
          <a:p>
            <a:endParaRPr/>
          </a:p>
        </p:txBody>
      </p:sp>
      <p:sp>
        <p:nvSpPr>
          <p:cNvPr id="71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7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21"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722"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723"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724"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25" name="圖片 10" descr="圖片 10"/>
          <p:cNvPicPr>
            <a:picLocks noChangeAspect="1"/>
          </p:cNvPicPr>
          <p:nvPr/>
        </p:nvPicPr>
        <p:blipFill>
          <a:blip r:embed="rId3"/>
          <a:stretch>
            <a:fillRect/>
          </a:stretch>
        </p:blipFill>
        <p:spPr>
          <a:xfrm>
            <a:off x="11020280" y="193869"/>
            <a:ext cx="910318" cy="310334"/>
          </a:xfrm>
          <a:prstGeom prst="rect">
            <a:avLst/>
          </a:prstGeom>
          <a:ln w="12700">
            <a:miter lim="400000"/>
          </a:ln>
        </p:spPr>
      </p:pic>
      <p:sp>
        <p:nvSpPr>
          <p:cNvPr id="726"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27"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28"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729" name="圖片版面配置區 2"/>
          <p:cNvSpPr>
            <a:spLocks noGrp="1"/>
          </p:cNvSpPr>
          <p:nvPr>
            <p:ph type="pic" sz="half" idx="21"/>
          </p:nvPr>
        </p:nvSpPr>
        <p:spPr>
          <a:xfrm>
            <a:off x="609600" y="4725144"/>
            <a:ext cx="11146971" cy="1584182"/>
          </a:xfrm>
          <a:prstGeom prst="rect">
            <a:avLst/>
          </a:prstGeom>
        </p:spPr>
        <p:txBody>
          <a:bodyPr lIns="91439" tIns="45719" rIns="91439" bIns="45719">
            <a:noAutofit/>
          </a:bodyPr>
          <a:lstStyle/>
          <a:p>
            <a:endParaRPr/>
          </a:p>
        </p:txBody>
      </p:sp>
      <p:sp>
        <p:nvSpPr>
          <p:cNvPr id="73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73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38"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739"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740"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74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42" name="圖片 10" descr="圖片 10"/>
          <p:cNvPicPr>
            <a:picLocks noChangeAspect="1"/>
          </p:cNvPicPr>
          <p:nvPr/>
        </p:nvPicPr>
        <p:blipFill>
          <a:blip r:embed="rId3"/>
          <a:stretch>
            <a:fillRect/>
          </a:stretch>
        </p:blipFill>
        <p:spPr>
          <a:xfrm>
            <a:off x="11020280" y="193869"/>
            <a:ext cx="910318" cy="310334"/>
          </a:xfrm>
          <a:prstGeom prst="rect">
            <a:avLst/>
          </a:prstGeom>
          <a:ln w="12700">
            <a:miter lim="400000"/>
          </a:ln>
        </p:spPr>
      </p:pic>
      <p:sp>
        <p:nvSpPr>
          <p:cNvPr id="74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44"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745"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4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5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54"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755"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756"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75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58" name="圖片 10" descr="圖片 10"/>
          <p:cNvPicPr>
            <a:picLocks noChangeAspect="1"/>
          </p:cNvPicPr>
          <p:nvPr/>
        </p:nvPicPr>
        <p:blipFill>
          <a:blip r:embed="rId3"/>
          <a:stretch>
            <a:fillRect/>
          </a:stretch>
        </p:blipFill>
        <p:spPr>
          <a:xfrm>
            <a:off x="11020280" y="193869"/>
            <a:ext cx="910318" cy="310334"/>
          </a:xfrm>
          <a:prstGeom prst="rect">
            <a:avLst/>
          </a:prstGeom>
          <a:ln w="12700">
            <a:miter lim="400000"/>
          </a:ln>
        </p:spPr>
      </p:pic>
      <p:sp>
        <p:nvSpPr>
          <p:cNvPr id="75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60" name="大標題文字"/>
          <p:cNvSpPr txBox="1">
            <a:spLocks noGrp="1"/>
          </p:cNvSpPr>
          <p:nvPr>
            <p:ph type="title"/>
          </p:nvPr>
        </p:nvSpPr>
        <p:spPr>
          <a:xfrm>
            <a:off x="963084" y="4406901"/>
            <a:ext cx="10363201" cy="1362081"/>
          </a:xfrm>
          <a:prstGeom prst="rect">
            <a:avLst/>
          </a:prstGeom>
        </p:spPr>
        <p:txBody>
          <a:bodyPr/>
          <a:lstStyle>
            <a:lvl1pPr>
              <a:defRPr sz="4000" b="1" cap="all">
                <a:solidFill>
                  <a:srgbClr val="00B2B3"/>
                </a:solidFill>
              </a:defRPr>
            </a:lvl1pPr>
          </a:lstStyle>
          <a:p>
            <a:r>
              <a:t>大標題文字</a:t>
            </a:r>
          </a:p>
        </p:txBody>
      </p:sp>
      <p:sp>
        <p:nvSpPr>
          <p:cNvPr id="761" name="內文層級一…"/>
          <p:cNvSpPr txBox="1">
            <a:spLocks noGrp="1"/>
          </p:cNvSpPr>
          <p:nvPr>
            <p:ph type="body" sz="quarter" idx="1"/>
          </p:nvPr>
        </p:nvSpPr>
        <p:spPr>
          <a:xfrm>
            <a:off x="963084" y="2906713"/>
            <a:ext cx="10363201" cy="1500193"/>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66"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7"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68" name="圖片 11" descr="圖片 11"/>
          <p:cNvPicPr>
            <a:picLocks noChangeAspect="1"/>
          </p:cNvPicPr>
          <p:nvPr/>
        </p:nvPicPr>
        <p:blipFill>
          <a:blip r:embed="rId3"/>
          <a:stretch>
            <a:fillRect/>
          </a:stretch>
        </p:blipFill>
        <p:spPr>
          <a:xfrm>
            <a:off x="11020280" y="103449"/>
            <a:ext cx="910318" cy="380934"/>
          </a:xfrm>
          <a:prstGeom prst="rect">
            <a:avLst/>
          </a:prstGeom>
          <a:ln w="12700">
            <a:miter lim="400000"/>
          </a:ln>
        </p:spPr>
      </p:pic>
      <p:sp>
        <p:nvSpPr>
          <p:cNvPr id="6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0" name="大標題文字"/>
          <p:cNvSpPr txBox="1">
            <a:spLocks noGrp="1"/>
          </p:cNvSpPr>
          <p:nvPr>
            <p:ph type="title"/>
          </p:nvPr>
        </p:nvSpPr>
        <p:spPr>
          <a:xfrm>
            <a:off x="914400" y="2564900"/>
            <a:ext cx="10363200" cy="1035550"/>
          </a:xfrm>
          <a:prstGeom prst="rect">
            <a:avLst/>
          </a:prstGeom>
        </p:spPr>
        <p:txBody>
          <a:bodyPr/>
          <a:lstStyle>
            <a:lvl1pPr algn="ctr"/>
          </a:lstStyle>
          <a:p>
            <a:r>
              <a:t>大標題文字</a:t>
            </a:r>
          </a:p>
        </p:txBody>
      </p:sp>
      <p:sp>
        <p:nvSpPr>
          <p:cNvPr id="71"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76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70"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771"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772"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773"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74" name="圖片 10" descr="圖片 10"/>
          <p:cNvPicPr>
            <a:picLocks noChangeAspect="1"/>
          </p:cNvPicPr>
          <p:nvPr/>
        </p:nvPicPr>
        <p:blipFill>
          <a:blip r:embed="rId3"/>
          <a:stretch>
            <a:fillRect/>
          </a:stretch>
        </p:blipFill>
        <p:spPr>
          <a:xfrm>
            <a:off x="11020280" y="193869"/>
            <a:ext cx="910318" cy="310334"/>
          </a:xfrm>
          <a:prstGeom prst="rect">
            <a:avLst/>
          </a:prstGeom>
          <a:ln w="12700">
            <a:miter lim="400000"/>
          </a:ln>
        </p:spPr>
      </p:pic>
      <p:sp>
        <p:nvSpPr>
          <p:cNvPr id="77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7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77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7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78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86"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787"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788"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78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90" name="圖片 10" descr="圖片 10"/>
          <p:cNvPicPr>
            <a:picLocks noChangeAspect="1"/>
          </p:cNvPicPr>
          <p:nvPr/>
        </p:nvPicPr>
        <p:blipFill>
          <a:blip r:embed="rId3"/>
          <a:stretch>
            <a:fillRect/>
          </a:stretch>
        </p:blipFill>
        <p:spPr>
          <a:xfrm>
            <a:off x="11020280" y="193869"/>
            <a:ext cx="910318" cy="310334"/>
          </a:xfrm>
          <a:prstGeom prst="rect">
            <a:avLst/>
          </a:prstGeom>
          <a:ln w="12700">
            <a:miter lim="400000"/>
          </a:ln>
        </p:spPr>
      </p:pic>
      <p:sp>
        <p:nvSpPr>
          <p:cNvPr id="79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92"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793" name="文字版面配置區 4"/>
          <p:cNvSpPr>
            <a:spLocks noGrp="1"/>
          </p:cNvSpPr>
          <p:nvPr>
            <p:ph type="body" sz="quarter" idx="21"/>
          </p:nvPr>
        </p:nvSpPr>
        <p:spPr>
          <a:xfrm>
            <a:off x="6193366" y="1535111"/>
            <a:ext cx="5389041" cy="639769"/>
          </a:xfrm>
          <a:prstGeom prst="rect">
            <a:avLst/>
          </a:prstGeom>
        </p:spPr>
        <p:txBody>
          <a:bodyPr anchor="b"/>
          <a:lstStyle/>
          <a:p>
            <a:endParaRPr/>
          </a:p>
        </p:txBody>
      </p:sp>
      <p:sp>
        <p:nvSpPr>
          <p:cNvPr id="794"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95"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0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3"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804"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805"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806"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07" name="圖片 10" descr="圖片 10"/>
          <p:cNvPicPr>
            <a:picLocks noChangeAspect="1"/>
          </p:cNvPicPr>
          <p:nvPr/>
        </p:nvPicPr>
        <p:blipFill>
          <a:blip r:embed="rId3"/>
          <a:stretch>
            <a:fillRect/>
          </a:stretch>
        </p:blipFill>
        <p:spPr>
          <a:xfrm>
            <a:off x="11020280" y="193869"/>
            <a:ext cx="910318" cy="310334"/>
          </a:xfrm>
          <a:prstGeom prst="rect">
            <a:avLst/>
          </a:prstGeom>
          <a:ln w="12700">
            <a:miter lim="400000"/>
          </a:ln>
        </p:spPr>
      </p:pic>
      <p:sp>
        <p:nvSpPr>
          <p:cNvPr id="80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0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1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81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18"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819"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820"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82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22" name="圖片 10" descr="圖片 10"/>
          <p:cNvPicPr>
            <a:picLocks noChangeAspect="1"/>
          </p:cNvPicPr>
          <p:nvPr/>
        </p:nvPicPr>
        <p:blipFill>
          <a:blip r:embed="rId3"/>
          <a:stretch>
            <a:fillRect/>
          </a:stretch>
        </p:blipFill>
        <p:spPr>
          <a:xfrm>
            <a:off x="11020280" y="193869"/>
            <a:ext cx="910318" cy="310334"/>
          </a:xfrm>
          <a:prstGeom prst="rect">
            <a:avLst/>
          </a:prstGeom>
          <a:ln w="12700">
            <a:miter lim="400000"/>
          </a:ln>
        </p:spPr>
      </p:pic>
      <p:sp>
        <p:nvSpPr>
          <p:cNvPr id="82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8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32"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833"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834"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83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36" name="圖片 10" descr="圖片 10"/>
          <p:cNvPicPr>
            <a:picLocks noChangeAspect="1"/>
          </p:cNvPicPr>
          <p:nvPr/>
        </p:nvPicPr>
        <p:blipFill>
          <a:blip r:embed="rId3"/>
          <a:stretch>
            <a:fillRect/>
          </a:stretch>
        </p:blipFill>
        <p:spPr>
          <a:xfrm>
            <a:off x="11020280" y="193869"/>
            <a:ext cx="910318" cy="310334"/>
          </a:xfrm>
          <a:prstGeom prst="rect">
            <a:avLst/>
          </a:prstGeom>
          <a:ln w="12700">
            <a:miter lim="400000"/>
          </a:ln>
        </p:spPr>
      </p:pic>
      <p:sp>
        <p:nvSpPr>
          <p:cNvPr id="83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8"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839"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840"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8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8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49"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850"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851"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852"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53" name="圖片 10" descr="圖片 10"/>
          <p:cNvPicPr>
            <a:picLocks noChangeAspect="1"/>
          </p:cNvPicPr>
          <p:nvPr/>
        </p:nvPicPr>
        <p:blipFill>
          <a:blip r:embed="rId3"/>
          <a:stretch>
            <a:fillRect/>
          </a:stretch>
        </p:blipFill>
        <p:spPr>
          <a:xfrm>
            <a:off x="11020280" y="193869"/>
            <a:ext cx="910318" cy="310334"/>
          </a:xfrm>
          <a:prstGeom prst="rect">
            <a:avLst/>
          </a:prstGeom>
          <a:ln w="12700">
            <a:miter lim="400000"/>
          </a:ln>
        </p:spPr>
      </p:pic>
      <p:sp>
        <p:nvSpPr>
          <p:cNvPr id="85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55"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856"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857" name="內文層級一…"/>
          <p:cNvSpPr txBox="1">
            <a:spLocks noGrp="1"/>
          </p:cNvSpPr>
          <p:nvPr>
            <p:ph type="body" sz="quarter" idx="1"/>
          </p:nvPr>
        </p:nvSpPr>
        <p:spPr>
          <a:xfrm>
            <a:off x="2389714" y="5367337"/>
            <a:ext cx="7315204" cy="804868"/>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8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8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66" name="Picture 49" descr="Picture 49"/>
          <p:cNvPicPr>
            <a:picLocks noChangeAspect="1"/>
          </p:cNvPicPr>
          <p:nvPr/>
        </p:nvPicPr>
        <p:blipFill>
          <a:blip r:embed="rId2"/>
          <a:stretch>
            <a:fillRect/>
          </a:stretch>
        </p:blipFill>
        <p:spPr>
          <a:xfrm>
            <a:off x="10458450" y="6278562"/>
            <a:ext cx="1667936" cy="290518"/>
          </a:xfrm>
          <a:prstGeom prst="rect">
            <a:avLst/>
          </a:prstGeom>
          <a:ln w="12700">
            <a:miter lim="400000"/>
          </a:ln>
        </p:spPr>
      </p:pic>
      <p:sp>
        <p:nvSpPr>
          <p:cNvPr id="867" name="Line 50"/>
          <p:cNvSpPr/>
          <p:nvPr/>
        </p:nvSpPr>
        <p:spPr>
          <a:xfrm>
            <a:off x="12194116" y="6202362"/>
            <a:ext cx="1155706" cy="6"/>
          </a:xfrm>
          <a:prstGeom prst="line">
            <a:avLst/>
          </a:prstGeom>
          <a:ln>
            <a:solidFill>
              <a:srgbClr val="FF0000"/>
            </a:solidFill>
          </a:ln>
        </p:spPr>
        <p:txBody>
          <a:bodyPr lIns="45718" tIns="45718" rIns="45718" bIns="45718"/>
          <a:lstStyle/>
          <a:p>
            <a:endParaRPr/>
          </a:p>
        </p:txBody>
      </p:sp>
      <p:sp>
        <p:nvSpPr>
          <p:cNvPr id="868" name="Line 51"/>
          <p:cNvSpPr/>
          <p:nvPr/>
        </p:nvSpPr>
        <p:spPr>
          <a:xfrm>
            <a:off x="10353250" y="6860223"/>
            <a:ext cx="6" cy="536581"/>
          </a:xfrm>
          <a:prstGeom prst="line">
            <a:avLst/>
          </a:prstGeom>
          <a:ln>
            <a:solidFill>
              <a:srgbClr val="FF0000"/>
            </a:solidFill>
          </a:ln>
        </p:spPr>
        <p:txBody>
          <a:bodyPr lIns="45718" tIns="45718" rIns="45718" bIns="45718"/>
          <a:lstStyle/>
          <a:p>
            <a:endParaRPr/>
          </a:p>
        </p:txBody>
      </p:sp>
      <p:sp>
        <p:nvSpPr>
          <p:cNvPr id="86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70" name="圖片 10" descr="圖片 10"/>
          <p:cNvPicPr>
            <a:picLocks noChangeAspect="1"/>
          </p:cNvPicPr>
          <p:nvPr/>
        </p:nvPicPr>
        <p:blipFill>
          <a:blip r:embed="rId3"/>
          <a:stretch>
            <a:fillRect/>
          </a:stretch>
        </p:blipFill>
        <p:spPr>
          <a:xfrm>
            <a:off x="11020280" y="193869"/>
            <a:ext cx="910318" cy="310334"/>
          </a:xfrm>
          <a:prstGeom prst="rect">
            <a:avLst/>
          </a:prstGeom>
          <a:ln w="12700">
            <a:miter lim="400000"/>
          </a:ln>
        </p:spPr>
      </p:pic>
      <p:sp>
        <p:nvSpPr>
          <p:cNvPr id="87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7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7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8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8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82" name="圖片 11" descr="圖片 11"/>
          <p:cNvPicPr>
            <a:picLocks noChangeAspect="1"/>
          </p:cNvPicPr>
          <p:nvPr/>
        </p:nvPicPr>
        <p:blipFill>
          <a:blip r:embed="rId2"/>
          <a:srcRect r="31073"/>
          <a:stretch>
            <a:fillRect/>
          </a:stretch>
        </p:blipFill>
        <p:spPr>
          <a:xfrm>
            <a:off x="16933" y="-7944"/>
            <a:ext cx="1950609" cy="508011"/>
          </a:xfrm>
          <a:prstGeom prst="rect">
            <a:avLst/>
          </a:prstGeom>
          <a:ln w="12700">
            <a:miter lim="400000"/>
          </a:ln>
        </p:spPr>
      </p:pic>
      <p:sp>
        <p:nvSpPr>
          <p:cNvPr id="883" name="幻燈片編號"/>
          <p:cNvSpPr txBox="1">
            <a:spLocks noGrp="1"/>
          </p:cNvSpPr>
          <p:nvPr>
            <p:ph type="sldNum" sz="quarter" idx="2"/>
          </p:nvPr>
        </p:nvSpPr>
        <p:spPr>
          <a:xfrm>
            <a:off x="11918352"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89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9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92" name="圖片 11" descr="圖片 11"/>
          <p:cNvPicPr>
            <a:picLocks noChangeAspect="1"/>
          </p:cNvPicPr>
          <p:nvPr/>
        </p:nvPicPr>
        <p:blipFill>
          <a:blip r:embed="rId2"/>
          <a:srcRect r="31073"/>
          <a:stretch>
            <a:fillRect/>
          </a:stretch>
        </p:blipFill>
        <p:spPr>
          <a:xfrm>
            <a:off x="16933" y="-7944"/>
            <a:ext cx="1950609" cy="508011"/>
          </a:xfrm>
          <a:prstGeom prst="rect">
            <a:avLst/>
          </a:prstGeom>
          <a:ln w="12700">
            <a:miter lim="400000"/>
          </a:ln>
        </p:spPr>
      </p:pic>
      <p:sp>
        <p:nvSpPr>
          <p:cNvPr id="893"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894" name="內文層級一…"/>
          <p:cNvSpPr txBox="1">
            <a:spLocks noGrp="1"/>
          </p:cNvSpPr>
          <p:nvPr>
            <p:ph type="body" idx="1"/>
          </p:nvPr>
        </p:nvSpPr>
        <p:spPr>
          <a:xfrm>
            <a:off x="609600" y="981075"/>
            <a:ext cx="10972800" cy="5145088"/>
          </a:xfrm>
          <a:prstGeom prst="rect">
            <a:avLst/>
          </a:prstGeom>
        </p:spPr>
        <p:txBody>
          <a:bodyPr/>
          <a:lstStyle>
            <a:lvl1pPr>
              <a:spcBef>
                <a:spcPts val="500"/>
              </a:spcBef>
              <a:buClr>
                <a:srgbClr val="0070C0"/>
              </a:buClr>
              <a:buChar char="■"/>
              <a:defRPr sz="2400" b="1">
                <a:solidFill>
                  <a:srgbClr val="0070C0"/>
                </a:solidFill>
                <a:latin typeface="+mn-lt"/>
                <a:ea typeface="+mn-ea"/>
                <a:cs typeface="+mn-cs"/>
                <a:sym typeface="Calibri"/>
              </a:defRPr>
            </a:lvl1pPr>
            <a:lvl2pPr marL="800100" indent="-342900">
              <a:spcBef>
                <a:spcPts val="500"/>
              </a:spcBef>
              <a:buClr>
                <a:srgbClr val="0070C0"/>
              </a:buClr>
              <a:buChar char="−"/>
              <a:defRPr sz="2400" b="1">
                <a:solidFill>
                  <a:srgbClr val="0070C0"/>
                </a:solidFill>
                <a:latin typeface="+mn-lt"/>
                <a:ea typeface="+mn-ea"/>
                <a:cs typeface="+mn-cs"/>
                <a:sym typeface="Calibri"/>
              </a:defRPr>
            </a:lvl2pPr>
            <a:lvl3pPr>
              <a:spcBef>
                <a:spcPts val="500"/>
              </a:spcBef>
              <a:buClr>
                <a:srgbClr val="0070C0"/>
              </a:buClr>
              <a:defRPr sz="2400" b="1">
                <a:solidFill>
                  <a:srgbClr val="0070C0"/>
                </a:solidFill>
                <a:latin typeface="+mn-lt"/>
                <a:ea typeface="+mn-ea"/>
                <a:cs typeface="+mn-cs"/>
                <a:sym typeface="Calibri"/>
              </a:defRPr>
            </a:lvl3pPr>
            <a:lvl4pPr marL="1714500" indent="-342900">
              <a:spcBef>
                <a:spcPts val="500"/>
              </a:spcBef>
              <a:buClr>
                <a:srgbClr val="0070C0"/>
              </a:buClr>
              <a:buChar char="✓"/>
              <a:defRPr sz="2400" b="1">
                <a:solidFill>
                  <a:srgbClr val="0070C0"/>
                </a:solidFill>
                <a:latin typeface="+mn-lt"/>
                <a:ea typeface="+mn-ea"/>
                <a:cs typeface="+mn-cs"/>
                <a:sym typeface="Calibri"/>
              </a:defRPr>
            </a:lvl4pPr>
            <a:lvl5pPr marL="2103120" indent="-274320">
              <a:spcBef>
                <a:spcPts val="500"/>
              </a:spcBef>
              <a:buClr>
                <a:srgbClr val="0070C0"/>
              </a:buClr>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895" name="幻燈片編號"/>
          <p:cNvSpPr txBox="1">
            <a:spLocks noGrp="1"/>
          </p:cNvSpPr>
          <p:nvPr>
            <p:ph type="sldNum" sz="quarter" idx="2"/>
          </p:nvPr>
        </p:nvSpPr>
        <p:spPr>
          <a:xfrm>
            <a:off x="11918352"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902"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03"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04" name="圖片 11" descr="圖片 11"/>
          <p:cNvPicPr>
            <a:picLocks noChangeAspect="1"/>
          </p:cNvPicPr>
          <p:nvPr/>
        </p:nvPicPr>
        <p:blipFill>
          <a:blip r:embed="rId2"/>
          <a:srcRect r="31073"/>
          <a:stretch>
            <a:fillRect/>
          </a:stretch>
        </p:blipFill>
        <p:spPr>
          <a:xfrm>
            <a:off x="16933" y="-7944"/>
            <a:ext cx="1950609" cy="508011"/>
          </a:xfrm>
          <a:prstGeom prst="rect">
            <a:avLst/>
          </a:prstGeom>
          <a:ln w="12700">
            <a:miter lim="400000"/>
          </a:ln>
        </p:spPr>
      </p:pic>
      <p:sp>
        <p:nvSpPr>
          <p:cNvPr id="905"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06" name="幻燈片編號"/>
          <p:cNvSpPr txBox="1">
            <a:spLocks noGrp="1"/>
          </p:cNvSpPr>
          <p:nvPr>
            <p:ph type="sldNum" sz="quarter" idx="2"/>
          </p:nvPr>
        </p:nvSpPr>
        <p:spPr>
          <a:xfrm>
            <a:off x="11918352"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81" name="圖片 11" descr="圖片 11"/>
          <p:cNvPicPr>
            <a:picLocks noChangeAspect="1"/>
          </p:cNvPicPr>
          <p:nvPr/>
        </p:nvPicPr>
        <p:blipFill>
          <a:blip r:embed="rId3"/>
          <a:stretch>
            <a:fillRect/>
          </a:stretch>
        </p:blipFill>
        <p:spPr>
          <a:xfrm>
            <a:off x="11020280" y="103449"/>
            <a:ext cx="910318" cy="380934"/>
          </a:xfrm>
          <a:prstGeom prst="rect">
            <a:avLst/>
          </a:prstGeom>
          <a:ln w="12700">
            <a:miter lim="400000"/>
          </a:ln>
        </p:spPr>
      </p:pic>
      <p:sp>
        <p:nvSpPr>
          <p:cNvPr id="8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 name="大標題文字"/>
          <p:cNvSpPr txBox="1">
            <a:spLocks noGrp="1"/>
          </p:cNvSpPr>
          <p:nvPr>
            <p:ph type="title"/>
          </p:nvPr>
        </p:nvSpPr>
        <p:spPr>
          <a:xfrm>
            <a:off x="963084" y="4406901"/>
            <a:ext cx="10363201" cy="1362081"/>
          </a:xfrm>
          <a:prstGeom prst="rect">
            <a:avLst/>
          </a:prstGeom>
        </p:spPr>
        <p:txBody>
          <a:bodyPr/>
          <a:lstStyle>
            <a:lvl1pPr>
              <a:defRPr sz="4000" b="1" cap="all"/>
            </a:lvl1pPr>
          </a:lstStyle>
          <a:p>
            <a:r>
              <a:t>大標題文字</a:t>
            </a:r>
          </a:p>
        </p:txBody>
      </p:sp>
      <p:sp>
        <p:nvSpPr>
          <p:cNvPr id="84" name="內文層級一…"/>
          <p:cNvSpPr txBox="1">
            <a:spLocks noGrp="1"/>
          </p:cNvSpPr>
          <p:nvPr>
            <p:ph type="body" sz="quarter" idx="1"/>
          </p:nvPr>
        </p:nvSpPr>
        <p:spPr>
          <a:xfrm>
            <a:off x="963084" y="2906713"/>
            <a:ext cx="10363201" cy="1500193"/>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8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標題及表格">
    <p:spTree>
      <p:nvGrpSpPr>
        <p:cNvPr id="1" name=""/>
        <p:cNvGrpSpPr/>
        <p:nvPr/>
      </p:nvGrpSpPr>
      <p:grpSpPr>
        <a:xfrm>
          <a:off x="0" y="0"/>
          <a:ext cx="0" cy="0"/>
          <a:chOff x="0" y="0"/>
          <a:chExt cx="0" cy="0"/>
        </a:xfrm>
      </p:grpSpPr>
      <p:sp>
        <p:nvSpPr>
          <p:cNvPr id="913"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14"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15" name="圖片 11" descr="圖片 11"/>
          <p:cNvPicPr>
            <a:picLocks noChangeAspect="1"/>
          </p:cNvPicPr>
          <p:nvPr/>
        </p:nvPicPr>
        <p:blipFill>
          <a:blip r:embed="rId2"/>
          <a:srcRect r="31073"/>
          <a:stretch>
            <a:fillRect/>
          </a:stretch>
        </p:blipFill>
        <p:spPr>
          <a:xfrm>
            <a:off x="16933" y="-7944"/>
            <a:ext cx="1950609" cy="508011"/>
          </a:xfrm>
          <a:prstGeom prst="rect">
            <a:avLst/>
          </a:prstGeom>
          <a:ln w="12700">
            <a:miter lim="400000"/>
          </a:ln>
        </p:spPr>
      </p:pic>
      <p:sp>
        <p:nvSpPr>
          <p:cNvPr id="916"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17" name="幻燈片編號"/>
          <p:cNvSpPr txBox="1">
            <a:spLocks noGrp="1"/>
          </p:cNvSpPr>
          <p:nvPr>
            <p:ph type="sldNum" sz="quarter" idx="2"/>
          </p:nvPr>
        </p:nvSpPr>
        <p:spPr>
          <a:xfrm>
            <a:off x="11918352"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標題，文字及兩項物件">
    <p:spTree>
      <p:nvGrpSpPr>
        <p:cNvPr id="1" name=""/>
        <p:cNvGrpSpPr/>
        <p:nvPr/>
      </p:nvGrpSpPr>
      <p:grpSpPr>
        <a:xfrm>
          <a:off x="0" y="0"/>
          <a:ext cx="0" cy="0"/>
          <a:chOff x="0" y="0"/>
          <a:chExt cx="0" cy="0"/>
        </a:xfrm>
      </p:grpSpPr>
      <p:sp>
        <p:nvSpPr>
          <p:cNvPr id="92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25"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26" name="圖片 11" descr="圖片 11"/>
          <p:cNvPicPr>
            <a:picLocks noChangeAspect="1"/>
          </p:cNvPicPr>
          <p:nvPr/>
        </p:nvPicPr>
        <p:blipFill>
          <a:blip r:embed="rId2"/>
          <a:srcRect r="31073"/>
          <a:stretch>
            <a:fillRect/>
          </a:stretch>
        </p:blipFill>
        <p:spPr>
          <a:xfrm>
            <a:off x="16933" y="-7944"/>
            <a:ext cx="1950609" cy="508011"/>
          </a:xfrm>
          <a:prstGeom prst="rect">
            <a:avLst/>
          </a:prstGeom>
          <a:ln w="12700">
            <a:miter lim="400000"/>
          </a:ln>
        </p:spPr>
      </p:pic>
      <p:sp>
        <p:nvSpPr>
          <p:cNvPr id="927"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28" name="內文層級一…"/>
          <p:cNvSpPr txBox="1">
            <a:spLocks noGrp="1"/>
          </p:cNvSpPr>
          <p:nvPr>
            <p:ph type="body" sz="half" idx="1"/>
          </p:nvPr>
        </p:nvSpPr>
        <p:spPr>
          <a:xfrm>
            <a:off x="609604" y="981075"/>
            <a:ext cx="5392617" cy="5145088"/>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29" name="幻燈片編號"/>
          <p:cNvSpPr txBox="1">
            <a:spLocks noGrp="1"/>
          </p:cNvSpPr>
          <p:nvPr>
            <p:ph type="sldNum" sz="quarter" idx="2"/>
          </p:nvPr>
        </p:nvSpPr>
        <p:spPr>
          <a:xfrm>
            <a:off x="11918352"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93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37"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38" name="圖片 11" descr="圖片 11"/>
          <p:cNvPicPr>
            <a:picLocks noChangeAspect="1"/>
          </p:cNvPicPr>
          <p:nvPr/>
        </p:nvPicPr>
        <p:blipFill>
          <a:blip r:embed="rId2"/>
          <a:srcRect r="31073"/>
          <a:stretch>
            <a:fillRect/>
          </a:stretch>
        </p:blipFill>
        <p:spPr>
          <a:xfrm>
            <a:off x="16933" y="-7944"/>
            <a:ext cx="1950609" cy="508011"/>
          </a:xfrm>
          <a:prstGeom prst="rect">
            <a:avLst/>
          </a:prstGeom>
          <a:ln w="12700">
            <a:miter lim="400000"/>
          </a:ln>
        </p:spPr>
      </p:pic>
      <p:sp>
        <p:nvSpPr>
          <p:cNvPr id="939" name="大標題文字"/>
          <p:cNvSpPr txBox="1">
            <a:spLocks noGrp="1"/>
          </p:cNvSpPr>
          <p:nvPr>
            <p:ph type="title"/>
          </p:nvPr>
        </p:nvSpPr>
        <p:spPr>
          <a:xfrm>
            <a:off x="914400" y="2130591"/>
            <a:ext cx="10363200" cy="1470031"/>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40"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41" name="幻燈片編號"/>
          <p:cNvSpPr txBox="1">
            <a:spLocks noGrp="1"/>
          </p:cNvSpPr>
          <p:nvPr>
            <p:ph type="sldNum" sz="quarter" idx="2"/>
          </p:nvPr>
        </p:nvSpPr>
        <p:spPr>
          <a:xfrm>
            <a:off x="11918352"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4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49"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50" name="圖片 11" descr="圖片 11"/>
          <p:cNvPicPr>
            <a:picLocks noChangeAspect="1"/>
          </p:cNvPicPr>
          <p:nvPr/>
        </p:nvPicPr>
        <p:blipFill>
          <a:blip r:embed="rId2"/>
          <a:srcRect r="31073"/>
          <a:stretch>
            <a:fillRect/>
          </a:stretch>
        </p:blipFill>
        <p:spPr>
          <a:xfrm>
            <a:off x="16933" y="-7944"/>
            <a:ext cx="1950609" cy="508011"/>
          </a:xfrm>
          <a:prstGeom prst="rect">
            <a:avLst/>
          </a:prstGeom>
          <a:ln w="12700">
            <a:miter lim="400000"/>
          </a:ln>
        </p:spPr>
      </p:pic>
      <p:sp>
        <p:nvSpPr>
          <p:cNvPr id="951"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52" name="內文層級一…"/>
          <p:cNvSpPr txBox="1">
            <a:spLocks noGrp="1"/>
          </p:cNvSpPr>
          <p:nvPr>
            <p:ph type="body" sz="half" idx="1"/>
          </p:nvPr>
        </p:nvSpPr>
        <p:spPr>
          <a:xfrm>
            <a:off x="609604" y="981075"/>
            <a:ext cx="5392617" cy="5145088"/>
          </a:xfrm>
          <a:prstGeom prst="rect">
            <a:avLst/>
          </a:prstGeom>
        </p:spPr>
        <p:txBody>
          <a:bodyPr/>
          <a:lstStyle>
            <a:lvl1pPr>
              <a:spcBef>
                <a:spcPts val="600"/>
              </a:spcBef>
              <a:buClr>
                <a:srgbClr val="FF0066"/>
              </a:buClr>
              <a:buFont typeface="Calibri"/>
              <a:buChar char="➢"/>
              <a:defRPr sz="2800" b="1">
                <a:solidFill>
                  <a:srgbClr val="0070C0"/>
                </a:solidFill>
                <a:latin typeface="+mn-lt"/>
                <a:ea typeface="+mn-ea"/>
                <a:cs typeface="+mn-cs"/>
                <a:sym typeface="Calibri"/>
              </a:defRPr>
            </a:lvl1pPr>
            <a:lvl2pPr marL="674687" indent="-333375">
              <a:spcBef>
                <a:spcPts val="600"/>
              </a:spcBef>
              <a:buClr>
                <a:srgbClr val="FF0066"/>
              </a:buClr>
              <a:buFont typeface="Calibri"/>
              <a:buChar char="✓"/>
              <a:defRPr sz="2800" b="1">
                <a:solidFill>
                  <a:srgbClr val="0070C0"/>
                </a:solidFill>
                <a:latin typeface="+mn-lt"/>
                <a:ea typeface="+mn-ea"/>
                <a:cs typeface="+mn-cs"/>
                <a:sym typeface="Calibri"/>
              </a:defRPr>
            </a:lvl2pPr>
            <a:lvl3pPr marL="1234438" indent="-320038">
              <a:spcBef>
                <a:spcPts val="600"/>
              </a:spcBef>
              <a:buClr>
                <a:srgbClr val="FF0066"/>
              </a:buClr>
              <a:buFont typeface="Calibri"/>
              <a:defRPr sz="2800" b="1">
                <a:solidFill>
                  <a:srgbClr val="0070C0"/>
                </a:solidFill>
                <a:latin typeface="+mn-lt"/>
                <a:ea typeface="+mn-ea"/>
                <a:cs typeface="+mn-cs"/>
                <a:sym typeface="Calibri"/>
              </a:defRPr>
            </a:lvl3pPr>
            <a:lvl4pPr marL="1727200" indent="-355600">
              <a:spcBef>
                <a:spcPts val="600"/>
              </a:spcBef>
              <a:buClr>
                <a:srgbClr val="FF0066"/>
              </a:buClr>
              <a:buFont typeface="Calibri"/>
              <a:buChar char="p"/>
              <a:defRPr sz="2800" b="1">
                <a:solidFill>
                  <a:srgbClr val="0070C0"/>
                </a:solidFill>
                <a:latin typeface="+mn-lt"/>
                <a:ea typeface="+mn-ea"/>
                <a:cs typeface="+mn-cs"/>
                <a:sym typeface="Calibri"/>
              </a:defRPr>
            </a:lvl4pPr>
            <a:lvl5pPr marL="2184400" indent="-355600">
              <a:spcBef>
                <a:spcPts val="600"/>
              </a:spcBef>
              <a:buClr>
                <a:srgbClr val="FF0066"/>
              </a:buClr>
              <a:buFont typeface="Calibri"/>
              <a:buChar char="➢"/>
              <a:defRPr sz="28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53" name="幻燈片編號"/>
          <p:cNvSpPr txBox="1">
            <a:spLocks noGrp="1"/>
          </p:cNvSpPr>
          <p:nvPr>
            <p:ph type="sldNum" sz="quarter" idx="2"/>
          </p:nvPr>
        </p:nvSpPr>
        <p:spPr>
          <a:xfrm>
            <a:off x="11918352"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x">
  <p:cSld name="物件">
    <p:spTree>
      <p:nvGrpSpPr>
        <p:cNvPr id="1" name=""/>
        <p:cNvGrpSpPr/>
        <p:nvPr/>
      </p:nvGrpSpPr>
      <p:grpSpPr>
        <a:xfrm>
          <a:off x="0" y="0"/>
          <a:ext cx="0" cy="0"/>
          <a:chOff x="0" y="0"/>
          <a:chExt cx="0" cy="0"/>
        </a:xfrm>
      </p:grpSpPr>
      <p:sp>
        <p:nvSpPr>
          <p:cNvPr id="96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6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62" name="圖片 11" descr="圖片 11"/>
          <p:cNvPicPr>
            <a:picLocks noChangeAspect="1"/>
          </p:cNvPicPr>
          <p:nvPr/>
        </p:nvPicPr>
        <p:blipFill>
          <a:blip r:embed="rId2"/>
          <a:srcRect r="31073"/>
          <a:stretch>
            <a:fillRect/>
          </a:stretch>
        </p:blipFill>
        <p:spPr>
          <a:xfrm>
            <a:off x="16933" y="-7944"/>
            <a:ext cx="1950609" cy="508011"/>
          </a:xfrm>
          <a:prstGeom prst="rect">
            <a:avLst/>
          </a:prstGeom>
          <a:ln w="12700">
            <a:miter lim="400000"/>
          </a:ln>
        </p:spPr>
      </p:pic>
      <p:sp>
        <p:nvSpPr>
          <p:cNvPr id="963" name="內文層級一…"/>
          <p:cNvSpPr txBox="1">
            <a:spLocks noGrp="1"/>
          </p:cNvSpPr>
          <p:nvPr>
            <p:ph type="body" idx="1"/>
          </p:nvPr>
        </p:nvSpPr>
        <p:spPr>
          <a:xfrm>
            <a:off x="609600" y="166"/>
            <a:ext cx="10972800" cy="6126163"/>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64" name="幻燈片編號"/>
          <p:cNvSpPr txBox="1">
            <a:spLocks noGrp="1"/>
          </p:cNvSpPr>
          <p:nvPr>
            <p:ph type="sldNum" sz="quarter" idx="2"/>
          </p:nvPr>
        </p:nvSpPr>
        <p:spPr>
          <a:xfrm>
            <a:off x="11918352"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x">
  <p:cSld name="15_標題及物件">
    <p:spTree>
      <p:nvGrpSpPr>
        <p:cNvPr id="1" name=""/>
        <p:cNvGrpSpPr/>
        <p:nvPr/>
      </p:nvGrpSpPr>
      <p:grpSpPr>
        <a:xfrm>
          <a:off x="0" y="0"/>
          <a:ext cx="0" cy="0"/>
          <a:chOff x="0" y="0"/>
          <a:chExt cx="0" cy="0"/>
        </a:xfrm>
      </p:grpSpPr>
      <p:sp>
        <p:nvSpPr>
          <p:cNvPr id="971"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72"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73" name="圖片 11" descr="圖片 11"/>
          <p:cNvPicPr>
            <a:picLocks noChangeAspect="1"/>
          </p:cNvPicPr>
          <p:nvPr/>
        </p:nvPicPr>
        <p:blipFill>
          <a:blip r:embed="rId2"/>
          <a:srcRect r="31073"/>
          <a:stretch>
            <a:fillRect/>
          </a:stretch>
        </p:blipFill>
        <p:spPr>
          <a:xfrm>
            <a:off x="16933" y="-7944"/>
            <a:ext cx="1950609" cy="508011"/>
          </a:xfrm>
          <a:prstGeom prst="rect">
            <a:avLst/>
          </a:prstGeom>
          <a:ln w="12700">
            <a:miter lim="400000"/>
          </a:ln>
        </p:spPr>
      </p:pic>
      <p:sp>
        <p:nvSpPr>
          <p:cNvPr id="974" name="大標題文字"/>
          <p:cNvSpPr txBox="1">
            <a:spLocks noGrp="1"/>
          </p:cNvSpPr>
          <p:nvPr>
            <p:ph type="title"/>
          </p:nvPr>
        </p:nvSpPr>
        <p:spPr>
          <a:xfrm>
            <a:off x="0" y="208799"/>
            <a:ext cx="12192000" cy="1008004"/>
          </a:xfrm>
          <a:prstGeom prst="rect">
            <a:avLst/>
          </a:prstGeom>
        </p:spPr>
        <p:txBody>
          <a:bodyPr anchor="ctr"/>
          <a:lstStyle>
            <a:lvl1pPr algn="ctr">
              <a:defRPr sz="3200" b="1">
                <a:solidFill>
                  <a:srgbClr val="000099"/>
                </a:solidFill>
                <a:effectLst>
                  <a:outerShdw blurRad="38100" dist="38100" dir="2700000" rotWithShape="0">
                    <a:srgbClr val="C0C0C0"/>
                  </a:outerShdw>
                </a:effectLst>
              </a:defRPr>
            </a:lvl1pPr>
          </a:lstStyle>
          <a:p>
            <a:r>
              <a:t>大標題文字</a:t>
            </a:r>
          </a:p>
        </p:txBody>
      </p:sp>
      <p:sp>
        <p:nvSpPr>
          <p:cNvPr id="975" name="內文層級一…"/>
          <p:cNvSpPr txBox="1">
            <a:spLocks noGrp="1"/>
          </p:cNvSpPr>
          <p:nvPr>
            <p:ph type="body" idx="1"/>
          </p:nvPr>
        </p:nvSpPr>
        <p:spPr>
          <a:xfrm>
            <a:off x="609600" y="858413"/>
            <a:ext cx="10972800" cy="5267755"/>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76" name="文字版面配置區 8"/>
          <p:cNvSpPr>
            <a:spLocks noGrp="1"/>
          </p:cNvSpPr>
          <p:nvPr>
            <p:ph type="body" sz="quarter" idx="21"/>
          </p:nvPr>
        </p:nvSpPr>
        <p:spPr>
          <a:xfrm>
            <a:off x="96000" y="6650297"/>
            <a:ext cx="4415965" cy="188647"/>
          </a:xfrm>
          <a:prstGeom prst="rect">
            <a:avLst/>
          </a:prstGeom>
        </p:spPr>
        <p:txBody>
          <a:bodyPr lIns="0" tIns="0" rIns="0" bIns="0" anchor="ctr"/>
          <a:lstStyle/>
          <a:p>
            <a:pPr marL="147447" indent="-147447" defTabSz="393192">
              <a:spcBef>
                <a:spcPts val="300"/>
              </a:spcBef>
              <a:defRPr sz="1376"/>
            </a:pPr>
            <a:endParaRPr/>
          </a:p>
        </p:txBody>
      </p:sp>
      <p:sp>
        <p:nvSpPr>
          <p:cNvPr id="977" name="幻燈片編號"/>
          <p:cNvSpPr txBox="1">
            <a:spLocks noGrp="1"/>
          </p:cNvSpPr>
          <p:nvPr>
            <p:ph type="sldNum" sz="quarter" idx="2"/>
          </p:nvPr>
        </p:nvSpPr>
        <p:spPr>
          <a:xfrm>
            <a:off x="11918352"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sp>
        <p:nvSpPr>
          <p:cNvPr id="98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85"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86" name="圖片 11" descr="圖片 11"/>
          <p:cNvPicPr>
            <a:picLocks noChangeAspect="1"/>
          </p:cNvPicPr>
          <p:nvPr/>
        </p:nvPicPr>
        <p:blipFill>
          <a:blip r:embed="rId2"/>
          <a:srcRect r="31073"/>
          <a:stretch>
            <a:fillRect/>
          </a:stretch>
        </p:blipFill>
        <p:spPr>
          <a:xfrm>
            <a:off x="16933" y="-7944"/>
            <a:ext cx="1950609" cy="508011"/>
          </a:xfrm>
          <a:prstGeom prst="rect">
            <a:avLst/>
          </a:prstGeom>
          <a:ln w="12700">
            <a:miter lim="400000"/>
          </a:ln>
        </p:spPr>
      </p:pic>
      <p:sp>
        <p:nvSpPr>
          <p:cNvPr id="987" name="大標題文字"/>
          <p:cNvSpPr txBox="1">
            <a:spLocks noGrp="1"/>
          </p:cNvSpPr>
          <p:nvPr>
            <p:ph type="title"/>
          </p:nvPr>
        </p:nvSpPr>
        <p:spPr>
          <a:xfrm>
            <a:off x="914400" y="2130567"/>
            <a:ext cx="10363200" cy="1470031"/>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8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89" name="幻燈片編號"/>
          <p:cNvSpPr txBox="1">
            <a:spLocks noGrp="1"/>
          </p:cNvSpPr>
          <p:nvPr>
            <p:ph type="sldNum" sz="quarter" idx="2"/>
          </p:nvPr>
        </p:nvSpPr>
        <p:spPr>
          <a:xfrm>
            <a:off x="11918352"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99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97"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98" name="圖片 11" descr="圖片 11"/>
          <p:cNvPicPr>
            <a:picLocks noChangeAspect="1"/>
          </p:cNvPicPr>
          <p:nvPr/>
        </p:nvPicPr>
        <p:blipFill>
          <a:blip r:embed="rId2"/>
          <a:srcRect r="31073"/>
          <a:stretch>
            <a:fillRect/>
          </a:stretch>
        </p:blipFill>
        <p:spPr>
          <a:xfrm>
            <a:off x="16933" y="-7944"/>
            <a:ext cx="1950609" cy="508011"/>
          </a:xfrm>
          <a:prstGeom prst="rect">
            <a:avLst/>
          </a:prstGeom>
          <a:ln w="12700">
            <a:miter lim="400000"/>
          </a:ln>
        </p:spPr>
      </p:pic>
      <p:sp>
        <p:nvSpPr>
          <p:cNvPr id="999" name="內文層級一…"/>
          <p:cNvSpPr txBox="1">
            <a:spLocks noGrp="1"/>
          </p:cNvSpPr>
          <p:nvPr>
            <p:ph type="body" idx="1"/>
          </p:nvPr>
        </p:nvSpPr>
        <p:spPr>
          <a:xfrm>
            <a:off x="609604" y="1278467"/>
            <a:ext cx="11152717" cy="4919134"/>
          </a:xfrm>
          <a:prstGeom prst="rect">
            <a:avLst/>
          </a:prstGeom>
        </p:spPr>
        <p:txBody>
          <a:bodyPr/>
          <a:lstStyle>
            <a:lvl1pPr>
              <a:spcBef>
                <a:spcPts val="500"/>
              </a:spcBef>
              <a:buClr>
                <a:srgbClr val="FF0066"/>
              </a:buClr>
              <a:buFont typeface="Arial"/>
              <a:buChar char="➢"/>
              <a:defRPr sz="2400" b="1">
                <a:solidFill>
                  <a:srgbClr val="0070C0"/>
                </a:solidFill>
              </a:defRPr>
            </a:lvl1pPr>
            <a:lvl2pPr marL="684212" indent="-342900">
              <a:spcBef>
                <a:spcPts val="500"/>
              </a:spcBef>
              <a:buClr>
                <a:srgbClr val="FF0066"/>
              </a:buClr>
              <a:buFont typeface="Arial"/>
              <a:buChar char="✓"/>
              <a:defRPr sz="2400" b="1">
                <a:solidFill>
                  <a:srgbClr val="0070C0"/>
                </a:solidFill>
              </a:defRPr>
            </a:lvl2pPr>
            <a:lvl3pPr>
              <a:spcBef>
                <a:spcPts val="500"/>
              </a:spcBef>
              <a:buClr>
                <a:srgbClr val="FF0066"/>
              </a:buClr>
              <a:buFont typeface="Arial"/>
              <a:defRPr sz="2400" b="1">
                <a:solidFill>
                  <a:srgbClr val="0070C0"/>
                </a:solidFill>
              </a:defRPr>
            </a:lvl3pPr>
            <a:lvl4pPr marL="1676400" indent="-304800">
              <a:spcBef>
                <a:spcPts val="500"/>
              </a:spcBef>
              <a:buClr>
                <a:srgbClr val="FF0066"/>
              </a:buClr>
              <a:buFont typeface="Arial"/>
              <a:buChar char="p"/>
              <a:defRPr sz="2400" b="1">
                <a:solidFill>
                  <a:srgbClr val="0070C0"/>
                </a:solidFill>
              </a:defRPr>
            </a:lvl4pPr>
            <a:lvl5pPr marL="2171700" indent="-342900">
              <a:spcBef>
                <a:spcPts val="500"/>
              </a:spcBef>
              <a:buClr>
                <a:srgbClr val="FF0066"/>
              </a:buClr>
              <a:buFont typeface="Arial"/>
              <a:buChar char="➢"/>
              <a:defRPr sz="2400" b="1">
                <a:solidFill>
                  <a:srgbClr val="0070C0"/>
                </a:solidFill>
              </a:defRPr>
            </a:lvl5pPr>
          </a:lstStyle>
          <a:p>
            <a:r>
              <a:t>內文層級一</a:t>
            </a:r>
          </a:p>
          <a:p>
            <a:pPr lvl="1"/>
            <a:r>
              <a:t>內文層級二</a:t>
            </a:r>
          </a:p>
          <a:p>
            <a:pPr lvl="2"/>
            <a:r>
              <a:t>內文層級三</a:t>
            </a:r>
          </a:p>
          <a:p>
            <a:pPr lvl="3"/>
            <a:r>
              <a:t>內文層級四</a:t>
            </a:r>
          </a:p>
          <a:p>
            <a:pPr lvl="4"/>
            <a:r>
              <a:t>內文層級五</a:t>
            </a:r>
          </a:p>
        </p:txBody>
      </p:sp>
      <p:sp>
        <p:nvSpPr>
          <p:cNvPr id="1000" name="大標題文字"/>
          <p:cNvSpPr txBox="1">
            <a:spLocks noGrp="1"/>
          </p:cNvSpPr>
          <p:nvPr>
            <p:ph type="title"/>
          </p:nvPr>
        </p:nvSpPr>
        <p:spPr>
          <a:xfrm>
            <a:off x="0" y="405142"/>
            <a:ext cx="12192000" cy="775761"/>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01" name="幻燈片編號"/>
          <p:cNvSpPr txBox="1">
            <a:spLocks noGrp="1"/>
          </p:cNvSpPr>
          <p:nvPr>
            <p:ph type="sldNum" sz="quarter" idx="2"/>
          </p:nvPr>
        </p:nvSpPr>
        <p:spPr>
          <a:xfrm>
            <a:off x="11918352"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1_兩項物件">
    <p:spTree>
      <p:nvGrpSpPr>
        <p:cNvPr id="1" name=""/>
        <p:cNvGrpSpPr/>
        <p:nvPr/>
      </p:nvGrpSpPr>
      <p:grpSpPr>
        <a:xfrm>
          <a:off x="0" y="0"/>
          <a:ext cx="0" cy="0"/>
          <a:chOff x="0" y="0"/>
          <a:chExt cx="0" cy="0"/>
        </a:xfrm>
      </p:grpSpPr>
      <p:sp>
        <p:nvSpPr>
          <p:cNvPr id="100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09"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10" name="圖片 11" descr="圖片 11"/>
          <p:cNvPicPr>
            <a:picLocks noChangeAspect="1"/>
          </p:cNvPicPr>
          <p:nvPr/>
        </p:nvPicPr>
        <p:blipFill>
          <a:blip r:embed="rId2"/>
          <a:srcRect r="31073"/>
          <a:stretch>
            <a:fillRect/>
          </a:stretch>
        </p:blipFill>
        <p:spPr>
          <a:xfrm>
            <a:off x="16933" y="-7944"/>
            <a:ext cx="1950609" cy="508011"/>
          </a:xfrm>
          <a:prstGeom prst="rect">
            <a:avLst/>
          </a:prstGeom>
          <a:ln w="12700">
            <a:miter lim="400000"/>
          </a:ln>
        </p:spPr>
      </p:pic>
      <p:sp>
        <p:nvSpPr>
          <p:cNvPr id="1011" name="大標題文字"/>
          <p:cNvSpPr txBox="1">
            <a:spLocks noGrp="1"/>
          </p:cNvSpPr>
          <p:nvPr>
            <p:ph type="title"/>
          </p:nvPr>
        </p:nvSpPr>
        <p:spPr>
          <a:xfrm>
            <a:off x="457209" y="308091"/>
            <a:ext cx="11317114" cy="614366"/>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12" name="內文層級一…"/>
          <p:cNvSpPr txBox="1">
            <a:spLocks noGrp="1"/>
          </p:cNvSpPr>
          <p:nvPr>
            <p:ph type="body" idx="1"/>
          </p:nvPr>
        </p:nvSpPr>
        <p:spPr>
          <a:xfrm>
            <a:off x="457201" y="1090244"/>
            <a:ext cx="11324492" cy="5249013"/>
          </a:xfrm>
          <a:prstGeom prst="rect">
            <a:avLst/>
          </a:prstGeom>
        </p:spPr>
        <p:txBody>
          <a:bodyPr/>
          <a:lstStyle>
            <a:lvl1pPr marL="273050" indent="-27305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1pPr>
            <a:lvl2pPr marL="694055" indent="-421005">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2pPr>
            <a:lvl3pPr marL="951548" indent="-327658">
              <a:spcBef>
                <a:spcPts val="500"/>
              </a:spcBef>
              <a:buClr>
                <a:srgbClr val="FF0066"/>
              </a:buClr>
              <a:buFont typeface="Times New Roman"/>
              <a:defRPr sz="2400" b="1">
                <a:solidFill>
                  <a:srgbClr val="0070C0"/>
                </a:solidFill>
                <a:latin typeface="Times New Roman"/>
                <a:ea typeface="Times New Roman"/>
                <a:cs typeface="Times New Roman"/>
                <a:sym typeface="Times New Roman"/>
              </a:defRPr>
            </a:lvl3pPr>
            <a:lvl4pPr marL="1224598" indent="-327658">
              <a:spcBef>
                <a:spcPts val="500"/>
              </a:spcBef>
              <a:buClr>
                <a:srgbClr val="FF0066"/>
              </a:buClr>
              <a:buFont typeface="Times New Roman"/>
              <a:buChar char="p"/>
              <a:defRPr sz="2400" b="1">
                <a:solidFill>
                  <a:srgbClr val="0070C0"/>
                </a:solidFill>
                <a:latin typeface="Times New Roman"/>
                <a:ea typeface="Times New Roman"/>
                <a:cs typeface="Times New Roman"/>
                <a:sym typeface="Times New Roman"/>
              </a:defRPr>
            </a:lvl4pPr>
            <a:lvl5pPr marL="2133600" indent="-30480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5pPr>
          </a:lstStyle>
          <a:p>
            <a:r>
              <a:t>內文層級一</a:t>
            </a:r>
          </a:p>
          <a:p>
            <a:pPr lvl="1"/>
            <a:r>
              <a:t>內文層級二</a:t>
            </a:r>
          </a:p>
          <a:p>
            <a:pPr lvl="2"/>
            <a:r>
              <a:t>內文層級三</a:t>
            </a:r>
          </a:p>
          <a:p>
            <a:pPr lvl="3"/>
            <a:r>
              <a:t>內文層級四</a:t>
            </a:r>
          </a:p>
          <a:p>
            <a:pPr lvl="4"/>
            <a:r>
              <a:t>內文層級五</a:t>
            </a:r>
          </a:p>
        </p:txBody>
      </p:sp>
      <p:sp>
        <p:nvSpPr>
          <p:cNvPr id="1013" name="幻燈片編號"/>
          <p:cNvSpPr txBox="1">
            <a:spLocks noGrp="1"/>
          </p:cNvSpPr>
          <p:nvPr>
            <p:ph type="sldNum" sz="quarter" idx="2"/>
          </p:nvPr>
        </p:nvSpPr>
        <p:spPr>
          <a:xfrm>
            <a:off x="11918352"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4_標題及物件">
    <p:spTree>
      <p:nvGrpSpPr>
        <p:cNvPr id="1" name=""/>
        <p:cNvGrpSpPr/>
        <p:nvPr/>
      </p:nvGrpSpPr>
      <p:grpSpPr>
        <a:xfrm>
          <a:off x="0" y="0"/>
          <a:ext cx="0" cy="0"/>
          <a:chOff x="0" y="0"/>
          <a:chExt cx="0" cy="0"/>
        </a:xfrm>
      </p:grpSpPr>
      <p:sp>
        <p:nvSpPr>
          <p:cNvPr id="102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2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22" name="圖片 11" descr="圖片 11"/>
          <p:cNvPicPr>
            <a:picLocks noChangeAspect="1"/>
          </p:cNvPicPr>
          <p:nvPr/>
        </p:nvPicPr>
        <p:blipFill>
          <a:blip r:embed="rId2"/>
          <a:srcRect r="31073"/>
          <a:stretch>
            <a:fillRect/>
          </a:stretch>
        </p:blipFill>
        <p:spPr>
          <a:xfrm>
            <a:off x="16933" y="-7944"/>
            <a:ext cx="1950609" cy="508011"/>
          </a:xfrm>
          <a:prstGeom prst="rect">
            <a:avLst/>
          </a:prstGeom>
          <a:ln w="12700">
            <a:miter lim="400000"/>
          </a:ln>
        </p:spPr>
      </p:pic>
      <p:sp>
        <p:nvSpPr>
          <p:cNvPr id="1023" name="大標題文字"/>
          <p:cNvSpPr txBox="1">
            <a:spLocks noGrp="1"/>
          </p:cNvSpPr>
          <p:nvPr>
            <p:ph type="title"/>
          </p:nvPr>
        </p:nvSpPr>
        <p:spPr>
          <a:xfrm>
            <a:off x="609600" y="-3"/>
            <a:ext cx="10972800" cy="744390"/>
          </a:xfrm>
          <a:prstGeom prst="rect">
            <a:avLst/>
          </a:prstGeom>
        </p:spPr>
        <p:txBody>
          <a:bodyPr anchor="ctr"/>
          <a:lstStyle>
            <a:lvl1pPr algn="ctr">
              <a:defRPr>
                <a:solidFill>
                  <a:srgbClr val="000099"/>
                </a:solidFill>
                <a:latin typeface="+mn-lt"/>
                <a:ea typeface="+mn-ea"/>
                <a:cs typeface="+mn-cs"/>
                <a:sym typeface="Calibri"/>
              </a:defRPr>
            </a:lvl1pPr>
          </a:lstStyle>
          <a:p>
            <a:r>
              <a:t>大標題文字</a:t>
            </a:r>
          </a:p>
        </p:txBody>
      </p:sp>
      <p:pic>
        <p:nvPicPr>
          <p:cNvPr id="1024" name="Picture 60" descr="Picture 60"/>
          <p:cNvPicPr>
            <a:picLocks noChangeAspect="1"/>
          </p:cNvPicPr>
          <p:nvPr/>
        </p:nvPicPr>
        <p:blipFill>
          <a:blip r:embed="rId3"/>
          <a:stretch>
            <a:fillRect/>
          </a:stretch>
        </p:blipFill>
        <p:spPr>
          <a:xfrm>
            <a:off x="8509000" y="3866591"/>
            <a:ext cx="3683000" cy="2747968"/>
          </a:xfrm>
          <a:prstGeom prst="rect">
            <a:avLst/>
          </a:prstGeom>
          <a:ln w="12700">
            <a:miter lim="400000"/>
          </a:ln>
        </p:spPr>
      </p:pic>
      <p:sp>
        <p:nvSpPr>
          <p:cNvPr id="1025" name="內文層級一…"/>
          <p:cNvSpPr txBox="1">
            <a:spLocks noGrp="1"/>
          </p:cNvSpPr>
          <p:nvPr>
            <p:ph type="body" idx="1"/>
          </p:nvPr>
        </p:nvSpPr>
        <p:spPr>
          <a:xfrm>
            <a:off x="601132" y="1285591"/>
            <a:ext cx="11159068" cy="5100364"/>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770255" indent="-325755">
              <a:spcBef>
                <a:spcPts val="500"/>
              </a:spcBef>
              <a:buClr>
                <a:srgbClr val="FF0066"/>
              </a:buClr>
              <a:buFont typeface="Calibri"/>
              <a:buChar char="−"/>
              <a:defRPr sz="2400" b="1">
                <a:solidFill>
                  <a:srgbClr val="0070C0"/>
                </a:solidFill>
                <a:latin typeface="+mn-lt"/>
                <a:ea typeface="+mn-ea"/>
                <a:cs typeface="+mn-cs"/>
                <a:sym typeface="Calibri"/>
              </a:defRPr>
            </a:lvl2pPr>
            <a:lvl3pPr marL="1260475" indent="-457200">
              <a:spcBef>
                <a:spcPts val="500"/>
              </a:spcBef>
              <a:buClr>
                <a:srgbClr val="FF0066"/>
              </a:buClr>
              <a:buFont typeface="Calibri"/>
              <a:buChar char="➢"/>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1816100" indent="-38100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1026" name="幻燈片編號"/>
          <p:cNvSpPr txBox="1">
            <a:spLocks noGrp="1"/>
          </p:cNvSpPr>
          <p:nvPr>
            <p:ph type="sldNum" sz="quarter" idx="2"/>
          </p:nvPr>
        </p:nvSpPr>
        <p:spPr>
          <a:xfrm>
            <a:off x="11918352" y="6606819"/>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9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94" name="圖片 11" descr="圖片 11"/>
          <p:cNvPicPr>
            <a:picLocks noChangeAspect="1"/>
          </p:cNvPicPr>
          <p:nvPr/>
        </p:nvPicPr>
        <p:blipFill>
          <a:blip r:embed="rId3"/>
          <a:stretch>
            <a:fillRect/>
          </a:stretch>
        </p:blipFill>
        <p:spPr>
          <a:xfrm>
            <a:off x="11020280" y="103449"/>
            <a:ext cx="910318" cy="380934"/>
          </a:xfrm>
          <a:prstGeom prst="rect">
            <a:avLst/>
          </a:prstGeom>
          <a:ln w="12700">
            <a:miter lim="400000"/>
          </a:ln>
        </p:spPr>
      </p:pic>
      <p:sp>
        <p:nvSpPr>
          <p:cNvPr id="9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9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97" name="大標題文字"/>
          <p:cNvSpPr txBox="1">
            <a:spLocks noGrp="1"/>
          </p:cNvSpPr>
          <p:nvPr>
            <p:ph type="title"/>
          </p:nvPr>
        </p:nvSpPr>
        <p:spPr>
          <a:prstGeom prst="rect">
            <a:avLst/>
          </a:prstGeom>
        </p:spPr>
        <p:txBody>
          <a:bodyPr/>
          <a:lstStyle/>
          <a:p>
            <a:r>
              <a:t>大標題文字</a:t>
            </a:r>
          </a:p>
        </p:txBody>
      </p:sp>
      <p:sp>
        <p:nvSpPr>
          <p:cNvPr id="9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10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0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07" name="圖片 11" descr="圖片 11"/>
          <p:cNvPicPr>
            <a:picLocks noChangeAspect="1"/>
          </p:cNvPicPr>
          <p:nvPr/>
        </p:nvPicPr>
        <p:blipFill>
          <a:blip r:embed="rId3"/>
          <a:stretch>
            <a:fillRect/>
          </a:stretch>
        </p:blipFill>
        <p:spPr>
          <a:xfrm>
            <a:off x="11020280" y="103449"/>
            <a:ext cx="910318" cy="380934"/>
          </a:xfrm>
          <a:prstGeom prst="rect">
            <a:avLst/>
          </a:prstGeom>
          <a:ln w="12700">
            <a:miter lim="400000"/>
          </a:ln>
        </p:spPr>
      </p:pic>
      <p:sp>
        <p:nvSpPr>
          <p:cNvPr id="10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09"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110" name="文字版面配置區 4"/>
          <p:cNvSpPr>
            <a:spLocks noGrp="1"/>
          </p:cNvSpPr>
          <p:nvPr>
            <p:ph type="body" sz="quarter" idx="21"/>
          </p:nvPr>
        </p:nvSpPr>
        <p:spPr>
          <a:xfrm>
            <a:off x="6193366" y="1535111"/>
            <a:ext cx="5389041" cy="639769"/>
          </a:xfrm>
          <a:prstGeom prst="rect">
            <a:avLst/>
          </a:prstGeom>
        </p:spPr>
        <p:txBody>
          <a:bodyPr anchor="b"/>
          <a:lstStyle/>
          <a:p>
            <a:endParaRPr/>
          </a:p>
        </p:txBody>
      </p:sp>
      <p:sp>
        <p:nvSpPr>
          <p:cNvPr id="111" name="大標題文字"/>
          <p:cNvSpPr txBox="1">
            <a:spLocks noGrp="1"/>
          </p:cNvSpPr>
          <p:nvPr>
            <p:ph type="title"/>
          </p:nvPr>
        </p:nvSpPr>
        <p:spPr>
          <a:prstGeom prst="rect">
            <a:avLst/>
          </a:prstGeom>
        </p:spPr>
        <p:txBody>
          <a:bodyPr/>
          <a:lstStyle/>
          <a:p>
            <a:r>
              <a:t>大標題文字</a:t>
            </a:r>
          </a:p>
        </p:txBody>
      </p:sp>
      <p:sp>
        <p:nvSpPr>
          <p:cNvPr id="11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11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2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21" name="圖片 11" descr="圖片 11"/>
          <p:cNvPicPr>
            <a:picLocks noChangeAspect="1"/>
          </p:cNvPicPr>
          <p:nvPr/>
        </p:nvPicPr>
        <p:blipFill>
          <a:blip r:embed="rId3"/>
          <a:stretch>
            <a:fillRect/>
          </a:stretch>
        </p:blipFill>
        <p:spPr>
          <a:xfrm>
            <a:off x="11020280" y="103449"/>
            <a:ext cx="910318" cy="380934"/>
          </a:xfrm>
          <a:prstGeom prst="rect">
            <a:avLst/>
          </a:prstGeom>
          <a:ln w="12700">
            <a:miter lim="400000"/>
          </a:ln>
        </p:spPr>
      </p:pic>
      <p:sp>
        <p:nvSpPr>
          <p:cNvPr id="12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23" name="大標題文字"/>
          <p:cNvSpPr txBox="1">
            <a:spLocks noGrp="1"/>
          </p:cNvSpPr>
          <p:nvPr>
            <p:ph type="title"/>
          </p:nvPr>
        </p:nvSpPr>
        <p:spPr>
          <a:prstGeom prst="rect">
            <a:avLst/>
          </a:prstGeom>
        </p:spPr>
        <p:txBody>
          <a:bodyPr/>
          <a:lstStyle/>
          <a:p>
            <a:r>
              <a:t>大標題文字</a:t>
            </a:r>
          </a:p>
        </p:txBody>
      </p:sp>
      <p:sp>
        <p:nvSpPr>
          <p:cNvPr id="124"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image" Target="../media/image2.jpe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 name="Picture 49" descr="Picture 49"/>
          <p:cNvPicPr>
            <a:picLocks noChangeAspect="1"/>
          </p:cNvPicPr>
          <p:nvPr/>
        </p:nvPicPr>
        <p:blipFill>
          <a:blip r:embed="rId71"/>
          <a:stretch>
            <a:fillRect/>
          </a:stretch>
        </p:blipFill>
        <p:spPr>
          <a:xfrm>
            <a:off x="261408" y="83626"/>
            <a:ext cx="1667936" cy="400756"/>
          </a:xfrm>
          <a:prstGeom prst="rect">
            <a:avLst/>
          </a:prstGeom>
          <a:ln w="12700">
            <a:miter lim="400000"/>
          </a:ln>
        </p:spPr>
      </p:pic>
      <p:pic>
        <p:nvPicPr>
          <p:cNvPr id="4" name="圖片 11" descr="圖片 11"/>
          <p:cNvPicPr>
            <a:picLocks noChangeAspect="1"/>
          </p:cNvPicPr>
          <p:nvPr/>
        </p:nvPicPr>
        <p:blipFill>
          <a:blip r:embed="rId72"/>
          <a:stretch>
            <a:fillRect/>
          </a:stretch>
        </p:blipFill>
        <p:spPr>
          <a:xfrm>
            <a:off x="11020280" y="103449"/>
            <a:ext cx="910318" cy="380934"/>
          </a:xfrm>
          <a:prstGeom prst="rect">
            <a:avLst/>
          </a:prstGeom>
          <a:ln w="12700">
            <a:miter lim="400000"/>
          </a:ln>
        </p:spPr>
      </p:pic>
      <p:sp>
        <p:nvSpPr>
          <p:cNvPr id="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 name="內文層級一…"/>
          <p:cNvSpPr txBox="1">
            <a:spLocks noGrp="1"/>
          </p:cNvSpPr>
          <p:nvPr>
            <p:ph type="body" idx="1"/>
          </p:nvPr>
        </p:nvSpPr>
        <p:spPr>
          <a:xfrm>
            <a:off x="609600" y="1439862"/>
            <a:ext cx="11152717" cy="47577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內文層級一</a:t>
            </a:r>
          </a:p>
          <a:p>
            <a:pPr lvl="1"/>
            <a:r>
              <a:t>內文層級二</a:t>
            </a:r>
          </a:p>
          <a:p>
            <a:pPr lvl="2"/>
            <a:r>
              <a:t>內文層級三</a:t>
            </a:r>
          </a:p>
          <a:p>
            <a:pPr lvl="3"/>
            <a:r>
              <a:t>內文層級四</a:t>
            </a:r>
          </a:p>
          <a:p>
            <a:pPr lvl="4"/>
            <a:r>
              <a:t>內文層級五</a:t>
            </a:r>
          </a:p>
        </p:txBody>
      </p:sp>
      <p:sp>
        <p:nvSpPr>
          <p:cNvPr id="7" name="大標題文字"/>
          <p:cNvSpPr txBox="1">
            <a:spLocks noGrp="1"/>
          </p:cNvSpPr>
          <p:nvPr>
            <p:ph type="title"/>
          </p:nvPr>
        </p:nvSpPr>
        <p:spPr>
          <a:xfrm>
            <a:off x="601132" y="316990"/>
            <a:ext cx="11159068" cy="889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大標題文字</a:t>
            </a:r>
          </a:p>
        </p:txBody>
      </p:sp>
      <p:sp>
        <p:nvSpPr>
          <p:cNvPr id="8" name="幻燈片編號"/>
          <p:cNvSpPr txBox="1">
            <a:spLocks noGrp="1"/>
          </p:cNvSpPr>
          <p:nvPr>
            <p:ph type="sldNum" sz="quarter" idx="2"/>
          </p:nvPr>
        </p:nvSpPr>
        <p:spPr>
          <a:xfrm>
            <a:off x="11918351" y="6606813"/>
            <a:ext cx="273653" cy="264251"/>
          </a:xfrm>
          <a:prstGeom prst="rect">
            <a:avLst/>
          </a:prstGeom>
          <a:ln w="12700">
            <a:miter lim="400000"/>
          </a:ln>
        </p:spPr>
        <p:txBody>
          <a:bodyPr wrap="none" lIns="45718" tIns="45718" rIns="45718" bIns="45718" anchor="ctr">
            <a:spAutoFit/>
          </a:bodyPr>
          <a:lstStyle>
            <a:lvl1pPr algn="r">
              <a:defRPr sz="1200">
                <a:solidFill>
                  <a:srgbClr val="FFFFFF"/>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Lst>
  <p:transition spd="med"/>
  <p:txStyles>
    <p:titleStyle>
      <a:lvl1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tw/url?sa=i&amp;rct=j&amp;q=&amp;esrc=s&amp;source=images&amp;cd=&amp;cad=rja&amp;uact=8&amp;ved=0ahUKEwjgiJSr3-fMAhViJKYKHf9gC0QQjRwIBw&amp;url=http://wvxu.org/post/thank-you-0&amp;psig=AFQjCNEFf3v131zec-vSexWQcazTcexfoQ&amp;ust=146380231668345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2"/>
          <p:cNvSpPr txBox="1">
            <a:spLocks noGrp="1"/>
          </p:cNvSpPr>
          <p:nvPr>
            <p:ph type="title"/>
          </p:nvPr>
        </p:nvSpPr>
        <p:spPr>
          <a:xfrm>
            <a:off x="2614245" y="2060848"/>
            <a:ext cx="6963510" cy="1728188"/>
          </a:xfrm>
          <a:prstGeom prst="rect">
            <a:avLst/>
          </a:prstGeom>
        </p:spPr>
        <p:txBody>
          <a:bodyPr anchor="ctr"/>
          <a:lstStyle/>
          <a:p>
            <a:pPr algn="ctr">
              <a:lnSpc>
                <a:spcPct val="150000"/>
              </a:lnSpc>
              <a:defRPr sz="4000" u="sng">
                <a:solidFill>
                  <a:srgbClr val="000099"/>
                </a:solidFill>
                <a:effectLst>
                  <a:outerShdw blurRad="38100" dist="38100" dir="2700000" rotWithShape="0">
                    <a:srgbClr val="C0C0C0"/>
                  </a:outerShdw>
                </a:effectLst>
                <a:latin typeface="微軟正黑體"/>
                <a:ea typeface="微軟正黑體"/>
                <a:cs typeface="微軟正黑體"/>
                <a:sym typeface="微軟正黑體"/>
              </a:defRPr>
            </a:pPr>
            <a:r>
              <a:t>S</a:t>
            </a:r>
            <a:r>
              <a:rPr u="none"/>
              <a:t>組核心業務報告</a:t>
            </a:r>
            <a:br>
              <a:rPr u="none"/>
            </a:br>
            <a:r>
              <a:rPr sz="3200" u="none"/>
              <a:t>(113年</a:t>
            </a:r>
            <a:r>
              <a:rPr sz="3200"/>
              <a:t>9</a:t>
            </a:r>
            <a:r>
              <a:rPr sz="3200" u="none"/>
              <a:t>月份)</a:t>
            </a:r>
          </a:p>
        </p:txBody>
      </p:sp>
      <p:sp>
        <p:nvSpPr>
          <p:cNvPr id="1036" name="文字方塊 11"/>
          <p:cNvSpPr txBox="1"/>
          <p:nvPr/>
        </p:nvSpPr>
        <p:spPr>
          <a:xfrm>
            <a:off x="5096072" y="4669371"/>
            <a:ext cx="2237737" cy="9550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spcBef>
                <a:spcPts val="600"/>
              </a:spcBef>
              <a:defRPr sz="2400" b="1">
                <a:latin typeface="微軟正黑體"/>
                <a:ea typeface="微軟正黑體"/>
                <a:cs typeface="微軟正黑體"/>
                <a:sym typeface="微軟正黑體"/>
              </a:defRPr>
            </a:pPr>
            <a:r>
              <a:t>報告人：施香蘭</a:t>
            </a:r>
          </a:p>
          <a:p>
            <a:pPr algn="ctr">
              <a:spcBef>
                <a:spcPts val="600"/>
              </a:spcBef>
              <a:defRPr sz="2400" b="1">
                <a:latin typeface="微軟正黑體"/>
                <a:ea typeface="微軟正黑體"/>
                <a:cs typeface="微軟正黑體"/>
                <a:sym typeface="微軟正黑體"/>
              </a:defRPr>
            </a:pPr>
            <a:r>
              <a:t>113.09.23</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投影片編號版面配置區 3"/>
          <p:cNvSpPr txBox="1">
            <a:spLocks noGrp="1"/>
          </p:cNvSpPr>
          <p:nvPr>
            <p:ph type="sldNum" sz="quarter" idx="4294967295"/>
          </p:nvPr>
        </p:nvSpPr>
        <p:spPr>
          <a:xfrm>
            <a:off x="11918343" y="6604317"/>
            <a:ext cx="273653"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10</a:t>
            </a:fld>
            <a:endParaRPr/>
          </a:p>
        </p:txBody>
      </p:sp>
      <p:sp>
        <p:nvSpPr>
          <p:cNvPr id="108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民營</a:t>
            </a:r>
            <a:r>
              <a:rPr dirty="0"/>
              <a:t>)</a:t>
            </a:r>
          </a:p>
        </p:txBody>
      </p:sp>
      <p:sp>
        <p:nvSpPr>
          <p:cNvPr id="1081" name="文字方塊 5"/>
          <p:cNvSpPr txBox="1"/>
          <p:nvPr/>
        </p:nvSpPr>
        <p:spPr>
          <a:xfrm>
            <a:off x="7469969" y="656636"/>
            <a:ext cx="441723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簽約：1,138萬元/努力與洽談中</a:t>
            </a:r>
            <a:r>
              <a:rPr lang="en-US" altLang="zh-TW" dirty="0"/>
              <a:t>5,710</a:t>
            </a:r>
            <a:r>
              <a:rPr dirty="0"/>
              <a:t>萬元</a:t>
            </a:r>
          </a:p>
        </p:txBody>
      </p:sp>
      <p:graphicFrame>
        <p:nvGraphicFramePr>
          <p:cNvPr id="1082" name="內容版面配置區 6"/>
          <p:cNvGraphicFramePr/>
          <p:nvPr>
            <p:extLst>
              <p:ext uri="{D42A27DB-BD31-4B8C-83A1-F6EECF244321}">
                <p14:modId xmlns:p14="http://schemas.microsoft.com/office/powerpoint/2010/main" val="4074826265"/>
              </p:ext>
            </p:extLst>
          </p:nvPr>
        </p:nvGraphicFramePr>
        <p:xfrm>
          <a:off x="304799" y="1025964"/>
          <a:ext cx="11582401" cy="5078632"/>
        </p:xfrm>
        <a:graphic>
          <a:graphicData uri="http://schemas.openxmlformats.org/drawingml/2006/table">
            <a:tbl>
              <a:tblPr firstRow="1" bandRow="1">
                <a:tableStyleId>{4C3C2611-4C71-4FC5-86AE-919BDF0F9419}</a:tableStyleId>
              </a:tblPr>
              <a:tblGrid>
                <a:gridCol w="2324101">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652511">
                <a:tc>
                  <a:txBody>
                    <a:bodyPr/>
                    <a:lstStyle/>
                    <a:p>
                      <a:pPr algn="l">
                        <a:defRPr sz="1800"/>
                      </a:pPr>
                      <a:r>
                        <a:rPr sz="1600">
                          <a:latin typeface="微軟正黑體"/>
                          <a:ea typeface="微軟正黑體"/>
                          <a:cs typeface="微軟正黑體"/>
                          <a:sym typeface="微軟正黑體"/>
                        </a:rPr>
                        <a:t>FY112-113臺史博文化數據指標研究與分析</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鈕酷樂</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 126萬元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博物館文化數據指標研究與分析</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652511">
                <a:tc>
                  <a:txBody>
                    <a:bodyPr/>
                    <a:lstStyle/>
                    <a:p>
                      <a:pPr algn="l" defTabSz="686004">
                        <a:defRPr sz="1800"/>
                      </a:pPr>
                      <a:r>
                        <a:rPr sz="1600">
                          <a:latin typeface="微軟正黑體"/>
                          <a:ea typeface="微軟正黑體"/>
                          <a:cs typeface="微軟正黑體"/>
                          <a:sym typeface="微軟正黑體"/>
                        </a:rPr>
                        <a:t>iStimUweaR試量產計畫</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AFIT</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22萬元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智慧電刺激腿部輔具設計與試量產1K</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t>已簽約，進行褲子產品開發設計與量產規劃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644479">
                <a:tc>
                  <a:txBody>
                    <a:bodyPr/>
                    <a:lstStyle/>
                    <a:p>
                      <a:pPr algn="l" defTabSz="686004">
                        <a:defRPr sz="1800"/>
                      </a:pPr>
                      <a:r>
                        <a:rPr sz="1600">
                          <a:latin typeface="微軟正黑體"/>
                          <a:ea typeface="微軟正黑體"/>
                          <a:cs typeface="微軟正黑體"/>
                          <a:sym typeface="微軟正黑體"/>
                        </a:rPr>
                        <a:t>和訊智慧寵物項圈試量產III</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傑萌</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500萬元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寵物居家健康照護應用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844781">
                <a:tc>
                  <a:txBody>
                    <a:bodyPr/>
                    <a:lstStyle/>
                    <a:p>
                      <a:pPr algn="l" defTabSz="686004">
                        <a:defRPr sz="1800"/>
                      </a:pPr>
                      <a:r>
                        <a:rPr sz="1600">
                          <a:latin typeface="微軟正黑體"/>
                          <a:ea typeface="微軟正黑體"/>
                          <a:cs typeface="微軟正黑體"/>
                          <a:sym typeface="微軟正黑體"/>
                        </a:rPr>
                        <a:t>台灣手語語料庫建置/人文司/中正大學</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捷徑文化</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320萬元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新型手語語料建置/虛擬人
明年延續案預估 600萬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641274">
                <a:tc>
                  <a:txBody>
                    <a:bodyPr/>
                    <a:lstStyle/>
                    <a:p>
                      <a:pPr algn="l" defTabSz="686004">
                        <a:defRPr sz="1800"/>
                      </a:pPr>
                      <a:r>
                        <a:rPr sz="1600">
                          <a:latin typeface="微軟正黑體"/>
                          <a:ea typeface="微軟正黑體"/>
                          <a:cs typeface="微軟正黑體"/>
                          <a:sym typeface="微軟正黑體"/>
                        </a:rPr>
                        <a:t>智慧感測光能量高齡健康照護</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泰沂</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600萬元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智慧感測光能量高齡健康照護平台</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t>調查醫材的規範並做臨床案例，已拜訪關鍵相關人請益，泰沂與敏盛睡眠中心確認進行光能帽確效性驗證，確認測試規劃中</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r h="989255">
                <a:tc>
                  <a:txBody>
                    <a:bodyPr/>
                    <a:lstStyle/>
                    <a:p>
                      <a:pPr algn="l" defTabSz="686004">
                        <a:defRPr sz="1800"/>
                      </a:pPr>
                      <a:r>
                        <a:rPr sz="1600">
                          <a:latin typeface="微軟正黑體"/>
                          <a:ea typeface="微軟正黑體"/>
                          <a:cs typeface="微軟正黑體"/>
                          <a:sym typeface="微軟正黑體"/>
                        </a:rPr>
                        <a:t>虛實融合一體機前瞻顯示互動系統開發</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中強</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1800萬元</a:t>
                      </a:r>
                    </a:p>
                    <a:p>
                      <a:pPr algn="l" defTabSz="686004">
                        <a:defRPr sz="1600">
                          <a:latin typeface="微軟正黑體"/>
                          <a:ea typeface="微軟正黑體"/>
                          <a:cs typeface="微軟正黑體"/>
                          <a:sym typeface="微軟正黑體"/>
                        </a:defRPr>
                      </a:pPr>
                      <a:r>
                        <a:t>(兩年3600萬</a:t>
                      </a:r>
                    </a:p>
                    <a:p>
                      <a:pPr algn="l" defTabSz="686004">
                        <a:defRPr sz="1600">
                          <a:latin typeface="微軟正黑體"/>
                          <a:ea typeface="微軟正黑體"/>
                          <a:cs typeface="微軟正黑體"/>
                          <a:sym typeface="微軟正黑體"/>
                        </a:defRPr>
                      </a:pPr>
                      <a:r>
                        <a:t>FY113-FY115)</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虛實融合一體機前瞻顯示互動系統</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lang="zh-TW" altLang="en-US" dirty="0"/>
                        <a:t>已完成</a:t>
                      </a:r>
                      <a:r>
                        <a:rPr dirty="0"/>
                        <a:t>9/20第二次構想審查會實質審查</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6"/>
                  </a:ext>
                </a:extLst>
              </a:tr>
            </a:tbl>
          </a:graphicData>
        </a:graphic>
      </p:graphicFrame>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6" name="投影片編號版面配置區 3"/>
          <p:cNvSpPr txBox="1">
            <a:spLocks noGrp="1"/>
          </p:cNvSpPr>
          <p:nvPr>
            <p:ph type="sldNum" sz="quarter" idx="4294967295"/>
          </p:nvPr>
        </p:nvSpPr>
        <p:spPr>
          <a:xfrm>
            <a:off x="11929581" y="6604317"/>
            <a:ext cx="262415"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11</a:t>
            </a:fld>
            <a:endParaRPr/>
          </a:p>
        </p:txBody>
      </p:sp>
      <p:sp>
        <p:nvSpPr>
          <p:cNvPr id="1087"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graphicFrame>
        <p:nvGraphicFramePr>
          <p:cNvPr id="1088" name="內容版面配置區 6"/>
          <p:cNvGraphicFramePr/>
          <p:nvPr>
            <p:extLst>
              <p:ext uri="{D42A27DB-BD31-4B8C-83A1-F6EECF244321}">
                <p14:modId xmlns:p14="http://schemas.microsoft.com/office/powerpoint/2010/main" val="84230686"/>
              </p:ext>
            </p:extLst>
          </p:nvPr>
        </p:nvGraphicFramePr>
        <p:xfrm>
          <a:off x="304799" y="1249271"/>
          <a:ext cx="11582401" cy="4528518"/>
        </p:xfrm>
        <a:graphic>
          <a:graphicData uri="http://schemas.openxmlformats.org/drawingml/2006/table">
            <a:tbl>
              <a:tblPr firstRow="1" bandRow="1">
                <a:tableStyleId>{4C3C2611-4C71-4FC5-86AE-919BDF0F9419}</a:tableStyleId>
              </a:tblPr>
              <a:tblGrid>
                <a:gridCol w="2189019">
                  <a:extLst>
                    <a:ext uri="{9D8B030D-6E8A-4147-A177-3AD203B41FA5}">
                      <a16:colId xmlns:a16="http://schemas.microsoft.com/office/drawing/2014/main" val="20000"/>
                    </a:ext>
                  </a:extLst>
                </a:gridCol>
                <a:gridCol w="1230457">
                  <a:extLst>
                    <a:ext uri="{9D8B030D-6E8A-4147-A177-3AD203B41FA5}">
                      <a16:colId xmlns:a16="http://schemas.microsoft.com/office/drawing/2014/main" val="20001"/>
                    </a:ext>
                  </a:extLst>
                </a:gridCol>
                <a:gridCol w="1180234">
                  <a:extLst>
                    <a:ext uri="{9D8B030D-6E8A-4147-A177-3AD203B41FA5}">
                      <a16:colId xmlns:a16="http://schemas.microsoft.com/office/drawing/2014/main" val="20002"/>
                    </a:ext>
                  </a:extLst>
                </a:gridCol>
                <a:gridCol w="2945081">
                  <a:extLst>
                    <a:ext uri="{9D8B030D-6E8A-4147-A177-3AD203B41FA5}">
                      <a16:colId xmlns:a16="http://schemas.microsoft.com/office/drawing/2014/main" val="20003"/>
                    </a:ext>
                  </a:extLst>
                </a:gridCol>
                <a:gridCol w="4037610">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790854">
                <a:tc>
                  <a:txBody>
                    <a:bodyPr/>
                    <a:lstStyle/>
                    <a:p>
                      <a:pPr algn="ctr">
                        <a:defRPr sz="1800"/>
                      </a:pPr>
                      <a:r>
                        <a:rPr sz="1600">
                          <a:latin typeface="微軟正黑體"/>
                          <a:ea typeface="微軟正黑體"/>
                          <a:cs typeface="微軟正黑體"/>
                          <a:sym typeface="微軟正黑體"/>
                        </a:rPr>
                        <a:t>ARTLAND高球場館</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Microsoft JhengHei"/>
                          <a:ea typeface="Microsoft JhengHei"/>
                          <a:cs typeface="Microsoft JhengHei"/>
                          <a:sym typeface="Microsoft JhengHei"/>
                        </a:rPr>
                        <a:t>保安捌肆文創有限公司 </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dirty="0">
                          <a:latin typeface="微軟正黑體"/>
                          <a:ea typeface="微軟正黑體"/>
                          <a:cs typeface="微軟正黑體"/>
                          <a:sym typeface="微軟正黑體"/>
                        </a:rPr>
                        <a:t>2,</a:t>
                      </a:r>
                      <a:r>
                        <a:rPr lang="en-US" sz="1600" dirty="0">
                          <a:latin typeface="微軟正黑體"/>
                          <a:ea typeface="微軟正黑體"/>
                          <a:cs typeface="微軟正黑體"/>
                          <a:sym typeface="微軟正黑體"/>
                        </a:rPr>
                        <a:t>7</a:t>
                      </a:r>
                      <a:r>
                        <a:rPr sz="1600" dirty="0">
                          <a:latin typeface="微軟正黑體"/>
                          <a:ea typeface="微軟正黑體"/>
                          <a:cs typeface="微軟正黑體"/>
                          <a:sym typeface="微軟正黑體"/>
                        </a:rPr>
                        <a:t>00萬元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複合式餐飲娛樂化智慧高球場館建置</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rPr lang="zh-TW" altLang="en-US" dirty="0"/>
                        <a:t>簽約</a:t>
                      </a:r>
                      <a:r>
                        <a:rPr dirty="0"/>
                        <a:t>中，8/28進行合約內容與付款方式洽談；9</a:t>
                      </a:r>
                      <a:r>
                        <a:rPr lang="en-US" dirty="0"/>
                        <a:t>/20已提供對方</a:t>
                      </a:r>
                      <a:r>
                        <a:rPr dirty="0"/>
                        <a:t>進行簽約</a:t>
                      </a:r>
                      <a:r>
                        <a:rPr lang="zh-TW" altLang="en-US" dirty="0"/>
                        <a:t>用印，</a:t>
                      </a:r>
                      <a:r>
                        <a:rPr lang="en-US" altLang="zh-TW" dirty="0"/>
                        <a:t>9/23</a:t>
                      </a:r>
                      <a:r>
                        <a:rPr lang="zh-TW" altLang="en-US" dirty="0"/>
                        <a:t>提供我方用印</a:t>
                      </a:r>
                      <a:endParaRPr dirty="0"/>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558140">
                <a:tc>
                  <a:txBody>
                    <a:bodyPr/>
                    <a:lstStyle/>
                    <a:p>
                      <a:pPr algn="ctr">
                        <a:defRPr sz="1800"/>
                      </a:pPr>
                      <a:r>
                        <a:rPr sz="1600">
                          <a:latin typeface="微軟正黑體"/>
                          <a:ea typeface="微軟正黑體"/>
                          <a:cs typeface="微軟正黑體"/>
                          <a:sym typeface="微軟正黑體"/>
                        </a:rPr>
                        <a:t>智慧寵物背帶</a:t>
                      </a:r>
                    </a:p>
                  </a:txBody>
                  <a:tcPr marL="45720" marR="4572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a:defRPr sz="1800"/>
                      </a:pPr>
                      <a:r>
                        <a:rPr sz="1600">
                          <a:latin typeface="微軟正黑體"/>
                          <a:ea typeface="微軟正黑體"/>
                          <a:cs typeface="微軟正黑體"/>
                          <a:sym typeface="微軟正黑體"/>
                        </a:rPr>
                        <a:t>意意創思</a:t>
                      </a: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a:defRPr sz="1600">
                          <a:latin typeface="微軟正黑體"/>
                          <a:ea typeface="微軟正黑體"/>
                          <a:cs typeface="微軟正黑體"/>
                          <a:sym typeface="微軟正黑體"/>
                        </a:defRPr>
                      </a:pPr>
                      <a:r>
                        <a:t>330萬元</a:t>
                      </a: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a:defRPr sz="1800"/>
                      </a:pPr>
                      <a:r>
                        <a:rPr sz="1600">
                          <a:latin typeface="微軟正黑體"/>
                          <a:ea typeface="微軟正黑體"/>
                          <a:cs typeface="微軟正黑體"/>
                          <a:sym typeface="微軟正黑體"/>
                        </a:rPr>
                        <a:t>寵物健康照護服務背帶產品開發</a:t>
                      </a: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a:defRPr sz="1600">
                          <a:latin typeface="微軟正黑體"/>
                          <a:ea typeface="微軟正黑體"/>
                          <a:cs typeface="微軟正黑體"/>
                          <a:sym typeface="微軟正黑體"/>
                        </a:defRPr>
                      </a:pPr>
                      <a:r>
                        <a:rPr dirty="0" err="1"/>
                        <a:t>已報價，合作內容已安排會議進行內容討論</a:t>
                      </a:r>
                      <a:endParaRPr dirty="0"/>
                    </a:p>
                  </a:txBody>
                  <a:tcPr marL="45720" marR="4572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10003"/>
                  </a:ext>
                </a:extLst>
              </a:tr>
              <a:tr h="989255">
                <a:tc>
                  <a:txBody>
                    <a:bodyPr/>
                    <a:lstStyle/>
                    <a:p>
                      <a:pPr algn="ctr">
                        <a:defRPr sz="1600">
                          <a:latin typeface="微軟正黑體"/>
                          <a:ea typeface="微軟正黑體"/>
                          <a:cs typeface="微軟正黑體"/>
                          <a:sym typeface="微軟正黑體"/>
                        </a:defRPr>
                      </a:pPr>
                      <a:r>
                        <a:t>訓練路況圖資</a:t>
                      </a:r>
                    </a:p>
                    <a:p>
                      <a:pPr algn="ctr">
                        <a:defRPr sz="1600">
                          <a:latin typeface="微軟正黑體"/>
                          <a:ea typeface="微軟正黑體"/>
                          <a:cs typeface="微軟正黑體"/>
                          <a:sym typeface="微軟正黑體"/>
                        </a:defRPr>
                      </a:pPr>
                      <a:r>
                        <a:t>GenAI生成系統​</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GARMIN​</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100萬元​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路況圖資生成, </a:t>
                      </a:r>
                    </a:p>
                    <a:p>
                      <a:pPr algn="l">
                        <a:defRPr sz="1600">
                          <a:latin typeface="微軟正黑體"/>
                          <a:ea typeface="微軟正黑體"/>
                          <a:cs typeface="微軟正黑體"/>
                          <a:sym typeface="微軟正黑體"/>
                        </a:defRPr>
                      </a:pPr>
                      <a:r>
                        <a:t>Image-to-Image生成, 訓練獨有LoRA, 及平順化貼圖</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由工研院院部業發處協助，已進行技術展示，正進行簽約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735438">
                <a:tc>
                  <a:txBody>
                    <a:bodyPr/>
                    <a:lstStyle/>
                    <a:p>
                      <a:pPr algn="ctr">
                        <a:defRPr sz="1800"/>
                      </a:pPr>
                      <a:r>
                        <a:rPr sz="1600">
                          <a:latin typeface="微軟正黑體"/>
                          <a:ea typeface="微軟正黑體"/>
                          <a:cs typeface="微軟正黑體"/>
                          <a:sym typeface="微軟正黑體"/>
                        </a:rPr>
                        <a:t>食物分析</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北市大</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50萬元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運動實務管理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報價中​，確認採購程序中</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r h="989255">
                <a:tc>
                  <a:txBody>
                    <a:bodyPr/>
                    <a:lstStyle/>
                    <a:p>
                      <a:pPr algn="ctr">
                        <a:defRPr sz="1800"/>
                      </a:pPr>
                      <a:r>
                        <a:rPr sz="1600">
                          <a:latin typeface="微軟正黑體"/>
                          <a:ea typeface="微軟正黑體"/>
                          <a:cs typeface="微軟正黑體"/>
                          <a:sym typeface="微軟正黑體"/>
                        </a:rPr>
                        <a:t>智慧庫房管理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新北</a:t>
                      </a:r>
                    </a:p>
                    <a:p>
                      <a:pPr algn="ctr">
                        <a:defRPr sz="1600">
                          <a:latin typeface="微軟正黑體"/>
                          <a:ea typeface="微軟正黑體"/>
                          <a:cs typeface="微軟正黑體"/>
                          <a:sym typeface="微軟正黑體"/>
                        </a:defRPr>
                      </a:pPr>
                      <a:r>
                        <a:t>美術館</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150萬元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庫房管理系統建置與環境監控</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規劃中</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6"/>
                  </a:ext>
                </a:extLst>
              </a:tr>
            </a:tbl>
          </a:graphicData>
        </a:graphic>
      </p:graphicFrame>
      <p:sp>
        <p:nvSpPr>
          <p:cNvPr id="6" name="文字方塊 5">
            <a:extLst>
              <a:ext uri="{FF2B5EF4-FFF2-40B4-BE49-F238E27FC236}">
                <a16:creationId xmlns:a16="http://schemas.microsoft.com/office/drawing/2014/main" id="{4949D90F-138F-438F-AFA1-1D4F7CB011AB}"/>
              </a:ext>
            </a:extLst>
          </p:cNvPr>
          <p:cNvSpPr txBox="1"/>
          <p:nvPr/>
        </p:nvSpPr>
        <p:spPr>
          <a:xfrm>
            <a:off x="7469969" y="656636"/>
            <a:ext cx="441723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簽約：1,138萬元/努力與洽談中</a:t>
            </a:r>
            <a:r>
              <a:rPr lang="en-US" altLang="zh-TW" dirty="0"/>
              <a:t>5,710</a:t>
            </a:r>
            <a:r>
              <a:rPr dirty="0"/>
              <a:t>萬元</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91" name="內容版面配置區 6"/>
          <p:cNvGraphicFramePr/>
          <p:nvPr/>
        </p:nvGraphicFramePr>
        <p:xfrm>
          <a:off x="304799" y="1043863"/>
          <a:ext cx="11582401" cy="4711875"/>
        </p:xfrm>
        <a:graphic>
          <a:graphicData uri="http://schemas.openxmlformats.org/drawingml/2006/table">
            <a:tbl>
              <a:tblPr firstRow="1" bandRow="1">
                <a:tableStyleId>{4C3C2611-4C71-4FC5-86AE-919BDF0F9419}</a:tableStyleId>
              </a:tblPr>
              <a:tblGrid>
                <a:gridCol w="2321669">
                  <a:extLst>
                    <a:ext uri="{9D8B030D-6E8A-4147-A177-3AD203B41FA5}">
                      <a16:colId xmlns:a16="http://schemas.microsoft.com/office/drawing/2014/main" val="20000"/>
                    </a:ext>
                  </a:extLst>
                </a:gridCol>
                <a:gridCol w="1097807">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89255">
                <a:tc>
                  <a:txBody>
                    <a:bodyPr/>
                    <a:lstStyle/>
                    <a:p>
                      <a:pPr algn="ctr">
                        <a:defRPr sz="1800"/>
                      </a:pPr>
                      <a:r>
                        <a:rPr sz="1600">
                          <a:latin typeface="微軟正黑體"/>
                          <a:ea typeface="微軟正黑體"/>
                          <a:cs typeface="微軟正黑體"/>
                          <a:sym typeface="微軟正黑體"/>
                        </a:rPr>
                        <a:t>平台輔導</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動聯國際​</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高齡友善智慧檢測及健康管理平台計畫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89255">
                <a:tc>
                  <a:txBody>
                    <a:bodyPr/>
                    <a:lstStyle/>
                    <a:p>
                      <a:pPr algn="ctr">
                        <a:defRPr sz="1800"/>
                      </a:pPr>
                      <a:r>
                        <a:rPr sz="1600">
                          <a:latin typeface="微軟正黑體"/>
                          <a:ea typeface="微軟正黑體"/>
                          <a:cs typeface="微軟正黑體"/>
                          <a:sym typeface="微軟正黑體"/>
                        </a:rPr>
                        <a:t>平台輔導</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創智生物科技 </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高齡友善跨裝置舒眠報告平台計畫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89255">
                <a:tc>
                  <a:txBody>
                    <a:bodyPr/>
                    <a:lstStyle/>
                    <a:p>
                      <a:pPr algn="ctr">
                        <a:defRPr sz="1800"/>
                      </a:pPr>
                      <a:r>
                        <a:rPr sz="1600">
                          <a:latin typeface="微軟正黑體"/>
                          <a:ea typeface="微軟正黑體"/>
                          <a:cs typeface="微軟正黑體"/>
                          <a:sym typeface="微軟正黑體"/>
                        </a:rPr>
                        <a:t>科技藝術媒合案</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大可創意/台北市文化局</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150萬</a:t>
                      </a:r>
                      <a:r>
                        <a:rPr>
                          <a:latin typeface="+mn-lt"/>
                          <a:ea typeface="+mn-ea"/>
                          <a:cs typeface="+mn-cs"/>
                          <a:sym typeface="Calibri"/>
                        </a:rPr>
                        <a:t>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藝術家進駐（三個月）台北數位藝術中心，辦理科技工作坊與科技支援及國際合作
明年簽約金額上下半年約300萬（不需招標）</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sym typeface="Calibri"/>
                        </a:defRPr>
                      </a:pPr>
                      <a:r>
                        <a:t>已簽約</a:t>
                      </a:r>
                      <a:endParaRPr sz="1800"/>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989255">
                <a:tc>
                  <a:txBody>
                    <a:bodyPr/>
                    <a:lstStyle/>
                    <a:p>
                      <a:pPr algn="ctr">
                        <a:defRPr sz="1800"/>
                      </a:pPr>
                      <a:r>
                        <a:rPr sz="1600">
                          <a:latin typeface="微軟正黑體"/>
                          <a:ea typeface="微軟正黑體"/>
                          <a:cs typeface="微軟正黑體"/>
                          <a:sym typeface="微軟正黑體"/>
                        </a:rPr>
                        <a:t>智慧庫房管理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台中市立美術館</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t>150萬</a:t>
                      </a:r>
                      <a:r>
                        <a:rPr>
                          <a:latin typeface="+mn-lt"/>
                          <a:ea typeface="+mn-ea"/>
                          <a:cs typeface="+mn-cs"/>
                          <a:sym typeface="Calibri"/>
                        </a:rPr>
                        <a:t>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智慧庫房管理系統規劃案</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報價中，預計明年執行</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bl>
          </a:graphicData>
        </a:graphic>
      </p:graphicFrame>
      <p:sp>
        <p:nvSpPr>
          <p:cNvPr id="1092"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sp>
        <p:nvSpPr>
          <p:cNvPr id="5" name="文字方塊 5">
            <a:extLst>
              <a:ext uri="{FF2B5EF4-FFF2-40B4-BE49-F238E27FC236}">
                <a16:creationId xmlns:a16="http://schemas.microsoft.com/office/drawing/2014/main" id="{2FEB9468-3CFC-4D83-A58A-C92C358AE5FE}"/>
              </a:ext>
            </a:extLst>
          </p:cNvPr>
          <p:cNvSpPr txBox="1"/>
          <p:nvPr/>
        </p:nvSpPr>
        <p:spPr>
          <a:xfrm>
            <a:off x="7469969" y="656636"/>
            <a:ext cx="441723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簽約：1,138萬元/努力與洽談中</a:t>
            </a:r>
            <a:r>
              <a:rPr lang="en-US" altLang="zh-TW" dirty="0"/>
              <a:t>5,710</a:t>
            </a:r>
            <a:r>
              <a:rPr dirty="0"/>
              <a:t>萬元</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13</a:t>
            </a:fld>
            <a:endParaRPr/>
          </a:p>
        </p:txBody>
      </p:sp>
      <p:sp>
        <p:nvSpPr>
          <p:cNvPr id="1096"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(技轉授權)</a:t>
            </a:r>
          </a:p>
        </p:txBody>
      </p:sp>
      <p:graphicFrame>
        <p:nvGraphicFramePr>
          <p:cNvPr id="1097" name="內容版面配置區 6"/>
          <p:cNvGraphicFramePr/>
          <p:nvPr>
            <p:extLst>
              <p:ext uri="{D42A27DB-BD31-4B8C-83A1-F6EECF244321}">
                <p14:modId xmlns:p14="http://schemas.microsoft.com/office/powerpoint/2010/main" val="1029187206"/>
              </p:ext>
            </p:extLst>
          </p:nvPr>
        </p:nvGraphicFramePr>
        <p:xfrm>
          <a:off x="539823" y="1514138"/>
          <a:ext cx="11112353" cy="4306011"/>
        </p:xfrm>
        <a:graphic>
          <a:graphicData uri="http://schemas.openxmlformats.org/drawingml/2006/table">
            <a:tbl>
              <a:tblPr firstRow="1" bandRow="1">
                <a:tableStyleId>{4C3C2611-4C71-4FC5-86AE-919BDF0F9419}</a:tableStyleId>
              </a:tblPr>
              <a:tblGrid>
                <a:gridCol w="2665864">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733040">
                  <a:extLst>
                    <a:ext uri="{9D8B030D-6E8A-4147-A177-3AD203B41FA5}">
                      <a16:colId xmlns:a16="http://schemas.microsoft.com/office/drawing/2014/main" val="20003"/>
                    </a:ext>
                  </a:extLst>
                </a:gridCol>
                <a:gridCol w="3671289">
                  <a:extLst>
                    <a:ext uri="{9D8B030D-6E8A-4147-A177-3AD203B41FA5}">
                      <a16:colId xmlns:a16="http://schemas.microsoft.com/office/drawing/2014/main" val="20004"/>
                    </a:ext>
                  </a:extLst>
                </a:gridCol>
              </a:tblGrid>
              <a:tr h="569779">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a:latin typeface="微軟正黑體"/>
                          <a:ea typeface="微軟正黑體"/>
                          <a:cs typeface="微軟正黑體"/>
                          <a:sym typeface="微軟正黑體"/>
                        </a:rPr>
                        <a:t>技術移轉</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云泰</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160萬元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動物非接觸生理感測照護應用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已簽約</a:t>
                      </a:r>
                      <a:r>
                        <a:rPr lang="zh-TW" altLang="en-US" sz="1600" dirty="0">
                          <a:latin typeface="微軟正黑體"/>
                          <a:ea typeface="微軟正黑體"/>
                          <a:cs typeface="微軟正黑體"/>
                          <a:sym typeface="微軟正黑體"/>
                        </a:rPr>
                        <a:t>，完成成果簽收，並進行結案驗收程序</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34058">
                <a:tc>
                  <a:txBody>
                    <a:bodyPr/>
                    <a:lstStyle/>
                    <a:p>
                      <a:pPr algn="l" defTabSz="686004">
                        <a:defRPr sz="1800"/>
                      </a:pPr>
                      <a:r>
                        <a:rPr sz="1600">
                          <a:latin typeface="微軟正黑體"/>
                          <a:ea typeface="微軟正黑體"/>
                          <a:cs typeface="微軟正黑體"/>
                          <a:sym typeface="微軟正黑體"/>
                        </a:rPr>
                        <a:t>寵物生理感測背帶技術授權</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意意創思</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250萬元</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寵物生理監測與健康照護服務</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sz="1600" dirty="0">
                          <a:latin typeface="微軟正黑體"/>
                          <a:ea typeface="微軟正黑體"/>
                          <a:cs typeface="微軟正黑體"/>
                          <a:sym typeface="微軟正黑體"/>
                        </a:rPr>
                        <a:t>已報價，合作內容已安排</a:t>
                      </a:r>
                      <a:r>
                        <a:rPr lang="en-US" sz="1600" dirty="0">
                          <a:latin typeface="微軟正黑體"/>
                          <a:ea typeface="微軟正黑體"/>
                          <a:cs typeface="微軟正黑體"/>
                          <a:sym typeface="微軟正黑體"/>
                        </a:rPr>
                        <a:t>9/24</a:t>
                      </a:r>
                      <a:r>
                        <a:rPr sz="1600" dirty="0">
                          <a:latin typeface="微軟正黑體"/>
                          <a:ea typeface="微軟正黑體"/>
                          <a:cs typeface="微軟正黑體"/>
                          <a:sym typeface="微軟正黑體"/>
                        </a:rPr>
                        <a:t>會議進行內容討論</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10003"/>
                  </a:ext>
                </a:extLst>
              </a:tr>
              <a:tr h="934058">
                <a:tc>
                  <a:txBody>
                    <a:bodyPr/>
                    <a:lstStyle/>
                    <a:p>
                      <a:pPr algn="l" defTabSz="686004">
                        <a:defRPr sz="1800"/>
                      </a:pPr>
                      <a:r>
                        <a:rPr sz="1600">
                          <a:latin typeface="微軟正黑體"/>
                          <a:ea typeface="微軟正黑體"/>
                          <a:cs typeface="微軟正黑體"/>
                          <a:sym typeface="微軟正黑體"/>
                        </a:rPr>
                        <a:t>生成式認知遊戲系統</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嘉和智能</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150萬元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生成式認知遊戲系統之技術轉移及場域導入</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t>與嘉惠集團共同申請數位部高齡計畫, 此系統為委託項目，7/15由廠商申請</a:t>
                      </a:r>
                      <a:r>
                        <a:rPr sz="1800">
                          <a:latin typeface="+mn-lt"/>
                          <a:ea typeface="+mn-ea"/>
                          <a:cs typeface="+mn-cs"/>
                          <a:sym typeface="Calibri"/>
                        </a:rPr>
                        <a:t>，</a:t>
                      </a:r>
                      <a:r>
                        <a:t>已在8/30審查</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934058">
                <a:tc>
                  <a:txBody>
                    <a:bodyPr/>
                    <a:lstStyle/>
                    <a:p>
                      <a:pPr algn="l" defTabSz="686004">
                        <a:defRPr sz="1800"/>
                      </a:pPr>
                      <a:r>
                        <a:rPr sz="1600">
                          <a:latin typeface="微軟正黑體"/>
                          <a:ea typeface="微軟正黑體"/>
                          <a:cs typeface="微軟正黑體"/>
                          <a:sym typeface="微軟正黑體"/>
                        </a:rPr>
                        <a:t>科技藝術「永生動物園」</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電慈學機組工作室</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40萬元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t>GAI模型、雷達定位技術</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dirty="0"/>
                        <a:t>依授權範圍釐清中（S300+S100）</a:t>
                      </a:r>
                    </a:p>
                    <a:p>
                      <a:pPr algn="l" defTabSz="686004">
                        <a:defRPr sz="1600">
                          <a:latin typeface="微軟正黑體"/>
                          <a:ea typeface="微軟正黑體"/>
                          <a:cs typeface="微軟正黑體"/>
                          <a:sym typeface="微軟正黑體"/>
                        </a:defRPr>
                      </a:pPr>
                      <a:r>
                        <a:rPr dirty="0" err="1"/>
                        <a:t>擬約中</a:t>
                      </a:r>
                      <a:endParaRPr dirty="0"/>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bl>
          </a:graphicData>
        </a:graphic>
      </p:graphicFrame>
      <p:sp>
        <p:nvSpPr>
          <p:cNvPr id="1098" name="文字方塊 1"/>
          <p:cNvSpPr txBox="1"/>
          <p:nvPr/>
        </p:nvSpPr>
        <p:spPr>
          <a:xfrm>
            <a:off x="7860116" y="978931"/>
            <a:ext cx="3792060"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a:t>
            </a:r>
            <a:r>
              <a:rPr lang="en-US" dirty="0"/>
              <a:t>16</a:t>
            </a:r>
            <a:r>
              <a:rPr dirty="0"/>
              <a:t>0萬/努力與洽談中</a:t>
            </a:r>
            <a:r>
              <a:rPr lang="en-US" dirty="0"/>
              <a:t>44</a:t>
            </a:r>
            <a:r>
              <a:rPr dirty="0"/>
              <a:t>0萬元</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 name="投影片編號版面配置區 3"/>
          <p:cNvSpPr txBox="1">
            <a:spLocks noGrp="1"/>
          </p:cNvSpPr>
          <p:nvPr>
            <p:ph type="sldNum" sz="quarter" idx="4294967295"/>
          </p:nvPr>
        </p:nvSpPr>
        <p:spPr>
          <a:xfrm>
            <a:off x="11918345"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14</a:t>
            </a:fld>
            <a:endParaRPr/>
          </a:p>
        </p:txBody>
      </p:sp>
      <p:sp>
        <p:nvSpPr>
          <p:cNvPr id="1101"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(工服)</a:t>
            </a:r>
          </a:p>
        </p:txBody>
      </p:sp>
      <p:graphicFrame>
        <p:nvGraphicFramePr>
          <p:cNvPr id="1102" name="內容版面配置區 6"/>
          <p:cNvGraphicFramePr/>
          <p:nvPr>
            <p:extLst>
              <p:ext uri="{D42A27DB-BD31-4B8C-83A1-F6EECF244321}">
                <p14:modId xmlns:p14="http://schemas.microsoft.com/office/powerpoint/2010/main" val="3826341805"/>
              </p:ext>
            </p:extLst>
          </p:nvPr>
        </p:nvGraphicFramePr>
        <p:xfrm>
          <a:off x="539823" y="1356295"/>
          <a:ext cx="11112353" cy="5353371"/>
        </p:xfrm>
        <a:graphic>
          <a:graphicData uri="http://schemas.openxmlformats.org/drawingml/2006/table">
            <a:tbl>
              <a:tblPr firstRow="1" bandRow="1">
                <a:tableStyleId>{4C3C2611-4C71-4FC5-86AE-919BDF0F9419}</a:tableStyleId>
              </a:tblPr>
              <a:tblGrid>
                <a:gridCol w="2665864">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733040">
                  <a:extLst>
                    <a:ext uri="{9D8B030D-6E8A-4147-A177-3AD203B41FA5}">
                      <a16:colId xmlns:a16="http://schemas.microsoft.com/office/drawing/2014/main" val="20003"/>
                    </a:ext>
                  </a:extLst>
                </a:gridCol>
                <a:gridCol w="3671289">
                  <a:extLst>
                    <a:ext uri="{9D8B030D-6E8A-4147-A177-3AD203B41FA5}">
                      <a16:colId xmlns:a16="http://schemas.microsoft.com/office/drawing/2014/main" val="20004"/>
                    </a:ext>
                  </a:extLst>
                </a:gridCol>
              </a:tblGrid>
              <a:tr h="569779">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lang="en-US" sz="1600" dirty="0" err="1">
                          <a:latin typeface="微軟正黑體"/>
                          <a:ea typeface="微軟正黑體"/>
                          <a:cs typeface="微軟正黑體"/>
                          <a:sym typeface="微軟正黑體"/>
                        </a:rPr>
                        <a:t>AFIT護具膜片生產</a:t>
                      </a:r>
                      <a:r>
                        <a:rPr sz="1600" dirty="0" err="1">
                          <a:latin typeface="微軟正黑體"/>
                          <a:ea typeface="微軟正黑體"/>
                          <a:cs typeface="微軟正黑體"/>
                          <a:sym typeface="微軟正黑體"/>
                        </a:rPr>
                        <a:t>工服案</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lang="en-US" sz="1600" dirty="0">
                          <a:latin typeface="微軟正黑體"/>
                          <a:ea typeface="微軟正黑體"/>
                          <a:cs typeface="微軟正黑體"/>
                          <a:sym typeface="微軟正黑體"/>
                        </a:rPr>
                        <a:t>AFIT</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ctr" defTabSz="686004">
                        <a:defRPr sz="1600">
                          <a:latin typeface="微軟正黑體"/>
                          <a:ea typeface="微軟正黑體"/>
                          <a:cs typeface="微軟正黑體"/>
                          <a:sym typeface="微軟正黑體"/>
                        </a:defRPr>
                      </a:pPr>
                      <a:r>
                        <a:rPr dirty="0"/>
                        <a:t>1</a:t>
                      </a:r>
                      <a:r>
                        <a:rPr lang="en-US" dirty="0"/>
                        <a:t>2</a:t>
                      </a:r>
                      <a:r>
                        <a:rPr dirty="0"/>
                        <a:t>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a:ea typeface="微軟正黑體"/>
                          <a:cs typeface="微軟正黑體"/>
                          <a:sym typeface="微軟正黑體"/>
                        </a:rPr>
                        <a:t>電刺激轉印膜片製作</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600">
                          <a:latin typeface="微軟正黑體"/>
                          <a:ea typeface="微軟正黑體"/>
                          <a:cs typeface="微軟正黑體"/>
                          <a:sym typeface="微軟正黑體"/>
                        </a:defRPr>
                      </a:pPr>
                      <a:r>
                        <a:rPr dirty="0"/>
                        <a:t>報價1</a:t>
                      </a:r>
                      <a:r>
                        <a:rPr lang="en-US" dirty="0"/>
                        <a:t>2</a:t>
                      </a:r>
                      <a:r>
                        <a:rPr dirty="0"/>
                        <a:t>萬, </a:t>
                      </a:r>
                      <a:r>
                        <a:rPr dirty="0" err="1"/>
                        <a:t>擬進行簽約</a:t>
                      </a:r>
                      <a:endParaRPr dirty="0"/>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934058">
                <a:tc>
                  <a:txBody>
                    <a:bodyPr/>
                    <a:lstStyle/>
                    <a:p>
                      <a:pPr algn="l" defTabSz="686004">
                        <a:defRPr sz="1800"/>
                      </a:pPr>
                      <a:r>
                        <a:rPr sz="1600" dirty="0" err="1">
                          <a:latin typeface="微軟正黑體"/>
                          <a:ea typeface="微軟正黑體"/>
                          <a:cs typeface="微軟正黑體"/>
                          <a:sym typeface="微軟正黑體"/>
                        </a:rPr>
                        <a:t>寬緯科技工服案</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寬緯科技</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t>16萬元</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養殖蝦體長智慧估測系統</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dirty="0"/>
                        <a:t>報價16萬, </a:t>
                      </a:r>
                      <a:r>
                        <a:rPr dirty="0" err="1"/>
                        <a:t>擬進行簽約</a:t>
                      </a:r>
                      <a:endParaRPr dirty="0"/>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2682545724"/>
                  </a:ext>
                </a:extLst>
              </a:tr>
              <a:tr h="934058">
                <a:tc>
                  <a:txBody>
                    <a:bodyPr/>
                    <a:lstStyle/>
                    <a:p>
                      <a:pPr algn="l" defTabSz="686004">
                        <a:defRPr sz="1800"/>
                      </a:pPr>
                      <a:r>
                        <a:rPr sz="1600" dirty="0" err="1">
                          <a:latin typeface="微軟正黑體"/>
                          <a:ea typeface="微軟正黑體"/>
                          <a:cs typeface="微軟正黑體"/>
                          <a:sym typeface="微軟正黑體"/>
                        </a:rPr>
                        <a:t>寵物發熱膜片設計與製作</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a:latin typeface="微軟正黑體"/>
                          <a:ea typeface="微軟正黑體"/>
                          <a:cs typeface="微軟正黑體"/>
                          <a:sym typeface="微軟正黑體"/>
                        </a:rPr>
                        <a:t>意意創思</a:t>
                      </a:r>
                    </a:p>
                  </a:txBody>
                  <a:tcPr marL="36000" marR="36000" marT="36000" marB="36000" anchor="ctr" horzOverflow="overflow">
                    <a:lnL w="12700">
                      <a:solidFill>
                        <a:srgbClr val="FFFFFF"/>
                      </a:solidFill>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defTabSz="686004">
                        <a:defRPr sz="1800"/>
                      </a:pPr>
                      <a:r>
                        <a:rPr sz="1600">
                          <a:latin typeface="微軟正黑體"/>
                          <a:ea typeface="微軟正黑體"/>
                          <a:cs typeface="微軟正黑體"/>
                          <a:sym typeface="微軟正黑體"/>
                        </a:rPr>
                        <a:t>50萬元</a:t>
                      </a:r>
                    </a:p>
                  </a:txBody>
                  <a:tcPr marL="36000" marR="36000" marT="36000" marB="36000" anchor="ctr" horzOverflow="overflow">
                    <a:lnL w="12700">
                      <a:solidFill>
                        <a:srgbClr val="FFFFFF"/>
                      </a:solidFill>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a:latin typeface="微軟正黑體"/>
                          <a:ea typeface="微軟正黑體"/>
                          <a:cs typeface="微軟正黑體"/>
                          <a:sym typeface="微軟正黑體"/>
                        </a:rPr>
                        <a:t>寵物保暖衣設計開發</a:t>
                      </a:r>
                    </a:p>
                  </a:txBody>
                  <a:tcPr marL="36000" marR="36000" marT="36000" marB="36000" anchor="ctr" horzOverflow="overflow">
                    <a:lnL w="12700">
                      <a:solidFill>
                        <a:srgbClr val="FFFFFF"/>
                      </a:solidFill>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a:latin typeface="微軟正黑體"/>
                          <a:ea typeface="微軟正黑體"/>
                          <a:cs typeface="微軟正黑體"/>
                          <a:sym typeface="微軟正黑體"/>
                        </a:rPr>
                        <a:t>已報價，安排</a:t>
                      </a:r>
                      <a:r>
                        <a:rPr lang="en-US" sz="1600" dirty="0">
                          <a:latin typeface="微軟正黑體"/>
                          <a:ea typeface="微軟正黑體"/>
                          <a:cs typeface="微軟正黑體"/>
                          <a:sym typeface="微軟正黑體"/>
                        </a:rPr>
                        <a:t>9/24進行</a:t>
                      </a:r>
                      <a:r>
                        <a:rPr sz="1600" dirty="0">
                          <a:latin typeface="微軟正黑體"/>
                          <a:ea typeface="微軟正黑體"/>
                          <a:cs typeface="微軟正黑體"/>
                          <a:sym typeface="微軟正黑體"/>
                        </a:rPr>
                        <a:t>設計與經費討論</a:t>
                      </a:r>
                    </a:p>
                  </a:txBody>
                  <a:tcPr marL="36000" marR="36000" marT="36000" marB="36000" anchor="ctr" horzOverflow="overflow">
                    <a:lnL w="12700">
                      <a:solidFill>
                        <a:srgbClr val="FFFFFF"/>
                      </a:solidFill>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2"/>
                  </a:ext>
                </a:extLst>
              </a:tr>
              <a:tr h="934058">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藝文場域體感平權</a:t>
                      </a:r>
                      <a:r>
                        <a:rPr lang="en-US" altLang="zh-TW" sz="1600" dirty="0">
                          <a:latin typeface="微軟正黑體" panose="020B0604030504040204" pitchFamily="34" charset="-120"/>
                          <a:ea typeface="微軟正黑體" panose="020B0604030504040204" pitchFamily="34" charset="-120"/>
                          <a:cs typeface="微軟正黑體"/>
                          <a:sym typeface="微軟正黑體"/>
                        </a:rPr>
                        <a:t>5</a:t>
                      </a:r>
                      <a:r>
                        <a:rPr lang="en" altLang="zh-TW" sz="1600" dirty="0">
                          <a:latin typeface="微軟正黑體" panose="020B0604030504040204" pitchFamily="34" charset="-120"/>
                          <a:ea typeface="微軟正黑體" panose="020B0604030504040204" pitchFamily="34" charset="-120"/>
                          <a:cs typeface="微軟正黑體"/>
                          <a:sym typeface="微軟正黑體"/>
                        </a:rPr>
                        <a:t>G</a:t>
                      </a:r>
                      <a:r>
                        <a:rPr lang="zh-TW" altLang="en-US" sz="1600" dirty="0">
                          <a:latin typeface="微軟正黑體" panose="020B0604030504040204" pitchFamily="34" charset="-120"/>
                          <a:ea typeface="微軟正黑體" panose="020B0604030504040204" pitchFamily="34" charset="-120"/>
                          <a:cs typeface="微軟正黑體"/>
                          <a:sym typeface="微軟正黑體"/>
                        </a:rPr>
                        <a:t>科技應用計畫</a:t>
                      </a:r>
                      <a:r>
                        <a:rPr lang="en-US" altLang="zh-TW" sz="1600" dirty="0">
                          <a:latin typeface="微軟正黑體" panose="020B0604030504040204" pitchFamily="34" charset="-120"/>
                          <a:ea typeface="微軟正黑體" panose="020B0604030504040204" pitchFamily="34" charset="-120"/>
                          <a:cs typeface="微軟正黑體"/>
                          <a:sym typeface="微軟正黑體"/>
                        </a:rPr>
                        <a:t>.</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a:ea typeface="微軟正黑體"/>
                          <a:cs typeface="微軟正黑體"/>
                          <a:sym typeface="微軟正黑體"/>
                        </a:rPr>
                        <a:t>桃園市政府</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defTabSz="686004">
                        <a:defRPr sz="1800"/>
                      </a:pPr>
                      <a:r>
                        <a:rPr lang="en-US" altLang="zh-TW" sz="1600" dirty="0">
                          <a:latin typeface="微軟正黑體"/>
                          <a:ea typeface="微軟正黑體"/>
                          <a:cs typeface="微軟正黑體"/>
                          <a:sym typeface="微軟正黑體"/>
                        </a:rPr>
                        <a:t>191</a:t>
                      </a:r>
                      <a:r>
                        <a:rPr lang="zh-CN" altLang="en-US" sz="1600" dirty="0">
                          <a:latin typeface="微軟正黑體"/>
                          <a:ea typeface="微軟正黑體"/>
                          <a:cs typeface="微軟正黑體"/>
                          <a:sym typeface="微軟正黑體"/>
                        </a:rPr>
                        <a:t>萬</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Microsoft JhengHei" panose="020B0604030504040204" pitchFamily="34" charset="-120"/>
                          <a:ea typeface="Microsoft JhengHei" panose="020B0604030504040204" pitchFamily="34" charset="-120"/>
                        </a:rPr>
                        <a:t>桃園市政府藝文設施管理中心因進行平權演唱會內容製作與平權展示等需求，進行契約變更擴充</a:t>
                      </a:r>
                      <a:r>
                        <a:rPr lang="en-US" altLang="zh-TW" sz="1600" dirty="0">
                          <a:latin typeface="Microsoft JhengHei" panose="020B0604030504040204" pitchFamily="34" charset="-120"/>
                          <a:ea typeface="Microsoft JhengHei" panose="020B0604030504040204" pitchFamily="34" charset="-120"/>
                        </a:rPr>
                        <a:t>191</a:t>
                      </a:r>
                      <a:r>
                        <a:rPr lang="zh-TW" altLang="en-US" sz="1600" dirty="0">
                          <a:latin typeface="Microsoft JhengHei" panose="020B0604030504040204" pitchFamily="34" charset="-120"/>
                          <a:ea typeface="Microsoft JhengHei" panose="020B0604030504040204" pitchFamily="34" charset="-120"/>
                        </a:rPr>
                        <a:t>萬。</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a:ea typeface="微軟正黑體"/>
                          <a:cs typeface="微軟正黑體"/>
                          <a:sym typeface="微軟正黑體"/>
                        </a:rPr>
                        <a:t>企業變更流程簽訂中，預計</a:t>
                      </a:r>
                      <a:r>
                        <a:rPr lang="en-US" altLang="zh-TW" sz="1600" dirty="0">
                          <a:latin typeface="微軟正黑體"/>
                          <a:ea typeface="微軟正黑體"/>
                          <a:cs typeface="微軟正黑體"/>
                          <a:sym typeface="微軟正黑體"/>
                        </a:rPr>
                        <a:t>9</a:t>
                      </a:r>
                      <a:r>
                        <a:rPr lang="zh-CN" altLang="en-US" sz="1600" dirty="0">
                          <a:latin typeface="微軟正黑體"/>
                          <a:ea typeface="微軟正黑體"/>
                          <a:cs typeface="微軟正黑體"/>
                          <a:sym typeface="微軟正黑體"/>
                        </a:rPr>
                        <a:t>月</a:t>
                      </a:r>
                      <a:r>
                        <a:rPr lang="en-US" altLang="zh-CN" sz="1600" dirty="0">
                          <a:latin typeface="微軟正黑體"/>
                          <a:ea typeface="微軟正黑體"/>
                          <a:cs typeface="微軟正黑體"/>
                          <a:sym typeface="微軟正黑體"/>
                        </a:rPr>
                        <a:t>30 </a:t>
                      </a:r>
                      <a:r>
                        <a:rPr lang="zh-CN" altLang="en-US" sz="1600" dirty="0">
                          <a:latin typeface="微軟正黑體"/>
                          <a:ea typeface="微軟正黑體"/>
                          <a:cs typeface="微軟正黑體"/>
                          <a:sym typeface="微軟正黑體"/>
                        </a:rPr>
                        <a:t>以前完成</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790834264"/>
                  </a:ext>
                </a:extLst>
              </a:tr>
              <a:tr h="934058">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113-114</a:t>
                      </a:r>
                      <a:r>
                        <a:rPr lang="zh-TW" altLang="en-US" sz="1600" dirty="0">
                          <a:latin typeface="微軟正黑體" panose="020B0604030504040204" pitchFamily="34" charset="-120"/>
                          <a:ea typeface="微軟正黑體" panose="020B0604030504040204" pitchFamily="34" charset="-120"/>
                          <a:cs typeface="微軟正黑體"/>
                          <a:sym typeface="微軟正黑體"/>
                        </a:rPr>
                        <a:t>年藝文場館科藝創新計畫成果專輯藝文採購案</a:t>
                      </a:r>
                      <a:endParaRPr lang="en-US" altLang="zh-TW"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lang="zh-TW" altLang="en-US" sz="1600" dirty="0">
                          <a:latin typeface="微軟正黑體"/>
                          <a:ea typeface="微軟正黑體"/>
                          <a:cs typeface="微軟正黑體"/>
                          <a:sym typeface="微軟正黑體"/>
                        </a:rPr>
                        <a:t>文化部藝發司</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defTabSz="686004">
                        <a:defRPr sz="1800"/>
                      </a:pPr>
                      <a:r>
                        <a:rPr lang="en-US" altLang="zh-TW" sz="1600" dirty="0">
                          <a:latin typeface="微軟正黑體"/>
                          <a:ea typeface="微軟正黑體"/>
                          <a:cs typeface="微軟正黑體"/>
                          <a:sym typeface="微軟正黑體"/>
                        </a:rPr>
                        <a:t>130</a:t>
                      </a:r>
                      <a:r>
                        <a:rPr lang="zh-CN" altLang="en-US" sz="1600" dirty="0">
                          <a:latin typeface="微軟正黑體"/>
                          <a:ea typeface="微軟正黑體"/>
                          <a:cs typeface="微軟正黑體"/>
                          <a:sym typeface="微軟正黑體"/>
                        </a:rPr>
                        <a:t>萬</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藝文場館科藝創新計畫成果專輯</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lang="zh-CN" altLang="en-US" sz="1600" dirty="0">
                          <a:latin typeface="微軟正黑體"/>
                          <a:ea typeface="微軟正黑體"/>
                          <a:cs typeface="微軟正黑體"/>
                          <a:sym typeface="微軟正黑體"/>
                        </a:rPr>
                        <a:t>不需招標，簽約中，預計本周完成</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532236663"/>
                  </a:ext>
                </a:extLst>
              </a:tr>
            </a:tbl>
          </a:graphicData>
        </a:graphic>
      </p:graphicFrame>
      <p:sp>
        <p:nvSpPr>
          <p:cNvPr id="1103" name="文字方塊 1"/>
          <p:cNvSpPr txBox="1"/>
          <p:nvPr/>
        </p:nvSpPr>
        <p:spPr>
          <a:xfrm>
            <a:off x="9464965" y="813052"/>
            <a:ext cx="2214705"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努力與洽談中</a:t>
            </a:r>
            <a:r>
              <a:rPr lang="en-US" dirty="0"/>
              <a:t>78</a:t>
            </a:r>
            <a:r>
              <a:rPr dirty="0"/>
              <a:t>萬元</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15</a:t>
            </a:fld>
            <a:endParaRPr/>
          </a:p>
        </p:txBody>
      </p:sp>
      <p:sp>
        <p:nvSpPr>
          <p:cNvPr id="1106"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07" name="表格 1"/>
          <p:cNvGraphicFramePr/>
          <p:nvPr>
            <p:extLst>
              <p:ext uri="{D42A27DB-BD31-4B8C-83A1-F6EECF244321}">
                <p14:modId xmlns:p14="http://schemas.microsoft.com/office/powerpoint/2010/main" val="3456763655"/>
              </p:ext>
            </p:extLst>
          </p:nvPr>
        </p:nvGraphicFramePr>
        <p:xfrm>
          <a:off x="176212" y="962809"/>
          <a:ext cx="11839575" cy="5496725"/>
        </p:xfrm>
        <a:graphic>
          <a:graphicData uri="http://schemas.openxmlformats.org/drawingml/2006/table">
            <a:tbl>
              <a:tblPr>
                <a:tableStyleId>{4C3C2611-4C71-4FC5-86AE-919BDF0F9419}</a:tableStyleId>
              </a:tblPr>
              <a:tblGrid>
                <a:gridCol w="2423790">
                  <a:extLst>
                    <a:ext uri="{9D8B030D-6E8A-4147-A177-3AD203B41FA5}">
                      <a16:colId xmlns:a16="http://schemas.microsoft.com/office/drawing/2014/main" val="20000"/>
                    </a:ext>
                  </a:extLst>
                </a:gridCol>
                <a:gridCol w="2255961">
                  <a:extLst>
                    <a:ext uri="{9D8B030D-6E8A-4147-A177-3AD203B41FA5}">
                      <a16:colId xmlns:a16="http://schemas.microsoft.com/office/drawing/2014/main" val="20001"/>
                    </a:ext>
                  </a:extLst>
                </a:gridCol>
                <a:gridCol w="878055">
                  <a:extLst>
                    <a:ext uri="{9D8B030D-6E8A-4147-A177-3AD203B41FA5}">
                      <a16:colId xmlns:a16="http://schemas.microsoft.com/office/drawing/2014/main" val="20002"/>
                    </a:ext>
                  </a:extLst>
                </a:gridCol>
                <a:gridCol w="40945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120469">
                  <a:extLst>
                    <a:ext uri="{9D8B030D-6E8A-4147-A177-3AD203B41FA5}">
                      <a16:colId xmlns:a16="http://schemas.microsoft.com/office/drawing/2014/main" val="20005"/>
                    </a:ext>
                  </a:extLst>
                </a:gridCol>
              </a:tblGrid>
              <a:tr h="287922">
                <a:tc rowSpan="2">
                  <a:txBody>
                    <a:bodyPr/>
                    <a:lstStyle/>
                    <a:p>
                      <a:pPr algn="ctr">
                        <a:defRPr sz="1600">
                          <a:latin typeface="微軟正黑體"/>
                          <a:ea typeface="微軟正黑體"/>
                          <a:cs typeface="微軟正黑體"/>
                          <a:sym typeface="微軟正黑體"/>
                        </a:defRPr>
                      </a:pPr>
                      <a:r>
                        <a:rPr dirty="0" err="1"/>
                        <a:t>重大效益</a:t>
                      </a:r>
                      <a:r>
                        <a:rPr dirty="0"/>
                        <a:t>/</a:t>
                      </a:r>
                    </a:p>
                    <a:p>
                      <a:pPr algn="ctr">
                        <a:defRPr sz="1600">
                          <a:latin typeface="微軟正黑體"/>
                          <a:ea typeface="微軟正黑體"/>
                          <a:cs typeface="微軟正黑體"/>
                          <a:sym typeface="微軟正黑體"/>
                        </a:defRPr>
                      </a:pPr>
                      <a:r>
                        <a:rPr dirty="0" err="1"/>
                        <a:t>重要任務事項</a:t>
                      </a:r>
                      <a:endParaRPr dirty="0"/>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mj-lt"/>
                          <a:ea typeface="+mj-ea"/>
                          <a:cs typeface="+mj-cs"/>
                          <a:sym typeface="Helvetica"/>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mj-lt"/>
                          <a:ea typeface="+mj-ea"/>
                          <a:cs typeface="+mj-cs"/>
                          <a:sym typeface="Helvetica"/>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575843">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1439608">
                <a:tc>
                  <a:txBody>
                    <a:bodyPr/>
                    <a:lstStyle/>
                    <a:p>
                      <a:pPr algn="just">
                        <a:lnSpc>
                          <a:spcPts val="2000"/>
                        </a:lnSpc>
                        <a:defRPr sz="1800"/>
                      </a:pPr>
                      <a:r>
                        <a:rPr sz="1600" dirty="0" err="1">
                          <a:latin typeface="微軟正黑體"/>
                          <a:ea typeface="微軟正黑體"/>
                          <a:cs typeface="微軟正黑體"/>
                          <a:sym typeface="微軟正黑體"/>
                        </a:rPr>
                        <a:t>推動跨業整合智慧環景顯示與AI感知新興運動科技服務應用系統平台解決方案</a:t>
                      </a:r>
                      <a:endParaRPr sz="1600" dirty="0">
                        <a:latin typeface="微軟正黑體"/>
                        <a:ea typeface="微軟正黑體"/>
                        <a:cs typeface="微軟正黑體"/>
                        <a:sym typeface="微軟正黑體"/>
                      </a:endParaRP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dirty="0"/>
                        <a:t>與1家國內投影顯示設備大廠共創發展創新智慧互動應用投影一體機系統提供場館/</a:t>
                      </a:r>
                      <a:r>
                        <a:rPr dirty="0" err="1"/>
                        <a:t>居家服務應用</a:t>
                      </a: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dirty="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lang="zh-TW" altLang="en-US" dirty="0"/>
                        <a:t>重大技術突破：透過單一視角以複合式微波</a:t>
                      </a:r>
                      <a:r>
                        <a:rPr lang="en-US" altLang="zh-TW" dirty="0"/>
                        <a:t>/</a:t>
                      </a:r>
                      <a:r>
                        <a:rPr lang="zh-TW" altLang="en-US" dirty="0"/>
                        <a:t>影像感知技術完成</a:t>
                      </a:r>
                      <a:r>
                        <a:rPr lang="en-US" altLang="zh-TW" dirty="0"/>
                        <a:t>3D</a:t>
                      </a:r>
                      <a:r>
                        <a:rPr lang="zh-TW" altLang="en-US" dirty="0"/>
                        <a:t>抗遮蔽人</a:t>
                      </a:r>
                      <a:r>
                        <a:rPr lang="en-US" altLang="zh-TW" dirty="0"/>
                        <a:t>/</a:t>
                      </a:r>
                      <a:r>
                        <a:rPr lang="zh-TW" altLang="en-US" dirty="0"/>
                        <a:t>物之體態與速度</a:t>
                      </a:r>
                      <a:r>
                        <a:rPr lang="en-US" altLang="zh-TW" dirty="0"/>
                        <a:t>/</a:t>
                      </a:r>
                      <a:r>
                        <a:rPr lang="zh-TW" altLang="en-US" dirty="0"/>
                        <a:t>角度</a:t>
                      </a:r>
                      <a:r>
                        <a:rPr lang="en-US" altLang="zh-TW" dirty="0"/>
                        <a:t>/</a:t>
                      </a:r>
                      <a:r>
                        <a:rPr lang="zh-TW" altLang="en-US" dirty="0"/>
                        <a:t>旋度等參數感知，解決傳統需要以多方向角度安裝設備與繁瑣校正問題，提供快速系統建置，提升時效</a:t>
                      </a:r>
                      <a:r>
                        <a:rPr lang="en-US" altLang="zh-TW" dirty="0"/>
                        <a:t>1/3</a:t>
                      </a:r>
                    </a:p>
                    <a:p>
                      <a:pPr marL="342900" indent="-342900" algn="just">
                        <a:buSzPts val="1600"/>
                        <a:buFont typeface="Symbol"/>
                        <a:buChar char="-"/>
                        <a:defRPr sz="1600">
                          <a:latin typeface="微軟正黑體"/>
                          <a:ea typeface="微軟正黑體"/>
                          <a:cs typeface="微軟正黑體"/>
                          <a:sym typeface="微軟正黑體"/>
                        </a:defRPr>
                      </a:pPr>
                      <a:r>
                        <a:rPr lang="zh-TW" altLang="en-US" dirty="0"/>
                        <a:t>大型業科推動：與國內主要投影機業者共推</a:t>
                      </a:r>
                      <a:r>
                        <a:rPr dirty="0" err="1"/>
                        <a:t>智慧沈浸式AI互動感知投影系統關鍵技術整合</a:t>
                      </a:r>
                      <a:r>
                        <a:rPr lang="zh-TW" altLang="en-US" dirty="0"/>
                        <a:t>技術發展，</a:t>
                      </a:r>
                      <a:r>
                        <a:rPr lang="zh-TW" altLang="en-US" b="0" dirty="0"/>
                        <a:t>並研提億級</a:t>
                      </a:r>
                      <a:r>
                        <a:rPr lang="en-US" altLang="zh-TW" b="0" dirty="0"/>
                        <a:t>A+</a:t>
                      </a:r>
                      <a:r>
                        <a:rPr lang="zh-TW" altLang="en-US" b="0" dirty="0"/>
                        <a:t>業科計畫，已於</a:t>
                      </a:r>
                      <a:r>
                        <a:rPr lang="en-US" altLang="zh-TW" b="0" dirty="0"/>
                        <a:t>9/20</a:t>
                      </a:r>
                      <a:r>
                        <a:rPr lang="zh-TW" altLang="en-US" b="0" dirty="0"/>
                        <a:t>完成概念審查，確認審查結果中</a:t>
                      </a:r>
                      <a:endParaRPr b="0"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113.6.30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686004">
                        <a:defRPr sz="1600">
                          <a:latin typeface="微軟正黑體"/>
                          <a:ea typeface="微軟正黑體"/>
                          <a:cs typeface="微軟正黑體"/>
                          <a:sym typeface="微軟正黑體"/>
                        </a:defRPr>
                      </a:pP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2303372">
                <a:tc>
                  <a:txBody>
                    <a:bodyPr/>
                    <a:lstStyle/>
                    <a:p>
                      <a:pPr algn="just">
                        <a:lnSpc>
                          <a:spcPts val="2000"/>
                        </a:lnSpc>
                        <a:defRPr sz="1800"/>
                      </a:pPr>
                      <a:r>
                        <a:rPr sz="1600">
                          <a:latin typeface="微軟正黑體"/>
                          <a:ea typeface="微軟正黑體"/>
                          <a:cs typeface="微軟正黑體"/>
                          <a:sym typeface="微軟正黑體"/>
                        </a:rPr>
                        <a:t>以新展演與新音樂打造新興文化影視音產業解決方案與服務</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t>與策展領頭業者，如:國內領頭內容產製（夢境現實、兔將影視娛樂）與展演(必應)並結合終端裝置，打造虛實互動新展演與新音樂方案</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dirty="0" err="1"/>
                        <a:t>虛實風格化互動影音生成式AI偶像</a:t>
                      </a:r>
                      <a:r>
                        <a:rPr dirty="0"/>
                        <a:t> x </a:t>
                      </a:r>
                      <a:r>
                        <a:rPr dirty="0" err="1"/>
                        <a:t>TTXC多邊合作展演：目前經評估不參與</a:t>
                      </a:r>
                      <a:r>
                        <a:rPr dirty="0"/>
                        <a:t> 10月份展演，「</a:t>
                      </a:r>
                      <a:r>
                        <a:rPr dirty="0" err="1"/>
                        <a:t>藝術家進駐工研院」的內容＠駁二科技駐村，已開始洽談合作細項</a:t>
                      </a:r>
                      <a:endParaRPr dirty="0"/>
                    </a:p>
                    <a:p>
                      <a:pPr marL="342900" lvl="4" indent="-342900" algn="just">
                        <a:buSzPts val="1600"/>
                        <a:buFont typeface="Symbol"/>
                        <a:buChar char="-"/>
                        <a:defRPr sz="1600">
                          <a:latin typeface="微軟正黑體"/>
                          <a:ea typeface="微軟正黑體"/>
                          <a:cs typeface="微軟正黑體"/>
                          <a:sym typeface="微軟正黑體"/>
                        </a:defRPr>
                      </a:pPr>
                      <a:r>
                        <a:rPr dirty="0" err="1"/>
                        <a:t>目前已與兔將簽署合作意向書，開始展開亞灣計畫書寫，並佈局黑潮計畫補助延伸策略發展</a:t>
                      </a:r>
                      <a:endParaRPr dirty="0"/>
                    </a:p>
                    <a:p>
                      <a:pPr marL="342900" lvl="4" indent="-342900" algn="just">
                        <a:buSzPts val="1600"/>
                        <a:buFont typeface="Symbol"/>
                        <a:buChar char="-"/>
                        <a:defRPr sz="1600">
                          <a:latin typeface="微軟正黑體"/>
                          <a:ea typeface="微軟正黑體"/>
                          <a:cs typeface="微軟正黑體"/>
                          <a:sym typeface="微軟正黑體"/>
                        </a:defRPr>
                      </a:pPr>
                      <a:r>
                        <a:rPr dirty="0" err="1"/>
                        <a:t>洽談衛武營虛實融合互動影音展演，已洽談展覽組，計畫明年二</a:t>
                      </a:r>
                      <a:r>
                        <a:rPr dirty="0"/>
                        <a:t>\</a:t>
                      </a:r>
                      <a:r>
                        <a:rPr dirty="0" err="1"/>
                        <a:t>三月前有一檔合作演出</a:t>
                      </a: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dirty="0">
                          <a:latin typeface="微軟正黑體"/>
                          <a:ea typeface="微軟正黑體"/>
                          <a:cs typeface="微軟正黑體"/>
                          <a:sym typeface="微軟正黑體"/>
                        </a:rPr>
                        <a:t>113.12.30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R="323850" algn="just">
                        <a:lnSpc>
                          <a:spcPts val="2000"/>
                        </a:lnSpc>
                        <a:defRPr sz="1600">
                          <a:latin typeface="微軟正黑體"/>
                          <a:ea typeface="微軟正黑體"/>
                          <a:cs typeface="微軟正黑體"/>
                          <a:sym typeface="微軟正黑體"/>
                        </a:defRPr>
                      </a:pP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16</a:t>
            </a:fld>
            <a:endParaRPr/>
          </a:p>
        </p:txBody>
      </p:sp>
      <p:sp>
        <p:nvSpPr>
          <p:cNvPr id="111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11" name="表格 1"/>
          <p:cNvGraphicFramePr/>
          <p:nvPr>
            <p:extLst>
              <p:ext uri="{D42A27DB-BD31-4B8C-83A1-F6EECF244321}">
                <p14:modId xmlns:p14="http://schemas.microsoft.com/office/powerpoint/2010/main" val="3971960620"/>
              </p:ext>
            </p:extLst>
          </p:nvPr>
        </p:nvGraphicFramePr>
        <p:xfrm>
          <a:off x="145039" y="634638"/>
          <a:ext cx="11901918" cy="6144260"/>
        </p:xfrm>
        <a:graphic>
          <a:graphicData uri="http://schemas.openxmlformats.org/drawingml/2006/table">
            <a:tbl>
              <a:tblPr>
                <a:tableStyleId>{4C3C2611-4C71-4FC5-86AE-919BDF0F9419}</a:tableStyleId>
              </a:tblPr>
              <a:tblGrid>
                <a:gridCol w="1882725">
                  <a:extLst>
                    <a:ext uri="{9D8B030D-6E8A-4147-A177-3AD203B41FA5}">
                      <a16:colId xmlns:a16="http://schemas.microsoft.com/office/drawing/2014/main" val="20000"/>
                    </a:ext>
                  </a:extLst>
                </a:gridCol>
                <a:gridCol w="2489951">
                  <a:extLst>
                    <a:ext uri="{9D8B030D-6E8A-4147-A177-3AD203B41FA5}">
                      <a16:colId xmlns:a16="http://schemas.microsoft.com/office/drawing/2014/main" val="20001"/>
                    </a:ext>
                  </a:extLst>
                </a:gridCol>
                <a:gridCol w="783049">
                  <a:extLst>
                    <a:ext uri="{9D8B030D-6E8A-4147-A177-3AD203B41FA5}">
                      <a16:colId xmlns:a16="http://schemas.microsoft.com/office/drawing/2014/main" val="20002"/>
                    </a:ext>
                  </a:extLst>
                </a:gridCol>
                <a:gridCol w="3441076">
                  <a:extLst>
                    <a:ext uri="{9D8B030D-6E8A-4147-A177-3AD203B41FA5}">
                      <a16:colId xmlns:a16="http://schemas.microsoft.com/office/drawing/2014/main" val="20003"/>
                    </a:ext>
                  </a:extLst>
                </a:gridCol>
                <a:gridCol w="1887691">
                  <a:extLst>
                    <a:ext uri="{9D8B030D-6E8A-4147-A177-3AD203B41FA5}">
                      <a16:colId xmlns:a16="http://schemas.microsoft.com/office/drawing/2014/main" val="20004"/>
                    </a:ext>
                  </a:extLst>
                </a:gridCol>
                <a:gridCol w="1417426">
                  <a:extLst>
                    <a:ext uri="{9D8B030D-6E8A-4147-A177-3AD203B41FA5}">
                      <a16:colId xmlns:a16="http://schemas.microsoft.com/office/drawing/2014/main" val="20005"/>
                    </a:ext>
                  </a:extLst>
                </a:gridCol>
              </a:tblGrid>
              <a:tr h="292100">
                <a:tc rowSpan="2">
                  <a:txBody>
                    <a:bodyPr/>
                    <a:lstStyle/>
                    <a:p>
                      <a:pPr algn="ct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重大效益</a:t>
                      </a:r>
                      <a:r>
                        <a:rPr lang="en-US" altLang="zh-TW" sz="1600" dirty="0">
                          <a:latin typeface="微軟正黑體" panose="020B0604030504040204" pitchFamily="34" charset="-120"/>
                          <a:ea typeface="微軟正黑體" panose="020B0604030504040204" pitchFamily="34" charset="-120"/>
                        </a:rPr>
                        <a:t>/</a:t>
                      </a:r>
                    </a:p>
                    <a:p>
                      <a:pPr algn="ct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lang="zh-TW" altLang="en-US" sz="1600">
                          <a:latin typeface="微軟正黑體" panose="020B0604030504040204" pitchFamily="34" charset="-120"/>
                          <a:ea typeface="微軟正黑體" panose="020B0604030504040204" pitchFamily="34" charset="-120"/>
                          <a:cs typeface="+mj-cs"/>
                          <a:sym typeface="Helvetica"/>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lang="zh-TW" altLang="en-US" sz="1600">
                          <a:latin typeface="微軟正黑體" panose="020B0604030504040204" pitchFamily="34" charset="-120"/>
                          <a:ea typeface="微軟正黑體" panose="020B0604030504040204" pitchFamily="34" charset="-120"/>
                          <a:cs typeface="+mj-cs"/>
                          <a:sym typeface="Helvetica"/>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lang="zh-TW" altLang="en-US" sz="1600">
                          <a:latin typeface="微軟正黑體" panose="020B0604030504040204" pitchFamily="34" charset="-120"/>
                          <a:ea typeface="微軟正黑體" panose="020B0604030504040204" pitchFamily="34" charset="-120"/>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850900">
                <a:tc vMerge="1">
                  <a:txBody>
                    <a:bodyPr/>
                    <a:lstStyle/>
                    <a:p>
                      <a:endParaRPr lang="zh-TW"/>
                    </a:p>
                  </a:txBody>
                  <a:tcPr/>
                </a:tc>
                <a:tc>
                  <a:txBody>
                    <a:bodyPr/>
                    <a:lstStyle/>
                    <a:p>
                      <a:pPr algn="ct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達成之</a:t>
                      </a:r>
                    </a:p>
                    <a:p>
                      <a:pPr algn="ct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預計</a:t>
                      </a:r>
                    </a:p>
                    <a:p>
                      <a:pPr algn="ctr">
                        <a:defRPr sz="16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重要進展</a:t>
                      </a:r>
                    </a:p>
                    <a:p>
                      <a:pPr algn="ctr">
                        <a:defRPr sz="16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預訂</a:t>
                      </a:r>
                    </a:p>
                    <a:p>
                      <a:pPr algn="ctr">
                        <a:defRPr sz="16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2806700">
                <a:tc>
                  <a:txBody>
                    <a:bodyPr/>
                    <a:lstStyle/>
                    <a:p>
                      <a:pPr algn="just">
                        <a:lnSpc>
                          <a:spcPts val="2000"/>
                        </a:lnSpc>
                        <a:defRPr sz="1800"/>
                      </a:pPr>
                      <a:r>
                        <a:rPr lang="zh-TW" altLang="en-US" sz="1600">
                          <a:latin typeface="微軟正黑體" panose="020B0604030504040204" pitchFamily="34" charset="-120"/>
                          <a:ea typeface="微軟正黑體" panose="020B0604030504040204" pitchFamily="34" charset="-120"/>
                          <a:cs typeface="微軟正黑體"/>
                          <a:sym typeface="微軟正黑體"/>
                        </a:rPr>
                        <a:t>淬煉策展展示示範計畫：生成超身體繹境（</a:t>
                      </a:r>
                      <a:r>
                        <a:rPr lang="en-US" sz="1600">
                          <a:latin typeface="微軟正黑體" panose="020B0604030504040204" pitchFamily="34" charset="-120"/>
                          <a:ea typeface="微軟正黑體" panose="020B0604030504040204" pitchFamily="34" charset="-120"/>
                          <a:cs typeface="微軟正黑體"/>
                          <a:sym typeface="微軟正黑體"/>
                        </a:rPr>
                        <a:t>Generative of Future, A Journey.</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透過實體策展製作整合電光、資通、材化、服科等所技術，邀請文化部等跨部會單位及館所參訪體驗</a:t>
                      </a:r>
                    </a:p>
                    <a:p>
                      <a:pPr marL="342900" indent="-342900" algn="l">
                        <a:buSzPts val="1600"/>
                        <a:buFont typeface="Symbol"/>
                        <a:buChar cha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達成展演應後續擴充效益</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113.10.31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lnSpc>
                          <a:spcPct val="90000"/>
                        </a:lnSpc>
                        <a:buSzPts val="1600"/>
                        <a:buFont typeface="Symbol"/>
                        <a:buChar cha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完成策展計畫展覽與卸展完成</a:t>
                      </a:r>
                    </a:p>
                    <a:p>
                      <a:pPr marL="342900" indent="-342900" algn="l">
                        <a:lnSpc>
                          <a:spcPct val="90000"/>
                        </a:lnSpc>
                        <a:buSzPts val="1600"/>
                        <a:buFont typeface="Symbol"/>
                        <a:buChar cha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指標館所洽談：台灣文學館、藝發司、影視司、嘉義美術館、桃園展演中心、新竹文化局；</a:t>
                      </a:r>
                      <a:r>
                        <a:rPr lang="en-US" altLang="zh-TW" sz="1600" dirty="0">
                          <a:latin typeface="微軟正黑體" panose="020B0604030504040204" pitchFamily="34" charset="-120"/>
                          <a:ea typeface="微軟正黑體" panose="020B0604030504040204" pitchFamily="34" charset="-120"/>
                        </a:rPr>
                        <a:t>9/19</a:t>
                      </a:r>
                      <a:r>
                        <a:rPr lang="zh-TW" altLang="en-US" sz="1600" dirty="0">
                          <a:latin typeface="微軟正黑體" panose="020B0604030504040204" pitchFamily="34" charset="-120"/>
                          <a:ea typeface="微軟正黑體" panose="020B0604030504040204" pitchFamily="34" charset="-120"/>
                        </a:rPr>
                        <a:t>已與藝發司司司長討論納入明年藝術家進駐創新實驗與展演，並安排明年歐洲展演計畫</a:t>
                      </a:r>
                    </a:p>
                    <a:p>
                      <a:pPr marL="342900" indent="-342900" algn="l">
                        <a:lnSpc>
                          <a:spcPct val="90000"/>
                        </a:lnSpc>
                        <a:buSzPts val="1600"/>
                        <a:buFont typeface="Symbol"/>
                        <a:buChar cha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跨部會館所洽談：勞動部桃竹苗勞發署主題館策展與建置，目前已協助完成簡報與計畫書供上層長官呈閱，並持續修正</a:t>
                      </a:r>
                      <a:r>
                        <a:rPr lang="en-US" altLang="zh-TW" sz="1600" dirty="0">
                          <a:latin typeface="微軟正黑體" panose="020B0604030504040204" pitchFamily="34" charset="-120"/>
                          <a:ea typeface="微軟正黑體" panose="020B0604030504040204" pitchFamily="34" charset="-120"/>
                        </a:rPr>
                        <a:t>RFP</a:t>
                      </a:r>
                      <a:endParaRPr lang="zh-TW" altLang="en-US" sz="1600" dirty="0">
                        <a:latin typeface="微軟正黑體" panose="020B0604030504040204" pitchFamily="34" charset="-120"/>
                        <a:ea typeface="微軟正黑體" panose="020B0604030504040204" pitchFamily="34" charset="-120"/>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9</a:t>
                      </a:r>
                      <a:r>
                        <a:rPr lang="zh-TW" altLang="en-US" sz="1600" dirty="0">
                          <a:latin typeface="微軟正黑體" panose="020B0604030504040204" pitchFamily="34" charset="-120"/>
                          <a:ea typeface="微軟正黑體" panose="020B0604030504040204" pitchFamily="34" charset="-120"/>
                          <a:cs typeface="微軟正黑體"/>
                          <a:sym typeface="微軟正黑體"/>
                        </a:rPr>
                        <a:t>月底完成結案報告送簽 
後續效益：
</a:t>
                      </a:r>
                      <a:r>
                        <a:rPr lang="en-US" altLang="zh-TW" sz="1600" dirty="0">
                          <a:latin typeface="微軟正黑體" panose="020B0604030504040204" pitchFamily="34" charset="-120"/>
                          <a:ea typeface="微軟正黑體" panose="020B0604030504040204" pitchFamily="34" charset="-120"/>
                          <a:cs typeface="微軟正黑體"/>
                          <a:sym typeface="微軟正黑體"/>
                        </a:rPr>
                        <a:t>113.</a:t>
                      </a:r>
                      <a:r>
                        <a:rPr lang="zh-TW" altLang="en-US" sz="1600" dirty="0">
                          <a:latin typeface="微軟正黑體" panose="020B0604030504040204" pitchFamily="34" charset="-120"/>
                          <a:ea typeface="微軟正黑體" panose="020B0604030504040204" pitchFamily="34" charset="-120"/>
                          <a:cs typeface="微軟正黑體"/>
                          <a:sym typeface="微軟正黑體"/>
                        </a:rPr>
                        <a:t>後續展演規劃
</a:t>
                      </a:r>
                      <a:r>
                        <a:rPr lang="en-US" altLang="zh-TW" sz="1600" dirty="0">
                          <a:latin typeface="微軟正黑體" panose="020B0604030504040204" pitchFamily="34" charset="-120"/>
                          <a:ea typeface="微軟正黑體" panose="020B0604030504040204" pitchFamily="34" charset="-120"/>
                          <a:cs typeface="微軟正黑體"/>
                          <a:sym typeface="微軟正黑體"/>
                        </a:rPr>
                        <a:t>10</a:t>
                      </a:r>
                      <a:r>
                        <a:rPr lang="zh-TW" altLang="en-US" sz="1600" dirty="0">
                          <a:latin typeface="微軟正黑體" panose="020B0604030504040204" pitchFamily="34" charset="-120"/>
                          <a:ea typeface="微軟正黑體" panose="020B0604030504040204" pitchFamily="34" charset="-120"/>
                          <a:cs typeface="微軟正黑體"/>
                          <a:sym typeface="微軟正黑體"/>
                        </a:rPr>
                        <a:t>月初再次拜訪影視司司長及台灣文學館館長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展期</a:t>
                      </a:r>
                      <a:r>
                        <a:rPr lang="en-US" altLang="zh-TW" sz="1600" dirty="0">
                          <a:latin typeface="微軟正黑體" panose="020B0604030504040204" pitchFamily="34" charset="-120"/>
                          <a:ea typeface="微軟正黑體" panose="020B0604030504040204" pitchFamily="34" charset="-120"/>
                        </a:rPr>
                        <a:t>113.7.6-9/6</a:t>
                      </a:r>
                    </a:p>
                    <a:p>
                      <a:pPr marL="342900" indent="-342900" algn="l">
                        <a:buSzPts val="1600"/>
                        <a:buFont typeface="Symbol"/>
                        <a:buChar char="-"/>
                        <a:defRPr sz="1600">
                          <a:latin typeface="微軟正黑體"/>
                          <a:ea typeface="微軟正黑體"/>
                          <a:cs typeface="微軟正黑體"/>
                          <a:sym typeface="微軟正黑體"/>
                        </a:defRPr>
                      </a:pPr>
                      <a:r>
                        <a:rPr lang="en-US" altLang="zh-TW" sz="1600" dirty="0">
                          <a:latin typeface="微軟正黑體" panose="020B0604030504040204" pitchFamily="34" charset="-120"/>
                          <a:ea typeface="微軟正黑體" panose="020B0604030504040204" pitchFamily="34" charset="-120"/>
                        </a:rPr>
                        <a:t>9/15</a:t>
                      </a:r>
                      <a:r>
                        <a:rPr lang="zh-TW" altLang="en-US" sz="1600" dirty="0">
                          <a:latin typeface="微軟正黑體" panose="020B0604030504040204" pitchFamily="34" charset="-120"/>
                          <a:ea typeface="微軟正黑體" panose="020B0604030504040204" pitchFamily="34" charset="-120"/>
                        </a:rPr>
                        <a:t>已完成</a:t>
                      </a:r>
                      <a:r>
                        <a:rPr lang="en-US" altLang="zh-TW" sz="1600" dirty="0">
                          <a:latin typeface="微軟正黑體" panose="020B0604030504040204" pitchFamily="34" charset="-120"/>
                          <a:ea typeface="微軟正黑體" panose="020B0604030504040204" pitchFamily="34" charset="-120"/>
                        </a:rPr>
                        <a:t>51</a:t>
                      </a:r>
                      <a:r>
                        <a:rPr lang="zh-TW" altLang="en-US" sz="1600" dirty="0">
                          <a:latin typeface="微軟正黑體" panose="020B0604030504040204" pitchFamily="34" charset="-120"/>
                          <a:ea typeface="微軟正黑體" panose="020B0604030504040204" pitchFamily="34" charset="-120"/>
                        </a:rPr>
                        <a:t>館卸展</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1929905">
                <a:tc>
                  <a:txBody>
                    <a:bodyPr/>
                    <a:lstStyle/>
                    <a:p>
                      <a:pPr algn="just">
                        <a:lnSpc>
                          <a:spcPts val="2000"/>
                        </a:lnSpc>
                        <a:defRPr sz="1800"/>
                      </a:pPr>
                      <a:r>
                        <a:rPr lang="en-US" altLang="zh-TW" sz="1600">
                          <a:latin typeface="微軟正黑體" panose="020B0604030504040204" pitchFamily="34" charset="-120"/>
                          <a:ea typeface="微軟正黑體" panose="020B0604030504040204" pitchFamily="34" charset="-120"/>
                          <a:sym typeface="Calibri"/>
                        </a:rPr>
                        <a:t>GAI</a:t>
                      </a:r>
                      <a:r>
                        <a:rPr lang="zh-TW" altLang="en-US" sz="1600">
                          <a:latin typeface="微軟正黑體" panose="020B0604030504040204" pitchFamily="34" charset="-120"/>
                          <a:ea typeface="微軟正黑體" panose="020B0604030504040204" pitchFamily="34" charset="-120"/>
                          <a:sym typeface="Calibri"/>
                        </a:rPr>
                        <a:t>演奏擴增演繹產業共創</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lnSpc>
                          <a:spcPct val="90000"/>
                        </a:lnSpc>
                        <a:buSzPts val="1400"/>
                        <a:buFont typeface="Symbol"/>
                        <a:buChar char="-"/>
                        <a:defRPr sz="1400">
                          <a:sym typeface="Calibri"/>
                        </a:defRPr>
                      </a:pPr>
                      <a:r>
                        <a:rPr lang="zh-TW" altLang="en-US" sz="1600" dirty="0">
                          <a:latin typeface="微軟正黑體" panose="020B0604030504040204" pitchFamily="34" charset="-120"/>
                          <a:ea typeface="微軟正黑體" panose="020B0604030504040204" pitchFamily="34" charset="-120"/>
                        </a:rPr>
                        <a:t>以「</a:t>
                      </a:r>
                      <a:r>
                        <a:rPr lang="zh-TW" altLang="en-US" sz="1600" b="1" dirty="0">
                          <a:latin typeface="微軟正黑體" panose="020B0604030504040204" pitchFamily="34" charset="-120"/>
                          <a:ea typeface="微軟正黑體" panose="020B0604030504040204" pitchFamily="34" charset="-120"/>
                        </a:rPr>
                        <a:t>科技．網脈．示範</a:t>
                      </a:r>
                      <a:r>
                        <a:rPr lang="zh-TW" altLang="en-US" sz="1600" dirty="0">
                          <a:latin typeface="微軟正黑體" panose="020B0604030504040204" pitchFamily="34" charset="-120"/>
                          <a:ea typeface="微軟正黑體" panose="020B0604030504040204" pitchFamily="34" charset="-120"/>
                        </a:rPr>
                        <a:t>」模式，邀請對國外市場有影響力的國內外關鍵貴賓，親眼見證</a:t>
                      </a:r>
                      <a:r>
                        <a:rPr lang="en-US" altLang="zh-TW" sz="1600" dirty="0">
                          <a:latin typeface="微軟正黑體" panose="020B0604030504040204" pitchFamily="34" charset="-120"/>
                          <a:ea typeface="微軟正黑體" panose="020B0604030504040204" pitchFamily="34" charset="-120"/>
                        </a:rPr>
                        <a:t>GAI</a:t>
                      </a:r>
                      <a:r>
                        <a:rPr lang="zh-TW" altLang="en-US" sz="1600" dirty="0">
                          <a:latin typeface="微軟正黑體" panose="020B0604030504040204" pitchFamily="34" charset="-120"/>
                          <a:ea typeface="微軟正黑體" panose="020B0604030504040204" pitchFamily="34" charset="-120"/>
                        </a:rPr>
                        <a:t>技術應用於音樂會的市場價值；並透過企業共創與經營，掌握影響國外關鍵貴賓建網脈</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lang="en-US" altLang="zh-TW" sz="1600">
                          <a:latin typeface="微軟正黑體" panose="020B0604030504040204" pitchFamily="34" charset="-120"/>
                          <a:ea typeface="微軟正黑體" panose="020B0604030504040204" pitchFamily="34" charset="-120"/>
                          <a:cs typeface="微軟正黑體"/>
                          <a:sym typeface="微軟正黑體"/>
                        </a:rPr>
                        <a:t>114.05.31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899" indent="-342899" algn="l">
                        <a:buSzPts val="1400"/>
                        <a:buFont typeface="Symbol"/>
                        <a:buChar char="-"/>
                        <a:defRPr sz="1400">
                          <a:latin typeface="微軟正黑體"/>
                          <a:ea typeface="微軟正黑體"/>
                          <a:cs typeface="微軟正黑體"/>
                          <a:sym typeface="微軟正黑體"/>
                        </a:defRPr>
                      </a:pPr>
                      <a:r>
                        <a:rPr lang="en-US" altLang="zh-TW" sz="1600">
                          <a:latin typeface="微軟正黑體" panose="020B0604030504040204" pitchFamily="34" charset="-120"/>
                          <a:ea typeface="微軟正黑體" panose="020B0604030504040204" pitchFamily="34" charset="-120"/>
                        </a:rPr>
                        <a:t>11/17:</a:t>
                      </a:r>
                      <a:r>
                        <a:rPr lang="zh-TW" altLang="en-US" sz="1600">
                          <a:latin typeface="微軟正黑體" panose="020B0604030504040204" pitchFamily="34" charset="-120"/>
                          <a:ea typeface="微軟正黑體" panose="020B0604030504040204" pitchFamily="34" charset="-120"/>
                        </a:rPr>
                        <a:t>迎賓晚宴演出（</a:t>
                      </a:r>
                      <a:r>
                        <a:rPr lang="en-US" altLang="zh-TW" sz="1600">
                          <a:latin typeface="微軟正黑體" panose="020B0604030504040204" pitchFamily="34" charset="-120"/>
                          <a:ea typeface="微軟正黑體" panose="020B0604030504040204" pitchFamily="34" charset="-120"/>
                        </a:rPr>
                        <a:t>1</a:t>
                      </a:r>
                      <a:r>
                        <a:rPr lang="zh-TW" altLang="en-US" sz="1600">
                          <a:latin typeface="微軟正黑體" panose="020B0604030504040204" pitchFamily="34" charset="-120"/>
                          <a:ea typeface="微軟正黑體" panose="020B0604030504040204" pitchFamily="34" charset="-120"/>
                        </a:rPr>
                        <a:t>）藝術家黃方亭（島嶼是我的舞台）＋本屆進駐藝術家張晏慈</a:t>
                      </a:r>
                      <a:r>
                        <a:rPr lang="en-US" altLang="zh-TW" sz="1600">
                          <a:latin typeface="微軟正黑體" panose="020B0604030504040204" pitchFamily="34" charset="-120"/>
                          <a:ea typeface="微軟正黑體" panose="020B0604030504040204" pitchFamily="34" charset="-120"/>
                        </a:rPr>
                        <a:t>(2)</a:t>
                      </a:r>
                      <a:r>
                        <a:rPr lang="zh-TW" altLang="en-US" sz="1600">
                          <a:latin typeface="微軟正黑體" panose="020B0604030504040204" pitchFamily="34" charset="-120"/>
                          <a:ea typeface="微軟正黑體" panose="020B0604030504040204" pitchFamily="34" charset="-120"/>
                        </a:rPr>
                        <a:t>洪一博（皇后與他的魔境）</a:t>
                      </a:r>
                      <a:r>
                        <a:rPr lang="en-US" altLang="zh-TW" sz="1600">
                          <a:latin typeface="微軟正黑體" panose="020B0604030504040204" pitchFamily="34" charset="-120"/>
                          <a:ea typeface="微軟正黑體" panose="020B0604030504040204" pitchFamily="34" charset="-120"/>
                        </a:rPr>
                        <a:t>(3)</a:t>
                      </a:r>
                      <a:r>
                        <a:rPr lang="zh-TW" altLang="en-US" sz="1600">
                          <a:latin typeface="微軟正黑體" panose="020B0604030504040204" pitchFamily="34" charset="-120"/>
                          <a:ea typeface="微軟正黑體" panose="020B0604030504040204" pitchFamily="34" charset="-120"/>
                        </a:rPr>
                        <a:t>陳乂（演算法和諧）於多功能廳與廣場搭建演出</a:t>
                      </a:r>
                    </a:p>
                    <a:p>
                      <a:pPr marL="342899" indent="-342899" algn="l">
                        <a:buSzPts val="1400"/>
                        <a:buFont typeface="Symbol"/>
                        <a:buChar char="-"/>
                        <a:defRPr sz="14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 </a:t>
                      </a:r>
                      <a:r>
                        <a:rPr lang="en-US" altLang="zh-TW" sz="1600">
                          <a:latin typeface="微軟正黑體" panose="020B0604030504040204" pitchFamily="34" charset="-120"/>
                          <a:ea typeface="微軟正黑體" panose="020B0604030504040204" pitchFamily="34" charset="-120"/>
                        </a:rPr>
                        <a:t>11/18</a:t>
                      </a:r>
                      <a:r>
                        <a:rPr lang="zh-TW" altLang="en-US" sz="1600">
                          <a:latin typeface="微軟正黑體" panose="020B0604030504040204" pitchFamily="34" charset="-120"/>
                          <a:ea typeface="微軟正黑體" panose="020B0604030504040204" pitchFamily="34" charset="-120"/>
                        </a:rPr>
                        <a:t>開幕演唱會：與灣聲合作</a:t>
                      </a:r>
                      <a:r>
                        <a:rPr lang="en-US" altLang="zh-TW" sz="1600">
                          <a:latin typeface="微軟正黑體" panose="020B0604030504040204" pitchFamily="34" charset="-120"/>
                          <a:ea typeface="微軟正黑體" panose="020B0604030504040204" pitchFamily="34" charset="-120"/>
                        </a:rPr>
                        <a:t>GAI</a:t>
                      </a:r>
                      <a:r>
                        <a:rPr lang="zh-TW" altLang="en-US" sz="1600">
                          <a:latin typeface="微軟正黑體" panose="020B0604030504040204" pitchFamily="34" charset="-120"/>
                          <a:ea typeface="微軟正黑體" panose="020B0604030504040204" pitchFamily="34" charset="-120"/>
                        </a:rPr>
                        <a:t>等技術（以台灣民謠為主要管樂演出）促成產業共創，開發新商模</a:t>
                      </a:r>
                      <a:endParaRPr lang="zh-TW" altLang="en-US" sz="1600" dirty="0">
                        <a:latin typeface="微軟正黑體" panose="020B0604030504040204" pitchFamily="34" charset="-120"/>
                        <a:ea typeface="微軟正黑體" panose="020B0604030504040204" pitchFamily="34" charset="-120"/>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lnSpc>
                          <a:spcPct val="90000"/>
                        </a:lnSpc>
                        <a:buSzPts val="1600"/>
                        <a:buFont typeface="Symbol"/>
                        <a:buChar char="-"/>
                        <a:defRPr sz="1600">
                          <a:latin typeface="微軟正黑體"/>
                          <a:ea typeface="微軟正黑體"/>
                          <a:cs typeface="微軟正黑體"/>
                          <a:sym typeface="微軟正黑體"/>
                        </a:defRPr>
                      </a:pPr>
                      <a:r>
                        <a:rPr lang="en-US" altLang="zh-TW" sz="1600">
                          <a:latin typeface="微軟正黑體" panose="020B0604030504040204" pitchFamily="34" charset="-120"/>
                          <a:ea typeface="微軟正黑體" panose="020B0604030504040204" pitchFamily="34" charset="-120"/>
                        </a:rPr>
                        <a:t>11/17</a:t>
                      </a:r>
                      <a:r>
                        <a:rPr lang="zh-TW" altLang="en-US" sz="1600">
                          <a:latin typeface="微軟正黑體" panose="020B0604030504040204" pitchFamily="34" charset="-120"/>
                          <a:ea typeface="微軟正黑體" panose="020B0604030504040204" pitchFamily="34" charset="-120"/>
                        </a:rPr>
                        <a:t>、</a:t>
                      </a:r>
                      <a:r>
                        <a:rPr lang="en-US" altLang="zh-TW" sz="1600">
                          <a:latin typeface="微軟正黑體" panose="020B0604030504040204" pitchFamily="34" charset="-120"/>
                          <a:ea typeface="微軟正黑體" panose="020B0604030504040204" pitchFamily="34" charset="-120"/>
                        </a:rPr>
                        <a:t>18</a:t>
                      </a:r>
                      <a:r>
                        <a:rPr lang="zh-TW" altLang="en-US" sz="1600">
                          <a:latin typeface="微軟正黑體" panose="020B0604030504040204" pitchFamily="34" charset="-120"/>
                          <a:ea typeface="微軟正黑體" panose="020B0604030504040204" pitchFamily="34" charset="-120"/>
                        </a:rPr>
                        <a:t>兩場國際場域示範演出</a:t>
                      </a:r>
                    </a:p>
                    <a:p>
                      <a:pPr marL="342900" indent="-342900" algn="l">
                        <a:lnSpc>
                          <a:spcPct val="90000"/>
                        </a:lnSpc>
                        <a:buSzPts val="1600"/>
                        <a:buFont typeface="Symbol"/>
                        <a:buChar char="-"/>
                        <a:defRPr sz="16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 </a:t>
                      </a:r>
                      <a:r>
                        <a:rPr lang="en-US" altLang="zh-TW" sz="1600">
                          <a:latin typeface="微軟正黑體" panose="020B0604030504040204" pitchFamily="34" charset="-120"/>
                          <a:ea typeface="微軟正黑體" panose="020B0604030504040204" pitchFamily="34" charset="-120"/>
                        </a:rPr>
                        <a:t>114/2-3</a:t>
                      </a:r>
                      <a:r>
                        <a:rPr lang="zh-TW" altLang="en-US" sz="1600">
                          <a:latin typeface="微軟正黑體" panose="020B0604030504040204" pitchFamily="34" charset="-120"/>
                          <a:ea typeface="微軟正黑體" panose="020B0604030504040204" pitchFamily="34" charset="-120"/>
                        </a:rPr>
                        <a:t>辦理國際論壇</a:t>
                      </a:r>
                    </a:p>
                    <a:p>
                      <a:pPr marL="342900" indent="-342900" algn="l">
                        <a:lnSpc>
                          <a:spcPct val="90000"/>
                        </a:lnSpc>
                        <a:buSzPts val="1600"/>
                        <a:buFont typeface="Symbol"/>
                        <a:buChar char="-"/>
                        <a:defRPr sz="1600">
                          <a:latin typeface="微軟正黑體"/>
                          <a:ea typeface="微軟正黑體"/>
                          <a:cs typeface="微軟正黑體"/>
                          <a:sym typeface="微軟正黑體"/>
                        </a:defRPr>
                      </a:pPr>
                      <a:r>
                        <a:rPr lang="en-US" altLang="zh-TW" sz="1600">
                          <a:latin typeface="微軟正黑體" panose="020B0604030504040204" pitchFamily="34" charset="-120"/>
                          <a:ea typeface="微軟正黑體" panose="020B0604030504040204" pitchFamily="34" charset="-120"/>
                        </a:rPr>
                        <a:t>114/5</a:t>
                      </a:r>
                      <a:r>
                        <a:rPr lang="zh-TW" altLang="en-US" sz="1600">
                          <a:latin typeface="微軟正黑體" panose="020B0604030504040204" pitchFamily="34" charset="-120"/>
                          <a:ea typeface="微軟正黑體" panose="020B0604030504040204" pitchFamily="34" charset="-120"/>
                        </a:rPr>
                        <a:t>前成立科技藝術促進會</a:t>
                      </a:r>
                      <a:endParaRPr lang="zh-TW" altLang="en-US" sz="1600" dirty="0">
                        <a:latin typeface="微軟正黑體" panose="020B0604030504040204" pitchFamily="34" charset="-120"/>
                        <a:ea typeface="微軟正黑體" panose="020B0604030504040204" pitchFamily="34" charset="-120"/>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R="323850" algn="l">
                        <a:lnSpc>
                          <a:spcPts val="2000"/>
                        </a:lnSpc>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本案院補助</a:t>
                      </a:r>
                      <a:r>
                        <a:rPr lang="en-US" altLang="zh-TW" sz="1600" dirty="0">
                          <a:latin typeface="微軟正黑體" panose="020B0604030504040204" pitchFamily="34" charset="-120"/>
                          <a:ea typeface="微軟正黑體" panose="020B0604030504040204" pitchFamily="34" charset="-120"/>
                          <a:cs typeface="微軟正黑體"/>
                          <a:sym typeface="微軟正黑體"/>
                        </a:rPr>
                        <a:t>350</a:t>
                      </a:r>
                      <a:r>
                        <a:rPr lang="zh-TW" altLang="en-US" sz="1600" dirty="0">
                          <a:latin typeface="微軟正黑體" panose="020B0604030504040204" pitchFamily="34" charset="-120"/>
                          <a:ea typeface="微軟正黑體" panose="020B0604030504040204" pitchFamily="34" charset="-120"/>
                          <a:cs typeface="微軟正黑體"/>
                          <a:sym typeface="微軟正黑體"/>
                        </a:rPr>
                        <a:t>萬單位自籌</a:t>
                      </a:r>
                      <a:r>
                        <a:rPr lang="en-US" altLang="zh-TW" sz="1600" dirty="0">
                          <a:latin typeface="微軟正黑體" panose="020B0604030504040204" pitchFamily="34" charset="-120"/>
                          <a:ea typeface="微軟正黑體" panose="020B0604030504040204" pitchFamily="34" charset="-120"/>
                          <a:cs typeface="微軟正黑體"/>
                          <a:sym typeface="微軟正黑體"/>
                        </a:rPr>
                        <a:t>117</a:t>
                      </a:r>
                      <a:r>
                        <a:rPr lang="zh-TW" altLang="en-US" sz="1600" dirty="0">
                          <a:latin typeface="微軟正黑體" panose="020B0604030504040204" pitchFamily="34" charset="-120"/>
                          <a:ea typeface="微軟正黑體" panose="020B0604030504040204" pitchFamily="34" charset="-120"/>
                          <a:cs typeface="微軟正黑體"/>
                          <a:sym typeface="微軟正黑體"/>
                        </a:rPr>
                        <a:t>萬合計</a:t>
                      </a:r>
                      <a:r>
                        <a:rPr lang="en-US" altLang="zh-TW" sz="1600" dirty="0">
                          <a:latin typeface="微軟正黑體" panose="020B0604030504040204" pitchFamily="34" charset="-120"/>
                          <a:ea typeface="微軟正黑體" panose="020B0604030504040204" pitchFamily="34" charset="-120"/>
                          <a:cs typeface="微軟正黑體"/>
                          <a:sym typeface="微軟正黑體"/>
                        </a:rPr>
                        <a:t>467</a:t>
                      </a:r>
                      <a:r>
                        <a:rPr lang="zh-TW" altLang="en-US" sz="1600" dirty="0">
                          <a:latin typeface="微軟正黑體" panose="020B0604030504040204" pitchFamily="34" charset="-120"/>
                          <a:ea typeface="微軟正黑體" panose="020B0604030504040204" pitchFamily="34" charset="-120"/>
                          <a:cs typeface="微軟正黑體"/>
                          <a:sym typeface="微軟正黑體"/>
                        </a:rPr>
                        <a:t>萬</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17</a:t>
            </a:fld>
            <a:endParaRPr/>
          </a:p>
        </p:txBody>
      </p:sp>
      <p:sp>
        <p:nvSpPr>
          <p:cNvPr id="111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11" name="表格 1"/>
          <p:cNvGraphicFramePr/>
          <p:nvPr>
            <p:extLst>
              <p:ext uri="{D42A27DB-BD31-4B8C-83A1-F6EECF244321}">
                <p14:modId xmlns:p14="http://schemas.microsoft.com/office/powerpoint/2010/main" val="2187242011"/>
              </p:ext>
            </p:extLst>
          </p:nvPr>
        </p:nvGraphicFramePr>
        <p:xfrm>
          <a:off x="145039" y="634638"/>
          <a:ext cx="11901918" cy="6145289"/>
        </p:xfrm>
        <a:graphic>
          <a:graphicData uri="http://schemas.openxmlformats.org/drawingml/2006/table">
            <a:tbl>
              <a:tblPr>
                <a:tableStyleId>{4C3C2611-4C71-4FC5-86AE-919BDF0F9419}</a:tableStyleId>
              </a:tblPr>
              <a:tblGrid>
                <a:gridCol w="1882725">
                  <a:extLst>
                    <a:ext uri="{9D8B030D-6E8A-4147-A177-3AD203B41FA5}">
                      <a16:colId xmlns:a16="http://schemas.microsoft.com/office/drawing/2014/main" val="20000"/>
                    </a:ext>
                  </a:extLst>
                </a:gridCol>
                <a:gridCol w="2489951">
                  <a:extLst>
                    <a:ext uri="{9D8B030D-6E8A-4147-A177-3AD203B41FA5}">
                      <a16:colId xmlns:a16="http://schemas.microsoft.com/office/drawing/2014/main" val="20001"/>
                    </a:ext>
                  </a:extLst>
                </a:gridCol>
                <a:gridCol w="783049">
                  <a:extLst>
                    <a:ext uri="{9D8B030D-6E8A-4147-A177-3AD203B41FA5}">
                      <a16:colId xmlns:a16="http://schemas.microsoft.com/office/drawing/2014/main" val="20002"/>
                    </a:ext>
                  </a:extLst>
                </a:gridCol>
                <a:gridCol w="3441076">
                  <a:extLst>
                    <a:ext uri="{9D8B030D-6E8A-4147-A177-3AD203B41FA5}">
                      <a16:colId xmlns:a16="http://schemas.microsoft.com/office/drawing/2014/main" val="20003"/>
                    </a:ext>
                  </a:extLst>
                </a:gridCol>
                <a:gridCol w="1887691">
                  <a:extLst>
                    <a:ext uri="{9D8B030D-6E8A-4147-A177-3AD203B41FA5}">
                      <a16:colId xmlns:a16="http://schemas.microsoft.com/office/drawing/2014/main" val="20004"/>
                    </a:ext>
                  </a:extLst>
                </a:gridCol>
                <a:gridCol w="1417426">
                  <a:extLst>
                    <a:ext uri="{9D8B030D-6E8A-4147-A177-3AD203B41FA5}">
                      <a16:colId xmlns:a16="http://schemas.microsoft.com/office/drawing/2014/main" val="20005"/>
                    </a:ext>
                  </a:extLst>
                </a:gridCol>
              </a:tblGrid>
              <a:tr h="292100">
                <a:tc rowSpan="2">
                  <a:txBody>
                    <a:bodyPr/>
                    <a:lstStyle/>
                    <a:p>
                      <a:pPr algn="ct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重大效益</a:t>
                      </a:r>
                      <a:r>
                        <a:rPr lang="en-US" altLang="zh-TW" sz="1600" dirty="0">
                          <a:latin typeface="微軟正黑體" panose="020B0604030504040204" pitchFamily="34" charset="-120"/>
                          <a:ea typeface="微軟正黑體" panose="020B0604030504040204" pitchFamily="34" charset="-120"/>
                        </a:rPr>
                        <a:t>/</a:t>
                      </a:r>
                    </a:p>
                    <a:p>
                      <a:pPr algn="ct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lang="zh-TW" altLang="en-US" sz="1600">
                          <a:latin typeface="微軟正黑體" panose="020B0604030504040204" pitchFamily="34" charset="-120"/>
                          <a:ea typeface="微軟正黑體" panose="020B0604030504040204" pitchFamily="34" charset="-120"/>
                          <a:cs typeface="+mj-cs"/>
                          <a:sym typeface="Helvetica"/>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lang="zh-TW" altLang="en-US" sz="1600">
                          <a:latin typeface="微軟正黑體" panose="020B0604030504040204" pitchFamily="34" charset="-120"/>
                          <a:ea typeface="微軟正黑體" panose="020B0604030504040204" pitchFamily="34" charset="-120"/>
                          <a:cs typeface="+mj-cs"/>
                          <a:sym typeface="Helvetica"/>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lang="zh-TW" altLang="en-US" sz="1600">
                          <a:latin typeface="微軟正黑體" panose="020B0604030504040204" pitchFamily="34" charset="-120"/>
                          <a:ea typeface="微軟正黑體" panose="020B0604030504040204" pitchFamily="34" charset="-120"/>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850900">
                <a:tc vMerge="1">
                  <a:txBody>
                    <a:bodyPr/>
                    <a:lstStyle/>
                    <a:p>
                      <a:endParaRPr lang="zh-TW"/>
                    </a:p>
                  </a:txBody>
                  <a:tcPr/>
                </a:tc>
                <a:tc>
                  <a:txBody>
                    <a:bodyPr/>
                    <a:lstStyle/>
                    <a:p>
                      <a:pPr algn="ct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達成之</a:t>
                      </a:r>
                    </a:p>
                    <a:p>
                      <a:pPr algn="ct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預計</a:t>
                      </a:r>
                    </a:p>
                    <a:p>
                      <a:pPr algn="ctr">
                        <a:defRPr sz="16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重要進展</a:t>
                      </a:r>
                    </a:p>
                    <a:p>
                      <a:pPr algn="ctr">
                        <a:defRPr sz="16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預訂</a:t>
                      </a:r>
                    </a:p>
                    <a:p>
                      <a:pPr algn="ctr">
                        <a:defRPr sz="1600">
                          <a:latin typeface="微軟正黑體"/>
                          <a:ea typeface="微軟正黑體"/>
                          <a:cs typeface="微軟正黑體"/>
                          <a:sym typeface="微軟正黑體"/>
                        </a:defRPr>
                      </a:pPr>
                      <a:r>
                        <a:rPr lang="zh-TW" altLang="en-US" sz="1600">
                          <a:latin typeface="微軟正黑體" panose="020B0604030504040204" pitchFamily="34" charset="-120"/>
                          <a:ea typeface="微軟正黑體" panose="020B0604030504040204" pitchFamily="34" charset="-120"/>
                        </a:rP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2806700">
                <a:tc>
                  <a:txBody>
                    <a:bodyPr/>
                    <a:lstStyle/>
                    <a:p>
                      <a:pPr marL="0" marR="0" indent="0" algn="just" defTabSz="914400" rtl="0" eaLnBrk="1" fontAlgn="auto" latinLnBrk="0" hangingPunct="1">
                        <a:lnSpc>
                          <a:spcPts val="2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藝文場域體感平權</a:t>
                      </a:r>
                      <a:r>
                        <a:rPr lang="en-US" altLang="zh-TW" sz="1600" dirty="0">
                          <a:latin typeface="微軟正黑體" panose="020B0604030504040204" pitchFamily="34" charset="-120"/>
                          <a:ea typeface="微軟正黑體" panose="020B0604030504040204" pitchFamily="34" charset="-120"/>
                          <a:cs typeface="微軟正黑體"/>
                          <a:sym typeface="微軟正黑體"/>
                        </a:rPr>
                        <a:t>5</a:t>
                      </a:r>
                      <a:r>
                        <a:rPr lang="en" altLang="zh-TW" sz="1600" dirty="0">
                          <a:latin typeface="微軟正黑體" panose="020B0604030504040204" pitchFamily="34" charset="-120"/>
                          <a:ea typeface="微軟正黑體" panose="020B0604030504040204" pitchFamily="34" charset="-120"/>
                          <a:cs typeface="微軟正黑體"/>
                          <a:sym typeface="微軟正黑體"/>
                        </a:rPr>
                        <a:t>G</a:t>
                      </a:r>
                      <a:r>
                        <a:rPr lang="zh-TW" altLang="en-US" sz="1600" dirty="0">
                          <a:latin typeface="微軟正黑體" panose="020B0604030504040204" pitchFamily="34" charset="-120"/>
                          <a:ea typeface="微軟正黑體" panose="020B0604030504040204" pitchFamily="34" charset="-120"/>
                          <a:cs typeface="微軟正黑體"/>
                          <a:sym typeface="微軟正黑體"/>
                        </a:rPr>
                        <a:t>科技應用計畫</a:t>
                      </a:r>
                      <a:r>
                        <a:rPr lang="en-US" sz="1600" dirty="0">
                          <a:latin typeface="微軟正黑體" panose="020B0604030504040204" pitchFamily="34" charset="-120"/>
                          <a:ea typeface="微軟正黑體" panose="020B0604030504040204" pitchFamily="34" charset="-120"/>
                          <a:cs typeface="微軟正黑體"/>
                          <a:sym typeface="微軟正黑體"/>
                        </a:rPr>
                        <a:t>.</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marR="0" lvl="0" indent="-342900" algn="l"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en-US" altLang="zh-TW" sz="1600" dirty="0">
                          <a:latin typeface="Microsoft JhengHei" panose="020B0604030504040204" pitchFamily="34" charset="-120"/>
                          <a:ea typeface="Microsoft JhengHei" panose="020B0604030504040204" pitchFamily="34" charset="-120"/>
                        </a:rPr>
                        <a:t>113-114</a:t>
                      </a:r>
                      <a:r>
                        <a:rPr lang="zh-TW" altLang="en-US" sz="1600" dirty="0">
                          <a:latin typeface="Microsoft JhengHei" panose="020B0604030504040204" pitchFamily="34" charset="-120"/>
                          <a:ea typeface="Microsoft JhengHei" panose="020B0604030504040204" pitchFamily="34" charset="-120"/>
                        </a:rPr>
                        <a:t>年平權案企業收入及民營收入</a:t>
                      </a:r>
                      <a:r>
                        <a:rPr lang="en-US" altLang="zh-TW" sz="1600" dirty="0">
                          <a:latin typeface="Microsoft JhengHei" panose="020B0604030504040204" pitchFamily="34" charset="-120"/>
                          <a:ea typeface="Microsoft JhengHei" panose="020B0604030504040204" pitchFamily="34" charset="-120"/>
                        </a:rPr>
                        <a:t>798</a:t>
                      </a:r>
                      <a:r>
                        <a:rPr lang="zh-TW" altLang="en-US" sz="1600" dirty="0">
                          <a:latin typeface="Microsoft JhengHei" panose="020B0604030504040204" pitchFamily="34" charset="-120"/>
                          <a:ea typeface="Microsoft JhengHei" panose="020B0604030504040204" pitchFamily="34" charset="-120"/>
                        </a:rPr>
                        <a:t>萬，後續原業主桃園市政府藝文設施管理中心因進行平權演唱會內容製作與平權展示等需求，進行契約變更擴充</a:t>
                      </a:r>
                      <a:r>
                        <a:rPr lang="en-US" altLang="zh-TW" sz="1600" dirty="0">
                          <a:latin typeface="Microsoft JhengHei" panose="020B0604030504040204" pitchFamily="34" charset="-120"/>
                          <a:ea typeface="Microsoft JhengHei" panose="020B0604030504040204" pitchFamily="34" charset="-120"/>
                        </a:rPr>
                        <a:t>191</a:t>
                      </a:r>
                      <a:r>
                        <a:rPr lang="zh-TW" altLang="en-US" sz="1600" dirty="0">
                          <a:latin typeface="Microsoft JhengHei" panose="020B0604030504040204" pitchFamily="34" charset="-120"/>
                          <a:ea typeface="Microsoft JhengHei" panose="020B0604030504040204" pitchFamily="34" charset="-120"/>
                        </a:rPr>
                        <a:t>萬。另與</a:t>
                      </a:r>
                      <a:r>
                        <a:rPr lang="en-US" altLang="zh-TW" sz="1600" dirty="0">
                          <a:latin typeface="Microsoft JhengHei" panose="020B0604030504040204" pitchFamily="34" charset="-120"/>
                          <a:ea typeface="Microsoft JhengHei" panose="020B0604030504040204" pitchFamily="34" charset="-120"/>
                        </a:rPr>
                        <a:t>H</a:t>
                      </a:r>
                      <a:r>
                        <a:rPr lang="zh-TW" altLang="en-US" sz="1600" dirty="0">
                          <a:latin typeface="Microsoft JhengHei" panose="020B0604030504040204" pitchFamily="34" charset="-120"/>
                          <a:ea typeface="Microsoft JhengHei" panose="020B0604030504040204" pitchFamily="34" charset="-120"/>
                        </a:rPr>
                        <a:t>組合作院級前瞻數位療法、申請院內公益計畫。</a:t>
                      </a:r>
                      <a:endParaRPr lang="en-US" altLang="zh-TW" sz="1600" dirty="0">
                        <a:latin typeface="Microsoft JhengHei" panose="020B0604030504040204" pitchFamily="34" charset="-120"/>
                        <a:ea typeface="Microsoft JhengHei" panose="020B0604030504040204" pitchFamily="34" charset="-120"/>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113.10.31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lnSpc>
                          <a:spcPct val="90000"/>
                        </a:lnSpc>
                        <a:buSzPts val="1600"/>
                        <a:buFont typeface="Symbol"/>
                        <a:buChar char="-"/>
                        <a:defRPr sz="1600">
                          <a:latin typeface="微軟正黑體"/>
                          <a:ea typeface="微軟正黑體"/>
                          <a:cs typeface="微軟正黑體"/>
                          <a:sym typeface="微軟正黑體"/>
                        </a:defRPr>
                      </a:pPr>
                      <a:r>
                        <a:rPr lang="zh-TW" altLang="en-US" sz="1600" dirty="0">
                          <a:latin typeface="Microsoft JhengHei" panose="020B0604030504040204" pitchFamily="34" charset="-120"/>
                          <a:ea typeface="Microsoft JhengHei" panose="020B0604030504040204" pitchFamily="34" charset="-120"/>
                        </a:rPr>
                        <a:t>創新性的音樂轉換震動、低延遲傳輸技術，個人化終端裝置，為聾人族群提供全新體感，達成部門</a:t>
                      </a:r>
                      <a:r>
                        <a:rPr lang="zh-TW" altLang="en-US" sz="1600" b="1" dirty="0">
                          <a:latin typeface="Microsoft JhengHei" panose="020B0604030504040204" pitchFamily="34" charset="-120"/>
                          <a:ea typeface="Microsoft JhengHei" panose="020B0604030504040204" pitchFamily="34" charset="-120"/>
                        </a:rPr>
                        <a:t>「</a:t>
                      </a:r>
                      <a:r>
                        <a:rPr lang="zh-TW" altLang="en-US" sz="1600" b="1" dirty="0">
                          <a:latin typeface="Microsoft JhengHei" panose="020B0604030504040204" pitchFamily="34" charset="-120"/>
                          <a:ea typeface="Microsoft JhengHei" panose="020B0604030504040204" pitchFamily="34" charset="-120"/>
                          <a:sym typeface="Microsoft JhengHei"/>
                        </a:rPr>
                        <a:t>任意型態追蹤與感知互補服務平台</a:t>
                      </a:r>
                      <a:r>
                        <a:rPr lang="zh-TW" altLang="en-US" sz="1600" b="1" dirty="0">
                          <a:latin typeface="Microsoft JhengHei" panose="020B0604030504040204" pitchFamily="34" charset="-120"/>
                          <a:ea typeface="Microsoft JhengHei" panose="020B0604030504040204" pitchFamily="34" charset="-120"/>
                        </a:rPr>
                        <a:t>」</a:t>
                      </a:r>
                      <a:r>
                        <a:rPr lang="zh-TW" altLang="en-US" sz="1600" dirty="0">
                          <a:latin typeface="Microsoft JhengHei" panose="020B0604030504040204" pitchFamily="34" charset="-120"/>
                          <a:ea typeface="Microsoft JhengHei" panose="020B0604030504040204" pitchFamily="34" charset="-120"/>
                        </a:rPr>
                        <a:t>之技術層與整合層開發。除聾人族群合作外，亦與國家級文化場館：國家兩廳院、國家人權博物館合作，並與台北市啟聰學校、社團法人中華民國聽障協會、中華民國聾人協會、大可創意等單位合作。推動技術行銷。</a:t>
                      </a:r>
                      <a:endParaRPr lang="en-US" altLang="zh-TW" sz="1600" dirty="0">
                        <a:latin typeface="Microsoft JhengHei" panose="020B0604030504040204" pitchFamily="34" charset="-120"/>
                        <a:ea typeface="Microsoft JhengHei" panose="020B0604030504040204" pitchFamily="34" charset="-120"/>
                      </a:endParaRPr>
                    </a:p>
                    <a:p>
                      <a:pPr marL="342900" indent="-342900" algn="l">
                        <a:lnSpc>
                          <a:spcPct val="90000"/>
                        </a:lnSpc>
                        <a:buSzPts val="1600"/>
                        <a:buFont typeface="Symbol"/>
                        <a:buChar char="-"/>
                        <a:defRPr sz="1600">
                          <a:latin typeface="微軟正黑體"/>
                          <a:ea typeface="微軟正黑體"/>
                          <a:cs typeface="微軟正黑體"/>
                          <a:sym typeface="微軟正黑體"/>
                        </a:defRPr>
                      </a:pPr>
                      <a:r>
                        <a:rPr lang="zh-TW" altLang="en-US" sz="1600" dirty="0">
                          <a:latin typeface="Microsoft JhengHei" panose="020B0604030504040204" pitchFamily="34" charset="-120"/>
                          <a:ea typeface="Microsoft JhengHei" panose="020B0604030504040204" pitchFamily="34" charset="-120"/>
                        </a:rPr>
                        <a:t>因應後續推動領域，以公益計畫推動至聾人場域外，亦投入樂齡社區進行前期測試。</a:t>
                      </a:r>
                      <a:endParaRPr lang="en-US" altLang="zh-TW" sz="1600" dirty="0">
                        <a:latin typeface="Microsoft JhengHei" panose="020B0604030504040204" pitchFamily="34" charset="-120"/>
                        <a:ea typeface="Microsoft JhengHei" panose="020B0604030504040204" pitchFamily="34" charset="-120"/>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9</a:t>
                      </a:r>
                      <a:r>
                        <a:rPr lang="zh-TW" altLang="en-US" sz="1600" dirty="0">
                          <a:latin typeface="微軟正黑體" panose="020B0604030504040204" pitchFamily="34" charset="-120"/>
                          <a:ea typeface="微軟正黑體" panose="020B0604030504040204" pitchFamily="34" charset="-120"/>
                          <a:cs typeface="微軟正黑體"/>
                          <a:sym typeface="微軟正黑體"/>
                        </a:rPr>
                        <a:t>月</a:t>
                      </a:r>
                      <a:r>
                        <a:rPr lang="en-US" altLang="zh-TW" sz="1600" dirty="0">
                          <a:latin typeface="微軟正黑體" panose="020B0604030504040204" pitchFamily="34" charset="-120"/>
                          <a:ea typeface="微軟正黑體" panose="020B0604030504040204" pitchFamily="34" charset="-120"/>
                          <a:cs typeface="微軟正黑體"/>
                          <a:sym typeface="微軟正黑體"/>
                        </a:rPr>
                        <a:t>30</a:t>
                      </a:r>
                      <a:r>
                        <a:rPr lang="zh-CN" altLang="en-US" sz="1600" dirty="0">
                          <a:latin typeface="微軟正黑體" panose="020B0604030504040204" pitchFamily="34" charset="-120"/>
                          <a:ea typeface="微軟正黑體" panose="020B0604030504040204" pitchFamily="34" charset="-120"/>
                          <a:cs typeface="微軟正黑體"/>
                          <a:sym typeface="微軟正黑體"/>
                        </a:rPr>
                        <a:t>記者會，邀請執行長與何副總參與</a:t>
                      </a:r>
                      <a:r>
                        <a:rPr lang="zh-TW" altLang="en-US" sz="1600" dirty="0">
                          <a:latin typeface="微軟正黑體" panose="020B0604030504040204" pitchFamily="34" charset="-120"/>
                          <a:ea typeface="微軟正黑體" panose="020B0604030504040204" pitchFamily="34" charset="-120"/>
                          <a:cs typeface="微軟正黑體"/>
                          <a:sym typeface="微軟正黑體"/>
                        </a:rPr>
                        <a:t>
</a:t>
                      </a:r>
                      <a:r>
                        <a:rPr lang="en-US" altLang="zh-TW" sz="1600" dirty="0">
                          <a:latin typeface="微軟正黑體" panose="020B0604030504040204" pitchFamily="34" charset="-120"/>
                          <a:ea typeface="微軟正黑體" panose="020B0604030504040204" pitchFamily="34" charset="-120"/>
                          <a:cs typeface="微軟正黑體"/>
                          <a:sym typeface="微軟正黑體"/>
                        </a:rPr>
                        <a:t>10</a:t>
                      </a:r>
                      <a:r>
                        <a:rPr lang="zh-CN" altLang="en-US" sz="1600" dirty="0">
                          <a:latin typeface="微軟正黑體" panose="020B0604030504040204" pitchFamily="34" charset="-120"/>
                          <a:ea typeface="微軟正黑體" panose="020B0604030504040204" pitchFamily="34" charset="-120"/>
                          <a:cs typeface="微軟正黑體"/>
                          <a:sym typeface="微軟正黑體"/>
                        </a:rPr>
                        <a:t>月</a:t>
                      </a:r>
                      <a:r>
                        <a:rPr lang="en-US" altLang="zh-CN" sz="1600" dirty="0">
                          <a:latin typeface="微軟正黑體" panose="020B0604030504040204" pitchFamily="34" charset="-120"/>
                          <a:ea typeface="微軟正黑體" panose="020B0604030504040204" pitchFamily="34" charset="-120"/>
                          <a:cs typeface="微軟正黑體"/>
                          <a:sym typeface="微軟正黑體"/>
                        </a:rPr>
                        <a:t>6</a:t>
                      </a:r>
                      <a:r>
                        <a:rPr lang="zh-TW" altLang="en-US" sz="1600" dirty="0">
                          <a:latin typeface="微軟正黑體" panose="020B0604030504040204" pitchFamily="34" charset="-120"/>
                          <a:ea typeface="微軟正黑體" panose="020B0604030504040204" pitchFamily="34" charset="-120"/>
                          <a:cs typeface="微軟正黑體"/>
                          <a:sym typeface="微軟正黑體"/>
                        </a:rPr>
                        <a:t>日鐵玫瑰藝術節陽光劇場表演，預計上前人以上觀眾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展期</a:t>
                      </a:r>
                      <a:r>
                        <a:rPr lang="en-US" altLang="zh-TW" sz="1600" dirty="0">
                          <a:latin typeface="微軟正黑體" panose="020B0604030504040204" pitchFamily="34" charset="-120"/>
                          <a:ea typeface="微軟正黑體" panose="020B0604030504040204" pitchFamily="34" charset="-120"/>
                        </a:rPr>
                        <a:t>113.7.6-9/6</a:t>
                      </a:r>
                    </a:p>
                    <a:p>
                      <a:pPr marL="342900" indent="-342900" algn="l">
                        <a:buSzPts val="1600"/>
                        <a:buFont typeface="Symbol"/>
                        <a:buChar char="-"/>
                        <a:defRPr sz="1600">
                          <a:latin typeface="微軟正黑體"/>
                          <a:ea typeface="微軟正黑體"/>
                          <a:cs typeface="微軟正黑體"/>
                          <a:sym typeface="微軟正黑體"/>
                        </a:defRPr>
                      </a:pPr>
                      <a:r>
                        <a:rPr lang="en-US" altLang="zh-TW" sz="1600" dirty="0">
                          <a:latin typeface="微軟正黑體" panose="020B0604030504040204" pitchFamily="34" charset="-120"/>
                          <a:ea typeface="微軟正黑體" panose="020B0604030504040204" pitchFamily="34" charset="-120"/>
                        </a:rPr>
                        <a:t>9/15</a:t>
                      </a:r>
                      <a:r>
                        <a:rPr lang="zh-TW" altLang="en-US" sz="1600" dirty="0">
                          <a:latin typeface="微軟正黑體" panose="020B0604030504040204" pitchFamily="34" charset="-120"/>
                          <a:ea typeface="微軟正黑體" panose="020B0604030504040204" pitchFamily="34" charset="-120"/>
                        </a:rPr>
                        <a:t>已完成</a:t>
                      </a:r>
                      <a:r>
                        <a:rPr lang="en-US" altLang="zh-TW" sz="1600" dirty="0">
                          <a:latin typeface="微軟正黑體" panose="020B0604030504040204" pitchFamily="34" charset="-120"/>
                          <a:ea typeface="微軟正黑體" panose="020B0604030504040204" pitchFamily="34" charset="-120"/>
                        </a:rPr>
                        <a:t>51</a:t>
                      </a:r>
                      <a:r>
                        <a:rPr lang="zh-TW" altLang="en-US" sz="1600" dirty="0">
                          <a:latin typeface="微軟正黑體" panose="020B0604030504040204" pitchFamily="34" charset="-120"/>
                          <a:ea typeface="微軟正黑體" panose="020B0604030504040204" pitchFamily="34" charset="-120"/>
                        </a:rPr>
                        <a:t>館卸展</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1929905">
                <a:tc>
                  <a:txBody>
                    <a:bodyPr/>
                    <a:lstStyle/>
                    <a:p>
                      <a:pPr algn="just">
                        <a:lnSpc>
                          <a:spcPts val="2000"/>
                        </a:lnSpc>
                        <a:defRPr sz="1800"/>
                      </a:pPr>
                      <a:r>
                        <a:rPr lang="zh-TW" altLang="en-US" sz="1600" dirty="0">
                          <a:latin typeface="微軟正黑體" panose="020B0604030504040204" pitchFamily="34" charset="-120"/>
                          <a:ea typeface="微軟正黑體" panose="020B0604030504040204" pitchFamily="34" charset="-120"/>
                          <a:sym typeface="Calibri"/>
                        </a:rPr>
                        <a:t>故宮</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lnSpc>
                          <a:spcPct val="90000"/>
                        </a:lnSpc>
                        <a:buSzPts val="1400"/>
                        <a:buFont typeface="Symbol"/>
                        <a:buChar char="-"/>
                        <a:defRPr sz="1400">
                          <a:sym typeface="Calibri"/>
                        </a:defRPr>
                      </a:pPr>
                      <a:r>
                        <a:rPr lang="zh-TW" altLang="en-US" sz="1600" dirty="0">
                          <a:latin typeface="微軟正黑體" panose="020B0604030504040204" pitchFamily="34" charset="-120"/>
                          <a:ea typeface="微軟正黑體" panose="020B0604030504040204" pitchFamily="34" charset="-120"/>
                        </a:rPr>
                        <a:t>重要國際展演，具國家代表性合作館所，以國家隊角色合作</a:t>
                      </a:r>
                      <a:endParaRPr lang="en-US" altLang="zh-TW" sz="1600" dirty="0">
                        <a:latin typeface="微軟正黑體" panose="020B0604030504040204" pitchFamily="34" charset="-120"/>
                        <a:ea typeface="微軟正黑體" panose="020B0604030504040204" pitchFamily="34" charset="-120"/>
                      </a:endParaRPr>
                    </a:p>
                    <a:p>
                      <a:pPr marL="342900" indent="-342900" algn="just">
                        <a:lnSpc>
                          <a:spcPct val="90000"/>
                        </a:lnSpc>
                        <a:buSzPts val="1400"/>
                        <a:buFont typeface="Symbol"/>
                        <a:buChar char="-"/>
                        <a:defRPr sz="1400">
                          <a:sym typeface="Calibri"/>
                        </a:defRPr>
                      </a:pPr>
                      <a:r>
                        <a:rPr lang="zh-TW" altLang="en-US" sz="1600" dirty="0">
                          <a:latin typeface="微軟正黑體" panose="020B0604030504040204" pitchFamily="34" charset="-120"/>
                          <a:ea typeface="微軟正黑體" panose="020B0604030504040204" pitchFamily="34" charset="-120"/>
                        </a:rPr>
                        <a:t>總體策略：規劃文化科技</a:t>
                      </a:r>
                      <a:r>
                        <a:rPr lang="en-US" altLang="zh-TW" sz="1600" dirty="0">
                          <a:latin typeface="微軟正黑體" panose="020B0604030504040204" pitchFamily="34" charset="-120"/>
                          <a:ea typeface="微軟正黑體" panose="020B0604030504040204" pitchFamily="34" charset="-120"/>
                        </a:rPr>
                        <a:t>2.0</a:t>
                      </a:r>
                      <a:r>
                        <a:rPr lang="zh-TW" altLang="en-US" sz="1600" dirty="0">
                          <a:latin typeface="微軟正黑體" panose="020B0604030504040204" pitchFamily="34" charset="-120"/>
                          <a:ea typeface="微軟正黑體" panose="020B0604030504040204" pitchFamily="34" charset="-120"/>
                        </a:rPr>
                        <a:t>，工研院成為戰略或藥庫，提供</a:t>
                      </a:r>
                      <a:r>
                        <a:rPr lang="en-US" altLang="zh-TW" sz="1600" dirty="0">
                          <a:latin typeface="微軟正黑體" panose="020B0604030504040204" pitchFamily="34" charset="-120"/>
                          <a:ea typeface="微軟正黑體" panose="020B0604030504040204" pitchFamily="34" charset="-120"/>
                        </a:rPr>
                        <a:t>2.0</a:t>
                      </a:r>
                      <a:r>
                        <a:rPr lang="zh-CN" altLang="en-US" sz="1600" dirty="0">
                          <a:latin typeface="微軟正黑體" panose="020B0604030504040204" pitchFamily="34" charset="-120"/>
                          <a:ea typeface="微軟正黑體" panose="020B0604030504040204" pitchFamily="34" charset="-120"/>
                        </a:rPr>
                        <a:t>發展藍圖與交流</a:t>
                      </a:r>
                      <a:endParaRPr lang="en-US" altLang="zh-TW" sz="1600" dirty="0">
                        <a:latin typeface="微軟正黑體" panose="020B0604030504040204" pitchFamily="34" charset="-120"/>
                        <a:ea typeface="微軟正黑體" panose="020B0604030504040204" pitchFamily="34" charset="-120"/>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lang="en-US" altLang="zh-TW" sz="1600">
                          <a:latin typeface="微軟正黑體" panose="020B0604030504040204" pitchFamily="34" charset="-120"/>
                          <a:ea typeface="微軟正黑體" panose="020B0604030504040204" pitchFamily="34" charset="-120"/>
                          <a:cs typeface="微軟正黑體"/>
                          <a:sym typeface="微軟正黑體"/>
                        </a:rPr>
                        <a:t>114.05.31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899" indent="-342899" algn="l">
                        <a:buSzPts val="1400"/>
                        <a:buFont typeface="Symbol"/>
                        <a:buChar char="-"/>
                        <a:defRPr sz="1400">
                          <a:latin typeface="微軟正黑體"/>
                          <a:ea typeface="微軟正黑體"/>
                          <a:cs typeface="微軟正黑體"/>
                          <a:sym typeface="微軟正黑體"/>
                        </a:defRPr>
                      </a:pPr>
                      <a:r>
                        <a:rPr lang="zh-CN" altLang="en-US" sz="1600" dirty="0">
                          <a:latin typeface="微軟正黑體" panose="020B0604030504040204" pitchFamily="34" charset="-120"/>
                          <a:ea typeface="微軟正黑體" panose="020B0604030504040204" pitchFamily="34" charset="-120"/>
                        </a:rPr>
                        <a:t>目前故宮已參與國科會專家是會議</a:t>
                      </a:r>
                      <a:endParaRPr lang="en-US" altLang="zh-CN" sz="1600" dirty="0">
                        <a:latin typeface="微軟正黑體" panose="020B0604030504040204" pitchFamily="34" charset="-120"/>
                        <a:ea typeface="微軟正黑體" panose="020B0604030504040204" pitchFamily="34" charset="-120"/>
                      </a:endParaRPr>
                    </a:p>
                    <a:p>
                      <a:pPr marL="342899" indent="-342899" algn="l">
                        <a:buSzPts val="1400"/>
                        <a:buFont typeface="Symbol"/>
                        <a:buChar char="-"/>
                        <a:defRPr sz="1400">
                          <a:latin typeface="微軟正黑體"/>
                          <a:ea typeface="微軟正黑體"/>
                          <a:cs typeface="微軟正黑體"/>
                          <a:sym typeface="微軟正黑體"/>
                        </a:defRPr>
                      </a:pPr>
                      <a:r>
                        <a:rPr lang="zh-CN" altLang="en-US" sz="1600" dirty="0">
                          <a:latin typeface="微軟正黑體" panose="020B0604030504040204" pitchFamily="34" charset="-120"/>
                          <a:ea typeface="微軟正黑體" panose="020B0604030504040204" pitchFamily="34" charset="-120"/>
                        </a:rPr>
                        <a:t>與院展及核心團隊建立兩週一次文化科技</a:t>
                      </a:r>
                      <a:r>
                        <a:rPr lang="en-US" altLang="zh-CN" sz="1600" dirty="0">
                          <a:latin typeface="微軟正黑體" panose="020B0604030504040204" pitchFamily="34" charset="-120"/>
                          <a:ea typeface="微軟正黑體" panose="020B0604030504040204" pitchFamily="34" charset="-120"/>
                        </a:rPr>
                        <a:t>2.0</a:t>
                      </a:r>
                      <a:r>
                        <a:rPr lang="zh-CN" altLang="en-US" sz="1600" dirty="0">
                          <a:latin typeface="微軟正黑體" panose="020B0604030504040204" pitchFamily="34" charset="-120"/>
                          <a:ea typeface="微軟正黑體" panose="020B0604030504040204" pitchFamily="34" charset="-120"/>
                        </a:rPr>
                        <a:t>會議</a:t>
                      </a:r>
                      <a:endParaRPr lang="en-US" altLang="zh-CN" sz="1600" dirty="0">
                        <a:latin typeface="微軟正黑體" panose="020B0604030504040204" pitchFamily="34" charset="-120"/>
                        <a:ea typeface="微軟正黑體" panose="020B0604030504040204" pitchFamily="34" charset="-120"/>
                      </a:endParaRPr>
                    </a:p>
                    <a:p>
                      <a:pPr marL="342899" indent="-342899" algn="l">
                        <a:buSzPts val="1400"/>
                        <a:buFont typeface="Symbol"/>
                        <a:buChar char="-"/>
                        <a:defRPr sz="1400">
                          <a:latin typeface="微軟正黑體"/>
                          <a:ea typeface="微軟正黑體"/>
                          <a:cs typeface="微軟正黑體"/>
                          <a:sym typeface="微軟正黑體"/>
                        </a:defRPr>
                      </a:pPr>
                      <a:r>
                        <a:rPr lang="zh-CN" altLang="en-US" sz="1600" dirty="0">
                          <a:latin typeface="微軟正黑體" panose="020B0604030504040204" pitchFamily="34" charset="-120"/>
                          <a:ea typeface="微軟正黑體" panose="020B0604030504040204" pitchFamily="34" charset="-120"/>
                        </a:rPr>
                        <a:t>目前故宮核心團隊直接與院長會報</a:t>
                      </a:r>
                      <a:endParaRPr lang="zh-TW" altLang="en-US" sz="1600" dirty="0">
                        <a:latin typeface="微軟正黑體" panose="020B0604030504040204" pitchFamily="34" charset="-120"/>
                        <a:ea typeface="微軟正黑體" panose="020B0604030504040204" pitchFamily="34" charset="-120"/>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l">
                        <a:lnSpc>
                          <a:spcPct val="90000"/>
                        </a:lnSpc>
                        <a:buSzPts val="1600"/>
                        <a:buFont typeface="Symbol"/>
                        <a:buChar char="-"/>
                        <a:defRPr sz="1600">
                          <a:latin typeface="微軟正黑體"/>
                          <a:ea typeface="微軟正黑體"/>
                          <a:cs typeface="微軟正黑體"/>
                          <a:sym typeface="微軟正黑體"/>
                        </a:defRPr>
                      </a:pPr>
                      <a:r>
                        <a:rPr lang="zh-TW" altLang="en-US" sz="1600" dirty="0">
                          <a:latin typeface="微軟正黑體" panose="020B0604030504040204" pitchFamily="34" charset="-120"/>
                          <a:ea typeface="微軟正黑體" panose="020B0604030504040204" pitchFamily="34" charset="-120"/>
                        </a:rPr>
                        <a:t>兩週一次文化科技</a:t>
                      </a:r>
                      <a:r>
                        <a:rPr lang="en-US" altLang="zh-TW" sz="1600" dirty="0">
                          <a:latin typeface="微軟正黑體" panose="020B0604030504040204" pitchFamily="34" charset="-120"/>
                          <a:ea typeface="微軟正黑體" panose="020B0604030504040204" pitchFamily="34" charset="-120"/>
                        </a:rPr>
                        <a:t>2.0</a:t>
                      </a:r>
                      <a:r>
                        <a:rPr lang="zh-CN" altLang="en-US" sz="1600" dirty="0">
                          <a:latin typeface="微軟正黑體" panose="020B0604030504040204" pitchFamily="34" charset="-120"/>
                          <a:ea typeface="微軟正黑體" panose="020B0604030504040204" pitchFamily="34" charset="-120"/>
                        </a:rPr>
                        <a:t>會議</a:t>
                      </a:r>
                      <a:endParaRPr lang="en-US" altLang="zh-CN" sz="1600" dirty="0">
                        <a:latin typeface="微軟正黑體" panose="020B0604030504040204" pitchFamily="34" charset="-120"/>
                        <a:ea typeface="微軟正黑體" panose="020B0604030504040204" pitchFamily="34" charset="-120"/>
                      </a:endParaRPr>
                    </a:p>
                    <a:p>
                      <a:pPr marL="342900" marR="0" lvl="0" indent="-342900" algn="l" defTabSz="914400" rtl="0" eaLnBrk="1" fontAlgn="auto" latinLnBrk="0" hangingPunct="1">
                        <a:lnSpc>
                          <a:spcPct val="9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en-US" altLang="zh-TW" sz="1600" dirty="0">
                          <a:latin typeface="微軟正黑體" panose="020B0604030504040204" pitchFamily="34" charset="-120"/>
                          <a:ea typeface="微軟正黑體" panose="020B0604030504040204" pitchFamily="34" charset="-120"/>
                        </a:rPr>
                        <a:t>9/30</a:t>
                      </a:r>
                      <a:r>
                        <a:rPr lang="zh-CN" altLang="en-US" sz="1600" dirty="0">
                          <a:latin typeface="微軟正黑體" panose="020B0604030504040204" pitchFamily="34" charset="-120"/>
                          <a:ea typeface="微軟正黑體" panose="020B0604030504040204" pitchFamily="34" charset="-120"/>
                        </a:rPr>
                        <a:t>投標</a:t>
                      </a:r>
                      <a:r>
                        <a:rPr lang="zh-TW" altLang="en-US" sz="1600" dirty="0">
                          <a:latin typeface="微軟正黑體"/>
                          <a:ea typeface="微軟正黑體"/>
                          <a:cs typeface="微軟正黑體"/>
                          <a:sym typeface="微軟正黑體"/>
                        </a:rPr>
                        <a:t>國立故宮博物院</a:t>
                      </a:r>
                      <a:r>
                        <a:rPr lang="en-US" altLang="zh-TW" sz="1600" dirty="0">
                          <a:latin typeface="微軟正黑體"/>
                          <a:ea typeface="微軟正黑體"/>
                          <a:cs typeface="微軟正黑體"/>
                          <a:sym typeface="微軟正黑體"/>
                        </a:rPr>
                        <a:t>2025</a:t>
                      </a:r>
                      <a:r>
                        <a:rPr lang="zh-TW" altLang="en-US" sz="1600" dirty="0">
                          <a:latin typeface="微軟正黑體"/>
                          <a:ea typeface="微軟正黑體"/>
                          <a:cs typeface="微軟正黑體"/>
                          <a:sym typeface="微軟正黑體"/>
                        </a:rPr>
                        <a:t>大阪世界博覽會展示佈建維運採購案</a:t>
                      </a:r>
                    </a:p>
                    <a:p>
                      <a:pPr marL="342900" indent="-342900" algn="l">
                        <a:lnSpc>
                          <a:spcPct val="90000"/>
                        </a:lnSpc>
                        <a:buSzPts val="1600"/>
                        <a:buFont typeface="Symbol"/>
                        <a:buChar char="-"/>
                        <a:defRPr sz="1600">
                          <a:latin typeface="微軟正黑體"/>
                          <a:ea typeface="微軟正黑體"/>
                          <a:cs typeface="微軟正黑體"/>
                          <a:sym typeface="微軟正黑體"/>
                        </a:defRPr>
                      </a:pPr>
                      <a:endParaRPr lang="zh-TW" altLang="en-US" sz="1600" dirty="0">
                        <a:latin typeface="微軟正黑體" panose="020B0604030504040204" pitchFamily="34" charset="-120"/>
                        <a:ea typeface="微軟正黑體" panose="020B0604030504040204" pitchFamily="34" charset="-120"/>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R="323850" algn="l">
                        <a:lnSpc>
                          <a:spcPts val="2000"/>
                        </a:lnSpc>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標案</a:t>
                      </a:r>
                      <a:r>
                        <a:rPr lang="en-US" altLang="zh-TW" sz="1600" dirty="0">
                          <a:latin typeface="微軟正黑體" panose="020B0604030504040204" pitchFamily="34" charset="-120"/>
                          <a:ea typeface="微軟正黑體" panose="020B0604030504040204" pitchFamily="34" charset="-120"/>
                          <a:cs typeface="微軟正黑體"/>
                          <a:sym typeface="微軟正黑體"/>
                        </a:rPr>
                        <a:t>920</a:t>
                      </a:r>
                      <a:r>
                        <a:rPr lang="zh-CN" altLang="en-US" sz="1600" dirty="0">
                          <a:latin typeface="微軟正黑體" panose="020B0604030504040204" pitchFamily="34" charset="-120"/>
                          <a:ea typeface="微軟正黑體" panose="020B0604030504040204" pitchFamily="34" charset="-120"/>
                          <a:cs typeface="微軟正黑體"/>
                          <a:sym typeface="微軟正黑體"/>
                        </a:rPr>
                        <a:t>萬</a:t>
                      </a:r>
                      <a:endParaRPr lang="en-US" altLang="zh-CN" sz="1600" dirty="0">
                        <a:latin typeface="微軟正黑體" panose="020B0604030504040204" pitchFamily="34" charset="-120"/>
                        <a:ea typeface="微軟正黑體" panose="020B0604030504040204" pitchFamily="34" charset="-120"/>
                        <a:cs typeface="微軟正黑體"/>
                        <a:sym typeface="微軟正黑體"/>
                      </a:endParaRPr>
                    </a:p>
                    <a:p>
                      <a:pPr marR="323850" algn="l">
                        <a:lnSpc>
                          <a:spcPts val="2000"/>
                        </a:lnSpc>
                        <a:defRPr sz="1800"/>
                      </a:pPr>
                      <a:r>
                        <a:rPr lang="zh-CN" altLang="en-US" sz="1600">
                          <a:latin typeface="微軟正黑體" panose="020B0604030504040204" pitchFamily="34" charset="-120"/>
                          <a:ea typeface="微軟正黑體" panose="020B0604030504040204" pitchFamily="34" charset="-120"/>
                          <a:cs typeface="微軟正黑體"/>
                          <a:sym typeface="微軟正黑體"/>
                        </a:rPr>
                        <a:t>延續版年計畫與新館新媒體展廳後續建置</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435818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3" name="Picture 2" descr="Picture 2">
            <a:hlinkClick r:id="rId2"/>
          </p:cNvPr>
          <p:cNvPicPr>
            <a:picLocks noChangeAspect="1"/>
          </p:cNvPicPr>
          <p:nvPr/>
        </p:nvPicPr>
        <p:blipFill>
          <a:blip r:embed="rId3"/>
          <a:stretch>
            <a:fillRect/>
          </a:stretch>
        </p:blipFill>
        <p:spPr>
          <a:xfrm>
            <a:off x="4010431" y="2295211"/>
            <a:ext cx="4171139" cy="2041197"/>
          </a:xfrm>
          <a:prstGeom prst="rect">
            <a:avLst/>
          </a:prstGeom>
          <a:ln w="12700">
            <a:miter lim="400000"/>
          </a:ln>
        </p:spPr>
      </p:pic>
      <p:sp>
        <p:nvSpPr>
          <p:cNvPr id="1114" name="投影片編號版面配置區 3"/>
          <p:cNvSpPr txBox="1">
            <a:spLocks noGrp="1"/>
          </p:cNvSpPr>
          <p:nvPr>
            <p:ph type="sldNum" sz="quarter" idx="4294967295"/>
          </p:nvPr>
        </p:nvSpPr>
        <p:spPr>
          <a:xfrm>
            <a:off x="11918346" y="6606812"/>
            <a:ext cx="273652"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18</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39"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2</a:t>
            </a:fld>
            <a:endParaRPr/>
          </a:p>
        </p:txBody>
      </p:sp>
      <p:sp>
        <p:nvSpPr>
          <p:cNvPr id="1040" name="內容版面配置區 4"/>
          <p:cNvSpPr txBox="1">
            <a:spLocks noGrp="1"/>
          </p:cNvSpPr>
          <p:nvPr>
            <p:ph type="body" sz="half" idx="1"/>
          </p:nvPr>
        </p:nvSpPr>
        <p:spPr>
          <a:xfrm>
            <a:off x="1475655" y="1844823"/>
            <a:ext cx="6696744" cy="3024343"/>
          </a:xfrm>
          <a:prstGeom prst="rect">
            <a:avLst/>
          </a:prstGeom>
        </p:spPr>
        <p:txBody>
          <a:bodyPr/>
          <a:lstStyle/>
          <a:p>
            <a:pPr>
              <a:lnSpc>
                <a:spcPct val="120000"/>
              </a:lnSpc>
              <a:buFont typeface="Helvetica"/>
              <a:buChar char="➢"/>
              <a:defRPr sz="3600" b="1">
                <a:solidFill>
                  <a:srgbClr val="000099"/>
                </a:solidFill>
                <a:latin typeface="微軟正黑體"/>
                <a:ea typeface="微軟正黑體"/>
                <a:cs typeface="微軟正黑體"/>
                <a:sym typeface="微軟正黑體"/>
              </a:defRPr>
            </a:pPr>
            <a:r>
              <a:t>組業務能見度</a:t>
            </a:r>
          </a:p>
          <a:p>
            <a:pPr>
              <a:lnSpc>
                <a:spcPct val="120000"/>
              </a:lnSpc>
              <a:buFont typeface="Helvetica"/>
              <a:buChar char="➢"/>
              <a:defRPr>
                <a:solidFill>
                  <a:srgbClr val="87CEFA"/>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3</a:t>
            </a:fld>
            <a:endParaRPr/>
          </a:p>
        </p:txBody>
      </p:sp>
      <p:sp>
        <p:nvSpPr>
          <p:cNvPr id="1043" name="標題 2"/>
          <p:cNvSpPr txBox="1"/>
          <p:nvPr/>
        </p:nvSpPr>
        <p:spPr>
          <a:xfrm>
            <a:off x="562183" y="124751"/>
            <a:ext cx="11067631" cy="7264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3600" b="1">
                <a:solidFill>
                  <a:srgbClr val="000099"/>
                </a:solidFill>
                <a:latin typeface="微軟正黑體"/>
                <a:ea typeface="微軟正黑體"/>
                <a:cs typeface="微軟正黑體"/>
                <a:sym typeface="微軟正黑體"/>
              </a:defRPr>
            </a:lvl1pPr>
          </a:lstStyle>
          <a:p>
            <a:r>
              <a:t>S 組核心業務營收目標/餘絀達成</a:t>
            </a:r>
          </a:p>
        </p:txBody>
      </p:sp>
      <p:sp>
        <p:nvSpPr>
          <p:cNvPr id="1044" name="文字方塊 10"/>
          <p:cNvSpPr txBox="1"/>
          <p:nvPr/>
        </p:nvSpPr>
        <p:spPr>
          <a:xfrm>
            <a:off x="9724789" y="503510"/>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graphicFrame>
        <p:nvGraphicFramePr>
          <p:cNvPr id="2" name="表格 1">
            <a:extLst>
              <a:ext uri="{FF2B5EF4-FFF2-40B4-BE49-F238E27FC236}">
                <a16:creationId xmlns:a16="http://schemas.microsoft.com/office/drawing/2014/main" id="{6A37B7EF-833A-43B8-B65E-4A17F8F4D181}"/>
              </a:ext>
            </a:extLst>
          </p:cNvPr>
          <p:cNvGraphicFramePr>
            <a:graphicFrameLocks noGrp="1"/>
          </p:cNvGraphicFramePr>
          <p:nvPr>
            <p:extLst>
              <p:ext uri="{D42A27DB-BD31-4B8C-83A1-F6EECF244321}">
                <p14:modId xmlns:p14="http://schemas.microsoft.com/office/powerpoint/2010/main" val="1612516635"/>
              </p:ext>
            </p:extLst>
          </p:nvPr>
        </p:nvGraphicFramePr>
        <p:xfrm>
          <a:off x="1290635" y="978490"/>
          <a:ext cx="9610726" cy="5386747"/>
        </p:xfrm>
        <a:graphic>
          <a:graphicData uri="http://schemas.openxmlformats.org/drawingml/2006/table">
            <a:tbl>
              <a:tblPr/>
              <a:tblGrid>
                <a:gridCol w="2104193">
                  <a:extLst>
                    <a:ext uri="{9D8B030D-6E8A-4147-A177-3AD203B41FA5}">
                      <a16:colId xmlns:a16="http://schemas.microsoft.com/office/drawing/2014/main" val="3339446238"/>
                    </a:ext>
                  </a:extLst>
                </a:gridCol>
                <a:gridCol w="766021">
                  <a:extLst>
                    <a:ext uri="{9D8B030D-6E8A-4147-A177-3AD203B41FA5}">
                      <a16:colId xmlns:a16="http://schemas.microsoft.com/office/drawing/2014/main" val="2740074417"/>
                    </a:ext>
                  </a:extLst>
                </a:gridCol>
                <a:gridCol w="617073">
                  <a:extLst>
                    <a:ext uri="{9D8B030D-6E8A-4147-A177-3AD203B41FA5}">
                      <a16:colId xmlns:a16="http://schemas.microsoft.com/office/drawing/2014/main" val="2490223188"/>
                    </a:ext>
                  </a:extLst>
                </a:gridCol>
                <a:gridCol w="768385">
                  <a:extLst>
                    <a:ext uri="{9D8B030D-6E8A-4147-A177-3AD203B41FA5}">
                      <a16:colId xmlns:a16="http://schemas.microsoft.com/office/drawing/2014/main" val="2040231364"/>
                    </a:ext>
                  </a:extLst>
                </a:gridCol>
                <a:gridCol w="1052097">
                  <a:extLst>
                    <a:ext uri="{9D8B030D-6E8A-4147-A177-3AD203B41FA5}">
                      <a16:colId xmlns:a16="http://schemas.microsoft.com/office/drawing/2014/main" val="75709328"/>
                    </a:ext>
                  </a:extLst>
                </a:gridCol>
                <a:gridCol w="1678626">
                  <a:extLst>
                    <a:ext uri="{9D8B030D-6E8A-4147-A177-3AD203B41FA5}">
                      <a16:colId xmlns:a16="http://schemas.microsoft.com/office/drawing/2014/main" val="4108492648"/>
                    </a:ext>
                  </a:extLst>
                </a:gridCol>
                <a:gridCol w="768385">
                  <a:extLst>
                    <a:ext uri="{9D8B030D-6E8A-4147-A177-3AD203B41FA5}">
                      <a16:colId xmlns:a16="http://schemas.microsoft.com/office/drawing/2014/main" val="1555548008"/>
                    </a:ext>
                  </a:extLst>
                </a:gridCol>
                <a:gridCol w="933883">
                  <a:extLst>
                    <a:ext uri="{9D8B030D-6E8A-4147-A177-3AD203B41FA5}">
                      <a16:colId xmlns:a16="http://schemas.microsoft.com/office/drawing/2014/main" val="3384380902"/>
                    </a:ext>
                  </a:extLst>
                </a:gridCol>
                <a:gridCol w="922063">
                  <a:extLst>
                    <a:ext uri="{9D8B030D-6E8A-4147-A177-3AD203B41FA5}">
                      <a16:colId xmlns:a16="http://schemas.microsoft.com/office/drawing/2014/main" val="1282910597"/>
                    </a:ext>
                  </a:extLst>
                </a:gridCol>
              </a:tblGrid>
              <a:tr h="459211">
                <a:tc>
                  <a:txBody>
                    <a:bodyPr/>
                    <a:lstStyle/>
                    <a:p>
                      <a:pPr algn="ctr" fontAlgn="ctr"/>
                      <a:r>
                        <a:rPr lang="zh-TW" altLang="en-US" sz="1200" b="1" i="0" u="none" strike="noStrike">
                          <a:effectLst/>
                          <a:latin typeface="微軟正黑體" panose="020B0604030504040204" pitchFamily="34" charset="-120"/>
                          <a:ea typeface="微軟正黑體" panose="020B0604030504040204" pitchFamily="34" charset="-120"/>
                        </a:rPr>
                        <a:t>項    目</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zh-TW" altLang="en-US" sz="1200" b="1" i="0" u="none" strike="noStrike">
                          <a:effectLst/>
                          <a:latin typeface="微軟正黑體" panose="020B0604030504040204" pitchFamily="34" charset="-120"/>
                          <a:ea typeface="微軟正黑體" panose="020B0604030504040204" pitchFamily="34" charset="-120"/>
                        </a:rPr>
                        <a:t> 預算目標</a:t>
                      </a:r>
                      <a:br>
                        <a:rPr lang="zh-TW" altLang="en-US" sz="1200" b="1" i="0" u="none" strike="noStrike">
                          <a:effectLst/>
                          <a:latin typeface="微軟正黑體" panose="020B0604030504040204" pitchFamily="34" charset="-120"/>
                          <a:ea typeface="微軟正黑體" panose="020B0604030504040204" pitchFamily="34" charset="-120"/>
                        </a:rPr>
                      </a:br>
                      <a:r>
                        <a:rPr lang="en-US" sz="1200" b="1" i="0" u="none" strike="noStrike">
                          <a:effectLst/>
                          <a:latin typeface="微軟正黑體" panose="020B0604030504040204" pitchFamily="34" charset="-120"/>
                          <a:ea typeface="微軟正黑體" panose="020B0604030504040204" pitchFamily="34" charset="-12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zh-TW" altLang="en-US"/>
                    </a:p>
                  </a:txBody>
                  <a:tcPr/>
                </a:tc>
                <a:tc>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當月數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累計數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已簽約預計執行</a:t>
                      </a:r>
                      <a:br>
                        <a:rPr lang="zh-TW" altLang="en-US" sz="1300" b="1" i="0" u="none" strike="noStrike">
                          <a:effectLst/>
                          <a:latin typeface="微軟正黑體" panose="020B0604030504040204" pitchFamily="34" charset="-120"/>
                          <a:ea typeface="微軟正黑體" panose="020B0604030504040204" pitchFamily="34" charset="-120"/>
                        </a:rPr>
                      </a:br>
                      <a:r>
                        <a:rPr lang="en-US" altLang="zh-TW" sz="1300" b="1" i="0" u="none" strike="noStrike">
                          <a:effectLst/>
                          <a:latin typeface="微軟正黑體" panose="020B0604030504040204" pitchFamily="34" charset="-120"/>
                          <a:ea typeface="微軟正黑體" panose="020B0604030504040204" pitchFamily="34" charset="-120"/>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200" b="1" i="0" u="none" strike="noStrike">
                          <a:effectLst/>
                          <a:latin typeface="微軟正黑體" panose="020B0604030504040204" pitchFamily="34" charset="-120"/>
                          <a:ea typeface="微軟正黑體" panose="020B0604030504040204" pitchFamily="34" charset="-120"/>
                        </a:rPr>
                        <a:t>洽談中</a:t>
                      </a:r>
                      <a:br>
                        <a:rPr lang="zh-TW" altLang="en-US" sz="1200" b="1" i="0" u="none" strike="noStrike">
                          <a:effectLst/>
                          <a:latin typeface="微軟正黑體" panose="020B0604030504040204" pitchFamily="34" charset="-120"/>
                          <a:ea typeface="微軟正黑體" panose="020B0604030504040204" pitchFamily="34" charset="-120"/>
                        </a:rPr>
                      </a:br>
                      <a:r>
                        <a:rPr lang="en-US" sz="1200" b="1" i="0" u="none" strike="noStrike">
                          <a:effectLst/>
                          <a:latin typeface="微軟正黑體" panose="020B0604030504040204" pitchFamily="34" charset="-120"/>
                          <a:ea typeface="微軟正黑體" panose="020B0604030504040204" pitchFamily="34" charset="-120"/>
                        </a:rPr>
                        <a:t>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全年度</a:t>
                      </a:r>
                      <a:br>
                        <a:rPr lang="zh-TW" altLang="en-US" sz="1300" b="1" i="0" u="none" strike="noStrike">
                          <a:effectLst/>
                          <a:latin typeface="微軟正黑體" panose="020B0604030504040204" pitchFamily="34" charset="-120"/>
                          <a:ea typeface="微軟正黑體" panose="020B0604030504040204" pitchFamily="34" charset="-120"/>
                        </a:rPr>
                      </a:br>
                      <a:r>
                        <a:rPr lang="zh-TW" altLang="en-US" sz="1300" b="1" i="0" u="none" strike="noStrike">
                          <a:effectLst/>
                          <a:latin typeface="微軟正黑體" panose="020B0604030504040204" pitchFamily="34" charset="-120"/>
                          <a:ea typeface="微軟正黑體" panose="020B0604030504040204" pitchFamily="34" charset="-120"/>
                        </a:rPr>
                        <a:t>預測數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全年預測</a:t>
                      </a:r>
                      <a:br>
                        <a:rPr lang="zh-TW" altLang="en-US" sz="1300" b="1" i="0" u="none" strike="noStrike">
                          <a:effectLst/>
                          <a:latin typeface="微軟正黑體" panose="020B0604030504040204" pitchFamily="34" charset="-120"/>
                          <a:ea typeface="微軟正黑體" panose="020B0604030504040204" pitchFamily="34" charset="-120"/>
                        </a:rPr>
                      </a:br>
                      <a:r>
                        <a:rPr lang="zh-TW" altLang="en-US" sz="1300" b="1" i="0" u="none" strike="noStrike">
                          <a:effectLst/>
                          <a:latin typeface="微軟正黑體" panose="020B0604030504040204" pitchFamily="34" charset="-120"/>
                          <a:ea typeface="微軟正黑體" panose="020B0604030504040204" pitchFamily="34" charset="-120"/>
                        </a:rPr>
                        <a:t>達成率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3378706758"/>
                  </a:ext>
                </a:extLst>
              </a:tr>
              <a:tr h="410778">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業務收入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114,893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8,562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57,746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91,676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3,141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94,817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83%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138473629"/>
                  </a:ext>
                </a:extLst>
              </a:tr>
              <a:tr h="312119">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51,800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5,642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33,296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53,117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53,117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103%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extLst>
                  <a:ext uri="{0D108BD9-81ED-4DB2-BD59-A6C34878D82A}">
                    <a16:rowId xmlns:a16="http://schemas.microsoft.com/office/drawing/2014/main" val="672815968"/>
                  </a:ext>
                </a:extLst>
              </a:tr>
              <a:tr h="312119">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知 識 服 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56,623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1,821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22,850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35,174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3,141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38,315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68%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extLst>
                  <a:ext uri="{0D108BD9-81ED-4DB2-BD59-A6C34878D82A}">
                    <a16:rowId xmlns:a16="http://schemas.microsoft.com/office/drawing/2014/main" val="621082933"/>
                  </a:ext>
                </a:extLst>
              </a:tr>
              <a:tr h="312119">
                <a:tc>
                  <a:txBody>
                    <a:bodyPr/>
                    <a:lstStyle/>
                    <a:p>
                      <a:pPr algn="l" fontAlgn="ctr"/>
                      <a:r>
                        <a:rPr lang="zh-TW" altLang="en-US" sz="1200" b="1" i="0" u="none" strike="noStrike">
                          <a:effectLst/>
                          <a:latin typeface="微軟正黑體" panose="020B0604030504040204" pitchFamily="34" charset="-120"/>
                          <a:ea typeface="微軟正黑體" panose="020B0604030504040204" pitchFamily="34" charset="-120"/>
                        </a:rPr>
                        <a:t>     </a:t>
                      </a:r>
                      <a:r>
                        <a:rPr lang="en-US" altLang="zh-TW" sz="1200" b="1" i="0" u="none" strike="noStrike">
                          <a:effectLst/>
                          <a:latin typeface="微軟正黑體" panose="020B0604030504040204" pitchFamily="34" charset="-120"/>
                          <a:ea typeface="微軟正黑體" panose="020B0604030504040204" pitchFamily="34" charset="-120"/>
                        </a:rPr>
                        <a:t>-</a:t>
                      </a:r>
                      <a:r>
                        <a:rPr lang="zh-TW" altLang="en-US" sz="1200" b="1" i="0" u="none" strike="noStrike">
                          <a:effectLst/>
                          <a:latin typeface="微軟正黑體" panose="020B0604030504040204" pitchFamily="34" charset="-120"/>
                          <a:ea typeface="微軟正黑體" panose="020B0604030504040204" pitchFamily="34" charset="-120"/>
                        </a:rPr>
                        <a:t>企業收入</a:t>
                      </a:r>
                      <a:r>
                        <a:rPr lang="en-US" altLang="zh-TW" sz="1200" b="1" i="0" u="none" strike="noStrike">
                          <a:effectLst/>
                          <a:latin typeface="微軟正黑體" panose="020B0604030504040204" pitchFamily="34" charset="-120"/>
                          <a:ea typeface="微軟正黑體" panose="020B0604030504040204" pitchFamily="34" charset="-120"/>
                        </a:rPr>
                        <a:t>-</a:t>
                      </a:r>
                      <a:r>
                        <a:rPr lang="zh-TW" altLang="en-US" sz="1200" b="1" i="0" u="none" strike="noStrike">
                          <a:effectLst/>
                          <a:latin typeface="微軟正黑體" panose="020B0604030504040204" pitchFamily="34" charset="-120"/>
                          <a:ea typeface="微軟正黑體" panose="020B0604030504040204" pitchFamily="34" charset="-120"/>
                        </a:rPr>
                        <a:t>純民營</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45,303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1,121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15,226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24,192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3,141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27,333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60%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16043307"/>
                  </a:ext>
                </a:extLst>
              </a:tr>
              <a:tr h="312119">
                <a:tc>
                  <a:txBody>
                    <a:bodyPr/>
                    <a:lstStyle/>
                    <a:p>
                      <a:pPr algn="l" fontAlgn="ctr"/>
                      <a:r>
                        <a:rPr lang="zh-TW" altLang="en-US" sz="1200" b="1" i="0" u="none" strike="noStrike">
                          <a:effectLst/>
                          <a:latin typeface="微軟正黑體" panose="020B0604030504040204" pitchFamily="34" charset="-120"/>
                          <a:ea typeface="微軟正黑體" panose="020B0604030504040204" pitchFamily="34" charset="-120"/>
                        </a:rPr>
                        <a:t>     </a:t>
                      </a:r>
                      <a:r>
                        <a:rPr lang="en-US" altLang="zh-TW" sz="1200" b="1" i="0" u="none" strike="noStrike">
                          <a:effectLst/>
                          <a:latin typeface="微軟正黑體" panose="020B0604030504040204" pitchFamily="34" charset="-120"/>
                          <a:ea typeface="微軟正黑體" panose="020B0604030504040204" pitchFamily="34" charset="-120"/>
                        </a:rPr>
                        <a:t>-</a:t>
                      </a:r>
                      <a:r>
                        <a:rPr lang="zh-TW" altLang="en-US" sz="1200" b="1" i="0" u="none" strike="noStrike">
                          <a:effectLst/>
                          <a:latin typeface="微軟正黑體" panose="020B0604030504040204" pitchFamily="34" charset="-120"/>
                          <a:ea typeface="微軟正黑體" panose="020B0604030504040204" pitchFamily="34" charset="-120"/>
                        </a:rPr>
                        <a:t>企業收入</a:t>
                      </a:r>
                      <a:r>
                        <a:rPr lang="en-US" altLang="zh-TW" sz="1200" b="1" i="0" u="none" strike="noStrike">
                          <a:effectLst/>
                          <a:latin typeface="微軟正黑體" panose="020B0604030504040204" pitchFamily="34" charset="-120"/>
                          <a:ea typeface="微軟正黑體" panose="020B0604030504040204" pitchFamily="34" charset="-120"/>
                        </a:rPr>
                        <a:t>-</a:t>
                      </a:r>
                      <a:r>
                        <a:rPr lang="zh-TW" altLang="en-US" sz="1200" b="1" i="0" u="none" strike="noStrike">
                          <a:effectLst/>
                          <a:latin typeface="微軟正黑體" panose="020B0604030504040204" pitchFamily="34" charset="-120"/>
                          <a:ea typeface="微軟正黑體" panose="020B0604030504040204" pitchFamily="34" charset="-120"/>
                        </a:rPr>
                        <a:t>政府</a:t>
                      </a:r>
                      <a:r>
                        <a:rPr lang="en-US" altLang="zh-TW" sz="1200" b="1" i="0" u="none" strike="noStrike">
                          <a:effectLst/>
                          <a:latin typeface="微軟正黑體" panose="020B0604030504040204" pitchFamily="34" charset="-120"/>
                          <a:ea typeface="微軟正黑體" panose="020B0604030504040204" pitchFamily="34" charset="-120"/>
                        </a:rPr>
                        <a:t>C</a:t>
                      </a:r>
                      <a:r>
                        <a:rPr lang="zh-TW" altLang="en-US" sz="1200" b="1" i="0" u="none" strike="noStrike">
                          <a:effectLst/>
                          <a:latin typeface="微軟正黑體" panose="020B0604030504040204" pitchFamily="34" charset="-120"/>
                          <a:ea typeface="微軟正黑體" panose="020B0604030504040204" pitchFamily="34" charset="-120"/>
                        </a:rPr>
                        <a:t>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45253187"/>
                  </a:ext>
                </a:extLst>
              </a:tr>
              <a:tr h="312119">
                <a:tc>
                  <a:txBody>
                    <a:bodyPr/>
                    <a:lstStyle/>
                    <a:p>
                      <a:pPr algn="l" fontAlgn="ctr"/>
                      <a:r>
                        <a:rPr lang="zh-TW" altLang="en-US" sz="1200" b="1" i="0" u="none" strike="noStrike">
                          <a:effectLst/>
                          <a:latin typeface="微軟正黑體" panose="020B0604030504040204" pitchFamily="34" charset="-120"/>
                          <a:ea typeface="微軟正黑體" panose="020B0604030504040204" pitchFamily="34" charset="-120"/>
                        </a:rPr>
                        <a:t>     </a:t>
                      </a:r>
                      <a:r>
                        <a:rPr lang="en-US" altLang="zh-TW" sz="1200" b="1" i="0" u="none" strike="noStrike">
                          <a:effectLst/>
                          <a:latin typeface="微軟正黑體" panose="020B0604030504040204" pitchFamily="34" charset="-120"/>
                          <a:ea typeface="微軟正黑體" panose="020B0604030504040204" pitchFamily="34" charset="-120"/>
                        </a:rPr>
                        <a:t>-</a:t>
                      </a:r>
                      <a:r>
                        <a:rPr lang="zh-TW" altLang="en-US" sz="1200" b="1" i="0" u="none" strike="noStrike">
                          <a:effectLst/>
                          <a:latin typeface="微軟正黑體" panose="020B0604030504040204" pitchFamily="34" charset="-120"/>
                          <a:ea typeface="微軟正黑體" panose="020B0604030504040204" pitchFamily="34" charset="-120"/>
                        </a:rPr>
                        <a:t>政府收入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11,320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699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7,624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10,982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10,982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28478263"/>
                  </a:ext>
                </a:extLst>
              </a:tr>
              <a:tr h="312119">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6,470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7599019"/>
                  </a:ext>
                </a:extLst>
              </a:tr>
              <a:tr h="312119">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業務餘絀目標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9,828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zh-TW" altLang="en-US" sz="10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5,615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7,154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8,096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1645010892"/>
                  </a:ext>
                </a:extLst>
              </a:tr>
              <a:tr h="312119">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361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361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7823481"/>
                  </a:ext>
                </a:extLst>
              </a:tr>
              <a:tr h="312119">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知服</a:t>
                      </a:r>
                      <a:r>
                        <a:rPr lang="en-US" altLang="zh-TW" sz="1300" b="1" i="0" u="none" strike="noStrike">
                          <a:effectLst/>
                          <a:latin typeface="微軟正黑體" panose="020B0604030504040204" pitchFamily="34" charset="-120"/>
                          <a:ea typeface="微軟正黑體" panose="020B0604030504040204" pitchFamily="34" charset="-120"/>
                        </a:rPr>
                        <a:t>-</a:t>
                      </a:r>
                      <a:r>
                        <a:rPr lang="zh-TW" altLang="en-US" sz="1300" b="1" i="0" u="none" strike="noStrike">
                          <a:effectLst/>
                          <a:latin typeface="微軟正黑體" panose="020B0604030504040204" pitchFamily="34" charset="-120"/>
                          <a:ea typeface="微軟正黑體" panose="020B0604030504040204" pitchFamily="34" charset="-120"/>
                        </a:rPr>
                        <a:t>可盈餘</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8,399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695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5,723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8,572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102%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54405816"/>
                  </a:ext>
                </a:extLst>
              </a:tr>
              <a:tr h="312119">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知服</a:t>
                      </a:r>
                      <a:r>
                        <a:rPr lang="en-US" altLang="zh-TW" sz="1300" b="1" i="0" u="none" strike="noStrike">
                          <a:effectLst/>
                          <a:latin typeface="微軟正黑體" panose="020B0604030504040204" pitchFamily="34" charset="-120"/>
                          <a:ea typeface="微軟正黑體" panose="020B0604030504040204" pitchFamily="34" charset="-120"/>
                        </a:rPr>
                        <a:t>-</a:t>
                      </a:r>
                      <a:r>
                        <a:rPr lang="zh-TW" altLang="en-US" sz="1200" b="1" i="0" u="none" strike="noStrike">
                          <a:effectLst/>
                          <a:latin typeface="微軟正黑體" panose="020B0604030504040204" pitchFamily="34" charset="-120"/>
                          <a:ea typeface="微軟正黑體" panose="020B0604030504040204" pitchFamily="34" charset="-120"/>
                        </a:rPr>
                        <a:t>成本加公費法</a:t>
                      </a:r>
                      <a:endParaRPr lang="zh-TW" altLang="en-US" sz="1300" b="1" i="0" u="none" strike="noStrike">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2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14155595"/>
                  </a:ext>
                </a:extLst>
              </a:tr>
              <a:tr h="312119">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521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(310)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(882)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-62%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0737717"/>
                  </a:ext>
                </a:extLst>
              </a:tr>
              <a:tr h="459211">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企業收入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51,773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2,221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16,826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27,578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3,141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30,719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3083435974"/>
                  </a:ext>
                </a:extLst>
              </a:tr>
              <a:tr h="312119">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科專研發成果收入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4,791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1,100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3,100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3,100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65%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2787272769"/>
                  </a:ext>
                </a:extLst>
              </a:tr>
              <a:tr h="312119">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科專研發成果收入繳庫</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300" b="1" i="0" u="none" strike="noStrike">
                          <a:effectLst/>
                          <a:latin typeface="微軟正黑體" panose="020B0604030504040204" pitchFamily="34" charset="-120"/>
                          <a:ea typeface="微軟正黑體" panose="020B0604030504040204" pitchFamily="34" charset="-120"/>
                        </a:rPr>
                        <a:t>      </a:t>
                      </a:r>
                      <a:r>
                        <a:rPr lang="en-US" altLang="zh-TW" sz="1300" b="1" i="0" u="none" strike="noStrike">
                          <a:effectLst/>
                          <a:latin typeface="微軟正黑體" panose="020B0604030504040204" pitchFamily="34" charset="-120"/>
                          <a:ea typeface="微軟正黑體" panose="020B0604030504040204" pitchFamily="34" charset="-120"/>
                        </a:rPr>
                        <a:t>2,347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3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440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640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1,550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300" b="1" i="0" u="none" strike="noStrike">
                          <a:effectLst/>
                          <a:latin typeface="微軟正黑體" panose="020B0604030504040204" pitchFamily="34" charset="-120"/>
                          <a:ea typeface="微軟正黑體" panose="020B0604030504040204" pitchFamily="34" charset="-120"/>
                        </a:rPr>
                        <a:t>1,550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200" b="1" i="0" u="none" strike="noStrike" dirty="0">
                          <a:effectLst/>
                          <a:latin typeface="微軟正黑體" panose="020B0604030504040204" pitchFamily="34" charset="-120"/>
                          <a:ea typeface="微軟正黑體" panose="020B0604030504040204" pitchFamily="34" charset="-120"/>
                        </a:rPr>
                        <a:t>66%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2915637693"/>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4</a:t>
            </a:fld>
            <a:endParaRPr/>
          </a:p>
        </p:txBody>
      </p:sp>
      <p:sp>
        <p:nvSpPr>
          <p:cNvPr id="1048" name="標題 1"/>
          <p:cNvSpPr txBox="1">
            <a:spLocks noGrp="1"/>
          </p:cNvSpPr>
          <p:nvPr>
            <p:ph type="title"/>
          </p:nvPr>
        </p:nvSpPr>
        <p:spPr>
          <a:xfrm>
            <a:off x="-4" y="161243"/>
            <a:ext cx="12192007" cy="876301"/>
          </a:xfrm>
          <a:prstGeom prst="rect">
            <a:avLst/>
          </a:prstGeom>
        </p:spPr>
        <p:txBody>
          <a:bodyPr/>
          <a:lstStyle/>
          <a:p>
            <a:pPr algn="ctr">
              <a:defRPr>
                <a:solidFill>
                  <a:srgbClr val="A50021"/>
                </a:solidFill>
                <a:latin typeface="微軟正黑體"/>
                <a:ea typeface="微軟正黑體"/>
                <a:cs typeface="微軟正黑體"/>
                <a:sym typeface="微軟正黑體"/>
              </a:defRPr>
            </a:pPr>
            <a:r>
              <a:t>  </a:t>
            </a:r>
            <a:r>
              <a:rPr b="1">
                <a:solidFill>
                  <a:srgbClr val="000099"/>
                </a:solidFill>
              </a:rPr>
              <a:t>S 組業務能見度與缺口分析</a:t>
            </a:r>
          </a:p>
        </p:txBody>
      </p:sp>
      <p:sp>
        <p:nvSpPr>
          <p:cNvPr id="1049" name="文字方塊 7"/>
          <p:cNvSpPr txBox="1"/>
          <p:nvPr/>
        </p:nvSpPr>
        <p:spPr>
          <a:xfrm>
            <a:off x="9776951" y="599393"/>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0" name="矩形 6"/>
          <p:cNvSpPr txBox="1"/>
          <p:nvPr/>
        </p:nvSpPr>
        <p:spPr>
          <a:xfrm>
            <a:off x="4096141" y="782275"/>
            <a:ext cx="399971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企業收入業績目標：51,773K</a:t>
            </a:r>
          </a:p>
        </p:txBody>
      </p:sp>
      <p:graphicFrame>
        <p:nvGraphicFramePr>
          <p:cNvPr id="2" name="表格 1">
            <a:extLst>
              <a:ext uri="{FF2B5EF4-FFF2-40B4-BE49-F238E27FC236}">
                <a16:creationId xmlns:a16="http://schemas.microsoft.com/office/drawing/2014/main" id="{4DCFF3DF-C403-4B46-9B1F-322B2DF668C0}"/>
              </a:ext>
            </a:extLst>
          </p:cNvPr>
          <p:cNvGraphicFramePr>
            <a:graphicFrameLocks noGrp="1"/>
          </p:cNvGraphicFramePr>
          <p:nvPr>
            <p:extLst>
              <p:ext uri="{D42A27DB-BD31-4B8C-83A1-F6EECF244321}">
                <p14:modId xmlns:p14="http://schemas.microsoft.com/office/powerpoint/2010/main" val="678564147"/>
              </p:ext>
            </p:extLst>
          </p:nvPr>
        </p:nvGraphicFramePr>
        <p:xfrm>
          <a:off x="1041531" y="1232852"/>
          <a:ext cx="10108932" cy="5352415"/>
        </p:xfrm>
        <a:graphic>
          <a:graphicData uri="http://schemas.openxmlformats.org/drawingml/2006/table">
            <a:tbl>
              <a:tblPr/>
              <a:tblGrid>
                <a:gridCol w="462698">
                  <a:extLst>
                    <a:ext uri="{9D8B030D-6E8A-4147-A177-3AD203B41FA5}">
                      <a16:colId xmlns:a16="http://schemas.microsoft.com/office/drawing/2014/main" val="1405083993"/>
                    </a:ext>
                  </a:extLst>
                </a:gridCol>
                <a:gridCol w="623636">
                  <a:extLst>
                    <a:ext uri="{9D8B030D-6E8A-4147-A177-3AD203B41FA5}">
                      <a16:colId xmlns:a16="http://schemas.microsoft.com/office/drawing/2014/main" val="3757847440"/>
                    </a:ext>
                  </a:extLst>
                </a:gridCol>
                <a:gridCol w="543166">
                  <a:extLst>
                    <a:ext uri="{9D8B030D-6E8A-4147-A177-3AD203B41FA5}">
                      <a16:colId xmlns:a16="http://schemas.microsoft.com/office/drawing/2014/main" val="2063806073"/>
                    </a:ext>
                  </a:extLst>
                </a:gridCol>
                <a:gridCol w="525060">
                  <a:extLst>
                    <a:ext uri="{9D8B030D-6E8A-4147-A177-3AD203B41FA5}">
                      <a16:colId xmlns:a16="http://schemas.microsoft.com/office/drawing/2014/main" val="901256355"/>
                    </a:ext>
                  </a:extLst>
                </a:gridCol>
                <a:gridCol w="585412">
                  <a:extLst>
                    <a:ext uri="{9D8B030D-6E8A-4147-A177-3AD203B41FA5}">
                      <a16:colId xmlns:a16="http://schemas.microsoft.com/office/drawing/2014/main" val="3058273104"/>
                    </a:ext>
                  </a:extLst>
                </a:gridCol>
                <a:gridCol w="585412">
                  <a:extLst>
                    <a:ext uri="{9D8B030D-6E8A-4147-A177-3AD203B41FA5}">
                      <a16:colId xmlns:a16="http://schemas.microsoft.com/office/drawing/2014/main" val="4238549664"/>
                    </a:ext>
                  </a:extLst>
                </a:gridCol>
                <a:gridCol w="669906">
                  <a:extLst>
                    <a:ext uri="{9D8B030D-6E8A-4147-A177-3AD203B41FA5}">
                      <a16:colId xmlns:a16="http://schemas.microsoft.com/office/drawing/2014/main" val="3410949986"/>
                    </a:ext>
                  </a:extLst>
                </a:gridCol>
                <a:gridCol w="1840731">
                  <a:extLst>
                    <a:ext uri="{9D8B030D-6E8A-4147-A177-3AD203B41FA5}">
                      <a16:colId xmlns:a16="http://schemas.microsoft.com/office/drawing/2014/main" val="2144537893"/>
                    </a:ext>
                  </a:extLst>
                </a:gridCol>
                <a:gridCol w="561273">
                  <a:extLst>
                    <a:ext uri="{9D8B030D-6E8A-4147-A177-3AD203B41FA5}">
                      <a16:colId xmlns:a16="http://schemas.microsoft.com/office/drawing/2014/main" val="775884397"/>
                    </a:ext>
                  </a:extLst>
                </a:gridCol>
                <a:gridCol w="615589">
                  <a:extLst>
                    <a:ext uri="{9D8B030D-6E8A-4147-A177-3AD203B41FA5}">
                      <a16:colId xmlns:a16="http://schemas.microsoft.com/office/drawing/2014/main" val="2865406769"/>
                    </a:ext>
                  </a:extLst>
                </a:gridCol>
                <a:gridCol w="519025">
                  <a:extLst>
                    <a:ext uri="{9D8B030D-6E8A-4147-A177-3AD203B41FA5}">
                      <a16:colId xmlns:a16="http://schemas.microsoft.com/office/drawing/2014/main" val="1446042564"/>
                    </a:ext>
                  </a:extLst>
                </a:gridCol>
                <a:gridCol w="482815">
                  <a:extLst>
                    <a:ext uri="{9D8B030D-6E8A-4147-A177-3AD203B41FA5}">
                      <a16:colId xmlns:a16="http://schemas.microsoft.com/office/drawing/2014/main" val="583406684"/>
                    </a:ext>
                  </a:extLst>
                </a:gridCol>
                <a:gridCol w="494885">
                  <a:extLst>
                    <a:ext uri="{9D8B030D-6E8A-4147-A177-3AD203B41FA5}">
                      <a16:colId xmlns:a16="http://schemas.microsoft.com/office/drawing/2014/main" val="4263705645"/>
                    </a:ext>
                  </a:extLst>
                </a:gridCol>
                <a:gridCol w="734281">
                  <a:extLst>
                    <a:ext uri="{9D8B030D-6E8A-4147-A177-3AD203B41FA5}">
                      <a16:colId xmlns:a16="http://schemas.microsoft.com/office/drawing/2014/main" val="3108339723"/>
                    </a:ext>
                  </a:extLst>
                </a:gridCol>
                <a:gridCol w="865043">
                  <a:extLst>
                    <a:ext uri="{9D8B030D-6E8A-4147-A177-3AD203B41FA5}">
                      <a16:colId xmlns:a16="http://schemas.microsoft.com/office/drawing/2014/main" val="504888645"/>
                    </a:ext>
                  </a:extLst>
                </a:gridCol>
              </a:tblGrid>
              <a:tr h="27371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ct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100" b="1" i="0" u="none" strike="noStrike">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935623968"/>
                  </a:ext>
                </a:extLst>
              </a:tr>
              <a:tr h="253183">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ctr" fontAlgn="b"/>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516004263"/>
                  </a:ext>
                </a:extLst>
              </a:tr>
              <a:tr h="355824">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61,936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48,100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6,300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9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300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2,300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31,767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61%</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20,006 </a:t>
                      </a:r>
                    </a:p>
                  </a:txBody>
                  <a:tcPr marL="0" marR="0" marT="0" marB="0" anchor="ctr">
                    <a:lnL>
                      <a:noFill/>
                    </a:lnL>
                    <a:lnR>
                      <a:noFill/>
                    </a:lnR>
                    <a:lnT>
                      <a:noFill/>
                    </a:lnT>
                    <a:lnB>
                      <a:noFill/>
                    </a:lnB>
                  </a:tcPr>
                </a:tc>
                <a:extLst>
                  <a:ext uri="{0D108BD9-81ED-4DB2-BD59-A6C34878D82A}">
                    <a16:rowId xmlns:a16="http://schemas.microsoft.com/office/drawing/2014/main" val="1649843317"/>
                  </a:ext>
                </a:extLst>
              </a:tr>
              <a:tr h="26002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627629951"/>
                  </a:ext>
                </a:extLst>
              </a:tr>
              <a:tr h="26002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30,000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678425316"/>
                  </a:ext>
                </a:extLst>
              </a:tr>
              <a:tr h="26002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58048398"/>
                  </a:ext>
                </a:extLst>
              </a:tr>
              <a:tr h="26002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4,800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4,800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美律電子</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157638058"/>
                  </a:ext>
                </a:extLst>
              </a:tr>
              <a:tr h="26002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211412951"/>
                  </a:ext>
                </a:extLst>
              </a:tr>
              <a:tr h="251814">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雙葉電子</a:t>
                      </a:r>
                      <a:r>
                        <a:rPr lang="en-US" altLang="zh-TW" sz="900" b="0" i="0" u="none" strike="noStrike">
                          <a:effectLst/>
                          <a:latin typeface="微軟正黑體" panose="020B0604030504040204" pitchFamily="34" charset="-120"/>
                          <a:ea typeface="微軟正黑體" panose="020B0604030504040204" pitchFamily="34" charset="-12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628553105"/>
                  </a:ext>
                </a:extLst>
              </a:tr>
              <a:tr h="251814">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愛菲斯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675169840"/>
                  </a:ext>
                </a:extLst>
              </a:tr>
              <a:tr h="368141">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37,937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27%</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13,836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1,589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29,167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56%</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22,606 </a:t>
                      </a:r>
                    </a:p>
                  </a:txBody>
                  <a:tcPr marL="0" marR="0" marT="0" marB="0" anchor="ctr">
                    <a:lnL>
                      <a:noFill/>
                    </a:lnL>
                    <a:lnR>
                      <a:noFill/>
                    </a:lnR>
                    <a:lnT>
                      <a:noFill/>
                    </a:lnT>
                    <a:lnB>
                      <a:noFill/>
                    </a:lnB>
                  </a:tcPr>
                </a:tc>
                <a:extLst>
                  <a:ext uri="{0D108BD9-81ED-4DB2-BD59-A6C34878D82A}">
                    <a16:rowId xmlns:a16="http://schemas.microsoft.com/office/drawing/2014/main" val="3245250412"/>
                  </a:ext>
                </a:extLst>
              </a:tr>
              <a:tr h="27371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大可創藝</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119843815"/>
                  </a:ext>
                </a:extLst>
              </a:tr>
              <a:tr h="27371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寬緯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697580398"/>
                  </a:ext>
                </a:extLst>
              </a:tr>
              <a:tr h="26686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雙葉電子</a:t>
                      </a: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019357423"/>
                  </a:ext>
                </a:extLst>
              </a:tr>
              <a:tr h="26686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797644235"/>
                  </a:ext>
                </a:extLst>
              </a:tr>
              <a:tr h="26686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創智生物科技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948890229"/>
                  </a:ext>
                </a:extLst>
              </a:tr>
              <a:tr h="266868">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939256554"/>
                  </a:ext>
                </a:extLst>
              </a:tr>
              <a:tr h="355824">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37,937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27%</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13,836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13,836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11,950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10,192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12,078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27,578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24,195 </a:t>
                      </a:r>
                    </a:p>
                  </a:txBody>
                  <a:tcPr marL="0" marR="0" marT="0" marB="0" anchor="ctr">
                    <a:lnL>
                      <a:noFill/>
                    </a:lnL>
                    <a:lnR>
                      <a:noFill/>
                    </a:lnR>
                    <a:lnT>
                      <a:noFill/>
                    </a:lnT>
                    <a:lnB>
                      <a:noFill/>
                    </a:lnB>
                  </a:tcPr>
                </a:tc>
                <a:extLst>
                  <a:ext uri="{0D108BD9-81ED-4DB2-BD59-A6C34878D82A}">
                    <a16:rowId xmlns:a16="http://schemas.microsoft.com/office/drawing/2014/main" val="3504078475"/>
                  </a:ext>
                </a:extLst>
              </a:tr>
              <a:tr h="32708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8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14,000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FF"/>
                          </a:solidFill>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30%</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312917264"/>
                  </a:ext>
                </a:extLst>
              </a:tr>
            </a:tbl>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latin typeface="微軟正黑體"/>
                <a:ea typeface="微軟正黑體"/>
                <a:cs typeface="微軟正黑體"/>
                <a:sym typeface="微軟正黑體"/>
              </a:defRPr>
            </a:lvl1pPr>
          </a:lstStyle>
          <a:p>
            <a:fld id="{86CB4B4D-7CA3-9044-876B-883B54F8677D}" type="slidenum">
              <a:t>5</a:t>
            </a:fld>
            <a:endParaRPr/>
          </a:p>
        </p:txBody>
      </p:sp>
      <p:sp>
        <p:nvSpPr>
          <p:cNvPr id="1054" name="標題 1"/>
          <p:cNvSpPr txBox="1">
            <a:spLocks noGrp="1"/>
          </p:cNvSpPr>
          <p:nvPr>
            <p:ph type="title"/>
          </p:nvPr>
        </p:nvSpPr>
        <p:spPr>
          <a:xfrm>
            <a:off x="1991548" y="188637"/>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衍生加值業務能見度</a:t>
            </a:r>
          </a:p>
        </p:txBody>
      </p:sp>
      <p:sp>
        <p:nvSpPr>
          <p:cNvPr id="1055" name="文字方塊 7"/>
          <p:cNvSpPr txBox="1"/>
          <p:nvPr/>
        </p:nvSpPr>
        <p:spPr>
          <a:xfrm>
            <a:off x="9767382" y="921407"/>
            <a:ext cx="866137" cy="307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6" name="矩形 6"/>
          <p:cNvSpPr txBox="1"/>
          <p:nvPr/>
        </p:nvSpPr>
        <p:spPr>
          <a:xfrm>
            <a:off x="4133679" y="879652"/>
            <a:ext cx="3220598"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衍生加值目標：6,470K</a:t>
            </a:r>
          </a:p>
        </p:txBody>
      </p:sp>
      <p:graphicFrame>
        <p:nvGraphicFramePr>
          <p:cNvPr id="2" name="表格 1">
            <a:extLst>
              <a:ext uri="{FF2B5EF4-FFF2-40B4-BE49-F238E27FC236}">
                <a16:creationId xmlns:a16="http://schemas.microsoft.com/office/drawing/2014/main" id="{778D05A0-2E0E-40AB-BEE2-3BA31F0FDA96}"/>
              </a:ext>
            </a:extLst>
          </p:cNvPr>
          <p:cNvGraphicFramePr>
            <a:graphicFrameLocks noGrp="1"/>
          </p:cNvGraphicFramePr>
          <p:nvPr>
            <p:extLst>
              <p:ext uri="{D42A27DB-BD31-4B8C-83A1-F6EECF244321}">
                <p14:modId xmlns:p14="http://schemas.microsoft.com/office/powerpoint/2010/main" val="4247887078"/>
              </p:ext>
            </p:extLst>
          </p:nvPr>
        </p:nvGraphicFramePr>
        <p:xfrm>
          <a:off x="1241497" y="1390189"/>
          <a:ext cx="9709005" cy="5105247"/>
        </p:xfrm>
        <a:graphic>
          <a:graphicData uri="http://schemas.openxmlformats.org/drawingml/2006/table">
            <a:tbl>
              <a:tblPr/>
              <a:tblGrid>
                <a:gridCol w="644938">
                  <a:extLst>
                    <a:ext uri="{9D8B030D-6E8A-4147-A177-3AD203B41FA5}">
                      <a16:colId xmlns:a16="http://schemas.microsoft.com/office/drawing/2014/main" val="105824884"/>
                    </a:ext>
                  </a:extLst>
                </a:gridCol>
                <a:gridCol w="658374">
                  <a:extLst>
                    <a:ext uri="{9D8B030D-6E8A-4147-A177-3AD203B41FA5}">
                      <a16:colId xmlns:a16="http://schemas.microsoft.com/office/drawing/2014/main" val="1345929071"/>
                    </a:ext>
                  </a:extLst>
                </a:gridCol>
                <a:gridCol w="725556">
                  <a:extLst>
                    <a:ext uri="{9D8B030D-6E8A-4147-A177-3AD203B41FA5}">
                      <a16:colId xmlns:a16="http://schemas.microsoft.com/office/drawing/2014/main" val="3979190728"/>
                    </a:ext>
                  </a:extLst>
                </a:gridCol>
                <a:gridCol w="661062">
                  <a:extLst>
                    <a:ext uri="{9D8B030D-6E8A-4147-A177-3AD203B41FA5}">
                      <a16:colId xmlns:a16="http://schemas.microsoft.com/office/drawing/2014/main" val="3485429428"/>
                    </a:ext>
                  </a:extLst>
                </a:gridCol>
                <a:gridCol w="661062">
                  <a:extLst>
                    <a:ext uri="{9D8B030D-6E8A-4147-A177-3AD203B41FA5}">
                      <a16:colId xmlns:a16="http://schemas.microsoft.com/office/drawing/2014/main" val="3620350045"/>
                    </a:ext>
                  </a:extLst>
                </a:gridCol>
                <a:gridCol w="693308">
                  <a:extLst>
                    <a:ext uri="{9D8B030D-6E8A-4147-A177-3AD203B41FA5}">
                      <a16:colId xmlns:a16="http://schemas.microsoft.com/office/drawing/2014/main" val="102661440"/>
                    </a:ext>
                  </a:extLst>
                </a:gridCol>
                <a:gridCol w="1827323">
                  <a:extLst>
                    <a:ext uri="{9D8B030D-6E8A-4147-A177-3AD203B41FA5}">
                      <a16:colId xmlns:a16="http://schemas.microsoft.com/office/drawing/2014/main" val="2495808358"/>
                    </a:ext>
                  </a:extLst>
                </a:gridCol>
                <a:gridCol w="757802">
                  <a:extLst>
                    <a:ext uri="{9D8B030D-6E8A-4147-A177-3AD203B41FA5}">
                      <a16:colId xmlns:a16="http://schemas.microsoft.com/office/drawing/2014/main" val="4136681207"/>
                    </a:ext>
                  </a:extLst>
                </a:gridCol>
                <a:gridCol w="532074">
                  <a:extLst>
                    <a:ext uri="{9D8B030D-6E8A-4147-A177-3AD203B41FA5}">
                      <a16:colId xmlns:a16="http://schemas.microsoft.com/office/drawing/2014/main" val="1990693200"/>
                    </a:ext>
                  </a:extLst>
                </a:gridCol>
                <a:gridCol w="580445">
                  <a:extLst>
                    <a:ext uri="{9D8B030D-6E8A-4147-A177-3AD203B41FA5}">
                      <a16:colId xmlns:a16="http://schemas.microsoft.com/office/drawing/2014/main" val="1219132600"/>
                    </a:ext>
                  </a:extLst>
                </a:gridCol>
                <a:gridCol w="677185">
                  <a:extLst>
                    <a:ext uri="{9D8B030D-6E8A-4147-A177-3AD203B41FA5}">
                      <a16:colId xmlns:a16="http://schemas.microsoft.com/office/drawing/2014/main" val="1395778205"/>
                    </a:ext>
                  </a:extLst>
                </a:gridCol>
                <a:gridCol w="644938">
                  <a:extLst>
                    <a:ext uri="{9D8B030D-6E8A-4147-A177-3AD203B41FA5}">
                      <a16:colId xmlns:a16="http://schemas.microsoft.com/office/drawing/2014/main" val="3494375392"/>
                    </a:ext>
                  </a:extLst>
                </a:gridCol>
                <a:gridCol w="644938">
                  <a:extLst>
                    <a:ext uri="{9D8B030D-6E8A-4147-A177-3AD203B41FA5}">
                      <a16:colId xmlns:a16="http://schemas.microsoft.com/office/drawing/2014/main" val="3526041124"/>
                    </a:ext>
                  </a:extLst>
                </a:gridCol>
              </a:tblGrid>
              <a:tr h="428124">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600" b="1" i="0" u="none" strike="noStrike">
                          <a:solidFill>
                            <a:srgbClr val="000000"/>
                          </a:solidFill>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收入認列</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3388421814"/>
                  </a:ext>
                </a:extLst>
              </a:tr>
              <a:tr h="331393">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TW" altLang="en-US"/>
                    </a:p>
                  </a:txBody>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223961574"/>
                  </a:ext>
                </a:extLst>
              </a:tr>
              <a:tr h="591133">
                <a:tc>
                  <a:txBody>
                    <a:bodyPr/>
                    <a:lstStyle/>
                    <a:p>
                      <a:pPr algn="r"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ctr"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981364897"/>
                  </a:ext>
                </a:extLst>
              </a:tr>
              <a:tr h="438872">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4020596799"/>
                  </a:ext>
                </a:extLst>
              </a:tr>
              <a:tr h="295567">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158710681"/>
                  </a:ext>
                </a:extLst>
              </a:tr>
              <a:tr h="200628">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4287488755"/>
                  </a:ext>
                </a:extLst>
              </a:tr>
              <a:tr h="564264">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推廣中</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747662173"/>
                  </a:ext>
                </a:extLst>
              </a:tr>
              <a:tr h="412003">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853964325"/>
                  </a:ext>
                </a:extLst>
              </a:tr>
              <a:tr h="214958">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782313563"/>
                  </a:ext>
                </a:extLst>
              </a:tr>
              <a:tr h="214958">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391277706"/>
                  </a:ext>
                </a:extLst>
              </a:tr>
              <a:tr h="241827">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674419652"/>
                  </a:ext>
                </a:extLst>
              </a:tr>
              <a:tr h="200628">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782926360"/>
                  </a:ext>
                </a:extLst>
              </a:tr>
              <a:tr h="200628">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696556407"/>
                  </a:ext>
                </a:extLst>
              </a:tr>
              <a:tr h="385132">
                <a:tc>
                  <a:txBody>
                    <a:bodyPr/>
                    <a:lstStyle/>
                    <a:p>
                      <a:pPr algn="r" fontAlgn="ctr"/>
                      <a:r>
                        <a:rPr lang="zh-TW" altLang="en-US" sz="11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1100" b="0" i="0" u="none" strike="noStrike">
                          <a:effectLst/>
                          <a:latin typeface="微軟正黑體" panose="020B0604030504040204" pitchFamily="34" charset="-120"/>
                          <a:ea typeface="微軟正黑體" panose="020B0604030504040204" pitchFamily="34" charset="-120"/>
                        </a:rPr>
                        <a:t>4,584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1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100" b="0" i="0" u="none" strike="noStrike">
                          <a:effectLst/>
                          <a:latin typeface="微軟正黑體" panose="020B0604030504040204" pitchFamily="34" charset="-120"/>
                          <a:ea typeface="微軟正黑體" panose="020B0604030504040204" pitchFamily="34" charset="-120"/>
                        </a:rPr>
                        <a:t>3,084 </a:t>
                      </a:r>
                    </a:p>
                  </a:txBody>
                  <a:tcPr marL="0" marR="0" marT="0" marB="0" anchor="ctr">
                    <a:lnL>
                      <a:noFill/>
                    </a:lnL>
                    <a:lnR>
                      <a:noFill/>
                    </a:lnR>
                    <a:lnT>
                      <a:noFill/>
                    </a:lnT>
                    <a:lnB>
                      <a:noFill/>
                    </a:lnB>
                  </a:tcPr>
                </a:tc>
                <a:extLst>
                  <a:ext uri="{0D108BD9-81ED-4DB2-BD59-A6C34878D82A}">
                    <a16:rowId xmlns:a16="http://schemas.microsoft.com/office/drawing/2014/main" val="1372870123"/>
                  </a:ext>
                </a:extLst>
              </a:tr>
              <a:tr h="385132">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1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100" b="1" i="0" u="none" strike="noStrike">
                          <a:solidFill>
                            <a:srgbClr val="0000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FF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23%</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dirty="0">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626073948"/>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9"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6</a:t>
            </a:fld>
            <a:endParaRPr/>
          </a:p>
        </p:txBody>
      </p:sp>
      <p:sp>
        <p:nvSpPr>
          <p:cNvPr id="1060" name="標題 1"/>
          <p:cNvSpPr txBox="1">
            <a:spLocks noGrp="1"/>
          </p:cNvSpPr>
          <p:nvPr>
            <p:ph type="title"/>
          </p:nvPr>
        </p:nvSpPr>
        <p:spPr>
          <a:xfrm>
            <a:off x="1958611" y="116632"/>
            <a:ext cx="8370277" cy="620688"/>
          </a:xfrm>
          <a:prstGeom prst="rect">
            <a:avLst/>
          </a:prstGeom>
        </p:spPr>
        <p:txBody>
          <a:bodyPr/>
          <a:lstStyle>
            <a:lvl1pPr algn="ctr" defTabSz="777240">
              <a:defRPr sz="3000" b="1">
                <a:solidFill>
                  <a:srgbClr val="000099"/>
                </a:solidFill>
                <a:latin typeface="微軟正黑體"/>
                <a:ea typeface="微軟正黑體"/>
                <a:cs typeface="微軟正黑體"/>
                <a:sym typeface="微軟正黑體"/>
              </a:defRPr>
            </a:lvl1pPr>
          </a:lstStyle>
          <a:p>
            <a:r>
              <a:t>BP業務能見度</a:t>
            </a:r>
          </a:p>
        </p:txBody>
      </p:sp>
      <p:sp>
        <p:nvSpPr>
          <p:cNvPr id="1061" name="文字方塊 6"/>
          <p:cNvSpPr txBox="1"/>
          <p:nvPr/>
        </p:nvSpPr>
        <p:spPr>
          <a:xfrm>
            <a:off x="9462747" y="810331"/>
            <a:ext cx="866137"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62" name="矩形 7"/>
          <p:cNvSpPr txBox="1"/>
          <p:nvPr/>
        </p:nvSpPr>
        <p:spPr>
          <a:xfrm>
            <a:off x="4883472" y="627801"/>
            <a:ext cx="2594329"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BP目標：56,623K</a:t>
            </a:r>
          </a:p>
        </p:txBody>
      </p:sp>
      <p:graphicFrame>
        <p:nvGraphicFramePr>
          <p:cNvPr id="2" name="表格 1">
            <a:extLst>
              <a:ext uri="{FF2B5EF4-FFF2-40B4-BE49-F238E27FC236}">
                <a16:creationId xmlns:a16="http://schemas.microsoft.com/office/drawing/2014/main" id="{190DF0CB-F342-4B51-9D1A-17F246BB4E27}"/>
              </a:ext>
            </a:extLst>
          </p:cNvPr>
          <p:cNvGraphicFramePr>
            <a:graphicFrameLocks noGrp="1"/>
          </p:cNvGraphicFramePr>
          <p:nvPr>
            <p:extLst>
              <p:ext uri="{D42A27DB-BD31-4B8C-83A1-F6EECF244321}">
                <p14:modId xmlns:p14="http://schemas.microsoft.com/office/powerpoint/2010/main" val="3808809760"/>
              </p:ext>
            </p:extLst>
          </p:nvPr>
        </p:nvGraphicFramePr>
        <p:xfrm>
          <a:off x="748020" y="1113006"/>
          <a:ext cx="10695960" cy="5387269"/>
        </p:xfrm>
        <a:graphic>
          <a:graphicData uri="http://schemas.openxmlformats.org/drawingml/2006/table">
            <a:tbl>
              <a:tblPr/>
              <a:tblGrid>
                <a:gridCol w="643204">
                  <a:extLst>
                    <a:ext uri="{9D8B030D-6E8A-4147-A177-3AD203B41FA5}">
                      <a16:colId xmlns:a16="http://schemas.microsoft.com/office/drawing/2014/main" val="1578004312"/>
                    </a:ext>
                  </a:extLst>
                </a:gridCol>
                <a:gridCol w="643204">
                  <a:extLst>
                    <a:ext uri="{9D8B030D-6E8A-4147-A177-3AD203B41FA5}">
                      <a16:colId xmlns:a16="http://schemas.microsoft.com/office/drawing/2014/main" val="502339843"/>
                    </a:ext>
                  </a:extLst>
                </a:gridCol>
                <a:gridCol w="723606">
                  <a:extLst>
                    <a:ext uri="{9D8B030D-6E8A-4147-A177-3AD203B41FA5}">
                      <a16:colId xmlns:a16="http://schemas.microsoft.com/office/drawing/2014/main" val="158591980"/>
                    </a:ext>
                  </a:extLst>
                </a:gridCol>
                <a:gridCol w="779887">
                  <a:extLst>
                    <a:ext uri="{9D8B030D-6E8A-4147-A177-3AD203B41FA5}">
                      <a16:colId xmlns:a16="http://schemas.microsoft.com/office/drawing/2014/main" val="3291694181"/>
                    </a:ext>
                  </a:extLst>
                </a:gridCol>
                <a:gridCol w="779887">
                  <a:extLst>
                    <a:ext uri="{9D8B030D-6E8A-4147-A177-3AD203B41FA5}">
                      <a16:colId xmlns:a16="http://schemas.microsoft.com/office/drawing/2014/main" val="945244906"/>
                    </a:ext>
                  </a:extLst>
                </a:gridCol>
                <a:gridCol w="699485">
                  <a:extLst>
                    <a:ext uri="{9D8B030D-6E8A-4147-A177-3AD203B41FA5}">
                      <a16:colId xmlns:a16="http://schemas.microsoft.com/office/drawing/2014/main" val="1411677788"/>
                    </a:ext>
                  </a:extLst>
                </a:gridCol>
                <a:gridCol w="2063615">
                  <a:extLst>
                    <a:ext uri="{9D8B030D-6E8A-4147-A177-3AD203B41FA5}">
                      <a16:colId xmlns:a16="http://schemas.microsoft.com/office/drawing/2014/main" val="532844317"/>
                    </a:ext>
                  </a:extLst>
                </a:gridCol>
                <a:gridCol w="699485">
                  <a:extLst>
                    <a:ext uri="{9D8B030D-6E8A-4147-A177-3AD203B41FA5}">
                      <a16:colId xmlns:a16="http://schemas.microsoft.com/office/drawing/2014/main" val="2139690466"/>
                    </a:ext>
                  </a:extLst>
                </a:gridCol>
                <a:gridCol w="747725">
                  <a:extLst>
                    <a:ext uri="{9D8B030D-6E8A-4147-A177-3AD203B41FA5}">
                      <a16:colId xmlns:a16="http://schemas.microsoft.com/office/drawing/2014/main" val="3866454606"/>
                    </a:ext>
                  </a:extLst>
                </a:gridCol>
                <a:gridCol w="779887">
                  <a:extLst>
                    <a:ext uri="{9D8B030D-6E8A-4147-A177-3AD203B41FA5}">
                      <a16:colId xmlns:a16="http://schemas.microsoft.com/office/drawing/2014/main" val="3882241156"/>
                    </a:ext>
                  </a:extLst>
                </a:gridCol>
                <a:gridCol w="755765">
                  <a:extLst>
                    <a:ext uri="{9D8B030D-6E8A-4147-A177-3AD203B41FA5}">
                      <a16:colId xmlns:a16="http://schemas.microsoft.com/office/drawing/2014/main" val="3198370253"/>
                    </a:ext>
                  </a:extLst>
                </a:gridCol>
                <a:gridCol w="737006">
                  <a:extLst>
                    <a:ext uri="{9D8B030D-6E8A-4147-A177-3AD203B41FA5}">
                      <a16:colId xmlns:a16="http://schemas.microsoft.com/office/drawing/2014/main" val="1159692978"/>
                    </a:ext>
                  </a:extLst>
                </a:gridCol>
                <a:gridCol w="643204">
                  <a:extLst>
                    <a:ext uri="{9D8B030D-6E8A-4147-A177-3AD203B41FA5}">
                      <a16:colId xmlns:a16="http://schemas.microsoft.com/office/drawing/2014/main" val="3247471424"/>
                    </a:ext>
                  </a:extLst>
                </a:gridCol>
              </a:tblGrid>
              <a:tr h="371152">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500" b="1" i="0" u="none" strike="noStrike">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333333"/>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048699357"/>
                  </a:ext>
                </a:extLst>
              </a:tr>
              <a:tr h="343315">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527548501"/>
                  </a:ext>
                </a:extLst>
              </a:tr>
              <a:tr h="471362">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35%</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19,612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36,174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64%</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20,449 </a:t>
                      </a:r>
                    </a:p>
                  </a:txBody>
                  <a:tcPr marL="0" marR="0" marT="0" marB="0" anchor="ctr">
                    <a:lnL>
                      <a:noFill/>
                    </a:lnL>
                    <a:lnR>
                      <a:noFill/>
                    </a:lnR>
                    <a:lnT>
                      <a:noFill/>
                    </a:lnT>
                    <a:lnB>
                      <a:noFill/>
                    </a:lnB>
                  </a:tcPr>
                </a:tc>
                <a:extLst>
                  <a:ext uri="{0D108BD9-81ED-4DB2-BD59-A6C34878D82A}">
                    <a16:rowId xmlns:a16="http://schemas.microsoft.com/office/drawing/2014/main" val="2865617683"/>
                  </a:ext>
                </a:extLst>
              </a:tr>
              <a:tr h="424969">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439761820"/>
                  </a:ext>
                </a:extLst>
              </a:tr>
              <a:tr h="424969">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466559994"/>
                  </a:ext>
                </a:extLst>
              </a:tr>
              <a:tr h="424969">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936595638"/>
                  </a:ext>
                </a:extLst>
              </a:tr>
              <a:tr h="424969">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853198869"/>
                  </a:ext>
                </a:extLst>
              </a:tr>
              <a:tr h="51961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24%</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13,612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35,174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62%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21,449 </a:t>
                      </a:r>
                    </a:p>
                  </a:txBody>
                  <a:tcPr marL="0" marR="0" marT="0" marB="0" anchor="ctr">
                    <a:lnL>
                      <a:noFill/>
                    </a:lnL>
                    <a:lnR>
                      <a:noFill/>
                    </a:lnR>
                    <a:lnT>
                      <a:noFill/>
                    </a:lnT>
                    <a:lnB>
                      <a:noFill/>
                    </a:lnB>
                  </a:tcPr>
                </a:tc>
                <a:extLst>
                  <a:ext uri="{0D108BD9-81ED-4DB2-BD59-A6C34878D82A}">
                    <a16:rowId xmlns:a16="http://schemas.microsoft.com/office/drawing/2014/main" val="3794824835"/>
                  </a:ext>
                </a:extLst>
              </a:tr>
              <a:tr h="371152">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雙葉電子</a:t>
                      </a:r>
                      <a:r>
                        <a:rPr lang="en-US" altLang="zh-TW" sz="1200" b="0" i="0" u="none" strike="noStrike">
                          <a:effectLst/>
                          <a:latin typeface="微軟正黑體" panose="020B0604030504040204" pitchFamily="34" charset="-120"/>
                          <a:ea typeface="微軟正黑體" panose="020B0604030504040204" pitchFamily="34" charset="-120"/>
                        </a:rPr>
                        <a:t>1</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972647226"/>
                  </a:ext>
                </a:extLst>
              </a:tr>
              <a:tr h="371152">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E6B8B7"/>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133341588"/>
                  </a:ext>
                </a:extLst>
              </a:tr>
              <a:tr h="482497">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691773433"/>
                  </a:ext>
                </a:extLst>
              </a:tr>
              <a:tr h="406411">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43,011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24%</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13,612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13,612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13,612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11,854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11,854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35,174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62%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21,449 </a:t>
                      </a:r>
                    </a:p>
                  </a:txBody>
                  <a:tcPr marL="0" marR="0" marT="0" marB="0" anchor="ctr">
                    <a:lnL>
                      <a:noFill/>
                    </a:lnL>
                    <a:lnR>
                      <a:noFill/>
                    </a:lnR>
                    <a:lnT>
                      <a:noFill/>
                    </a:lnT>
                    <a:lnB>
                      <a:noFill/>
                    </a:lnB>
                  </a:tcPr>
                </a:tc>
                <a:extLst>
                  <a:ext uri="{0D108BD9-81ED-4DB2-BD59-A6C34878D82A}">
                    <a16:rowId xmlns:a16="http://schemas.microsoft.com/office/drawing/2014/main" val="4223577377"/>
                  </a:ext>
                </a:extLst>
              </a:tr>
              <a:tr h="350739">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0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23,320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23,320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FFFFFF"/>
                          </a:solidFill>
                          <a:effectLst/>
                          <a:latin typeface="微軟正黑體" panose="020B0604030504040204" pitchFamily="34" charset="-120"/>
                          <a:ea typeface="微軟正黑體" panose="020B0604030504040204" pitchFamily="34" charset="-120"/>
                        </a:rPr>
                        <a:t>#VALUE!</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41%</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004279947"/>
                  </a:ext>
                </a:extLst>
              </a:tr>
            </a:tbl>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
        <p:nvSpPr>
          <p:cNvPr id="1066" name="標題 1"/>
          <p:cNvSpPr txBox="1">
            <a:spLocks noGrp="1"/>
          </p:cNvSpPr>
          <p:nvPr>
            <p:ph type="title"/>
          </p:nvPr>
        </p:nvSpPr>
        <p:spPr>
          <a:xfrm>
            <a:off x="-2" y="116627"/>
            <a:ext cx="12192007" cy="787944"/>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sp>
        <p:nvSpPr>
          <p:cNvPr id="1068" name="文字方塊 5"/>
          <p:cNvSpPr txBox="1"/>
          <p:nvPr/>
        </p:nvSpPr>
        <p:spPr>
          <a:xfrm>
            <a:off x="7392330" y="312660"/>
            <a:ext cx="4283565" cy="408937"/>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t>簽約：2,474萬元/努力與洽談中1,500萬元</a:t>
            </a:r>
          </a:p>
        </p:txBody>
      </p:sp>
      <p:graphicFrame>
        <p:nvGraphicFramePr>
          <p:cNvPr id="6" name="表格 5">
            <a:extLst>
              <a:ext uri="{FF2B5EF4-FFF2-40B4-BE49-F238E27FC236}">
                <a16:creationId xmlns:a16="http://schemas.microsoft.com/office/drawing/2014/main" id="{F25FEAB1-1B69-48F3-AE78-F1EF180097A5}"/>
              </a:ext>
            </a:extLst>
          </p:cNvPr>
          <p:cNvGraphicFramePr/>
          <p:nvPr>
            <p:extLst>
              <p:ext uri="{D42A27DB-BD31-4B8C-83A1-F6EECF244321}">
                <p14:modId xmlns:p14="http://schemas.microsoft.com/office/powerpoint/2010/main" val="1076153760"/>
              </p:ext>
            </p:extLst>
          </p:nvPr>
        </p:nvGraphicFramePr>
        <p:xfrm>
          <a:off x="246849" y="746868"/>
          <a:ext cx="11698302" cy="5682688"/>
        </p:xfrm>
        <a:graphic>
          <a:graphicData uri="http://schemas.openxmlformats.org/drawingml/2006/table">
            <a:tbl>
              <a:tblPr firstRow="1">
                <a:tableStyleId>{4C3C2611-4C71-4FC5-86AE-919BDF0F9419}</a:tableStyleId>
              </a:tblPr>
              <a:tblGrid>
                <a:gridCol w="1463079">
                  <a:extLst>
                    <a:ext uri="{9D8B030D-6E8A-4147-A177-3AD203B41FA5}">
                      <a16:colId xmlns:a16="http://schemas.microsoft.com/office/drawing/2014/main" val="20000"/>
                    </a:ext>
                  </a:extLst>
                </a:gridCol>
                <a:gridCol w="2194560">
                  <a:extLst>
                    <a:ext uri="{9D8B030D-6E8A-4147-A177-3AD203B41FA5}">
                      <a16:colId xmlns:a16="http://schemas.microsoft.com/office/drawing/2014/main" val="20001"/>
                    </a:ext>
                  </a:extLst>
                </a:gridCol>
                <a:gridCol w="996696">
                  <a:extLst>
                    <a:ext uri="{9D8B030D-6E8A-4147-A177-3AD203B41FA5}">
                      <a16:colId xmlns:a16="http://schemas.microsoft.com/office/drawing/2014/main" val="20002"/>
                    </a:ext>
                  </a:extLst>
                </a:gridCol>
                <a:gridCol w="914670">
                  <a:extLst>
                    <a:ext uri="{9D8B030D-6E8A-4147-A177-3AD203B41FA5}">
                      <a16:colId xmlns:a16="http://schemas.microsoft.com/office/drawing/2014/main" val="20003"/>
                    </a:ext>
                  </a:extLst>
                </a:gridCol>
                <a:gridCol w="4754610">
                  <a:extLst>
                    <a:ext uri="{9D8B030D-6E8A-4147-A177-3AD203B41FA5}">
                      <a16:colId xmlns:a16="http://schemas.microsoft.com/office/drawing/2014/main" val="20004"/>
                    </a:ext>
                  </a:extLst>
                </a:gridCol>
                <a:gridCol w="1374687">
                  <a:extLst>
                    <a:ext uri="{9D8B030D-6E8A-4147-A177-3AD203B41FA5}">
                      <a16:colId xmlns:a16="http://schemas.microsoft.com/office/drawing/2014/main" val="20005"/>
                    </a:ext>
                  </a:extLst>
                </a:gridCol>
              </a:tblGrid>
              <a:tr h="520822">
                <a:tc>
                  <a:txBody>
                    <a:bodyPr/>
                    <a:lstStyle/>
                    <a:p>
                      <a:pPr algn="ctr">
                        <a:defRPr sz="1800" b="0"/>
                      </a:pPr>
                      <a:r>
                        <a:rPr sz="2000" b="1" dirty="0" err="1">
                          <a:solidFill>
                            <a:srgbClr val="FFFFFF"/>
                          </a:solidFill>
                          <a:latin typeface="微軟正黑體"/>
                          <a:ea typeface="微軟正黑體"/>
                          <a:cs typeface="微軟正黑體"/>
                          <a:sym typeface="微軟正黑體"/>
                        </a:rPr>
                        <a:t>單位</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a:latin typeface="微軟正黑體"/>
                          <a:ea typeface="微軟正黑體"/>
                          <a:cs typeface="微軟正黑體"/>
                          <a:sym typeface="微軟正黑體"/>
                        </a:rPr>
                        <a:t>國家電影中心</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透明顯示互動裝置模組計畫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298</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202311-202402</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香蘭/祐頡</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algn="l">
                        <a:defRPr sz="1400">
                          <a:latin typeface="微軟正黑體"/>
                          <a:ea typeface="微軟正黑體"/>
                          <a:cs typeface="微軟正黑體"/>
                          <a:sym typeface="微軟正黑體"/>
                        </a:defRPr>
                      </a:pPr>
                      <a:r>
                        <a:t>文化部/</a:t>
                      </a:r>
                      <a:endParaRPr sz="1600"/>
                    </a:p>
                    <a:p>
                      <a:pPr algn="l">
                        <a:defRPr sz="1400">
                          <a:latin typeface="微軟正黑體"/>
                          <a:ea typeface="微軟正黑體"/>
                          <a:cs typeface="微軟正黑體"/>
                          <a:sym typeface="微軟正黑體"/>
                        </a:defRPr>
                      </a:pPr>
                      <a:r>
                        <a:t>桃園市政府</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Feel Together藝文場域體感平權計畫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400">
                          <a:latin typeface="微軟正黑體"/>
                          <a:ea typeface="微軟正黑體"/>
                          <a:cs typeface="微軟正黑體"/>
                          <a:sym typeface="微軟正黑體"/>
                        </a:defRPr>
                      </a:pPr>
                      <a:r>
                        <a:rPr dirty="0"/>
                        <a:t>796＋19</a:t>
                      </a:r>
                      <a:r>
                        <a:rPr lang="en-US" altLang="zh-TW" dirty="0"/>
                        <a:t>1</a:t>
                      </a:r>
                      <a:endParaRPr dirty="0"/>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202307-202410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t>已簽約</a:t>
                      </a:r>
                    </a:p>
                    <a:p>
                      <a:pPr algn="ctr">
                        <a:defRPr sz="1400">
                          <a:latin typeface="微軟正黑體"/>
                          <a:ea typeface="微軟正黑體"/>
                          <a:cs typeface="微軟正黑體"/>
                          <a:sym typeface="微軟正黑體"/>
                        </a:defRPr>
                      </a:pPr>
                      <a:r>
                        <a:t>擴增平權相關展覽190萬</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dirty="0" err="1">
                          <a:latin typeface="微軟正黑體"/>
                          <a:ea typeface="微軟正黑體"/>
                          <a:cs typeface="微軟正黑體"/>
                          <a:sym typeface="微軟正黑體"/>
                        </a:rPr>
                        <a:t>惠晴.泰維.香蘭</a:t>
                      </a:r>
                      <a:endParaRPr sz="1400" dirty="0">
                        <a:latin typeface="微軟正黑體"/>
                        <a:ea typeface="微軟正黑體"/>
                        <a:cs typeface="微軟正黑體"/>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2"/>
                  </a:ext>
                </a:extLst>
              </a:tr>
              <a:tr h="866139">
                <a:tc>
                  <a:txBody>
                    <a:bodyPr/>
                    <a:lstStyle/>
                    <a:p>
                      <a:pPr algn="l">
                        <a:defRPr sz="1800"/>
                      </a:pPr>
                      <a:r>
                        <a:rPr sz="1400" dirty="0" err="1">
                          <a:latin typeface="微軟正黑體"/>
                          <a:ea typeface="微軟正黑體"/>
                          <a:cs typeface="微軟正黑體"/>
                          <a:sym typeface="微軟正黑體"/>
                        </a:rPr>
                        <a:t>文化部</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90000"/>
                        </a:lnSpc>
                        <a:defRPr sz="1800"/>
                      </a:pPr>
                      <a:r>
                        <a:rPr sz="1400" dirty="0">
                          <a:latin typeface="微軟正黑體"/>
                          <a:ea typeface="微軟正黑體"/>
                          <a:cs typeface="微軟正黑體"/>
                          <a:sym typeface="微軟正黑體"/>
                        </a:rPr>
                        <a:t>112-113年「媒合藝術家及科研單位發展科藝創新實驗計畫」藝文採購案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400">
                          <a:latin typeface="微軟正黑體"/>
                          <a:ea typeface="微軟正黑體"/>
                          <a:cs typeface="微軟正黑體"/>
                          <a:sym typeface="微軟正黑體"/>
                        </a:defRPr>
                      </a:pPr>
                      <a:r>
                        <a:rPr dirty="0"/>
                        <a:t>980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800"/>
                      </a:pPr>
                      <a:r>
                        <a:rPr sz="1400" dirty="0">
                          <a:latin typeface="微軟正黑體"/>
                          <a:ea typeface="微軟正黑體"/>
                          <a:cs typeface="微軟正黑體"/>
                          <a:sym typeface="微軟正黑體"/>
                        </a:rPr>
                        <a:t>202305-202410</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400">
                          <a:latin typeface="微軟正黑體"/>
                          <a:ea typeface="微軟正黑體"/>
                          <a:cs typeface="微軟正黑體"/>
                          <a:sym typeface="微軟正黑體"/>
                        </a:defRPr>
                      </a:pPr>
                      <a:r>
                        <a:rPr dirty="0"/>
                        <a:t>已擬下年度發展方向並與部長官討論確定未來方向；增加智庫研究角色，梳理國內外科技藝術發展，經費增加藝術家展演經費補助，也增加培育名額，擴增藝發司等所屬單位科技計畫出版與研究書寫130萬</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rPr dirty="0" err="1"/>
                        <a:t>香蘭.又琳</a:t>
                      </a:r>
                      <a:r>
                        <a:rPr dirty="0"/>
                        <a:t>.</a:t>
                      </a:r>
                      <a:endParaRPr sz="1600" dirty="0"/>
                    </a:p>
                    <a:p>
                      <a:pPr algn="ctr">
                        <a:defRPr sz="1400">
                          <a:latin typeface="微軟正黑體"/>
                          <a:ea typeface="微軟正黑體"/>
                          <a:cs typeface="微軟正黑體"/>
                          <a:sym typeface="微軟正黑體"/>
                        </a:defRPr>
                      </a:pPr>
                      <a:r>
                        <a:rPr dirty="0" err="1"/>
                        <a:t>惠晴</a:t>
                      </a:r>
                      <a:endParaRPr dirty="0"/>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0003"/>
                  </a:ext>
                </a:extLst>
              </a:tr>
              <a:tr h="489530">
                <a:tc>
                  <a:txBody>
                    <a:bodyPr/>
                    <a:lstStyle/>
                    <a:p>
                      <a:pPr marL="0" marR="0" lvl="0" indent="0" algn="l" defTabSz="914400" rtl="0" eaLnBrk="1" fontAlgn="auto" latinLnBrk="0" hangingPunct="1">
                        <a:lnSpc>
                          <a:spcPct val="90000"/>
                        </a:lnSpc>
                        <a:spcBef>
                          <a:spcPts val="0"/>
                        </a:spcBef>
                        <a:spcAft>
                          <a:spcPts val="0"/>
                        </a:spcAft>
                        <a:buClrTx/>
                        <a:buSzTx/>
                        <a:buFontTx/>
                        <a:buNone/>
                        <a:tabLst/>
                        <a:defRPr sz="1800"/>
                      </a:pPr>
                      <a:r>
                        <a:rPr lang="zh-TW" altLang="en-US" sz="1400" dirty="0">
                          <a:latin typeface="微軟正黑體"/>
                          <a:ea typeface="微軟正黑體"/>
                          <a:cs typeface="微軟正黑體"/>
                          <a:sym typeface="微軟正黑體"/>
                        </a:rPr>
                        <a:t>文化部</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sz="1800"/>
                      </a:pPr>
                      <a:r>
                        <a:rPr lang="en-US" altLang="zh-TW" sz="1400" b="0" i="0" u="none" strike="noStrike" cap="none" spc="0" baseline="0" dirty="0">
                          <a:solidFill>
                            <a:srgbClr val="000000"/>
                          </a:solidFill>
                          <a:uFillTx/>
                          <a:latin typeface="微軟正黑體"/>
                          <a:ea typeface="微軟正黑體"/>
                          <a:cs typeface="微軟正黑體"/>
                          <a:sym typeface="微軟正黑體"/>
                        </a:rPr>
                        <a:t>113-114</a:t>
                      </a:r>
                      <a:r>
                        <a:rPr lang="zh-TW" altLang="en-US" sz="1400" b="0" i="0" u="none" strike="noStrike" cap="none" spc="0" baseline="0" dirty="0">
                          <a:solidFill>
                            <a:srgbClr val="000000"/>
                          </a:solidFill>
                          <a:uFillTx/>
                          <a:latin typeface="微軟正黑體"/>
                          <a:ea typeface="微軟正黑體"/>
                          <a:cs typeface="微軟正黑體"/>
                          <a:sym typeface="微軟正黑體"/>
                        </a:rPr>
                        <a:t>年藝文場館科藝創新計畫成果專輯藝文採購案</a:t>
                      </a:r>
                      <a:endParaRPr lang="en-US" altLang="zh-TW" sz="1400" b="0" i="0" u="none" strike="noStrike" cap="none" spc="0" baseline="0" dirty="0">
                        <a:solidFill>
                          <a:srgbClr val="000000"/>
                        </a:solidFill>
                        <a:uFillTx/>
                        <a:latin typeface="微軟正黑體"/>
                        <a:ea typeface="微軟正黑體"/>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r" defTabSz="686004">
                        <a:defRPr sz="1800"/>
                      </a:pPr>
                      <a:r>
                        <a:rPr lang="en-US" altLang="zh-TW" sz="1600" dirty="0"/>
                        <a:t>130</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defRPr sz="1800"/>
                      </a:pPr>
                      <a:r>
                        <a:rPr lang="en-US" altLang="zh-TW" sz="1600" dirty="0">
                          <a:latin typeface="微軟正黑體"/>
                          <a:ea typeface="微軟正黑體"/>
                          <a:cs typeface="微軟正黑體"/>
                          <a:sym typeface="微軟正黑體"/>
                        </a:rPr>
                        <a:t>202409-202503</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a:ea typeface="微軟正黑體"/>
                          <a:cs typeface="微軟正黑體"/>
                          <a:sym typeface="微軟正黑體"/>
                        </a:rPr>
                        <a:t>藝文場館科藝創新計畫成果專輯，</a:t>
                      </a:r>
                      <a:r>
                        <a:rPr lang="zh-CN" altLang="en-US" sz="1400" b="0" i="0" u="none" strike="noStrike" cap="none" spc="0" baseline="0" dirty="0">
                          <a:solidFill>
                            <a:srgbClr val="000000"/>
                          </a:solidFill>
                          <a:uFillTx/>
                          <a:latin typeface="微軟正黑體"/>
                          <a:ea typeface="微軟正黑體"/>
                          <a:cs typeface="微軟正黑體"/>
                          <a:sym typeface="微軟正黑體"/>
                        </a:rPr>
                        <a:t>不需招標，簽約中，預計本周完成</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l" defTabSz="686004">
                        <a:defRPr sz="1800"/>
                      </a:pPr>
                      <a:r>
                        <a:rPr lang="zh-TW" altLang="en-US" sz="1400" b="0" i="0" u="none" strike="noStrike" cap="none" spc="0" baseline="0" dirty="0">
                          <a:solidFill>
                            <a:srgbClr val="000000"/>
                          </a:solidFill>
                          <a:uFillTx/>
                          <a:latin typeface="微軟正黑體"/>
                          <a:ea typeface="微軟正黑體"/>
                          <a:sym typeface="Arial"/>
                        </a:rPr>
                        <a:t>又琳</a:t>
                      </a:r>
                      <a:r>
                        <a:rPr lang="en-US" altLang="zh-TW" sz="1400" b="0" i="0" u="none" strike="noStrike" cap="none" spc="0" baseline="0" dirty="0">
                          <a:solidFill>
                            <a:srgbClr val="000000"/>
                          </a:solidFill>
                          <a:uFillTx/>
                          <a:latin typeface="微軟正黑體"/>
                          <a:ea typeface="微軟正黑體"/>
                          <a:sym typeface="Arial"/>
                        </a:rPr>
                        <a:t>.</a:t>
                      </a:r>
                      <a:r>
                        <a:rPr lang="zh-TW" altLang="en-US" sz="1400" b="0" i="0" u="none" strike="noStrike" cap="none" spc="0" baseline="0" dirty="0">
                          <a:solidFill>
                            <a:srgbClr val="000000"/>
                          </a:solidFill>
                          <a:uFillTx/>
                          <a:latin typeface="微軟正黑體"/>
                          <a:ea typeface="微軟正黑體"/>
                          <a:cs typeface="微軟正黑體"/>
                          <a:sym typeface="微軟正黑體"/>
                        </a:rPr>
                        <a:t> </a:t>
                      </a:r>
                      <a:r>
                        <a:rPr lang="en-US" altLang="zh-TW" sz="1400" b="0" i="0" u="none" strike="noStrike" cap="none" spc="0" baseline="0" dirty="0">
                          <a:solidFill>
                            <a:srgbClr val="000000"/>
                          </a:solidFill>
                          <a:uFillTx/>
                          <a:latin typeface="微軟正黑體"/>
                          <a:ea typeface="微軟正黑體"/>
                          <a:cs typeface="微軟正黑體"/>
                          <a:sym typeface="微軟正黑體"/>
                        </a:rPr>
                        <a:t>.</a:t>
                      </a:r>
                      <a:r>
                        <a:rPr lang="zh-TW" altLang="en-US" sz="1400" b="0" i="0" u="none" strike="noStrike" cap="none" spc="0" baseline="0" dirty="0">
                          <a:solidFill>
                            <a:srgbClr val="000000"/>
                          </a:solidFill>
                          <a:uFillTx/>
                          <a:latin typeface="微軟正黑體"/>
                          <a:ea typeface="微軟正黑體"/>
                          <a:cs typeface="微軟正黑體"/>
                          <a:sym typeface="微軟正黑體"/>
                        </a:rPr>
                        <a:t>博雅</a:t>
                      </a:r>
                      <a:endParaRPr sz="1400" b="0" i="0" u="none" strike="noStrike" cap="none" spc="0" baseline="0" dirty="0">
                        <a:solidFill>
                          <a:srgbClr val="000000"/>
                        </a:solidFill>
                        <a:uFillTx/>
                        <a:latin typeface="微軟正黑體"/>
                        <a:ea typeface="微軟正黑體"/>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extLst>
                  <a:ext uri="{0D108BD9-81ED-4DB2-BD59-A6C34878D82A}">
                    <a16:rowId xmlns:a16="http://schemas.microsoft.com/office/drawing/2014/main" val="2799837398"/>
                  </a:ext>
                </a:extLst>
              </a:tr>
              <a:tr h="848888">
                <a:tc>
                  <a:txBody>
                    <a:bodyPr/>
                    <a:lstStyle/>
                    <a:p>
                      <a:pPr algn="l">
                        <a:defRPr sz="1800"/>
                      </a:pPr>
                      <a:r>
                        <a:rPr sz="1400">
                          <a:latin typeface="微軟正黑體"/>
                          <a:ea typeface="微軟正黑體"/>
                          <a:cs typeface="微軟正黑體"/>
                          <a:sym typeface="微軟正黑體"/>
                        </a:rPr>
                        <a:t>故宮</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lang="zh-TW" altLang="en-US" sz="1400" dirty="0">
                          <a:latin typeface="微軟正黑體"/>
                          <a:ea typeface="微軟正黑體"/>
                          <a:cs typeface="微軟正黑體"/>
                          <a:sym typeface="微軟正黑體"/>
                        </a:rPr>
                        <a:t>國立故宮博物院</a:t>
                      </a:r>
                      <a:r>
                        <a:rPr lang="en-US" altLang="zh-TW" sz="1400" dirty="0">
                          <a:latin typeface="微軟正黑體"/>
                          <a:ea typeface="微軟正黑體"/>
                          <a:cs typeface="微軟正黑體"/>
                          <a:sym typeface="微軟正黑體"/>
                        </a:rPr>
                        <a:t>2025</a:t>
                      </a:r>
                      <a:r>
                        <a:rPr lang="zh-TW" altLang="en-US" sz="1400" dirty="0">
                          <a:latin typeface="微軟正黑體"/>
                          <a:ea typeface="微軟正黑體"/>
                          <a:cs typeface="微軟正黑體"/>
                          <a:sym typeface="微軟正黑體"/>
                        </a:rPr>
                        <a:t>大阪世界博覽會展示佈建維運採購案</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920</a:t>
                      </a:r>
                    </a:p>
                  </a:txBody>
                  <a:tcPr marL="36000" marR="36000" marT="36000" marB="36000" anchor="ctr" horzOverflow="overflow">
                    <a:lnL w="12700">
                      <a:solidFill>
                        <a:srgbClr val="0070C0"/>
                      </a:solidFill>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202409-202512</a:t>
                      </a:r>
                    </a:p>
                  </a:txBody>
                  <a:tcPr marL="45720" marR="45720" anchor="ctr" horzOverflow="overflow">
                    <a:lnL w="12700">
                      <a:solidFill>
                        <a:srgbClr val="0070C0"/>
                      </a:solidFill>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just">
                        <a:defRPr sz="1400">
                          <a:latin typeface="微軟正黑體"/>
                          <a:ea typeface="微軟正黑體"/>
                          <a:cs typeface="微軟正黑體"/>
                          <a:sym typeface="微軟正黑體"/>
                        </a:defRPr>
                      </a:pPr>
                      <a:r>
                        <a:rPr dirty="0"/>
                        <a:t>9/12標案已開出，9/30投標，相關規格目前已跟顯示廠商洽談並簽MOU，並談優惠價格方案，本週同仁密集投入書寫，目前打聽兩家廠商投標，太極與躍界兩家廠商有領標。</a:t>
                      </a:r>
                    </a:p>
                  </a:txBody>
                  <a:tcPr marL="45720" marR="45720" anchor="ctr" horzOverflow="overflow">
                    <a:lnL w="12700">
                      <a:solidFill>
                        <a:srgbClr val="0070C0"/>
                      </a:solidFill>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defRPr sz="1800"/>
                      </a:pPr>
                      <a:r>
                        <a:rPr sz="1400" dirty="0" err="1">
                          <a:latin typeface="微軟正黑體"/>
                          <a:ea typeface="微軟正黑體"/>
                          <a:cs typeface="微軟正黑體"/>
                          <a:sym typeface="微軟正黑體"/>
                        </a:rPr>
                        <a:t>香蘭.博雅</a:t>
                      </a:r>
                      <a:r>
                        <a:rPr lang="en-US" altLang="zh-TW" sz="1400" dirty="0">
                          <a:latin typeface="微軟正黑體"/>
                          <a:ea typeface="微軟正黑體"/>
                          <a:cs typeface="微軟正黑體"/>
                          <a:sym typeface="微軟正黑體"/>
                        </a:rPr>
                        <a:t>.</a:t>
                      </a:r>
                      <a:r>
                        <a:rPr lang="zh-TW" altLang="en-US" sz="1400" dirty="0">
                          <a:latin typeface="微軟正黑體"/>
                          <a:ea typeface="微軟正黑體"/>
                          <a:cs typeface="微軟正黑體"/>
                          <a:sym typeface="微軟正黑體"/>
                        </a:rPr>
                        <a:t>惠晴</a:t>
                      </a:r>
                      <a:r>
                        <a:rPr lang="en-US" altLang="zh-TW" sz="1400" dirty="0">
                          <a:latin typeface="微軟正黑體"/>
                          <a:ea typeface="微軟正黑體"/>
                          <a:cs typeface="微軟正黑體"/>
                          <a:sym typeface="微軟正黑體"/>
                        </a:rPr>
                        <a:t>. </a:t>
                      </a:r>
                      <a:r>
                        <a:rPr lang="zh-TW" altLang="en-US" sz="1400" dirty="0">
                          <a:latin typeface="微軟正黑體"/>
                          <a:ea typeface="微軟正黑體"/>
                          <a:cs typeface="微軟正黑體"/>
                          <a:sym typeface="微軟正黑體"/>
                        </a:rPr>
                        <a:t>祐頡、志聰</a:t>
                      </a:r>
                      <a:endParaRPr sz="1400" dirty="0">
                        <a:latin typeface="微軟正黑體"/>
                        <a:ea typeface="微軟正黑體"/>
                        <a:cs typeface="微軟正黑體"/>
                        <a:sym typeface="微軟正黑體"/>
                      </a:endParaRPr>
                    </a:p>
                  </a:txBody>
                  <a:tcPr marL="0" marR="0" marT="0" marB="0" anchor="ctr" horzOverflow="overflow">
                    <a:lnL w="12700">
                      <a:solidFill>
                        <a:srgbClr val="0070C0"/>
                      </a:solidFill>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extLst>
                  <a:ext uri="{0D108BD9-81ED-4DB2-BD59-A6C34878D82A}">
                    <a16:rowId xmlns:a16="http://schemas.microsoft.com/office/drawing/2014/main" val="10004"/>
                  </a:ext>
                </a:extLst>
              </a:tr>
              <a:tr h="1053548">
                <a:tc>
                  <a:txBody>
                    <a:bodyPr/>
                    <a:lstStyle/>
                    <a:p>
                      <a:pPr algn="l">
                        <a:defRPr sz="1800"/>
                      </a:pPr>
                      <a:r>
                        <a:rPr sz="1400">
                          <a:latin typeface="微軟正黑體"/>
                          <a:ea typeface="微軟正黑體"/>
                          <a:cs typeface="微軟正黑體"/>
                          <a:sym typeface="微軟正黑體"/>
                        </a:rPr>
                        <a:t>文化部黑潮計畫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視覺藝術產業補助計畫（忠壯藝術家補助）、電影產業國際合製計畫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200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lnSpc>
                          <a:spcPct val="80000"/>
                        </a:lnSpc>
                        <a:defRPr sz="1800"/>
                      </a:pPr>
                      <a:r>
                        <a:rPr sz="1400">
                          <a:latin typeface="微軟正黑體"/>
                          <a:ea typeface="微軟正黑體"/>
                          <a:cs typeface="微軟正黑體"/>
                          <a:sym typeface="微軟正黑體"/>
                        </a:rPr>
                        <a:t>202407-202506</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近期黑潮計畫藝術產業與影視音產業補助案，可以實施的策略合作，已與兔將已簽完MOU，以洽平台需要引擎，並在影視局補助之佈局的掌握（S300+S100）</a:t>
                      </a:r>
                    </a:p>
                    <a:p>
                      <a:pPr algn="l">
                        <a:defRPr sz="1400">
                          <a:latin typeface="微軟正黑體"/>
                          <a:ea typeface="微軟正黑體"/>
                          <a:cs typeface="微軟正黑體"/>
                          <a:sym typeface="微軟正黑體"/>
                        </a:defRPr>
                      </a:pPr>
                      <a:r>
                        <a:t>目前也與魔森影視洽談跨部會GAI影視應用發展策略，目前積極交流中</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dirty="0" err="1">
                          <a:latin typeface="微軟正黑體"/>
                          <a:ea typeface="微軟正黑體"/>
                          <a:cs typeface="微軟正黑體"/>
                          <a:sym typeface="微軟正黑體"/>
                        </a:rPr>
                        <a:t>香蘭、志聰</a:t>
                      </a:r>
                      <a:endParaRPr sz="1400" dirty="0">
                        <a:latin typeface="微軟正黑體"/>
                        <a:ea typeface="微軟正黑體"/>
                        <a:cs typeface="微軟正黑體"/>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5"/>
                  </a:ext>
                </a:extLst>
              </a:tr>
              <a:tr h="516834">
                <a:tc>
                  <a:txBody>
                    <a:bodyPr/>
                    <a:lstStyle/>
                    <a:p>
                      <a:pPr algn="l">
                        <a:defRPr sz="1800"/>
                      </a:pPr>
                      <a:r>
                        <a:rPr sz="1400">
                          <a:latin typeface="微軟正黑體"/>
                          <a:ea typeface="微軟正黑體"/>
                          <a:cs typeface="微軟正黑體"/>
                          <a:sym typeface="微軟正黑體"/>
                        </a:rPr>
                        <a:t>國美館</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漂浮島城2.0國際共製（113-114）</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500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lnSpc>
                          <a:spcPct val="80000"/>
                        </a:lnSpc>
                        <a:defRPr sz="1400">
                          <a:latin typeface="微軟正黑體"/>
                          <a:ea typeface="微軟正黑體"/>
                          <a:cs typeface="微軟正黑體"/>
                          <a:sym typeface="微軟正黑體"/>
                        </a:defRPr>
                      </a:pPr>
                      <a:r>
                        <a:t>202408-202512</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80000"/>
                        </a:lnSpc>
                        <a:defRPr sz="1400">
                          <a:latin typeface="微軟正黑體"/>
                          <a:ea typeface="微軟正黑體"/>
                          <a:cs typeface="微軟正黑體"/>
                          <a:sym typeface="微軟正黑體"/>
                        </a:defRPr>
                      </a:pPr>
                      <a:r>
                        <a:t>已洽談明年擴充案中</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dirty="0" err="1">
                          <a:latin typeface="微軟正黑體"/>
                          <a:ea typeface="微軟正黑體"/>
                          <a:cs typeface="微軟正黑體"/>
                          <a:sym typeface="微軟正黑體"/>
                        </a:rPr>
                        <a:t>香蘭</a:t>
                      </a:r>
                      <a:endParaRPr sz="1400" dirty="0">
                        <a:latin typeface="微軟正黑體"/>
                        <a:ea typeface="微軟正黑體"/>
                        <a:cs typeface="微軟正黑體"/>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6"/>
                  </a:ext>
                </a:extLst>
              </a:tr>
            </a:tbl>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
        <p:nvSpPr>
          <p:cNvPr id="1071" name="標題 1"/>
          <p:cNvSpPr txBox="1">
            <a:spLocks noGrp="1"/>
          </p:cNvSpPr>
          <p:nvPr>
            <p:ph type="title"/>
          </p:nvPr>
        </p:nvSpPr>
        <p:spPr>
          <a:xfrm>
            <a:off x="-2" y="116627"/>
            <a:ext cx="12192007" cy="787944"/>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graphicFrame>
        <p:nvGraphicFramePr>
          <p:cNvPr id="1072" name="表格 5"/>
          <p:cNvGraphicFramePr/>
          <p:nvPr/>
        </p:nvGraphicFramePr>
        <p:xfrm>
          <a:off x="534836" y="868084"/>
          <a:ext cx="11111153" cy="1745992"/>
        </p:xfrm>
        <a:graphic>
          <a:graphicData uri="http://schemas.openxmlformats.org/drawingml/2006/table">
            <a:tbl>
              <a:tblPr firstRow="1">
                <a:tableStyleId>{4C3C2611-4C71-4FC5-86AE-919BDF0F9419}</a:tableStyleId>
              </a:tblPr>
              <a:tblGrid>
                <a:gridCol w="1682152">
                  <a:extLst>
                    <a:ext uri="{9D8B030D-6E8A-4147-A177-3AD203B41FA5}">
                      <a16:colId xmlns:a16="http://schemas.microsoft.com/office/drawing/2014/main" val="20000"/>
                    </a:ext>
                  </a:extLst>
                </a:gridCol>
                <a:gridCol w="2136349">
                  <a:extLst>
                    <a:ext uri="{9D8B030D-6E8A-4147-A177-3AD203B41FA5}">
                      <a16:colId xmlns:a16="http://schemas.microsoft.com/office/drawing/2014/main" val="20001"/>
                    </a:ext>
                  </a:extLst>
                </a:gridCol>
                <a:gridCol w="655983">
                  <a:extLst>
                    <a:ext uri="{9D8B030D-6E8A-4147-A177-3AD203B41FA5}">
                      <a16:colId xmlns:a16="http://schemas.microsoft.com/office/drawing/2014/main" val="20002"/>
                    </a:ext>
                  </a:extLst>
                </a:gridCol>
                <a:gridCol w="895366">
                  <a:extLst>
                    <a:ext uri="{9D8B030D-6E8A-4147-A177-3AD203B41FA5}">
                      <a16:colId xmlns:a16="http://schemas.microsoft.com/office/drawing/2014/main" val="20003"/>
                    </a:ext>
                  </a:extLst>
                </a:gridCol>
                <a:gridCol w="4441129">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681087">
                <a:tc>
                  <a:txBody>
                    <a:bodyPr/>
                    <a:lstStyle/>
                    <a:p>
                      <a:pPr algn="ctr">
                        <a:defRPr sz="1800" b="0"/>
                      </a:pPr>
                      <a:r>
                        <a:rPr sz="2000" b="1">
                          <a:solidFill>
                            <a:srgbClr val="FFFFFF"/>
                          </a:solidFill>
                          <a:latin typeface="微軟正黑體"/>
                          <a:ea typeface="微軟正黑體"/>
                          <a:cs typeface="微軟正黑體"/>
                          <a:sym typeface="微軟正黑體"/>
                        </a:rPr>
                        <a:t>單位</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a:latin typeface="微軟正黑體"/>
                          <a:ea typeface="微軟正黑體"/>
                          <a:cs typeface="微軟正黑體"/>
                          <a:sym typeface="微軟正黑體"/>
                        </a:rPr>
                        <a:t>經濟部產發署</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高齡友善智慧檢測及健康管理平台計畫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202405-</a:t>
                      </a:r>
                      <a:endParaRPr sz="1800"/>
                    </a:p>
                    <a:p>
                      <a:pPr algn="l">
                        <a:defRPr sz="1400">
                          <a:latin typeface="微軟正黑體"/>
                          <a:ea typeface="微軟正黑體"/>
                          <a:cs typeface="微軟正黑體"/>
                          <a:sym typeface="微軟正黑體"/>
                        </a:defRPr>
                      </a:pPr>
                      <a:r>
                        <a:t>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algn="l">
                        <a:defRPr sz="1800"/>
                      </a:pPr>
                      <a:r>
                        <a:rPr sz="1400">
                          <a:latin typeface="微軟正黑體"/>
                          <a:ea typeface="微軟正黑體"/>
                          <a:cs typeface="微軟正黑體"/>
                          <a:sym typeface="微軟正黑體"/>
                        </a:rPr>
                        <a:t>經濟部產發署</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高齡友善跨裝置舒眠報告平台計畫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t>202405-</a:t>
                      </a:r>
                      <a:endParaRPr sz="1800"/>
                    </a:p>
                    <a:p>
                      <a:pPr algn="l">
                        <a:defRPr sz="1400">
                          <a:latin typeface="微軟正黑體"/>
                          <a:ea typeface="微軟正黑體"/>
                          <a:cs typeface="微軟正黑體"/>
                          <a:sym typeface="微軟正黑體"/>
                        </a:defRPr>
                      </a:pPr>
                      <a:r>
                        <a:t>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2"/>
                  </a:ext>
                </a:extLst>
              </a:tr>
            </a:tbl>
          </a:graphicData>
        </a:graphic>
      </p:graphicFrame>
      <p:sp>
        <p:nvSpPr>
          <p:cNvPr id="1073" name="文字方塊 5"/>
          <p:cNvSpPr txBox="1"/>
          <p:nvPr/>
        </p:nvSpPr>
        <p:spPr>
          <a:xfrm>
            <a:off x="7239931" y="431533"/>
            <a:ext cx="4283566" cy="408937"/>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t>簽約：2,474萬元/努力與洽談中1,500萬元</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76"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9</a:t>
            </a:fld>
            <a:endParaRPr/>
          </a:p>
        </p:txBody>
      </p:sp>
      <p:sp>
        <p:nvSpPr>
          <p:cNvPr id="1077" name="內容版面配置區 4"/>
          <p:cNvSpPr txBox="1">
            <a:spLocks noGrp="1"/>
          </p:cNvSpPr>
          <p:nvPr>
            <p:ph type="body" sz="half" idx="1"/>
          </p:nvPr>
        </p:nvSpPr>
        <p:spPr>
          <a:xfrm>
            <a:off x="1475655" y="1844823"/>
            <a:ext cx="6696744" cy="3024343"/>
          </a:xfrm>
          <a:prstGeom prst="rect">
            <a:avLst/>
          </a:prstGeom>
        </p:spPr>
        <p:txBody>
          <a:bodyPr/>
          <a:lstStyle/>
          <a:p>
            <a:pPr>
              <a:lnSpc>
                <a:spcPct val="120000"/>
              </a:lnSpc>
              <a:buFont typeface="Helvetica"/>
              <a:buChar char="➢"/>
              <a:defRPr>
                <a:solidFill>
                  <a:srgbClr val="87CEFA"/>
                </a:solidFill>
                <a:latin typeface="微軟正黑體"/>
                <a:ea typeface="微軟正黑體"/>
                <a:cs typeface="微軟正黑體"/>
                <a:sym typeface="微軟正黑體"/>
              </a:defRPr>
            </a:pPr>
            <a:r>
              <a:t>組業務能見度</a:t>
            </a:r>
          </a:p>
          <a:p>
            <a:pPr>
              <a:lnSpc>
                <a:spcPct val="120000"/>
              </a:lnSpc>
              <a:buFont typeface="Helvetica"/>
              <a:buChar char="➢"/>
              <a:defRPr sz="3600" b="1">
                <a:solidFill>
                  <a:srgbClr val="000099"/>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theme/theme1.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105</TotalTime>
  <Words>2554</Words>
  <Application>Microsoft Macintosh PowerPoint</Application>
  <PresentationFormat>寬螢幕</PresentationFormat>
  <Paragraphs>968</Paragraphs>
  <Slides>18</Slides>
  <Notes>1</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18</vt:i4>
      </vt:variant>
    </vt:vector>
  </HeadingPairs>
  <TitlesOfParts>
    <vt:vector size="28" baseType="lpstr">
      <vt:lpstr>Microsoft JhengHei</vt:lpstr>
      <vt:lpstr>Microsoft JhengHei</vt:lpstr>
      <vt:lpstr>新細明體</vt:lpstr>
      <vt:lpstr>Microsoft JhengHei UI</vt:lpstr>
      <vt:lpstr>Arial</vt:lpstr>
      <vt:lpstr>Calibri</vt:lpstr>
      <vt:lpstr>Helvetica</vt:lpstr>
      <vt:lpstr>Symbol</vt:lpstr>
      <vt:lpstr>Times New Roman</vt:lpstr>
      <vt:lpstr>簡報內頁</vt:lpstr>
      <vt:lpstr>S組核心業務報告 (113年9月份)</vt:lpstr>
      <vt:lpstr>綱   要</vt:lpstr>
      <vt:lpstr>PowerPoint 簡報</vt:lpstr>
      <vt:lpstr>  S 組業務能見度與缺口分析</vt:lpstr>
      <vt:lpstr>衍生加值業務能見度</vt:lpstr>
      <vt:lpstr>BP業務能見度</vt:lpstr>
      <vt:lpstr>政府知服</vt:lpstr>
      <vt:lpstr>政府知服</vt:lpstr>
      <vt:lpstr>綱   要</vt:lpstr>
      <vt:lpstr>重要業務推廣案件 (民營)</vt:lpstr>
      <vt:lpstr>重要業務推廣案件 (民營)</vt:lpstr>
      <vt:lpstr>重要業務推廣案件 (民營)</vt:lpstr>
      <vt:lpstr>重要業務推廣案件 (技轉授權)</vt:lpstr>
      <vt:lpstr>重要業務推廣案件 (工服)</vt:lpstr>
      <vt:lpstr>重大效益/重要任務規劃事項</vt:lpstr>
      <vt:lpstr>重大效益/重要任務規劃事項</vt:lpstr>
      <vt:lpstr>重大效益/重要任務規劃事項</vt:lpstr>
      <vt:lpstr>PowerPoint 簡報</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S組核心業務報告 (113年9月份)</dc:title>
  <dc:creator>USER</dc:creator>
  <cp:lastModifiedBy>施香蘭</cp:lastModifiedBy>
  <cp:revision>12</cp:revision>
  <dcterms:modified xsi:type="dcterms:W3CDTF">2024-09-23T02:37:38Z</dcterms:modified>
</cp:coreProperties>
</file>