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68" r:id="rId1"/>
    <p:sldMasterId id="2147483781" r:id="rId2"/>
  </p:sldMasterIdLst>
  <p:notesMasterIdLst>
    <p:notesMasterId r:id="rId10"/>
  </p:notesMasterIdLst>
  <p:handoutMasterIdLst>
    <p:handoutMasterId r:id="rId11"/>
  </p:handoutMasterIdLst>
  <p:sldIdLst>
    <p:sldId id="3636" r:id="rId3"/>
    <p:sldId id="3934" r:id="rId4"/>
    <p:sldId id="4496" r:id="rId5"/>
    <p:sldId id="4509" r:id="rId6"/>
    <p:sldId id="4535" r:id="rId7"/>
    <p:sldId id="4553" r:id="rId8"/>
    <p:sldId id="4552" r:id="rId9"/>
  </p:sldIdLst>
  <p:sldSz cx="12192000" cy="6858000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 userDrawn="1">
          <p15:clr>
            <a:srgbClr val="A4A3A4"/>
          </p15:clr>
        </p15:guide>
        <p15:guide id="2" pos="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謝政宏" initials="謝政宏" lastIdx="1" clrIdx="0">
    <p:extLst>
      <p:ext uri="{19B8F6BF-5375-455C-9EA6-DF929625EA0E}">
        <p15:presenceInfo xmlns:p15="http://schemas.microsoft.com/office/powerpoint/2012/main" userId="謝政宏" providerId="None"/>
      </p:ext>
    </p:extLst>
  </p:cmAuthor>
  <p:cmAuthor id="2" name="謝政宏" initials="謝政宏 [2]" lastIdx="1" clrIdx="1">
    <p:extLst>
      <p:ext uri="{19B8F6BF-5375-455C-9EA6-DF929625EA0E}">
        <p15:presenceInfo xmlns:p15="http://schemas.microsoft.com/office/powerpoint/2012/main" userId="S::B10045@itri.org.tw::a2660f33-1e15-4719-af23-8b130214148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D7D31"/>
    <a:srgbClr val="EAEFF7"/>
    <a:srgbClr val="D2DEEF"/>
    <a:srgbClr val="7093D2"/>
    <a:srgbClr val="A2B1B4"/>
    <a:srgbClr val="DDBEAA"/>
    <a:srgbClr val="469597"/>
    <a:srgbClr val="BBC6C8"/>
    <a:srgbClr val="5BA1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19" autoAdjust="0"/>
    <p:restoredTop sz="89905" autoAdjust="0"/>
  </p:normalViewPr>
  <p:slideViewPr>
    <p:cSldViewPr>
      <p:cViewPr varScale="1">
        <p:scale>
          <a:sx n="98" d="100"/>
          <a:sy n="98" d="100"/>
        </p:scale>
        <p:origin x="690" y="72"/>
      </p:cViewPr>
      <p:guideLst>
        <p:guide orient="horz" pos="618"/>
        <p:guide pos="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75" d="100"/>
          <a:sy n="75" d="100"/>
        </p:scale>
        <p:origin x="2364" y="15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6202397420264"/>
          <c:y val="0.11316798358501773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6376414159636892E-2"/>
                  <c:y val="-7.5564105058164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688-44DC-9BE4-0FABF36749C0}"/>
                </c:ext>
              </c:extLst>
            </c:dLbl>
            <c:dLbl>
              <c:idx val="1"/>
              <c:layout>
                <c:manualLayout>
                  <c:x val="1.0635114154911359E-2"/>
                  <c:y val="1.3036862213354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688-44DC-9BE4-0FABF36749C0}"/>
                </c:ext>
              </c:extLst>
            </c:dLbl>
            <c:dLbl>
              <c:idx val="2"/>
              <c:layout>
                <c:manualLayout>
                  <c:x val="-3.3820222685334122E-3"/>
                  <c:y val="5.6675713645273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688-44DC-9BE4-0FABF36749C0}"/>
                </c:ext>
              </c:extLst>
            </c:dLbl>
            <c:dLbl>
              <c:idx val="3"/>
              <c:layout>
                <c:manualLayout>
                  <c:x val="-2.4879228957555153E-2"/>
                  <c:y val="6.5831426444184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688-44DC-9BE4-0FABF36749C0}"/>
                </c:ext>
              </c:extLst>
            </c:dLbl>
            <c:dLbl>
              <c:idx val="4"/>
              <c:layout>
                <c:manualLayout>
                  <c:x val="-2.9024360532279844E-2"/>
                  <c:y val="4.2097323860528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688-44DC-9BE4-0FABF36749C0}"/>
                </c:ext>
              </c:extLst>
            </c:dLbl>
            <c:dLbl>
              <c:idx val="5"/>
              <c:layout>
                <c:manualLayout>
                  <c:x val="-6.1889586123137101E-2"/>
                  <c:y val="4.2248302754780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688-44DC-9BE4-0FABF36749C0}"/>
                </c:ext>
              </c:extLst>
            </c:dLbl>
            <c:dLbl>
              <c:idx val="6"/>
              <c:layout>
                <c:manualLayout>
                  <c:x val="-1.5178679401145753E-2"/>
                  <c:y val="4.1555342691232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688-44DC-9BE4-0FABF36749C0}"/>
                </c:ext>
              </c:extLst>
            </c:dLbl>
            <c:dLbl>
              <c:idx val="7"/>
              <c:layout>
                <c:manualLayout>
                  <c:x val="-2.9195815824590576E-2"/>
                  <c:y val="3.3543983788613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688-44DC-9BE4-0FABF36749C0}"/>
                </c:ext>
              </c:extLst>
            </c:dLbl>
            <c:dLbl>
              <c:idx val="8"/>
              <c:layout>
                <c:manualLayout>
                  <c:x val="-3.1930660992355246E-2"/>
                  <c:y val="3.5648651615209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688-44DC-9BE4-0FABF36749C0}"/>
                </c:ext>
              </c:extLst>
            </c:dLbl>
            <c:dLbl>
              <c:idx val="9"/>
              <c:layout>
                <c:manualLayout>
                  <c:x val="-6.5691807113240436E-2"/>
                  <c:y val="3.4893977551091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688-44DC-9BE4-0FABF36749C0}"/>
                </c:ext>
              </c:extLst>
            </c:dLbl>
            <c:dLbl>
              <c:idx val="10"/>
              <c:layout>
                <c:manualLayout>
                  <c:x val="-3.5008416744741484E-2"/>
                  <c:y val="2.8745720244263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688-44DC-9BE4-0FABF36749C0}"/>
                </c:ext>
              </c:extLst>
            </c:dLbl>
            <c:dLbl>
              <c:idx val="11"/>
              <c:layout>
                <c:manualLayout>
                  <c:x val="-1.8333723290480244E-2"/>
                  <c:y val="3.0705360169519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688-44DC-9BE4-0FABF36749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9332</c:v>
                </c:pt>
                <c:pt idx="1">
                  <c:v>12806</c:v>
                </c:pt>
                <c:pt idx="2">
                  <c:v>27311</c:v>
                </c:pt>
                <c:pt idx="3">
                  <c:v>30127</c:v>
                </c:pt>
                <c:pt idx="4">
                  <c:v>56504</c:v>
                </c:pt>
                <c:pt idx="5" formatCode="#,##0_ ">
                  <c:v>64474</c:v>
                </c:pt>
                <c:pt idx="6" formatCode="#,##0_ ">
                  <c:v>85527</c:v>
                </c:pt>
                <c:pt idx="7" formatCode="#,##0_ ">
                  <c:v>93310</c:v>
                </c:pt>
                <c:pt idx="8" formatCode="#,##0_ ">
                  <c:v>104610</c:v>
                </c:pt>
                <c:pt idx="9" formatCode="#,##0_ ">
                  <c:v>154138</c:v>
                </c:pt>
                <c:pt idx="10" formatCode="#,##0_ ">
                  <c:v>165964</c:v>
                </c:pt>
                <c:pt idx="11" formatCode="#,##0_ ">
                  <c:v>177650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7234267338999443E-2"/>
                  <c:y val="-4.2449360465324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7362262490279324E-2"/>
                  <c:y val="4.1337066704623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3.1721116862439273E-2"/>
                  <c:y val="2.6751476397260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3.4541689676359309E-2"/>
                  <c:y val="3.1586768341951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7362262490279297E-2"/>
                  <c:y val="4.43689260573665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7362262490279297E-2"/>
                  <c:y val="3.5961670627000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8.4864720622953915E-2"/>
                  <c:y val="-6.31140267547825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7.3995257413076665E-2"/>
                  <c:y val="2.409711315129760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3.7362262490279401E-2"/>
                  <c:y val="3.315055703497724E-2"/>
                </c:manualLayout>
              </c:layout>
              <c:tx>
                <c:rich>
                  <a:bodyPr/>
                  <a:lstStyle/>
                  <a:p>
                    <a:fld id="{C8DC31F2-FE9A-4F79-9D6F-724854822EE5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2.4841140119949961E-2"/>
                  <c:y val="6.2584608792746313E-2"/>
                </c:manualLayout>
              </c:layout>
              <c:tx>
                <c:rich>
                  <a:bodyPr/>
                  <a:lstStyle/>
                  <a:p>
                    <a:fld id="{2A533F88-0C7E-4F1B-B339-B59E76389A29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7.5508288875072174E-2"/>
                  <c:y val="-9.200014635034420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1.4102864069600292E-2"/>
                  <c:y val="-2.6517514212954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68429272970709E-2"/>
                      <c:h val="0.10989184077966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5190</c:v>
                </c:pt>
                <c:pt idx="1">
                  <c:v>13287</c:v>
                </c:pt>
                <c:pt idx="2">
                  <c:v>26966</c:v>
                </c:pt>
                <c:pt idx="3">
                  <c:v>28466</c:v>
                </c:pt>
                <c:pt idx="4">
                  <c:v>33615</c:v>
                </c:pt>
                <c:pt idx="5" formatCode="#,##0_ ">
                  <c:v>93589</c:v>
                </c:pt>
                <c:pt idx="6" formatCode="#,##0_ ">
                  <c:v>98590</c:v>
                </c:pt>
                <c:pt idx="7" formatCode="#,##0_ ">
                  <c:v>121919</c:v>
                </c:pt>
                <c:pt idx="8" formatCode="#,##0_ ">
                  <c:v>142053</c:v>
                </c:pt>
                <c:pt idx="9" formatCode="#,##0_ ">
                  <c:v>153430</c:v>
                </c:pt>
                <c:pt idx="10" formatCode="#,##0_ ">
                  <c:v>170653</c:v>
                </c:pt>
                <c:pt idx="11" formatCode="#,##0_ ">
                  <c:v>213602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0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584-466E-B46D-BA3919F4C6CE}"/>
              </c:ext>
            </c:extLst>
          </c:dPt>
          <c:dPt>
            <c:idx val="1"/>
            <c:bubble3D val="0"/>
            <c:spPr>
              <a:ln>
                <a:solidFill>
                  <a:srgbClr val="C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50A-4306-B989-E10AD5F8A5AA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50A-4306-B989-E10AD5F8A5AA}"/>
              </c:ext>
            </c:extLst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50A-4306-B989-E10AD5F8A5AA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50A-4306-B989-E10AD5F8A5AA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62D-4801-820E-F495A26820DB}"/>
              </c:ext>
            </c:extLst>
          </c:dPt>
          <c:dPt>
            <c:idx val="6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574B-4D2D-B898-5E9313AE1D2F}"/>
              </c:ext>
            </c:extLst>
          </c:dPt>
          <c:dPt>
            <c:idx val="7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1B76-4753-9D31-F3B09FEE5545}"/>
              </c:ext>
            </c:extLst>
          </c:dPt>
          <c:dPt>
            <c:idx val="8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CAFC-4391-BA8E-1A80396F3746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5B43-4B9B-B7E0-611488C1781B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5B43-4B9B-B7E0-611488C1781B}"/>
              </c:ext>
            </c:extLst>
          </c:dPt>
          <c:dLbls>
            <c:dLbl>
              <c:idx val="0"/>
              <c:layout>
                <c:manualLayout>
                  <c:x val="-3.6013800235944408E-2"/>
                  <c:y val="1.72045409161619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C38A5BB4-CCBC-4272-9A5C-96B6A9295C19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EC9B5B37-2DD0-4B31-A8CA-689672A519FB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84-466E-B46D-BA3919F4C6CE}"/>
                </c:ext>
              </c:extLst>
            </c:dLbl>
            <c:dLbl>
              <c:idx val="1"/>
              <c:layout>
                <c:manualLayout>
                  <c:x val="-7.1924606754960957E-2"/>
                  <c:y val="-5.508988423775946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68015578-2172-4D06-8286-52EBD772DBC3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91BFC852-FEE3-4C5E-AE9A-1D32810601E4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50A-4306-B989-E10AD5F8A5AA}"/>
                </c:ext>
              </c:extLst>
            </c:dLbl>
            <c:dLbl>
              <c:idx val="2"/>
              <c:layout>
                <c:manualLayout>
                  <c:x val="-0.10436119411504143"/>
                  <c:y val="-2.460096388452615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A1CD206-687B-40FA-A2D0-5097C3217571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C15859A7-0514-4E92-A2D2-13368FCB668A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50A-4306-B989-E10AD5F8A5AA}"/>
                </c:ext>
              </c:extLst>
            </c:dLbl>
            <c:dLbl>
              <c:idx val="3"/>
              <c:layout>
                <c:manualLayout>
                  <c:x val="-9.5899475673281276E-2"/>
                  <c:y val="-3.875793520823415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E4B7B464-EE1E-4DD9-80EA-2C5236CAF59D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E9EF6FE7-F279-4EAE-8F18-B567E797100C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50A-4306-B989-E10AD5F8A5AA}"/>
                </c:ext>
              </c:extLst>
            </c:dLbl>
            <c:dLbl>
              <c:idx val="4"/>
              <c:layout>
                <c:manualLayout>
                  <c:x val="-7.3334893161920975E-2"/>
                  <c:y val="-5.96181490296134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7B72BA6-C069-461F-B8DC-9305F1066A17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AD078FB7-51A2-4A4F-975F-E821449F6FA7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50A-4306-B989-E10AD5F8A5AA}"/>
                </c:ext>
              </c:extLst>
            </c:dLbl>
            <c:dLbl>
              <c:idx val="5"/>
              <c:layout>
                <c:manualLayout>
                  <c:x val="-1.9744009697440265E-2"/>
                  <c:y val="4.576710282301869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8F76A465-57B2-465B-8FD9-883ADB98D53C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B4148180-3D00-455D-B186-1600F1A03269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62D-4801-820E-F495A26820DB}"/>
                </c:ext>
              </c:extLst>
            </c:dLbl>
            <c:dLbl>
              <c:idx val="6"/>
              <c:layout>
                <c:manualLayout>
                  <c:x val="-9.801490528372131E-2"/>
                  <c:y val="-5.304472634028482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41FCB7B-A9F8-4B0C-A0C7-4B58E082840A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2B309076-4088-44B3-839B-5EBF92402965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6934177269447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74B-4D2D-B898-5E9313AE1D2F}"/>
                </c:ext>
              </c:extLst>
            </c:dLbl>
            <c:dLbl>
              <c:idx val="7"/>
              <c:layout>
                <c:manualLayout>
                  <c:x val="-0.12689135892699802"/>
                  <c:y val="-0.1073054388989518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61F9D9C-8DDD-46E4-B0A3-C18A44E4CCB5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7F179C97-4FE7-40BF-8F60-29931D5C38CB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B76-4753-9D31-F3B09FEE5545}"/>
                </c:ext>
              </c:extLst>
            </c:dLbl>
            <c:dLbl>
              <c:idx val="8"/>
              <c:layout>
                <c:manualLayout>
                  <c:x val="-0.12384725893548224"/>
                  <c:y val="-1.147770207037252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196B289C-5567-4C9D-9189-871722F0D809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550F449D-A4CB-4292-9EC3-E156F02DCFBC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048740053454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AFC-4391-BA8E-1A80396F3746}"/>
                </c:ext>
              </c:extLst>
            </c:dLbl>
            <c:dLbl>
              <c:idx val="9"/>
              <c:layout>
                <c:manualLayout>
                  <c:x val="-0.10425809038595263"/>
                  <c:y val="-4.150486945505217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2E17F19F-C78E-495B-B123-BC8747F9C00F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D8A56CAE-8BBC-46AD-B882-A41255B97C16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0306506317469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B43-4B9B-B7E0-611488C1781B}"/>
                </c:ext>
              </c:extLst>
            </c:dLbl>
            <c:dLbl>
              <c:idx val="10"/>
              <c:layout>
                <c:manualLayout>
                  <c:x val="-0.11846405818464169"/>
                  <c:y val="-1.0551771654671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16DD2F84-B3CA-46EC-BFF1-94FE2E76A19C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00CD2999-7E8D-4D62-9975-78F8AC60FA1B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5B43-4B9B-B7E0-611488C1781B}"/>
                </c:ext>
              </c:extLst>
            </c:dLbl>
            <c:dLbl>
              <c:idx val="11"/>
              <c:layout>
                <c:manualLayout>
                  <c:x val="0"/>
                  <c:y val="-3.447322031148819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0012B0D1-6486-458A-884B-7D571750534F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8FEB23A8-816D-4EDF-85A3-CB5F2BD88C06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47305892121"/>
                      <c:h val="4.783782794930106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5B43-4B9B-B7E0-611488C1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8448</c:v>
                </c:pt>
                <c:pt idx="1">
                  <c:v>18563</c:v>
                </c:pt>
                <c:pt idx="2">
                  <c:v>19823</c:v>
                </c:pt>
                <c:pt idx="3">
                  <c:v>42639</c:v>
                </c:pt>
                <c:pt idx="4">
                  <c:v>53404</c:v>
                </c:pt>
                <c:pt idx="5" formatCode="#,##0_ ">
                  <c:v>74936</c:v>
                </c:pt>
                <c:pt idx="6" formatCode="#,##0_ ">
                  <c:v>84546</c:v>
                </c:pt>
                <c:pt idx="7" formatCode="#,##0_ ">
                  <c:v>90912</c:v>
                </c:pt>
                <c:pt idx="8" formatCode="#,##0_ ">
                  <c:v>254179</c:v>
                </c:pt>
                <c:pt idx="9" formatCode="#,##0_ ">
                  <c:v>276072</c:v>
                </c:pt>
                <c:pt idx="10" formatCode="#,##0_ ">
                  <c:v>320072</c:v>
                </c:pt>
                <c:pt idx="11" formatCode="#,##0_ ">
                  <c:v>320072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工作表1!$F$2:$F$13</c15:f>
                <c15:dlblRangeCache>
                  <c:ptCount val="12"/>
                  <c:pt idx="0">
                    <c:v>3%</c:v>
                  </c:pt>
                  <c:pt idx="1">
                    <c:v>7%</c:v>
                  </c:pt>
                  <c:pt idx="2">
                    <c:v>7%</c:v>
                  </c:pt>
                  <c:pt idx="3">
                    <c:v>16%</c:v>
                  </c:pt>
                  <c:pt idx="4">
                    <c:v>20%</c:v>
                  </c:pt>
                  <c:pt idx="5">
                    <c:v>28%</c:v>
                  </c:pt>
                  <c:pt idx="6">
                    <c:v>32%</c:v>
                  </c:pt>
                  <c:pt idx="7">
                    <c:v>34%</c:v>
                  </c:pt>
                  <c:pt idx="8">
                    <c:v>96%</c:v>
                  </c:pt>
                  <c:pt idx="9">
                    <c:v>104%</c:v>
                  </c:pt>
                  <c:pt idx="10">
                    <c:v>121%</c:v>
                  </c:pt>
                  <c:pt idx="11">
                    <c:v>121%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450A-4306-B989-E10AD5F8A5AA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112已簽約2</c:v>
                </c:pt>
              </c:strCache>
            </c:strRef>
          </c:tx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工作表1!$E$2:$E$13</c:f>
            </c:numRef>
          </c:val>
          <c:smooth val="0"/>
          <c:extLst>
            <c:ext xmlns:c16="http://schemas.microsoft.com/office/drawing/2014/chart" uri="{C3380CC4-5D6E-409C-BE32-E72D297353CC}">
              <c16:uniqueId val="{00000011-ACF5-4BC5-B4E8-10300F0C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62048"/>
        <c:axId val="1269662592"/>
      </c:lineChart>
      <c:catAx>
        <c:axId val="12696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592"/>
        <c:crosses val="autoZero"/>
        <c:auto val="1"/>
        <c:lblAlgn val="ctr"/>
        <c:lblOffset val="100"/>
        <c:noMultiLvlLbl val="0"/>
      </c:catAx>
      <c:valAx>
        <c:axId val="126966259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45587108087201"/>
          <c:y val="1.2912766672059778E-2"/>
          <c:w val="0.46993052840322375"/>
          <c:h val="6.870567774797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lnSpc>
          <a:spcPct val="150000"/>
        </a:lnSpc>
        <a:defRPr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277273757199969E-2"/>
          <c:y val="0.10773449299879954"/>
          <c:w val="0.91360473221756089"/>
          <c:h val="0.832877807545724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已簽約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7.0004722841218878E-2"/>
                  <c:y val="-4.0580040789892835E-3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26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13,395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5D9EDB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823571226320568E-2"/>
                      <c:h val="8.159377235825728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3066-450D-A7E9-C4815C602DD2}"/>
                </c:ext>
              </c:extLst>
            </c:dLbl>
            <c:dLbl>
              <c:idx val="1"/>
              <c:layout>
                <c:manualLayout>
                  <c:x val="6.6288455270759078E-2"/>
                  <c:y val="-4.5557261262463454E-3"/>
                </c:manualLayout>
              </c:layout>
              <c:tx>
                <c:rich>
                  <a:bodyPr rot="0" vert="horz" anchorCtr="0"/>
                  <a:lstStyle/>
                  <a:p>
                    <a:pPr algn="ctr" rtl="0">
                      <a:lnSpc>
                        <a:spcPts val="1600"/>
                      </a:lnSpc>
                      <a:def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defRPr>
                    </a:pPr>
                    <a:r>
                      <a: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28%</a:t>
                    </a:r>
                  </a:p>
                  <a:p>
                    <a:pPr algn="ctr" rtl="0">
                      <a:lnSpc>
                        <a:spcPts val="1600"/>
                      </a:lnSpc>
                      <a:def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defRPr>
                    </a:pPr>
                    <a:r>
                      <a: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14,312K</a:t>
                    </a:r>
                  </a:p>
                </c:rich>
              </c:tx>
              <c:spPr>
                <a:noFill/>
                <a:ln w="38100">
                  <a:solidFill>
                    <a:srgbClr val="5D9EDB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43324793761316E-2"/>
                      <c:h val="7.972520720931104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066-450D-A7E9-C4815C602DD2}"/>
                </c:ext>
              </c:extLst>
            </c:dLbl>
            <c:dLbl>
              <c:idx val="2"/>
              <c:layout>
                <c:manualLayout>
                  <c:x val="7.838582442268982E-2"/>
                  <c:y val="1.9792208668040115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132</a:t>
                    </a:r>
                    <a:r>
                      <a:rPr lang="en-US" sz="1200" b="1" dirty="0"/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177,606</a:t>
                    </a:r>
                    <a:r>
                      <a:rPr lang="en-US" sz="1200" b="1" dirty="0"/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5298D8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5444826577533365E-2"/>
                      <c:h val="9.444719760964276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/>
                </a:pPr>
                <a:endParaRPr lang="zh-TW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工作表1!$B$2:$B$4</c:f>
              <c:numCache>
                <c:formatCode>0%</c:formatCode>
                <c:ptCount val="3"/>
                <c:pt idx="0">
                  <c:v>0.25912098115835491</c:v>
                </c:pt>
                <c:pt idx="1">
                  <c:v>0.2764375253510517</c:v>
                </c:pt>
                <c:pt idx="2">
                  <c:v>1.3159606707023406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66-450D-A7E9-C4815C602DD2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可簽約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66-450D-A7E9-C4815C602DD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66-450D-A7E9-C4815C602DD2}"/>
                </c:ext>
              </c:extLst>
            </c:dLbl>
            <c:dLbl>
              <c:idx val="2"/>
              <c:layout>
                <c:manualLayout>
                  <c:x val="7.8148174780393362E-2"/>
                  <c:y val="8.6363563804648311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dirty="0"/>
                      <a:t>133</a:t>
                    </a:r>
                    <a:r>
                      <a:rPr lang="en-US" dirty="0"/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dirty="0"/>
                      <a:t>179,706</a:t>
                    </a:r>
                    <a:r>
                      <a:rPr lang="en-US" dirty="0"/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159673587185065E-2"/>
                      <c:h val="0.1061945140806912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6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>
                    <a:solidFill>
                      <a:srgbClr val="0000FF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工作表1!$C$2:$C$4</c:f>
              <c:numCache>
                <c:formatCode>0%</c:formatCode>
                <c:ptCount val="3"/>
                <c:pt idx="0">
                  <c:v>0.18238093395751925</c:v>
                </c:pt>
                <c:pt idx="1">
                  <c:v>0.54082243640507599</c:v>
                </c:pt>
                <c:pt idx="2">
                  <c:v>1.5559820098841905E-2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6-450D-A7E9-C4815C602DD2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推廣中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66-450D-A7E9-C4815C602DD2}"/>
                </c:ext>
              </c:extLst>
            </c:dLbl>
            <c:dLbl>
              <c:idx val="1"/>
              <c:layout>
                <c:manualLayout>
                  <c:x val="6.2036196023219595E-2"/>
                  <c:y val="-4.9641182759769205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163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84,472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FFFF0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48286257999395E-2"/>
                      <c:h val="9.061088162089146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9-3066-450D-A7E9-C4815C602DD2}"/>
                </c:ext>
              </c:extLst>
            </c:dLbl>
            <c:dLbl>
              <c:idx val="2"/>
              <c:layout>
                <c:manualLayout>
                  <c:x val="7.703448331943448E-2"/>
                  <c:y val="-2.0029052618816118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140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189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,</a:t>
                    </a: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206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FFFF0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779605037441466E-2"/>
                      <c:h val="9.516660774713782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A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lnSpc>
                    <a:spcPts val="1800"/>
                  </a:lnSpc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工作表1!$D$2:$D$4</c:f>
              <c:numCache>
                <c:formatCode>0%</c:formatCode>
                <c:ptCount val="3"/>
                <c:pt idx="0">
                  <c:v>2.7082446705613803E-2</c:v>
                </c:pt>
                <c:pt idx="1">
                  <c:v>0.81432406852992878</c:v>
                </c:pt>
                <c:pt idx="2">
                  <c:v>7.0389662351903859E-2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066-450D-A7E9-C4815C602DD2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努力中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8046694454284337E-2"/>
                  <c:y val="-7.6232095234046837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>
                        <a:solidFill>
                          <a:srgbClr val="0000FF"/>
                        </a:solidFill>
                      </a:rPr>
                      <a:t>44</a:t>
                    </a:r>
                    <a:r>
                      <a:rPr lang="en-US" sz="1200" b="1">
                        <a:solidFill>
                          <a:srgbClr val="0000FF"/>
                        </a:solidFill>
                      </a:rPr>
                      <a:t>% </a:t>
                    </a:r>
                    <a:endParaRPr lang="en-US" sz="1200" b="1" dirty="0">
                      <a:solidFill>
                        <a:srgbClr val="0000FF"/>
                      </a:solidFill>
                    </a:endParaRPr>
                  </a:p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22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,</a:t>
                    </a: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823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778410667536002E-2"/>
                      <c:h val="8.179214373997492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E560-41BE-9D5B-D4B814DECF44}"/>
                </c:ext>
              </c:extLst>
            </c:dLbl>
            <c:dLbl>
              <c:idx val="1"/>
              <c:layout>
                <c:manualLayout>
                  <c:x val="6.8194528795397641E-2"/>
                  <c:y val="0.36601645334568761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82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42,312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386538888824184E-2"/>
                      <c:h val="8.305375703021181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E560-41BE-9D5B-D4B814DECF44}"/>
                </c:ext>
              </c:extLst>
            </c:dLbl>
            <c:dLbl>
              <c:idx val="2"/>
              <c:layout>
                <c:manualLayout>
                  <c:x val="7.7009722437826666E-2"/>
                  <c:y val="-6.5755987775587846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183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246,902K</a:t>
                    </a:r>
                    <a:endParaRPr lang="en-US" dirty="0">
                      <a:solidFill>
                        <a:srgbClr val="0000FF"/>
                      </a:solidFill>
                    </a:endParaRPr>
                  </a:p>
                </c:rich>
              </c:tx>
              <c:spPr>
                <a:noFill/>
                <a:ln w="38100">
                  <a:solidFill>
                    <a:srgbClr val="F4B183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7332110820012085E-2"/>
                      <c:h val="0.1045707743712066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E560-41BE-9D5B-D4B814DECF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工作表1!$E$2:$E$4</c:f>
              <c:numCache>
                <c:formatCode>0%</c:formatCode>
                <c:ptCount val="3"/>
                <c:pt idx="0">
                  <c:v>0.16481603280844973</c:v>
                </c:pt>
                <c:pt idx="1">
                  <c:v>0.87468371545013812</c:v>
                </c:pt>
                <c:pt idx="2">
                  <c:v>0.42749494305846786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066-450D-A7E9-C4815C602DD2}"/>
            </c:ext>
          </c:extLst>
        </c:ser>
        <c:ser>
          <c:idx val="4"/>
          <c:order val="4"/>
          <c:tx>
            <c:strRef>
              <c:f>工作表1!$F$1</c:f>
              <c:strCache>
                <c:ptCount val="1"/>
                <c:pt idx="0">
                  <c:v>缺口</c:v>
                </c:pt>
              </c:strCache>
            </c:strRef>
          </c:tx>
          <c:spPr>
            <a:solidFill>
              <a:srgbClr val="FF66FF"/>
            </a:solidFill>
          </c:spPr>
          <c:invertIfNegative val="0"/>
          <c:dLbls>
            <c:dLbl>
              <c:idx val="0"/>
              <c:layout>
                <c:manualLayout>
                  <c:x val="1.5921795085339613E-2"/>
                  <c:y val="-0.43962757118277235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zh-TW" altLang="en-US" sz="11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缺口</a:t>
                    </a:r>
                    <a:r>
                      <a:rPr lang="en-US" altLang="zh-TW" sz="14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37% </a:t>
                    </a:r>
                  </a:p>
                  <a:p>
                    <a:pPr>
                      <a:defRPr sz="1400" b="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sz="14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(18,951K)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48285642640337"/>
                      <c:h val="0.1398380134451315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8B4F-4BD8-B683-2483D11E9D09}"/>
                </c:ext>
              </c:extLst>
            </c:dLbl>
            <c:dLbl>
              <c:idx val="1"/>
              <c:layout>
                <c:manualLayout>
                  <c:x val="-1.3955464267528229E-3"/>
                  <c:y val="-0.11844887928240498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D36E9F3-5DC7-46AB-A011-E10E89600C19}" type="VALUE">
                      <a:rPr lang="en-US" altLang="zh-TW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  </a:t>
                    </a:r>
                  </a:p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(1,372K)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6F-4429-BB21-2E5DE91388FE}"/>
                </c:ext>
              </c:extLst>
            </c:dLbl>
            <c:dLbl>
              <c:idx val="2"/>
              <c:layout>
                <c:manualLayout>
                  <c:x val="2.7213210264452649E-2"/>
                  <c:y val="-9.4531317119611713E-2"/>
                </c:manualLayout>
              </c:layout>
              <c:tx>
                <c:rich>
                  <a:bodyPr wrap="square" lIns="38100" tIns="19050" rIns="38100" bIns="19050" anchor="ctr" anchorCtr="0">
                    <a:noAutofit/>
                  </a:bodyPr>
                  <a:lstStyle/>
                  <a:p>
                    <a:pPr algn="ctr" rtl="0">
                      <a:defRPr lang="en-US" altLang="zh-TW" sz="1400" b="0" i="0" u="none" strike="noStrike" kern="1200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defRPr>
                    </a:pPr>
                    <a:r>
                      <a:rPr lang="zh-TW" altLang="en-US" sz="11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缺口</a:t>
                    </a:r>
                    <a:fld id="{CD168ECF-82D2-41E8-B26F-1DE8E06D931E}" type="VALUE">
                      <a:rPr lang="en-US" altLang="zh-TW" sz="1400" b="0" i="0" u="none" strike="noStrike" kern="1200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rPr>
                      <a:pPr algn="ctr" rtl="0">
                        <a:defRPr lang="en-US" altLang="zh-TW" sz="1400" b="0" i="0" u="none" strike="noStrike" kern="1200" baseline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sz="1400" b="0" i="0" u="none" strike="noStrike" kern="1200" baseline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rPr>
                      <a:t>   (11,720K)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573627161421188E-2"/>
                      <c:h val="0.107264571642470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86F-4429-BB21-2E5DE91388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工作表1!$F$2:$F$4</c:f>
              <c:numCache>
                <c:formatCode>0%</c:formatCode>
                <c:ptCount val="3"/>
                <c:pt idx="0">
                  <c:v>0.36659960537006242</c:v>
                </c:pt>
                <c:pt idx="1">
                  <c:v>-1.5062677457361946</c:v>
                </c:pt>
                <c:pt idx="2">
                  <c:v>-0.82940509621155423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3-4D00-8C4F-B9FBC9EA0FE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0"/>
        <c:overlap val="100"/>
        <c:axId val="1269658784"/>
        <c:axId val="1269659872"/>
      </c:barChart>
      <c:catAx>
        <c:axId val="126965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200" b="1"/>
            </a:pPr>
            <a:endParaRPr lang="zh-TW"/>
          </a:p>
        </c:txPr>
        <c:crossAx val="1269659872"/>
        <c:crosses val="autoZero"/>
        <c:auto val="1"/>
        <c:lblAlgn val="ctr"/>
        <c:lblOffset val="100"/>
        <c:noMultiLvlLbl val="0"/>
      </c:catAx>
      <c:valAx>
        <c:axId val="12696598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TW"/>
          </a:p>
        </c:txPr>
        <c:crossAx val="1269658784"/>
        <c:crosses val="autoZero"/>
        <c:crossBetween val="between"/>
      </c:valAx>
      <c:spPr>
        <a:noFill/>
        <a:effectLst/>
      </c:spPr>
    </c:plotArea>
    <c:legend>
      <c:legendPos val="b"/>
      <c:layout>
        <c:manualLayout>
          <c:xMode val="edge"/>
          <c:yMode val="edge"/>
          <c:x val="9.7688249872697596E-3"/>
          <c:y val="4.5557261262463454E-3"/>
          <c:w val="0.19652084781533249"/>
          <c:h val="0.10060621648559449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微軟正黑體" panose="020B0604030504040204" pitchFamily="34" charset="-120"/>
          <a:ea typeface="微軟正黑體" panose="020B0604030504040204" pitchFamily="34" charset="-120"/>
        </a:defRPr>
      </a:pPr>
      <a:endParaRPr lang="zh-TW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0.77257</cdr:x>
      <cdr:y>0.16548</cdr:y>
    </cdr:from>
    <cdr:to>
      <cdr:x>0.84891</cdr:x>
      <cdr:y>0.2131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558487" y="649174"/>
          <a:ext cx="648072" cy="1868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6993944" y="1330719"/>
          <a:ext cx="715862" cy="338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0.61298</cdr:x>
      <cdr:y>0.2673</cdr:y>
    </cdr:from>
    <cdr:to>
      <cdr:x>0.75605</cdr:x>
      <cdr:y>0.33702</cdr:y>
    </cdr:to>
    <cdr:sp macro="" textlink="">
      <cdr:nvSpPr>
        <cdr:cNvPr id="6" name="橢圓 5">
          <a:extLst xmlns:a="http://schemas.openxmlformats.org/drawingml/2006/main">
            <a:ext uri="{FF2B5EF4-FFF2-40B4-BE49-F238E27FC236}">
              <a16:creationId xmlns:a16="http://schemas.microsoft.com/office/drawing/2014/main" id="{53421599-5577-4E49-A890-B38E0D9EE40E}"/>
            </a:ext>
          </a:extLst>
        </cdr:cNvPr>
        <cdr:cNvSpPr/>
      </cdr:nvSpPr>
      <cdr:spPr bwMode="gray">
        <a:xfrm xmlns:a="http://schemas.openxmlformats.org/drawingml/2006/main">
          <a:off x="6466405" y="1212772"/>
          <a:ext cx="1509259" cy="31632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  <a:headEnd/>
          <a:tailEnd/>
        </a:ln>
      </cdr:spPr>
      <cdr:style>
        <a:lnRef xmlns:a="http://schemas.openxmlformats.org/drawingml/2006/main" idx="3">
          <a:schemeClr val="lt1"/>
        </a:lnRef>
        <a:fillRef xmlns:a="http://schemas.openxmlformats.org/drawingml/2006/main" idx="1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wrap="none" anchor="ctr">
          <a:flatTx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zh-TW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0.07465</cdr:x>
      <cdr:y>0.85241</cdr:y>
    </cdr:from>
    <cdr:to>
      <cdr:x>0.19035</cdr:x>
      <cdr:y>0.90407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79343" y="4752528"/>
          <a:ext cx="1052914" cy="288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0.51482</cdr:x>
      <cdr:y>0.16766</cdr:y>
    </cdr:from>
    <cdr:to>
      <cdr:x>0.62422</cdr:x>
      <cdr:y>0.25046</cdr:y>
    </cdr:to>
    <cdr:sp macro="" textlink="">
      <cdr:nvSpPr>
        <cdr:cNvPr id="6" name="矩形 5">
          <a:extLst xmlns:a="http://schemas.openxmlformats.org/drawingml/2006/main">
            <a:ext uri="{FF2B5EF4-FFF2-40B4-BE49-F238E27FC236}">
              <a16:creationId xmlns:a16="http://schemas.microsoft.com/office/drawing/2014/main" id="{C93128CC-7751-4C3F-842B-19BDB1930108}"/>
            </a:ext>
          </a:extLst>
        </cdr:cNvPr>
        <cdr:cNvSpPr/>
      </cdr:nvSpPr>
      <cdr:spPr>
        <a:xfrm xmlns:a="http://schemas.openxmlformats.org/drawingml/2006/main">
          <a:off x="5634493" y="934761"/>
          <a:ext cx="1197349" cy="461644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rgbClr val="F4B183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251</a:t>
          </a:r>
          <a:r>
            <a:rPr kumimoji="1" lang="en-US" altLang="zh-TW" sz="1200" i="0" u="none" strike="noStrike" kern="1200" baseline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%</a:t>
          </a:r>
        </a:p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129</a:t>
          </a:r>
          <a:r>
            <a:rPr kumimoji="1" lang="en-US" altLang="zh-TW" sz="1200" i="0" u="none" strike="noStrike" kern="1200" baseline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,757K</a:t>
          </a:r>
        </a:p>
      </cdr:txBody>
    </cdr:sp>
  </cdr:relSizeAnchor>
  <cdr:relSizeAnchor xmlns:cdr="http://schemas.openxmlformats.org/drawingml/2006/chartDrawing">
    <cdr:from>
      <cdr:x>0.25133</cdr:x>
      <cdr:y>0.32813</cdr:y>
    </cdr:from>
    <cdr:to>
      <cdr:x>0.32188</cdr:x>
      <cdr:y>0.41093</cdr:y>
    </cdr:to>
    <cdr:sp macro="" textlink="">
      <cdr:nvSpPr>
        <cdr:cNvPr id="7" name="矩形 6"/>
        <cdr:cNvSpPr/>
      </cdr:nvSpPr>
      <cdr:spPr>
        <a:xfrm xmlns:a="http://schemas.openxmlformats.org/drawingml/2006/main">
          <a:off x="2750766" y="1829440"/>
          <a:ext cx="772147" cy="461643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rgbClr val="F4B183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63%</a:t>
          </a:r>
        </a:p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32,743K</a:t>
          </a:r>
        </a:p>
      </cdr:txBody>
    </cdr:sp>
  </cdr:relSizeAnchor>
  <cdr:relSizeAnchor xmlns:cdr="http://schemas.openxmlformats.org/drawingml/2006/chartDrawing">
    <cdr:from>
      <cdr:x>0.34709</cdr:x>
      <cdr:y>0.4475</cdr:y>
    </cdr:from>
    <cdr:to>
      <cdr:x>0.49086</cdr:x>
      <cdr:y>0.59654</cdr:y>
    </cdr:to>
    <cdr:sp macro="" textlink="">
      <cdr:nvSpPr>
        <cdr:cNvPr id="8" name="矩形 7"/>
        <cdr:cNvSpPr/>
      </cdr:nvSpPr>
      <cdr:spPr>
        <a:xfrm xmlns:a="http://schemas.openxmlformats.org/drawingml/2006/main">
          <a:off x="3798811" y="2494965"/>
          <a:ext cx="1573517" cy="830997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FFFF0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推廣中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中強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BP+IP 36,000K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寬緯      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160K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魔毒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6,000K</a:t>
          </a:r>
        </a:p>
      </cdr:txBody>
    </cdr:sp>
  </cdr:relSizeAnchor>
  <cdr:relSizeAnchor xmlns:cdr="http://schemas.openxmlformats.org/drawingml/2006/chartDrawing">
    <cdr:from>
      <cdr:x>0.34709</cdr:x>
      <cdr:y>0.61918</cdr:y>
    </cdr:from>
    <cdr:to>
      <cdr:x>0.49086</cdr:x>
      <cdr:y>0.7351</cdr:y>
    </cdr:to>
    <cdr:sp macro="" textlink="">
      <cdr:nvSpPr>
        <cdr:cNvPr id="9" name="矩形 8"/>
        <cdr:cNvSpPr/>
      </cdr:nvSpPr>
      <cdr:spPr>
        <a:xfrm xmlns:a="http://schemas.openxmlformats.org/drawingml/2006/main">
          <a:off x="3798811" y="3452153"/>
          <a:ext cx="1573517" cy="646331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92D05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可簽約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保安捌肆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27,000K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國際航電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1,000K</a:t>
          </a:r>
        </a:p>
      </cdr:txBody>
    </cdr:sp>
  </cdr:relSizeAnchor>
  <cdr:relSizeAnchor xmlns:cdr="http://schemas.openxmlformats.org/drawingml/2006/chartDrawing">
    <cdr:from>
      <cdr:x>0.20452</cdr:x>
      <cdr:y>0.39829</cdr:y>
    </cdr:from>
    <cdr:to>
      <cdr:x>0.305</cdr:x>
      <cdr:y>0.5623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1861241" y="2220619"/>
          <a:ext cx="914406" cy="914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B91DCDE-5A58-4C3D-996E-BD1B25B4BD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92237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6363" y="742950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5" y="4716105"/>
            <a:ext cx="4985806" cy="446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F61BC97-980A-450C-A04C-16BC36E16F9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2056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503" fontAlgn="auto">
              <a:spcBef>
                <a:spcPts val="0"/>
              </a:spcBef>
              <a:spcAft>
                <a:spcPts val="0"/>
              </a:spcAft>
              <a:defRPr/>
            </a:pPr>
            <a:fld id="{44CE71AA-09F8-4FB5-8A13-288836B8A8A4}" type="slidenum">
              <a:rPr kumimoji="0" lang="zh-TW" altLang="en-US">
                <a:solidFill>
                  <a:prstClr val="black"/>
                </a:solidFill>
                <a:latin typeface="Calibri" panose="020F0502020204030204"/>
              </a:rPr>
              <a:pPr defTabSz="912503" fontAlgn="auto">
                <a:spcBef>
                  <a:spcPts val="0"/>
                </a:spcBef>
                <a:spcAft>
                  <a:spcPts val="0"/>
                </a:spcAft>
                <a:defRPr/>
              </a:pPr>
              <a:t>0</a:t>
            </a:fld>
            <a:endParaRPr kumimoji="0" lang="zh-TW" alt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08428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="0" dirty="0"/>
              <a:t>衍生缺口：目標</a:t>
            </a:r>
            <a:r>
              <a:rPr lang="en-US" altLang="zh-TW" b="0" dirty="0"/>
              <a:t>38,706-A</a:t>
            </a:r>
            <a:r>
              <a:rPr lang="zh-TW" altLang="en-US" b="0" dirty="0"/>
              <a:t>組</a:t>
            </a:r>
            <a:r>
              <a:rPr lang="en-US" altLang="zh-TW" b="0" dirty="0"/>
              <a:t>(13,143</a:t>
            </a:r>
            <a:r>
              <a:rPr lang="zh-TW" altLang="en-US" b="0" dirty="0"/>
              <a:t>慧保</a:t>
            </a:r>
            <a:r>
              <a:rPr lang="en-US" altLang="zh-TW" b="0" dirty="0"/>
              <a:t>+22</a:t>
            </a:r>
            <a:r>
              <a:rPr lang="zh-TW" altLang="en-US" b="0" dirty="0"/>
              <a:t>智權</a:t>
            </a:r>
            <a:r>
              <a:rPr lang="en-US" altLang="zh-TW" b="0" dirty="0"/>
              <a:t>+3,501</a:t>
            </a:r>
            <a:r>
              <a:rPr lang="zh-TW" altLang="en-US" b="0" dirty="0"/>
              <a:t>豐趣</a:t>
            </a:r>
            <a:r>
              <a:rPr lang="en-US" altLang="zh-TW" b="0" dirty="0"/>
              <a:t>)-H(600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旳蔓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+2,000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資敏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+500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光田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+1500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群邁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+2500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丞瑋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+1500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昱誠</a:t>
            </a:r>
            <a:r>
              <a:rPr lang="en-US" altLang="zh-TW" b="0" dirty="0"/>
              <a:t>)-S(1600</a:t>
            </a:r>
            <a:r>
              <a:rPr lang="zh-TW" altLang="en-US" b="0" dirty="0"/>
              <a:t>云泰</a:t>
            </a:r>
            <a:r>
              <a:rPr lang="en-US" altLang="zh-TW" b="0" dirty="0"/>
              <a:t>+286</a:t>
            </a:r>
            <a:r>
              <a:rPr lang="zh-TW" altLang="en-US" b="0" dirty="0"/>
              <a:t>大可</a:t>
            </a:r>
            <a:r>
              <a:rPr lang="en-US" altLang="zh-TW" b="0" dirty="0"/>
              <a:t>+6,000</a:t>
            </a:r>
            <a:r>
              <a:rPr lang="zh-TW" altLang="en-US" b="0" dirty="0"/>
              <a:t>中強</a:t>
            </a:r>
            <a:r>
              <a:rPr lang="en-US" altLang="zh-TW" b="0" dirty="0"/>
              <a:t>)-U(1,000</a:t>
            </a:r>
            <a:r>
              <a:rPr lang="zh-TW" altLang="en-US" b="0" dirty="0"/>
              <a:t>中基</a:t>
            </a:r>
            <a:r>
              <a:rPr lang="en-US" altLang="zh-TW" b="0" dirty="0"/>
              <a:t>+375</a:t>
            </a:r>
            <a:r>
              <a:rPr lang="zh-TW" altLang="en-US" b="0" dirty="0"/>
              <a:t>米特</a:t>
            </a:r>
            <a:r>
              <a:rPr lang="en-US" altLang="zh-TW" b="0" dirty="0"/>
              <a:t>+375</a:t>
            </a:r>
            <a:r>
              <a:rPr lang="zh-TW" altLang="en-US" b="0" dirty="0"/>
              <a:t>漢將</a:t>
            </a:r>
            <a:r>
              <a:rPr lang="en-US" altLang="zh-TW" b="0" dirty="0"/>
              <a:t>+1,000</a:t>
            </a:r>
            <a:r>
              <a:rPr lang="zh-TW" altLang="en-US" b="0" dirty="0"/>
              <a:t>鮮速</a:t>
            </a:r>
            <a:r>
              <a:rPr lang="en-US" altLang="zh-TW" b="0" dirty="0"/>
              <a:t>+1,000</a:t>
            </a:r>
            <a:r>
              <a:rPr lang="zh-TW" altLang="en-US" b="0" dirty="0"/>
              <a:t>漢錸</a:t>
            </a:r>
            <a:r>
              <a:rPr lang="en-US" altLang="zh-TW" b="0" dirty="0"/>
              <a:t>+1,500</a:t>
            </a:r>
            <a:r>
              <a:rPr lang="zh-TW" altLang="en-US" b="0" dirty="0"/>
              <a:t>威剛</a:t>
            </a:r>
            <a:r>
              <a:rPr lang="en-US" altLang="zh-TW" b="0" dirty="0"/>
              <a:t>+500</a:t>
            </a:r>
            <a:r>
              <a:rPr lang="zh-TW" altLang="en-US" b="0" dirty="0"/>
              <a:t>櫻桃木</a:t>
            </a:r>
            <a:r>
              <a:rPr lang="en-US" altLang="zh-TW" b="0" dirty="0"/>
              <a:t>+476</a:t>
            </a:r>
            <a:r>
              <a:rPr lang="zh-TW" altLang="en-US" b="0" dirty="0"/>
              <a:t>萬采</a:t>
            </a:r>
            <a:r>
              <a:rPr lang="en-US" altLang="zh-TW" b="0" dirty="0"/>
              <a:t>)=(-672)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lang="en-US" altLang="zh-TW" b="0" dirty="0"/>
              <a:t>H</a:t>
            </a:r>
            <a:r>
              <a:rPr lang="zh-TW" altLang="en-US" b="0" dirty="0"/>
              <a:t>組高齡</a:t>
            </a:r>
            <a:r>
              <a:rPr lang="en-US" altLang="zh-TW" b="0" dirty="0"/>
              <a:t>8</a:t>
            </a:r>
            <a:r>
              <a:rPr lang="zh-TW" altLang="en-US" b="0" dirty="0"/>
              <a:t>案</a:t>
            </a:r>
            <a:r>
              <a:rPr lang="en-US" altLang="zh-TW" b="0" dirty="0"/>
              <a:t>=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芝程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1,430K+H000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榮騰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95K+H000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翔星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95K+H000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愛力思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95K+H200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鴻鼎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)95K+H200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知多思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)95K+H200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)95K+H100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合進製麵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)95K=2,095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858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B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530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共識：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努力中：成案率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0~59%-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初洽、業科案未送件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推廣中：成案率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60~80%-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已啟動議約動作、金額達共識、業科已送件未審查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可簽約：成案率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81~99%-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洽案系統成本訂價送簽或法務議約完成或用印簽辦中、業科審查通過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H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組推廣中高齡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(8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案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)=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芝程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1430+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榮騰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翔星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愛力思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鴻鼎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知多思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智齡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合進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95=2095</a:t>
            </a:r>
          </a:p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U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組其他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=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全台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720+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銳馳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360+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全虹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457+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大昌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445+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威剛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115+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邦士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476+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漢將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375+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米特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375+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中華機械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158+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新竹物流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590+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中基興業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1000+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鮮速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1000+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家福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1176+(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4269)=11,528</a:t>
            </a:r>
          </a:p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S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組其他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=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遠傳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143+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德明科大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高齡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2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案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190+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行政處委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770+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雙葉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952+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685=2,835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1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13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3417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A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智權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22K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、慧保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12,000K(9,720K-6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月、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2,280K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-8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、豐趣股權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(3,501K-8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</a:p>
          <a:p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H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1800" b="0" i="0" u="none" strike="sng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晉弘</a:t>
            </a:r>
            <a:r>
              <a:rPr lang="en-US" altLang="zh-TW" sz="1800" b="0" i="0" u="none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600K(</a:t>
            </a:r>
            <a:r>
              <a:rPr lang="zh-TW" altLang="en-US" sz="1800" b="0" i="0" u="none" strike="sng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已現況結案</a:t>
            </a:r>
            <a:r>
              <a:rPr lang="en-US" altLang="zh-TW" sz="1800" b="0" i="0" u="none" strike="sng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、資敏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(2,000K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-9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、旳蔓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(300K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-10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月，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450K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、昱誠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(1,500K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-10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、光田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(500K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、群邁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(500K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-10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500K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500K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、丞瑋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(800K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-10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800K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9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</a:p>
          <a:p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S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：云泰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500K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專利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-5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1,100K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-10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、大可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(286K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-10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、泰沂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1,500K(backlog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月，待業科結果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</a:p>
          <a:p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U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中基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1,000K(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-6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、鮮速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1,000K(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-7</a:t>
            </a:r>
            <a:r>
              <a:rPr lang="zh-TW" altLang="en-US" sz="1800" b="0" i="0" u="none" strike="noStrike" dirty="0"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、漢將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375K(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、米特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(1)1,000K(backlog-11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、米特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(2)375K(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、漢錸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1,000K(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、威剛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1,500K(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月，計畫規劃中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、櫻桃木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500K(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、萬采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476K(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dirty="0"/>
              <a:t>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671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6781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5269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6612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10789" y="6391285"/>
            <a:ext cx="8128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999" y="3866592"/>
            <a:ext cx="3683001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11638848" y="6618289"/>
            <a:ext cx="553156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601134" y="1285592"/>
            <a:ext cx="11159067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133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323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0" y="308093"/>
            <a:ext cx="11317110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1090246"/>
            <a:ext cx="11324491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82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32257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1075"/>
            <a:ext cx="109728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47855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8860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728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639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89784" y="981075"/>
            <a:ext cx="5392617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89784" y="3629025"/>
            <a:ext cx="5392617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6727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9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2446866" y="6958013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4330507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8978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2673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1075"/>
            <a:ext cx="109728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038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167"/>
            <a:ext cx="109728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65676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12192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96001" y="6650298"/>
            <a:ext cx="4415963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11703055" y="6624646"/>
            <a:ext cx="493183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19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10789" y="6391285"/>
            <a:ext cx="8128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999" y="3866592"/>
            <a:ext cx="3683001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11638848" y="6618289"/>
            <a:ext cx="553156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601134" y="1285592"/>
            <a:ext cx="11159067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0288702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5120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0" y="308093"/>
            <a:ext cx="11317110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1090246"/>
            <a:ext cx="11324491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99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780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728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156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89784" y="981075"/>
            <a:ext cx="5392617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89784" y="3629025"/>
            <a:ext cx="5392617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96965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9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2446866" y="6958013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58707219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8978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72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167"/>
            <a:ext cx="109728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7335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12192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96001" y="6650298"/>
            <a:ext cx="4415963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11703055" y="6624646"/>
            <a:ext cx="493183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1"/>
            <a:ext cx="109728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58414"/>
            <a:ext cx="109728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72250"/>
            <a:ext cx="28448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11489268" y="6619883"/>
            <a:ext cx="702734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04265"/>
            <a:ext cx="108965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01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1"/>
            <a:ext cx="109728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58414"/>
            <a:ext cx="109728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72250"/>
            <a:ext cx="28448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11489268" y="6619883"/>
            <a:ext cx="702734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04265"/>
            <a:ext cx="108965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33" name="圖片 11" descr="irti40_logo.png"/>
          <p:cNvPicPr>
            <a:picLocks noChangeAspect="1"/>
          </p:cNvPicPr>
          <p:nvPr/>
        </p:nvPicPr>
        <p:blipFill rotWithShape="1">
          <a:blip r:embed="rId14"/>
          <a:srcRect r="31073"/>
          <a:stretch/>
        </p:blipFill>
        <p:spPr bwMode="auto">
          <a:xfrm>
            <a:off x="16934" y="-7938"/>
            <a:ext cx="1950608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78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39618" y="1628800"/>
            <a:ext cx="6858001" cy="1513898"/>
          </a:xfrm>
          <a:prstGeom prst="rect">
            <a:avLst/>
          </a:prstGeom>
          <a:noFill/>
          <a:ln>
            <a:noFill/>
          </a:ln>
        </p:spPr>
        <p:txBody>
          <a:bodyPr lIns="71837" tIns="35918" rIns="71837" bIns="35918" anchor="ctr"/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服科中心  </a:t>
            </a:r>
            <a:endParaRPr lang="en-US" altLang="zh-TW" sz="34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charset="0"/>
            </a:endParaRPr>
          </a:p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推廣業務報告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16948" y="4977476"/>
            <a:ext cx="9161252" cy="111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837" tIns="35918" rIns="71837" bIns="35918">
            <a:spAutoFit/>
          </a:bodyPr>
          <a:lstStyle/>
          <a:p>
            <a:pPr algn="ctr" defTabSz="717947" eaLnBrk="1" hangingPunct="1">
              <a:lnSpc>
                <a:spcPct val="150000"/>
              </a:lnSpc>
              <a:defRPr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2024/09/23</a:t>
            </a:r>
          </a:p>
          <a:p>
            <a:pPr algn="ctr" defTabSz="717947" eaLnBrk="1" hangingPunct="1">
              <a:lnSpc>
                <a:spcPct val="150000"/>
              </a:lnSpc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企推組報告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9832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935760" y="1412776"/>
            <a:ext cx="4824535" cy="3312368"/>
          </a:xfrm>
        </p:spPr>
        <p:txBody>
          <a:bodyPr/>
          <a:lstStyle/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中心企業收入簽約統計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本年度衍生預計達成數累計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本年度企收預計達成數累計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提醒事項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82929" y="260648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3200" b="1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報告重點</a:t>
            </a:r>
          </a:p>
        </p:txBody>
      </p:sp>
    </p:spTree>
    <p:extLst>
      <p:ext uri="{BB962C8B-B14F-4D97-AF65-F5344CB8AC3E}">
        <p14:creationId xmlns:p14="http://schemas.microsoft.com/office/powerpoint/2010/main" val="249879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44626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統計</a:t>
            </a:r>
            <a:endParaRPr lang="zh-TW" altLang="en-US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028874"/>
              </p:ext>
            </p:extLst>
          </p:nvPr>
        </p:nvGraphicFramePr>
        <p:xfrm>
          <a:off x="623392" y="590724"/>
          <a:ext cx="10549095" cy="453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9086463" y="700138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8677893" y="408635"/>
            <a:ext cx="2494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265,494</a:t>
            </a:r>
            <a:endParaRPr lang="zh-TW" altLang="en-US" sz="2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4DCC574-2C05-46D9-ABC5-E31728F36F9E}"/>
              </a:ext>
            </a:extLst>
          </p:cNvPr>
          <p:cNvSpPr txBox="1"/>
          <p:nvPr/>
        </p:nvSpPr>
        <p:spPr>
          <a:xfrm>
            <a:off x="1104703" y="4659558"/>
            <a:ext cx="2979018" cy="15286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本期主要新增簽約：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131,667K</a:t>
            </a: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三欣園藝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120,000K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旭貿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5,800K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商研院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986K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資敏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丞瑋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                       2,500K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電慈學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381K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39FD17D8-AD15-464B-837B-CE0B8C2C08EB}"/>
              </a:ext>
            </a:extLst>
          </p:cNvPr>
          <p:cNvSpPr txBox="1"/>
          <p:nvPr/>
        </p:nvSpPr>
        <p:spPr>
          <a:xfrm>
            <a:off x="4384566" y="4660489"/>
            <a:ext cx="3137567" cy="1216783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月預計簽約：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31,600K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弘達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全聯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-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軟體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1,900K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聯億通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群邁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保安捌肆文創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27,000K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國際航電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3869C3B7-035D-460F-94C6-2817F3604064}"/>
              </a:ext>
            </a:extLst>
          </p:cNvPr>
          <p:cNvSpPr txBox="1"/>
          <p:nvPr/>
        </p:nvSpPr>
        <p:spPr>
          <a:xfrm>
            <a:off x="-3465401" y="44626"/>
            <a:ext cx="3349509" cy="294099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推動中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10-12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65,893K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巨鷗  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宏達電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1,905K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魔毒  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寬緯     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160K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凌網 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6,428K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昱誠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旳蔓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BP+IP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光田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櫻桃木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BP+IP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全順     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ED7D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ED7D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威剛</a:t>
            </a:r>
            <a:r>
              <a:rPr kumimoji="0" lang="en-US" altLang="zh-TW" sz="1400" b="1" dirty="0">
                <a:solidFill>
                  <a:srgbClr val="ED7D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ED7D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新創</a:t>
            </a:r>
            <a:r>
              <a:rPr kumimoji="0" lang="en-US" altLang="zh-TW" sz="1400" b="1" dirty="0">
                <a:solidFill>
                  <a:srgbClr val="ED7D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)BP+IP</a:t>
            </a:r>
            <a:r>
              <a:rPr kumimoji="0" lang="zh-TW" altLang="en-US" sz="1400" b="1" dirty="0">
                <a:solidFill>
                  <a:srgbClr val="ED7D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</a:t>
            </a:r>
            <a:r>
              <a:rPr kumimoji="0" lang="en-US" altLang="zh-TW" sz="1400" b="1" dirty="0">
                <a:solidFill>
                  <a:srgbClr val="ED7D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ED7D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S200</a:t>
            </a:r>
            <a:r>
              <a:rPr kumimoji="0" lang="zh-TW" altLang="en-US" sz="1400" b="1" dirty="0">
                <a:solidFill>
                  <a:srgbClr val="ED7D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中強</a:t>
            </a:r>
            <a:r>
              <a:rPr kumimoji="0" lang="en-US" altLang="zh-TW" sz="1400" b="1" dirty="0">
                <a:solidFill>
                  <a:srgbClr val="ED7D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BP+IP</a:t>
            </a:r>
            <a:r>
              <a:rPr kumimoji="0" lang="zh-TW" altLang="en-US" sz="1400" b="1" dirty="0">
                <a:solidFill>
                  <a:srgbClr val="ED7D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</a:t>
            </a:r>
            <a:r>
              <a:rPr kumimoji="0" lang="en-US" altLang="zh-TW" sz="1400" b="1" dirty="0">
                <a:solidFill>
                  <a:srgbClr val="ED7D3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36,000K</a:t>
            </a:r>
          </a:p>
        </p:txBody>
      </p:sp>
      <p:sp>
        <p:nvSpPr>
          <p:cNvPr id="3" name="矩形 2"/>
          <p:cNvSpPr/>
          <p:nvPr/>
        </p:nvSpPr>
        <p:spPr>
          <a:xfrm>
            <a:off x="1703512" y="1228992"/>
            <a:ext cx="4392488" cy="136960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9388" indent="-179388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企收簽約數</a:t>
            </a:r>
            <a:r>
              <a:rPr lang="zh-TW" altLang="en-US" sz="2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9/23</a:t>
            </a:r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達成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222,579K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BP:195,301K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IP:27,278K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16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9388" indent="-179388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加上成案率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( 97,493K )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=320,072K(121%)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06F7BECD-7040-4060-88CD-D99F26C7409D}"/>
              </a:ext>
            </a:extLst>
          </p:cNvPr>
          <p:cNvSpPr txBox="1"/>
          <p:nvPr/>
        </p:nvSpPr>
        <p:spPr>
          <a:xfrm>
            <a:off x="7171838" y="1509491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u="sng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400" b="1" u="sng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月底</a:t>
            </a:r>
          </a:p>
        </p:txBody>
      </p: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10FEAE77-C936-4405-B7AF-0F2FC6309345}"/>
              </a:ext>
            </a:extLst>
          </p:cNvPr>
          <p:cNvCxnSpPr>
            <a:cxnSpLocks/>
          </p:cNvCxnSpPr>
          <p:nvPr/>
        </p:nvCxnSpPr>
        <p:spPr>
          <a:xfrm>
            <a:off x="6102626" y="1908313"/>
            <a:ext cx="2081606" cy="423013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圖片 6">
            <a:extLst>
              <a:ext uri="{FF2B5EF4-FFF2-40B4-BE49-F238E27FC236}">
                <a16:creationId xmlns:a16="http://schemas.microsoft.com/office/drawing/2014/main" id="{DC404805-2CAE-42BA-89CC-D8E53F7CFA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978" y="4621533"/>
            <a:ext cx="3377771" cy="2236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23733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接點 5"/>
          <p:cNvCxnSpPr>
            <a:cxnSpLocks/>
          </p:cNvCxnSpPr>
          <p:nvPr/>
        </p:nvCxnSpPr>
        <p:spPr>
          <a:xfrm>
            <a:off x="839673" y="4436172"/>
            <a:ext cx="10982677" cy="0"/>
          </a:xfrm>
          <a:prstGeom prst="line">
            <a:avLst/>
          </a:prstGeom>
          <a:ln w="190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2959320113"/>
              </p:ext>
            </p:extLst>
          </p:nvPr>
        </p:nvGraphicFramePr>
        <p:xfrm>
          <a:off x="623659" y="741763"/>
          <a:ext cx="10944683" cy="5575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49391" y="-23412"/>
            <a:ext cx="6294333" cy="765175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</a:p>
        </p:txBody>
      </p:sp>
      <p:sp>
        <p:nvSpPr>
          <p:cNvPr id="10" name="矩形 9"/>
          <p:cNvSpPr/>
          <p:nvPr/>
        </p:nvSpPr>
        <p:spPr>
          <a:xfrm>
            <a:off x="7659549" y="1786523"/>
            <a:ext cx="1584175" cy="830997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威剛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全順 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櫻桃木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BP+IP1,000K</a:t>
            </a:r>
          </a:p>
        </p:txBody>
      </p:sp>
      <p:sp>
        <p:nvSpPr>
          <p:cNvPr id="11" name="文字方塊 1"/>
          <p:cNvSpPr txBox="1"/>
          <p:nvPr/>
        </p:nvSpPr>
        <p:spPr>
          <a:xfrm>
            <a:off x="2235064" y="6272153"/>
            <a:ext cx="1668812" cy="38910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51,694</a:t>
            </a:r>
            <a:r>
              <a:rPr lang="en-US" altLang="zh-TW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</a:p>
        </p:txBody>
      </p:sp>
      <p:sp>
        <p:nvSpPr>
          <p:cNvPr id="16" name="矩形 15"/>
          <p:cNvSpPr/>
          <p:nvPr/>
        </p:nvSpPr>
        <p:spPr>
          <a:xfrm>
            <a:off x="7680176" y="2720399"/>
            <a:ext cx="1584176" cy="646331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弘達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1,900K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聯億通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200K</a:t>
            </a:r>
          </a:p>
        </p:txBody>
      </p:sp>
      <p:sp>
        <p:nvSpPr>
          <p:cNvPr id="17" name="文字方塊 1"/>
          <p:cNvSpPr txBox="1"/>
          <p:nvPr/>
        </p:nvSpPr>
        <p:spPr>
          <a:xfrm>
            <a:off x="5445414" y="6299641"/>
            <a:ext cx="1668812" cy="366232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51,773K</a:t>
            </a: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</a:t>
            </a:r>
          </a:p>
        </p:txBody>
      </p:sp>
      <p:sp>
        <p:nvSpPr>
          <p:cNvPr id="18" name="文字方塊 1"/>
          <p:cNvSpPr txBox="1"/>
          <p:nvPr/>
        </p:nvSpPr>
        <p:spPr>
          <a:xfrm>
            <a:off x="8812077" y="6287584"/>
            <a:ext cx="1742831" cy="378289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134,963</a:t>
            </a:r>
            <a:r>
              <a:rPr lang="en-US" altLang="zh-TW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sz="1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374425" y="3429000"/>
            <a:ext cx="778382" cy="461665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47%</a:t>
            </a:r>
          </a:p>
          <a:p>
            <a:pPr algn="ctr"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24,223K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A6A545A-F9C5-4BA4-8CE0-B93CD0A45BB0}"/>
              </a:ext>
            </a:extLst>
          </p:cNvPr>
          <p:cNvSpPr/>
          <p:nvPr/>
        </p:nvSpPr>
        <p:spPr>
          <a:xfrm>
            <a:off x="4422470" y="1424951"/>
            <a:ext cx="1584175" cy="1754326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恩智浦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泰沂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產創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美律     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4,800K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雙葉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  3,000K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嘉和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 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1,485K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意意創思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州巧     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3,500K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魔毒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6,000K</a:t>
            </a:r>
          </a:p>
        </p:txBody>
      </p:sp>
      <p:sp>
        <p:nvSpPr>
          <p:cNvPr id="19" name="矩形 18"/>
          <p:cNvSpPr/>
          <p:nvPr/>
        </p:nvSpPr>
        <p:spPr>
          <a:xfrm>
            <a:off x="4422470" y="4957176"/>
            <a:ext cx="1584175" cy="1384995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S(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電慈學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381K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大可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1,429K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傑萌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捷徑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3,067K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云泰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1,600K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小額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2,835K</a:t>
            </a:r>
          </a:p>
        </p:txBody>
      </p:sp>
      <p:sp>
        <p:nvSpPr>
          <p:cNvPr id="28" name="矩形 27"/>
          <p:cNvSpPr/>
          <p:nvPr/>
        </p:nvSpPr>
        <p:spPr>
          <a:xfrm>
            <a:off x="7681955" y="3456845"/>
            <a:ext cx="1584176" cy="2862322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三欣園藝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120,000K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旭貿 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5,800K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商研院   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986K</a:t>
            </a:r>
            <a:endParaRPr kumimoji="0"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kumimoji="0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萬采               </a:t>
            </a:r>
            <a:r>
              <a:rPr kumimoji="0"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MYGAI(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越南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)1,502K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漢錸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郅訊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3,381K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中華郵政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1,333K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弘達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12,316K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彩奕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全日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思騰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家福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1,260K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小額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11,528K</a:t>
            </a:r>
          </a:p>
        </p:txBody>
      </p:sp>
      <p:sp>
        <p:nvSpPr>
          <p:cNvPr id="21" name="矩形 20"/>
          <p:cNvSpPr/>
          <p:nvPr/>
        </p:nvSpPr>
        <p:spPr>
          <a:xfrm>
            <a:off x="9773923" y="966073"/>
            <a:ext cx="1561970" cy="1754326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       </a:t>
            </a:r>
            <a:r>
              <a:rPr lang="en-US" altLang="zh-TW" sz="1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2,596K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車博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安福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家福 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果實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碩網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弘達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(AI)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世茂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30,000K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E42DED0-5FC0-4D75-95B9-BA6A651C73DA}"/>
              </a:ext>
            </a:extLst>
          </p:cNvPr>
          <p:cNvSpPr/>
          <p:nvPr/>
        </p:nvSpPr>
        <p:spPr>
          <a:xfrm>
            <a:off x="1298332" y="4935884"/>
            <a:ext cx="1476745" cy="1384995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資敏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丞瑋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  <a:endParaRPr lang="en-US" altLang="zh-TW" sz="1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(8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2,095K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順盈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泰陞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振業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1,500K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23988F8F-CF76-44CF-A996-50E59FD2F1BF}"/>
              </a:ext>
            </a:extLst>
          </p:cNvPr>
          <p:cNvSpPr/>
          <p:nvPr/>
        </p:nvSpPr>
        <p:spPr>
          <a:xfrm>
            <a:off x="1298425" y="1955484"/>
            <a:ext cx="1476557" cy="1200329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巨鷗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巨鷗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東元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2,670K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璽樂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  <a:endParaRPr lang="en-US" altLang="zh-TW" sz="1200" strike="sngStrike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馥悅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850K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639F80D-D522-4E76-957D-B3ABB97B1849}"/>
              </a:ext>
            </a:extLst>
          </p:cNvPr>
          <p:cNvSpPr/>
          <p:nvPr/>
        </p:nvSpPr>
        <p:spPr>
          <a:xfrm>
            <a:off x="1267156" y="3250230"/>
            <a:ext cx="1507160" cy="646331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endParaRPr lang="en-US" altLang="zh-TW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復健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旳蔓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900K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A30DAA2C-1EE7-4749-BCF5-73BB65654CD8}"/>
              </a:ext>
            </a:extLst>
          </p:cNvPr>
          <p:cNvSpPr/>
          <p:nvPr/>
        </p:nvSpPr>
        <p:spPr>
          <a:xfrm>
            <a:off x="1298332" y="4020673"/>
            <a:ext cx="1476745" cy="830997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昱誠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群邁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凌網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6,428K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8472264" y="166674"/>
            <a:ext cx="242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265,494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12944" y="1285201"/>
            <a:ext cx="2251775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群邁務必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月完成簽約</a:t>
            </a:r>
            <a:endParaRPr lang="en-US" altLang="zh-TW" sz="160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能見度過低</a:t>
            </a:r>
          </a:p>
        </p:txBody>
      </p:sp>
      <p:sp>
        <p:nvSpPr>
          <p:cNvPr id="7" name="矩形 6"/>
          <p:cNvSpPr/>
          <p:nvPr/>
        </p:nvSpPr>
        <p:spPr>
          <a:xfrm>
            <a:off x="4363004" y="749976"/>
            <a:ext cx="2918776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衍生簽約</a:t>
            </a:r>
            <a:r>
              <a:rPr lang="en-US" altLang="zh-TW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扣除中強案</a:t>
            </a:r>
            <a:r>
              <a:rPr lang="en-US" altLang="zh-TW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仍有</a:t>
            </a:r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  <a:r>
              <a:rPr lang="zh-TW" altLang="en-US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請於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月確認案源</a:t>
            </a:r>
          </a:p>
        </p:txBody>
      </p:sp>
      <p:sp>
        <p:nvSpPr>
          <p:cNvPr id="22" name="矩形 21"/>
          <p:cNvSpPr/>
          <p:nvPr/>
        </p:nvSpPr>
        <p:spPr>
          <a:xfrm>
            <a:off x="7827269" y="1066182"/>
            <a:ext cx="174057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衍生加值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</a:t>
            </a:r>
            <a:endParaRPr lang="en-US" altLang="zh-TW" sz="160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尚有缺口</a:t>
            </a:r>
            <a:endParaRPr lang="en-US" altLang="zh-TW" sz="16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141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3554E0-3561-45EF-83D7-B582C421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9329"/>
            <a:ext cx="10972800" cy="765175"/>
          </a:xfrm>
        </p:spPr>
        <p:txBody>
          <a:bodyPr/>
          <a:lstStyle/>
          <a:p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本年度衍生預計達成數累計</a:t>
            </a:r>
            <a:endParaRPr lang="zh-TW" altLang="en-US" dirty="0"/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E0266561-8C8F-4EE8-8F4E-2FBA270DFC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988774"/>
              </p:ext>
            </p:extLst>
          </p:nvPr>
        </p:nvGraphicFramePr>
        <p:xfrm>
          <a:off x="745319" y="1662192"/>
          <a:ext cx="10701361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367">
                  <a:extLst>
                    <a:ext uri="{9D8B030D-6E8A-4147-A177-3AD203B41FA5}">
                      <a16:colId xmlns:a16="http://schemas.microsoft.com/office/drawing/2014/main" val="2837369298"/>
                    </a:ext>
                  </a:extLst>
                </a:gridCol>
                <a:gridCol w="848970">
                  <a:extLst>
                    <a:ext uri="{9D8B030D-6E8A-4147-A177-3AD203B41FA5}">
                      <a16:colId xmlns:a16="http://schemas.microsoft.com/office/drawing/2014/main" val="2049564852"/>
                    </a:ext>
                  </a:extLst>
                </a:gridCol>
                <a:gridCol w="844491">
                  <a:extLst>
                    <a:ext uri="{9D8B030D-6E8A-4147-A177-3AD203B41FA5}">
                      <a16:colId xmlns:a16="http://schemas.microsoft.com/office/drawing/2014/main" val="260028677"/>
                    </a:ext>
                  </a:extLst>
                </a:gridCol>
                <a:gridCol w="844491">
                  <a:extLst>
                    <a:ext uri="{9D8B030D-6E8A-4147-A177-3AD203B41FA5}">
                      <a16:colId xmlns:a16="http://schemas.microsoft.com/office/drawing/2014/main" val="3863751121"/>
                    </a:ext>
                  </a:extLst>
                </a:gridCol>
                <a:gridCol w="844491">
                  <a:extLst>
                    <a:ext uri="{9D8B030D-6E8A-4147-A177-3AD203B41FA5}">
                      <a16:colId xmlns:a16="http://schemas.microsoft.com/office/drawing/2014/main" val="1475943533"/>
                    </a:ext>
                  </a:extLst>
                </a:gridCol>
                <a:gridCol w="914865">
                  <a:extLst>
                    <a:ext uri="{9D8B030D-6E8A-4147-A177-3AD203B41FA5}">
                      <a16:colId xmlns:a16="http://schemas.microsoft.com/office/drawing/2014/main" val="2795296974"/>
                    </a:ext>
                  </a:extLst>
                </a:gridCol>
                <a:gridCol w="914865">
                  <a:extLst>
                    <a:ext uri="{9D8B030D-6E8A-4147-A177-3AD203B41FA5}">
                      <a16:colId xmlns:a16="http://schemas.microsoft.com/office/drawing/2014/main" val="599509394"/>
                    </a:ext>
                  </a:extLst>
                </a:gridCol>
                <a:gridCol w="1448506">
                  <a:extLst>
                    <a:ext uri="{9D8B030D-6E8A-4147-A177-3AD203B41FA5}">
                      <a16:colId xmlns:a16="http://schemas.microsoft.com/office/drawing/2014/main" val="4250435496"/>
                    </a:ext>
                  </a:extLst>
                </a:gridCol>
                <a:gridCol w="939738">
                  <a:extLst>
                    <a:ext uri="{9D8B030D-6E8A-4147-A177-3AD203B41FA5}">
                      <a16:colId xmlns:a16="http://schemas.microsoft.com/office/drawing/2014/main" val="3384273613"/>
                    </a:ext>
                  </a:extLst>
                </a:gridCol>
                <a:gridCol w="985239">
                  <a:extLst>
                    <a:ext uri="{9D8B030D-6E8A-4147-A177-3AD203B41FA5}">
                      <a16:colId xmlns:a16="http://schemas.microsoft.com/office/drawing/2014/main" val="3927744681"/>
                    </a:ext>
                  </a:extLst>
                </a:gridCol>
                <a:gridCol w="1482338">
                  <a:extLst>
                    <a:ext uri="{9D8B030D-6E8A-4147-A177-3AD203B41FA5}">
                      <a16:colId xmlns:a16="http://schemas.microsoft.com/office/drawing/2014/main" val="1941664932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*本年度預計達成數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缺口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努力中</a:t>
                      </a:r>
                      <a:endParaRPr lang="en-US" altLang="zh-TW" dirty="0"/>
                    </a:p>
                    <a:p>
                      <a:pPr algn="ctr"/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成案率</a:t>
                      </a:r>
                      <a:r>
                        <a:rPr lang="en-US" altLang="zh-TW" dirty="0"/>
                        <a:t>&lt;60%)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含努力中達成率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2338075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已認列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664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38,706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18,023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20,023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24,509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28,059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34,885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34,885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(90%)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3,821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4,750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39,635(102%)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334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12,240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(127%)</a:t>
                      </a:r>
                      <a:endParaRPr lang="en-US" altLang="zh-TW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algn="r" defTabSz="914400" rtl="0" eaLnBrk="1" latinLnBrk="0" hangingPunct="1"/>
                      <a:r>
                        <a:rPr lang="en-US" altLang="zh-TW" sz="11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1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智權、慧保、豐趣</a:t>
                      </a:r>
                      <a:r>
                        <a:rPr lang="en-US" altLang="zh-TW" sz="11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1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(3,283)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15,523(127%)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365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10,374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5,100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6,900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8,750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8,750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(84%)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旳蔓、光田、昱誠、群邁、</a:t>
                      </a:r>
                      <a:r>
                        <a:rPr lang="zh-TW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資敏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、丞瑋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1,624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2,850</a:t>
                      </a:r>
                    </a:p>
                    <a:p>
                      <a:pPr algn="l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璽樂、馥悅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11,600(112%)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96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6,470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500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1,886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1,886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3,386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3,386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(52%)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云泰、泰沂、大可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3,084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1,100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嘉和、雙葉、航電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4,486(69%)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164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9,622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2,000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3,750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7,226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7,226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(75%)</a:t>
                      </a:r>
                    </a:p>
                    <a:p>
                      <a:pPr algn="ctr"/>
                      <a:r>
                        <a:rPr lang="en-US" altLang="zh-TW" sz="1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鮮速、中基、漢將、米特、漢錸、威剛、櫻桃木、萬采</a:t>
                      </a:r>
                      <a:r>
                        <a:rPr lang="en-US" altLang="zh-TW" sz="1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2,396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800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車博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8,026(83%)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010788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E2D1EF65-9D4D-44F2-B419-3092710A287E}"/>
              </a:ext>
            </a:extLst>
          </p:cNvPr>
          <p:cNvSpPr txBox="1"/>
          <p:nvPr/>
        </p:nvSpPr>
        <p:spPr>
          <a:xfrm>
            <a:off x="10453729" y="1267936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1C31029-DFF0-4B1B-A14C-6EE4E60B312B}"/>
              </a:ext>
            </a:extLst>
          </p:cNvPr>
          <p:cNvSpPr txBox="1"/>
          <p:nvPr/>
        </p:nvSpPr>
        <p:spPr>
          <a:xfrm>
            <a:off x="746594" y="5813441"/>
            <a:ext cx="7244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*</a:t>
            </a:r>
            <a:r>
              <a:rPr lang="zh-TW" altLang="en-US" dirty="0"/>
              <a:t>本年度預計達成數：已簽約</a:t>
            </a:r>
            <a:r>
              <a:rPr lang="en-US" altLang="zh-TW" dirty="0"/>
              <a:t>+backlog+</a:t>
            </a:r>
            <a:r>
              <a:rPr lang="zh-TW" altLang="en-US" dirty="0"/>
              <a:t>成案率</a:t>
            </a:r>
            <a:r>
              <a:rPr lang="en-US" altLang="zh-TW" dirty="0"/>
              <a:t>&gt;60%</a:t>
            </a:r>
            <a:r>
              <a:rPr lang="zh-TW" altLang="en-US" dirty="0"/>
              <a:t>以上洽談中案件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2609588" y="859893"/>
            <a:ext cx="66319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組與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組衍生目標尚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有缺口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，須加速規劃案源</a:t>
            </a:r>
            <a:endParaRPr lang="en-US" altLang="zh-TW" sz="20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組衍生認列仍為</a:t>
            </a:r>
            <a:r>
              <a:rPr lang="zh-TW" altLang="en-US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零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請務必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加速規劃案源之簽約認列</a:t>
            </a:r>
            <a:endParaRPr lang="en-US" altLang="zh-TW" sz="20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8099265F-AA6B-4F3C-9365-6FD8B45D9532}"/>
              </a:ext>
            </a:extLst>
          </p:cNvPr>
          <p:cNvSpPr/>
          <p:nvPr/>
        </p:nvSpPr>
        <p:spPr bwMode="gray">
          <a:xfrm>
            <a:off x="8162142" y="3424952"/>
            <a:ext cx="835503" cy="600490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1CEC2297-F439-4B1A-867D-49368A495C8C}"/>
              </a:ext>
            </a:extLst>
          </p:cNvPr>
          <p:cNvSpPr/>
          <p:nvPr/>
        </p:nvSpPr>
        <p:spPr bwMode="gray">
          <a:xfrm>
            <a:off x="8162142" y="4171746"/>
            <a:ext cx="835503" cy="600490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F71F9831-7965-472E-AA52-8AD7F2FCC053}"/>
              </a:ext>
            </a:extLst>
          </p:cNvPr>
          <p:cNvSpPr/>
          <p:nvPr/>
        </p:nvSpPr>
        <p:spPr bwMode="gray">
          <a:xfrm>
            <a:off x="8162142" y="4874867"/>
            <a:ext cx="835503" cy="600490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1C61AE8A-3097-4B0D-BAF4-61C4D31660A3}"/>
              </a:ext>
            </a:extLst>
          </p:cNvPr>
          <p:cNvSpPr/>
          <p:nvPr/>
        </p:nvSpPr>
        <p:spPr bwMode="gray">
          <a:xfrm>
            <a:off x="10094928" y="4114031"/>
            <a:ext cx="1340322" cy="1457926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599878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3554E0-3561-45EF-83D7-B582C421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2997"/>
            <a:ext cx="10972800" cy="765175"/>
          </a:xfrm>
        </p:spPr>
        <p:txBody>
          <a:bodyPr/>
          <a:lstStyle/>
          <a:p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本年度企收預計達成數累計</a:t>
            </a:r>
            <a:endParaRPr lang="zh-TW" altLang="en-US" dirty="0"/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E0266561-8C8F-4EE8-8F4E-2FBA270DFC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0100888"/>
              </p:ext>
            </p:extLst>
          </p:nvPr>
        </p:nvGraphicFramePr>
        <p:xfrm>
          <a:off x="478653" y="2032931"/>
          <a:ext cx="10353992" cy="3778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948">
                  <a:extLst>
                    <a:ext uri="{9D8B030D-6E8A-4147-A177-3AD203B41FA5}">
                      <a16:colId xmlns:a16="http://schemas.microsoft.com/office/drawing/2014/main" val="2837369298"/>
                    </a:ext>
                  </a:extLst>
                </a:gridCol>
                <a:gridCol w="904707">
                  <a:extLst>
                    <a:ext uri="{9D8B030D-6E8A-4147-A177-3AD203B41FA5}">
                      <a16:colId xmlns:a16="http://schemas.microsoft.com/office/drawing/2014/main" val="2049564852"/>
                    </a:ext>
                  </a:extLst>
                </a:gridCol>
                <a:gridCol w="899932">
                  <a:extLst>
                    <a:ext uri="{9D8B030D-6E8A-4147-A177-3AD203B41FA5}">
                      <a16:colId xmlns:a16="http://schemas.microsoft.com/office/drawing/2014/main" val="260028677"/>
                    </a:ext>
                  </a:extLst>
                </a:gridCol>
                <a:gridCol w="899932">
                  <a:extLst>
                    <a:ext uri="{9D8B030D-6E8A-4147-A177-3AD203B41FA5}">
                      <a16:colId xmlns:a16="http://schemas.microsoft.com/office/drawing/2014/main" val="3863751121"/>
                    </a:ext>
                  </a:extLst>
                </a:gridCol>
                <a:gridCol w="899932">
                  <a:extLst>
                    <a:ext uri="{9D8B030D-6E8A-4147-A177-3AD203B41FA5}">
                      <a16:colId xmlns:a16="http://schemas.microsoft.com/office/drawing/2014/main" val="1475943533"/>
                    </a:ext>
                  </a:extLst>
                </a:gridCol>
                <a:gridCol w="974926">
                  <a:extLst>
                    <a:ext uri="{9D8B030D-6E8A-4147-A177-3AD203B41FA5}">
                      <a16:colId xmlns:a16="http://schemas.microsoft.com/office/drawing/2014/main" val="2795296974"/>
                    </a:ext>
                  </a:extLst>
                </a:gridCol>
                <a:gridCol w="974926">
                  <a:extLst>
                    <a:ext uri="{9D8B030D-6E8A-4147-A177-3AD203B41FA5}">
                      <a16:colId xmlns:a16="http://schemas.microsoft.com/office/drawing/2014/main" val="599509394"/>
                    </a:ext>
                  </a:extLst>
                </a:gridCol>
                <a:gridCol w="1570108">
                  <a:extLst>
                    <a:ext uri="{9D8B030D-6E8A-4147-A177-3AD203B41FA5}">
                      <a16:colId xmlns:a16="http://schemas.microsoft.com/office/drawing/2014/main" val="4250435496"/>
                    </a:ext>
                  </a:extLst>
                </a:gridCol>
                <a:gridCol w="1029515">
                  <a:extLst>
                    <a:ext uri="{9D8B030D-6E8A-4147-A177-3AD203B41FA5}">
                      <a16:colId xmlns:a16="http://schemas.microsoft.com/office/drawing/2014/main" val="3927744681"/>
                    </a:ext>
                  </a:extLst>
                </a:gridCol>
                <a:gridCol w="1525066">
                  <a:extLst>
                    <a:ext uri="{9D8B030D-6E8A-4147-A177-3AD203B41FA5}">
                      <a16:colId xmlns:a16="http://schemas.microsoft.com/office/drawing/2014/main" val="1941664932"/>
                    </a:ext>
                  </a:extLst>
                </a:gridCol>
              </a:tblGrid>
              <a:tr h="499289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*本年度預計達成數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努力中</a:t>
                      </a:r>
                      <a:endParaRPr lang="en-US" altLang="zh-TW" dirty="0"/>
                    </a:p>
                    <a:p>
                      <a:pPr algn="ctr"/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成案率</a:t>
                      </a:r>
                      <a:r>
                        <a:rPr lang="en-US" altLang="zh-TW" dirty="0"/>
                        <a:t>&lt;60%)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含努力中達成率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2338075"/>
                  </a:ext>
                </a:extLst>
              </a:tr>
              <a:tr h="7489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已認列</a:t>
                      </a:r>
                      <a:r>
                        <a:rPr lang="en-US" altLang="zh-TW" sz="1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664396"/>
                  </a:ext>
                </a:extLst>
              </a:tr>
              <a:tr h="50622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265,494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86,737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134,463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163,848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193,232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222,617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222,617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(84%)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88,905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311,522 (117%)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334777"/>
                  </a:ext>
                </a:extLst>
              </a:tr>
              <a:tr h="5057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27,064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14,981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18,329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21,782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25,235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28,688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28,688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(106%)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28,688 (106%)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365348"/>
                  </a:ext>
                </a:extLst>
              </a:tr>
              <a:tr h="50622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51,694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7,254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12,448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15,364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18,279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21,195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21,195</a:t>
                      </a:r>
                      <a:r>
                        <a:rPr lang="zh-TW" altLang="en-US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(41%)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8,520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29,715 (57%)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96529"/>
                  </a:ext>
                </a:extLst>
              </a:tr>
              <a:tr h="50622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51,773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16,826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19,794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22,389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24,983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27,578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27,578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(53%)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25,285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52,863 (102%)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164575"/>
                  </a:ext>
                </a:extLst>
              </a:tr>
              <a:tr h="50622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134,963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47,676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83,892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104,313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124,735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145,156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145,156</a:t>
                      </a:r>
                      <a:r>
                        <a:rPr lang="zh-TW" altLang="en-US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(108%)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55,100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200,256 (148%)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010788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E2D1EF65-9D4D-44F2-B419-3092710A287E}"/>
              </a:ext>
            </a:extLst>
          </p:cNvPr>
          <p:cNvSpPr txBox="1"/>
          <p:nvPr/>
        </p:nvSpPr>
        <p:spPr>
          <a:xfrm>
            <a:off x="10776520" y="2046001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1C31029-DFF0-4B1B-A14C-6EE4E60B312B}"/>
              </a:ext>
            </a:extLst>
          </p:cNvPr>
          <p:cNvSpPr txBox="1"/>
          <p:nvPr/>
        </p:nvSpPr>
        <p:spPr>
          <a:xfrm>
            <a:off x="478653" y="5963843"/>
            <a:ext cx="7204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本年度預計達成數：已簽約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+backlog+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以上洽談中案件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78653" y="709492"/>
            <a:ext cx="736932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組含努力中預計認列數</a:t>
            </a:r>
            <a:r>
              <a:rPr lang="zh-TW" altLang="en-US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仍有缺口</a:t>
            </a:r>
            <a:r>
              <a:rPr lang="en-US" altLang="zh-TW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21,979K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，須加速規劃案源</a:t>
            </a:r>
            <a:endParaRPr lang="en-US" altLang="zh-TW" sz="20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認列不含中強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，但</a:t>
            </a:r>
            <a:r>
              <a:rPr lang="zh-TW" altLang="en-US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中強案仍須加速於今年完成簽約</a:t>
            </a:r>
            <a:endParaRPr lang="en-US" altLang="zh-TW" sz="200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組三欣採購分期驗收預計於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9~11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月完成認列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6,000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</a:t>
            </a:r>
            <a:endParaRPr lang="en-US" altLang="zh-TW" sz="20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各組請加速「已簽約案」動支驗收及衍生交付</a:t>
            </a:r>
            <a:endParaRPr lang="en-US" altLang="zh-TW" sz="20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850304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1">
            <a:extLst>
              <a:ext uri="{FF2B5EF4-FFF2-40B4-BE49-F238E27FC236}">
                <a16:creationId xmlns:a16="http://schemas.microsoft.com/office/drawing/2014/main" id="{06EAC8A8-BBF8-4E02-AB12-CDDD38A3774B}"/>
              </a:ext>
            </a:extLst>
          </p:cNvPr>
          <p:cNvSpPr txBox="1">
            <a:spLocks/>
          </p:cNvSpPr>
          <p:nvPr/>
        </p:nvSpPr>
        <p:spPr>
          <a:xfrm>
            <a:off x="4351774" y="116632"/>
            <a:ext cx="3488450" cy="72008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提醒事項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E1339BA-9C99-4F3C-B58A-F5FB44C39B5A}"/>
              </a:ext>
            </a:extLst>
          </p:cNvPr>
          <p:cNvSpPr txBox="1"/>
          <p:nvPr/>
        </p:nvSpPr>
        <p:spPr>
          <a:xfrm>
            <a:off x="371364" y="836712"/>
            <a:ext cx="11449271" cy="545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組目標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51,694K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13,395K(BP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8,895K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en-US" altLang="zh-TW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4,500K)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＋</a:t>
            </a:r>
            <a:r>
              <a:rPr lang="zh-TW" altLang="en-US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&gt;60%(10,828K)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24,223K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尚有缺口</a:t>
            </a:r>
            <a:r>
              <a:rPr lang="en-US" altLang="zh-TW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27,471K</a:t>
            </a:r>
            <a:br>
              <a:rPr lang="en-US" altLang="zh-TW" sz="24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加上成案率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40%~59%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8,520K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組缺口仍有</a:t>
            </a:r>
            <a:r>
              <a:rPr lang="en-US" altLang="zh-TW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18,951K</a:t>
            </a:r>
          </a:p>
          <a:p>
            <a:pPr marL="914400" lvl="1" indent="-4572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加速</a:t>
            </a:r>
            <a:r>
              <a:rPr lang="en-US" altLang="zh-TW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簽約認列</a:t>
            </a:r>
            <a:r>
              <a:rPr lang="en-US" altLang="zh-TW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案源</a:t>
            </a:r>
            <a:r>
              <a:rPr lang="en-US" altLang="zh-TW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6,800K)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、缺乏</a:t>
            </a:r>
            <a:r>
              <a:rPr lang="en-US" altLang="zh-TW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案源，務必加速規劃</a:t>
            </a:r>
            <a:endParaRPr lang="en-US" altLang="zh-TW" sz="2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組目標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51,773K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14,312K(BP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12,426K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en-US" altLang="zh-TW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1,886K)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＋</a:t>
            </a:r>
            <a:r>
              <a:rPr lang="zh-TW" altLang="en-US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&gt;60%(</a:t>
            </a:r>
            <a:r>
              <a:rPr lang="zh-TW" altLang="en-US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含中強案：</a:t>
            </a:r>
            <a:r>
              <a:rPr lang="en-US" altLang="zh-TW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90,160K)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104,472K</a:t>
            </a:r>
            <a:br>
              <a:rPr lang="en-US" altLang="zh-TW" sz="24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加上成案率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40%~59%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25,285K</a:t>
            </a:r>
            <a:endParaRPr lang="en-US" altLang="zh-TW" sz="2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扣除中強案，</a:t>
            </a:r>
            <a:r>
              <a:rPr lang="en-US" altLang="zh-TW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仍有</a:t>
            </a:r>
            <a:r>
              <a:rPr lang="en-US" altLang="zh-TW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  <a:r>
              <a:rPr lang="zh-TW" altLang="en-US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，請優先規劃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專利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授權案</a:t>
            </a:r>
            <a:endParaRPr lang="en-US" altLang="zh-TW" sz="2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177,606K(BP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173,856K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en-US" altLang="zh-TW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3,750K)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＋</a:t>
            </a:r>
            <a:r>
              <a:rPr lang="zh-TW" altLang="en-US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&gt;60%(11,600K)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189,206K</a:t>
            </a:r>
            <a:br>
              <a:rPr lang="en-US" altLang="zh-TW" sz="24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加上成案率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40%~59%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55,100K(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規劃明年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backlog)</a:t>
            </a:r>
            <a:endParaRPr lang="zh-TW" altLang="en-US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TW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4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2,400K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，餘絀尚有缺口</a:t>
            </a:r>
            <a:r>
              <a:rPr lang="en-US" altLang="zh-TW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，請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樽節開銷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評估完工百分比調節</a:t>
            </a:r>
          </a:p>
        </p:txBody>
      </p:sp>
    </p:spTree>
    <p:extLst>
      <p:ext uri="{BB962C8B-B14F-4D97-AF65-F5344CB8AC3E}">
        <p14:creationId xmlns:p14="http://schemas.microsoft.com/office/powerpoint/2010/main" val="76119935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98細部審查-971226-簡報版</Template>
  <TotalTime>61312</TotalTime>
  <Words>2064</Words>
  <Application>Microsoft Office PowerPoint</Application>
  <PresentationFormat>寬螢幕</PresentationFormat>
  <Paragraphs>370</Paragraphs>
  <Slides>7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7</vt:i4>
      </vt:variant>
    </vt:vector>
  </HeadingPairs>
  <TitlesOfParts>
    <vt:vector size="17" baseType="lpstr">
      <vt:lpstr>微軟正黑體</vt:lpstr>
      <vt:lpstr>新細明體</vt:lpstr>
      <vt:lpstr>新細明體</vt:lpstr>
      <vt:lpstr>Arial</vt:lpstr>
      <vt:lpstr>Bookman Old Style</vt:lpstr>
      <vt:lpstr>Calibri</vt:lpstr>
      <vt:lpstr>Times New Roman</vt:lpstr>
      <vt:lpstr>Wingdings</vt:lpstr>
      <vt:lpstr>佈景主題1</vt:lpstr>
      <vt:lpstr>1_佈景主題1</vt:lpstr>
      <vt:lpstr>PowerPoint 簡報</vt:lpstr>
      <vt:lpstr>PowerPoint 簡報</vt:lpstr>
      <vt:lpstr>FY113中心企業收入簽約統計</vt:lpstr>
      <vt:lpstr>各組之企業簽約數統計</vt:lpstr>
      <vt:lpstr>本年度衍生預計達成數累計</vt:lpstr>
      <vt:lpstr>本年度企收預計達成數累計</vt:lpstr>
      <vt:lpstr>PowerPoint 簡報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Achieve the ITRI 2012  Internationalization Goals - Concrete Action Proposals</dc:title>
  <dc:creator>謝文雄</dc:creator>
  <cp:lastModifiedBy>user</cp:lastModifiedBy>
  <cp:revision>4610</cp:revision>
  <cp:lastPrinted>2024-06-19T10:57:46Z</cp:lastPrinted>
  <dcterms:created xsi:type="dcterms:W3CDTF">2006-06-27T09:16:39Z</dcterms:created>
  <dcterms:modified xsi:type="dcterms:W3CDTF">2024-09-23T03:05:20Z</dcterms:modified>
</cp:coreProperties>
</file>