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723" r:id="rId2"/>
    <p:sldMasterId id="2147483735" r:id="rId3"/>
  </p:sldMasterIdLst>
  <p:notesMasterIdLst>
    <p:notesMasterId r:id="rId25"/>
  </p:notesMasterIdLst>
  <p:handoutMasterIdLst>
    <p:handoutMasterId r:id="rId26"/>
  </p:handoutMasterIdLst>
  <p:sldIdLst>
    <p:sldId id="626" r:id="rId4"/>
    <p:sldId id="821" r:id="rId5"/>
    <p:sldId id="804" r:id="rId6"/>
    <p:sldId id="815" r:id="rId7"/>
    <p:sldId id="782" r:id="rId8"/>
    <p:sldId id="696" r:id="rId9"/>
    <p:sldId id="779" r:id="rId10"/>
    <p:sldId id="820" r:id="rId11"/>
    <p:sldId id="814" r:id="rId12"/>
    <p:sldId id="818" r:id="rId13"/>
    <p:sldId id="817" r:id="rId14"/>
    <p:sldId id="784" r:id="rId15"/>
    <p:sldId id="783" r:id="rId16"/>
    <p:sldId id="822" r:id="rId17"/>
    <p:sldId id="833" r:id="rId18"/>
    <p:sldId id="755" r:id="rId19"/>
    <p:sldId id="768" r:id="rId20"/>
    <p:sldId id="834" r:id="rId21"/>
    <p:sldId id="839" r:id="rId22"/>
    <p:sldId id="840" r:id="rId23"/>
    <p:sldId id="841" r:id="rId24"/>
  </p:sldIdLst>
  <p:sldSz cx="9144000" cy="6858000" type="screen4x3"/>
  <p:notesSz cx="6797675" cy="9928225"/>
  <p:defaultTextStyle>
    <a:defPPr>
      <a:defRPr lang="zh-TW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002060"/>
    <a:srgbClr val="FFFF99"/>
    <a:srgbClr val="DBF8F9"/>
    <a:srgbClr val="ABFFF7"/>
    <a:srgbClr val="66FFFF"/>
    <a:srgbClr val="000099"/>
    <a:srgbClr val="FFFFFF"/>
    <a:srgbClr val="3634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9400" autoAdjust="0"/>
  </p:normalViewPr>
  <p:slideViewPr>
    <p:cSldViewPr snapToGrid="0">
      <p:cViewPr varScale="1">
        <p:scale>
          <a:sx n="97" d="100"/>
          <a:sy n="97" d="100"/>
        </p:scale>
        <p:origin x="1210" y="86"/>
      </p:cViewPr>
      <p:guideLst>
        <p:guide orient="horz" pos="2183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334"/>
    </p:cViewPr>
  </p:sorterViewPr>
  <p:notesViewPr>
    <p:cSldViewPr snapToGrid="0">
      <p:cViewPr varScale="1">
        <p:scale>
          <a:sx n="74" d="100"/>
          <a:sy n="74" d="100"/>
        </p:scale>
        <p:origin x="3354" y="60"/>
      </p:cViewPr>
      <p:guideLst>
        <p:guide orient="horz" pos="3128"/>
        <p:guide pos="214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1" y="1"/>
            <a:ext cx="2945659" cy="49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54" y="1"/>
            <a:ext cx="2945659" cy="49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1" y="9430094"/>
            <a:ext cx="2945659" cy="49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54" y="9430094"/>
            <a:ext cx="2945659" cy="49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A3C1836-1D35-4551-B5A9-6FD8CCC5FF5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0060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1" y="1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54" y="1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3AF2CE5-511B-4E6F-A6C4-807EE711B3E8}" type="datetimeFigureOut">
              <a:rPr lang="zh-TW" altLang="en-US"/>
              <a:pPr>
                <a:defRPr/>
              </a:pPr>
              <a:t>2024/9/23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75" y="4715915"/>
            <a:ext cx="5438139" cy="446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1" y="9430094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54" y="9430094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EB41366-FE2A-4E2F-94BC-6DB0CE3C5E6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00721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00C6E-B47C-4212-964B-B422CF3A9F49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29172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02753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七月份新增</a:t>
            </a:r>
            <a:r>
              <a:rPr lang="en-US" altLang="zh-TW" dirty="0"/>
              <a:t>N301AA </a:t>
            </a:r>
            <a:r>
              <a:rPr lang="zh-TW" altLang="en-US" dirty="0"/>
              <a:t>環構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08338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36615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110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叡藝呆帳沖銷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和解討回款    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(MN6500  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損失與賠償動支數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8075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8766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1666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7216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0508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8304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3956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1289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399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4110038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138" y="2338388"/>
            <a:ext cx="7772400" cy="765175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4000" b="0" noProof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</a:lstStyle>
          <a:p>
            <a:pPr lv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9138" y="3598863"/>
            <a:ext cx="7013575" cy="9144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 lvl="0"/>
            <a:r>
              <a:rPr lang="zh-TW" altLang="en-US" noProof="0" dirty="0"/>
              <a:t>按一下以編輯母片副標題樣式</a:t>
            </a:r>
          </a:p>
        </p:txBody>
      </p:sp>
      <p:pic>
        <p:nvPicPr>
          <p:cNvPr id="10" name="Picture 28" descr="itri_CEL_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8" y="44603"/>
            <a:ext cx="1678774" cy="38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圖片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 dirty="0"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kumimoji="1" lang="zh-TW" altLang="en-US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工業技術研究院機密資料 禁止複製、轉載、外流</a:t>
            </a:r>
            <a:r>
              <a:rPr kumimoji="1" lang="zh-TW" altLang="en-US" sz="1000" b="0" i="0" kern="1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  </a:t>
            </a:r>
            <a:r>
              <a:rPr kumimoji="1" lang="en-US" altLang="zh-TW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ITRI CONFIDENTIAL DOCUMENT DO NOT COPY OR DISTRIBUTE</a:t>
            </a:r>
            <a:endParaRPr lang="zh-TW" altLang="en-US" sz="1000" dirty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4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5878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29413" y="493612"/>
            <a:ext cx="2092325" cy="5897663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0850" y="493612"/>
            <a:ext cx="6126163" cy="5897663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03894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4110038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138" y="2338388"/>
            <a:ext cx="7772400" cy="765175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4000" b="0" noProof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</a:lstStyle>
          <a:p>
            <a:pPr lv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9138" y="3598863"/>
            <a:ext cx="7013575" cy="9144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 lvl="0"/>
            <a:r>
              <a:rPr lang="zh-TW" altLang="en-US" noProof="0" dirty="0"/>
              <a:t>按一下以編輯母片副標題樣式</a:t>
            </a:r>
          </a:p>
        </p:txBody>
      </p:sp>
      <p:pic>
        <p:nvPicPr>
          <p:cNvPr id="10" name="Picture 28" descr="itri_CEL_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8" y="44603"/>
            <a:ext cx="1678774" cy="38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圖片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 dirty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lang="zh-TW" altLang="en-US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</a:t>
            </a:r>
            <a:r>
              <a:rPr lang="en-US" altLang="zh-TW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ITRI CONFIDENTIAL DOCUMENT DO NOT COPY OR DISTRIBUTE</a:t>
            </a:r>
            <a:endParaRPr lang="zh-TW" altLang="en-US" sz="1000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4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703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450850" y="1285592"/>
            <a:ext cx="8369300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282639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pattFill prst="pct5">
          <a:fgClr>
            <a:srgbClr val="ABE9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23456\Desktop\未命名-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1008"/>
            <a:ext cx="276225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034518"/>
            <a:ext cx="7772400" cy="778358"/>
          </a:xfrm>
        </p:spPr>
        <p:txBody>
          <a:bodyPr anchor="t"/>
          <a:lstStyle>
            <a:lvl1pPr algn="l">
              <a:defRPr sz="4000" b="0" cap="all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812875"/>
            <a:ext cx="7772400" cy="670884"/>
          </a:xfrm>
        </p:spPr>
        <p:txBody>
          <a:bodyPr anchor="t"/>
          <a:lstStyle>
            <a:lvl1pPr marL="0" indent="0" algn="l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kumimoji="1" lang="zh-TW" altLang="en-US" sz="2000" b="0" noProof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11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lang="zh-TW" altLang="en-US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</a:t>
            </a:r>
            <a:r>
              <a:rPr lang="en-US" altLang="zh-TW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ITRI CONFIDENTIAL DOCUMENT DO NOT COPY OR DISTRIBUTE</a:t>
            </a:r>
            <a:endParaRPr lang="zh-TW" altLang="en-US" sz="1000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4" name="圖片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53" descr="itri_CEL_C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6433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8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970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10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lang="zh-TW" altLang="en-US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</a:t>
            </a:r>
            <a:r>
              <a:rPr lang="en-US" altLang="zh-TW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ITRI CONFIDENTIAL DOCUMENT DO NOT COPY OR DISTRIBUTE</a:t>
            </a:r>
            <a:endParaRPr lang="zh-TW" altLang="en-US" sz="1000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53" descr="itri_CEL_C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0747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4668"/>
            <a:ext cx="8229600" cy="63500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3" name="內容版面配置區 8"/>
          <p:cNvSpPr>
            <a:spLocks noGrp="1"/>
          </p:cNvSpPr>
          <p:nvPr>
            <p:ph sz="quarter" idx="14"/>
          </p:nvPr>
        </p:nvSpPr>
        <p:spPr>
          <a:xfrm>
            <a:off x="4646612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627703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31994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694044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3576638" y="531994"/>
            <a:ext cx="5430837" cy="5853113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3560907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397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346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450850" y="1285592"/>
            <a:ext cx="8369300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1614302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29413" y="493612"/>
            <a:ext cx="2092325" cy="5897663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0850" y="493612"/>
            <a:ext cx="6126163" cy="5897663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3067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z="1350">
              <a:solidFill>
                <a:srgbClr val="000000"/>
              </a:solidFill>
            </a:endParaRPr>
          </a:p>
        </p:txBody>
      </p:sp>
      <p:pic>
        <p:nvPicPr>
          <p:cNvPr id="7" name="Picture 53" descr="itri_CEL_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9" y="109540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4"/>
          <p:cNvSpPr txBox="1">
            <a:spLocks noChangeArrowheads="1"/>
          </p:cNvSpPr>
          <p:nvPr userDrawn="1"/>
        </p:nvSpPr>
        <p:spPr bwMode="auto">
          <a:xfrm>
            <a:off x="790004" y="6604002"/>
            <a:ext cx="5009706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r>
              <a:rPr lang="zh-TW" altLang="en-US" sz="75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  </a:t>
            </a:r>
            <a:r>
              <a:rPr lang="en-US" altLang="zh-TW" sz="75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│ ITRI  CONFIDENTIAL  DOCUMENT  DO  NOT  COPY  OR  DISTRIBUTE </a:t>
            </a:r>
            <a:endParaRPr lang="zh-TW" altLang="en-US" sz="75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9" name="Picture 16" descr="限閱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764" y="109538"/>
            <a:ext cx="777875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43"/>
          <p:cNvSpPr>
            <a:spLocks noGrp="1" noChangeArrowheads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 algn="ctr">
              <a:defRPr sz="3000" smtClean="0"/>
            </a:lvl1pPr>
          </a:lstStyle>
          <a:p>
            <a:pPr lv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17412" name="Rectangle 4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100" smtClean="0"/>
            </a:lvl1pPr>
          </a:lstStyle>
          <a:p>
            <a:pPr lvl="0"/>
            <a:r>
              <a:rPr lang="zh-TW" altLang="en-US" noProof="0" dirty="0"/>
              <a:t>按一下以編輯母片副標題樣式</a:t>
            </a:r>
          </a:p>
        </p:txBody>
      </p:sp>
      <p:sp>
        <p:nvSpPr>
          <p:cNvPr id="10" name="Rectangle 45"/>
          <p:cNvSpPr>
            <a:spLocks noGrp="1" noChangeArrowheads="1"/>
          </p:cNvSpPr>
          <p:nvPr>
            <p:ph type="dt" sz="half" idx="10"/>
          </p:nvPr>
        </p:nvSpPr>
        <p:spPr>
          <a:xfrm>
            <a:off x="7486650" y="6667500"/>
            <a:ext cx="781050" cy="185738"/>
          </a:xfrm>
        </p:spPr>
        <p:txBody>
          <a:bodyPr/>
          <a:lstStyle>
            <a:lvl1pPr>
              <a:defRPr sz="750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FBB7D60A-819C-4015-A4AC-1005A67FCECD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2024/9/23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11" name="Rectangle 46"/>
          <p:cNvSpPr>
            <a:spLocks noGrp="1" noChangeArrowheads="1"/>
          </p:cNvSpPr>
          <p:nvPr>
            <p:ph type="ftr" sz="quarter" idx="11"/>
          </p:nvPr>
        </p:nvSpPr>
        <p:spPr>
          <a:xfrm>
            <a:off x="19050" y="6388102"/>
            <a:ext cx="2895600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2" name="Rectangle 4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96301" y="6627815"/>
            <a:ext cx="600075" cy="225425"/>
          </a:xfrm>
        </p:spPr>
        <p:txBody>
          <a:bodyPr/>
          <a:lstStyle>
            <a:lvl1pPr>
              <a:defRPr sz="750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6F66E05F-ADAE-4373-A8DC-7BBAC59E59CD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048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0DF9D-8B69-445C-953B-96609147D56C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2024/9/23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BCA6C-749B-4F2C-BA0A-0587394BA248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1287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ctr">
              <a:defRPr sz="3000" b="0" cap="all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66CD5-B0E4-4BF6-A8A5-3F3E6F32EEAB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2024/9/23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462B1-0D9B-4AA9-B2D6-ED6839478C91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4439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1" y="1439864"/>
            <a:ext cx="4105275" cy="47577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14876" y="1439864"/>
            <a:ext cx="4106863" cy="47577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AEF4D-E132-4625-977E-ED4683828A6B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2024/9/23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C76E7-64CA-4A18-9F1D-7FF62C8DFE22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0155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13E3A-CD95-4EA5-961C-22B2B8F5631C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2024/9/23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88307-FA96-4094-BFFD-1B0927A1F1D9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1995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5C098-CC3A-420A-9003-5106F5AB27E8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2024/9/23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3E17D-D138-45A5-9EC8-F54BEB97B679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46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pattFill prst="pct5">
          <a:fgClr>
            <a:srgbClr val="ABE9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23456\Desktop\未命名-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1008"/>
            <a:ext cx="276225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034518"/>
            <a:ext cx="7772400" cy="778358"/>
          </a:xfrm>
        </p:spPr>
        <p:txBody>
          <a:bodyPr anchor="t"/>
          <a:lstStyle>
            <a:lvl1pPr algn="l">
              <a:defRPr sz="4000" b="0" cap="all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812875"/>
            <a:ext cx="7772400" cy="670884"/>
          </a:xfrm>
        </p:spPr>
        <p:txBody>
          <a:bodyPr anchor="t"/>
          <a:lstStyle>
            <a:lvl1pPr marL="0" indent="0" algn="l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kumimoji="1" lang="zh-TW" altLang="en-US" sz="2000" b="0" noProof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1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kumimoji="1" lang="zh-TW" altLang="en-US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工業技術研究院機密資料 禁止複製、轉載、外流</a:t>
            </a:r>
            <a:r>
              <a:rPr kumimoji="1" lang="zh-TW" altLang="en-US" sz="1000" b="0" i="0" kern="1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  </a:t>
            </a:r>
            <a:r>
              <a:rPr kumimoji="1" lang="en-US" altLang="zh-TW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ITRI CONFIDENTIAL DOCUMENT DO NOT COPY OR DISTRIBUTE</a:t>
            </a:r>
            <a:endParaRPr lang="zh-TW" altLang="en-US" sz="1000" dirty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4" name="圖片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53" descr="itri_CEL_C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045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96148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anose="020F0502020204030204" pitchFamily="34" charset="0"/>
            </a:endParaRP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0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kumimoji="1" lang="zh-TW" altLang="en-US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工業技術研究院機密資料 禁止複製、轉載、外流</a:t>
            </a:r>
            <a:r>
              <a:rPr kumimoji="1" lang="zh-TW" altLang="en-US" sz="1000" b="0" i="0" kern="1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  </a:t>
            </a:r>
            <a:r>
              <a:rPr kumimoji="1" lang="en-US" altLang="zh-TW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ITRI CONFIDENTIAL DOCUMENT DO NOT COPY OR DISTRIBUTE</a:t>
            </a:r>
            <a:endParaRPr lang="zh-TW" altLang="en-US" sz="1000" dirty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53" descr="itri_CEL_C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8123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4668"/>
            <a:ext cx="8229600" cy="63500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3" name="內容版面配置區 8"/>
          <p:cNvSpPr>
            <a:spLocks noGrp="1"/>
          </p:cNvSpPr>
          <p:nvPr>
            <p:ph sz="quarter" idx="14"/>
          </p:nvPr>
        </p:nvSpPr>
        <p:spPr>
          <a:xfrm>
            <a:off x="4646612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76441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31994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694044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3576638" y="531994"/>
            <a:ext cx="5430837" cy="5853113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57411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1133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33967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0" descr="E版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89862"/>
            <a:ext cx="8369300" cy="69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dirty="0"/>
              <a:t>按一下以編輯母片標題樣式</a:t>
            </a:r>
          </a:p>
        </p:txBody>
      </p:sp>
      <p:sp>
        <p:nvSpPr>
          <p:cNvPr id="29740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04925"/>
            <a:ext cx="8364538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dirty="0"/>
              <a:t>第一層</a:t>
            </a:r>
            <a:endParaRPr lang="en-US" altLang="zh-TW" noProof="0" dirty="0"/>
          </a:p>
          <a:p>
            <a:pPr lvl="1"/>
            <a:r>
              <a:rPr lang="zh-TW" altLang="en-US" noProof="0" dirty="0"/>
              <a:t>第二層</a:t>
            </a:r>
            <a:endParaRPr lang="en-US" altLang="zh-TW" noProof="0" dirty="0"/>
          </a:p>
          <a:p>
            <a:pPr lvl="2"/>
            <a:r>
              <a:rPr lang="zh-TW" altLang="en-US" noProof="0" dirty="0"/>
              <a:t>第三層</a:t>
            </a:r>
          </a:p>
          <a:p>
            <a:pPr lvl="3"/>
            <a:r>
              <a:rPr lang="zh-TW" altLang="en-US" noProof="0" dirty="0"/>
              <a:t>第四層</a:t>
            </a:r>
            <a:endParaRPr lang="en-US" altLang="zh-TW" noProof="0" dirty="0"/>
          </a:p>
          <a:p>
            <a:pPr lvl="4"/>
            <a:r>
              <a:rPr lang="zh-TW" altLang="en-US" noProof="0" dirty="0"/>
              <a:t>第五層</a:t>
            </a:r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8092" y="6391275"/>
            <a:ext cx="60960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3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6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kumimoji="1" lang="zh-TW" altLang="en-US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工業技術研究院機密資料 禁止複製、轉載、外流</a:t>
            </a:r>
            <a:r>
              <a:rPr kumimoji="1" lang="zh-TW" altLang="en-US" sz="1000" b="0" i="0" kern="1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  </a:t>
            </a:r>
            <a:r>
              <a:rPr kumimoji="1" lang="en-US" altLang="zh-TW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ITRI CONFIDENTIAL DOCUMENT DO NOT COPY OR DISTRIBUTE</a:t>
            </a:r>
            <a:endParaRPr lang="zh-TW" altLang="en-US" sz="1000" dirty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7" name="圖片 1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53" descr="itri_CEL_C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2" r:id="rId2"/>
    <p:sldLayoutId id="2147483676" r:id="rId3"/>
    <p:sldLayoutId id="2147483679" r:id="rId4"/>
    <p:sldLayoutId id="2147483680" r:id="rId5"/>
    <p:sldLayoutId id="2147483678" r:id="rId6"/>
    <p:sldLayoutId id="2147483681" r:id="rId7"/>
    <p:sldLayoutId id="2147483682" r:id="rId8"/>
    <p:sldLayoutId id="2147483683" r:id="rId9"/>
    <p:sldLayoutId id="2147483684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lang="zh-TW" altLang="en-US" sz="3600" b="0" dirty="0" smtClean="0">
          <a:solidFill>
            <a:schemeClr val="tx1"/>
          </a:solidFill>
          <a:effectLst/>
          <a:latin typeface="Calibri" panose="020F0502020204030204" pitchFamily="34" charset="0"/>
          <a:ea typeface="標楷體" panose="03000509000000000000" pitchFamily="65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61950" indent="-3619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120000"/>
        <a:buFont typeface="微軟正黑體" panose="020B0604030504040204" pitchFamily="34" charset="-120"/>
        <a:buChar char="•"/>
        <a:defRPr kumimoji="1" lang="zh-TW" altLang="en-US" sz="2800" b="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  <a:cs typeface="+mn-cs"/>
        </a:defRPr>
      </a:lvl1pPr>
      <a:lvl2pPr marL="715963" marR="0" indent="-271463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Tx/>
        <a:buFont typeface="Times New Roman" panose="02020603050405020304" pitchFamily="18" charset="0"/>
        <a:buChar char="−"/>
        <a:tabLst/>
        <a:defRPr kumimoji="1" lang="zh-TW" altLang="en-US" sz="2400" b="0" baseline="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marL="1146175" marR="0" indent="-342900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Pct val="80000"/>
        <a:buFont typeface="Wingdings" panose="05000000000000000000" pitchFamily="2" charset="2"/>
        <a:buChar char="Ø"/>
        <a:tabLst>
          <a:tab pos="1077913" algn="l"/>
        </a:tabLst>
        <a:defRPr kumimoji="1" lang="zh-TW" altLang="en-US" sz="200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marL="1349375" indent="-187325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lang="zh-TW" altLang="en-US" sz="180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marL="1778000" marR="0" indent="-342900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Tx/>
        <a:buFont typeface="Wingdings" panose="05000000000000000000" pitchFamily="2" charset="2"/>
        <a:buChar char="ü"/>
        <a:tabLst/>
        <a:defRPr kumimoji="1" lang="zh-TW" altLang="en-US" sz="1800" noProof="0" dirty="0" smtClean="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0" descr="E版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89862"/>
            <a:ext cx="8369300" cy="69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dirty="0"/>
              <a:t>按一下以編輯母片標題樣式</a:t>
            </a:r>
          </a:p>
        </p:txBody>
      </p:sp>
      <p:sp>
        <p:nvSpPr>
          <p:cNvPr id="29740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04925"/>
            <a:ext cx="8364538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dirty="0"/>
              <a:t>第一層</a:t>
            </a:r>
            <a:endParaRPr lang="en-US" altLang="zh-TW" noProof="0" dirty="0"/>
          </a:p>
          <a:p>
            <a:pPr lvl="1"/>
            <a:r>
              <a:rPr lang="zh-TW" altLang="en-US" noProof="0" dirty="0"/>
              <a:t>第二層</a:t>
            </a:r>
            <a:endParaRPr lang="en-US" altLang="zh-TW" noProof="0" dirty="0"/>
          </a:p>
          <a:p>
            <a:pPr lvl="2"/>
            <a:r>
              <a:rPr lang="zh-TW" altLang="en-US" noProof="0" dirty="0"/>
              <a:t>第三層</a:t>
            </a:r>
          </a:p>
          <a:p>
            <a:pPr lvl="3"/>
            <a:r>
              <a:rPr lang="zh-TW" altLang="en-US" noProof="0" dirty="0"/>
              <a:t>第四層</a:t>
            </a:r>
            <a:endParaRPr lang="en-US" altLang="zh-TW" noProof="0" dirty="0"/>
          </a:p>
          <a:p>
            <a:pPr lvl="4"/>
            <a:r>
              <a:rPr lang="zh-TW" altLang="en-US" noProof="0" dirty="0"/>
              <a:t>第五層</a:t>
            </a:r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8092" y="6391275"/>
            <a:ext cx="60960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3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16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lang="zh-TW" altLang="en-US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</a:t>
            </a:r>
            <a:r>
              <a:rPr lang="en-US" altLang="zh-TW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ITRI CONFIDENTIAL DOCUMENT DO NOT COPY OR DISTRIBUTE</a:t>
            </a:r>
            <a:endParaRPr lang="zh-TW" altLang="en-US" sz="1000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7" name="圖片 1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53" descr="itri_CEL_C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663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lang="zh-TW" altLang="en-US" sz="3600" b="0" dirty="0" smtClean="0">
          <a:solidFill>
            <a:schemeClr val="tx1"/>
          </a:solidFill>
          <a:effectLst/>
          <a:latin typeface="Calibri" panose="020F0502020204030204" pitchFamily="34" charset="0"/>
          <a:ea typeface="標楷體" panose="03000509000000000000" pitchFamily="65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61950" indent="-3619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120000"/>
        <a:buFont typeface="微軟正黑體" panose="020B0604030504040204" pitchFamily="34" charset="-120"/>
        <a:buChar char="•"/>
        <a:defRPr kumimoji="1" lang="zh-TW" altLang="en-US" sz="2800" b="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  <a:cs typeface="+mn-cs"/>
        </a:defRPr>
      </a:lvl1pPr>
      <a:lvl2pPr marL="715963" marR="0" indent="-271463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Tx/>
        <a:buFont typeface="Times New Roman" panose="02020603050405020304" pitchFamily="18" charset="0"/>
        <a:buChar char="−"/>
        <a:tabLst/>
        <a:defRPr kumimoji="1" lang="zh-TW" altLang="en-US" sz="2400" b="0" baseline="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marL="1146175" marR="0" indent="-342900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Pct val="80000"/>
        <a:buFont typeface="Wingdings" panose="05000000000000000000" pitchFamily="2" charset="2"/>
        <a:buChar char="Ø"/>
        <a:tabLst>
          <a:tab pos="1077913" algn="l"/>
        </a:tabLst>
        <a:defRPr kumimoji="1" lang="zh-TW" altLang="en-US" sz="200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marL="1349375" indent="-187325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lang="zh-TW" altLang="en-US" sz="180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marL="1778000" marR="0" indent="-342900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Tx/>
        <a:buFont typeface="Wingdings" panose="05000000000000000000" pitchFamily="2" charset="2"/>
        <a:buChar char="ü"/>
        <a:tabLst/>
        <a:defRPr kumimoji="1" lang="zh-TW" altLang="en-US" sz="1800" noProof="0" dirty="0" smtClean="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z="135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338139" y="550863"/>
            <a:ext cx="8520112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39864"/>
            <a:ext cx="8364538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9741" name="Rectangle 4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05588" y="6619877"/>
            <a:ext cx="18002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75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5A4040ED-C257-4583-A032-66B9B3CA58E5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2024/9/23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" y="6391275"/>
            <a:ext cx="3173413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050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72500" y="6619877"/>
            <a:ext cx="5715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75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440E3C65-C5A6-4AC8-BE30-3C413B94452B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1035" name="Text Box 19"/>
          <p:cNvSpPr txBox="1">
            <a:spLocks noChangeArrowheads="1"/>
          </p:cNvSpPr>
          <p:nvPr userDrawn="1"/>
        </p:nvSpPr>
        <p:spPr bwMode="auto">
          <a:xfrm>
            <a:off x="-45696" y="6618288"/>
            <a:ext cx="4506362" cy="196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defRPr/>
            </a:pPr>
            <a:r>
              <a:rPr lang="zh-TW" altLang="en-US" sz="675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  </a:t>
            </a:r>
            <a:r>
              <a:rPr lang="en-US" altLang="zh-TW" sz="675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│ ITRI  CONFIDENTIAL  DOCUMENT  DO  NOT  COPY  OR  DISTRIBUTE </a:t>
            </a:r>
            <a:endParaRPr lang="zh-TW" altLang="en-US" sz="675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4" name="Picture 49" descr="itri_CEL_A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" y="0"/>
            <a:ext cx="1475655" cy="341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7224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3450">
          <a:solidFill>
            <a:schemeClr val="tx2"/>
          </a:solidFill>
          <a:latin typeface="Arial" charset="0"/>
          <a:ea typeface="微軟正黑體" pitchFamily="34" charset="-12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345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345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345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kumimoji="1" sz="15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emf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401618" y="2492375"/>
            <a:ext cx="7546995" cy="1402731"/>
            <a:chOff x="0" y="1536"/>
            <a:chExt cx="5675" cy="663"/>
          </a:xfrm>
        </p:grpSpPr>
        <p:grpSp>
          <p:nvGrpSpPr>
            <p:cNvPr id="19462" name="Group 4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9469" name="Rectangle 5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rgbClr val="7676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70" name="Rectangle 6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 sz="2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9463" name="Group 7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9467" name="Rectangle 8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68" name="Rectangle 9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 sz="20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9464" name="Rectangle 10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2000">
                <a:solidFill>
                  <a:srgbClr val="000000"/>
                </a:solidFill>
              </a:endParaRPr>
            </a:p>
          </p:txBody>
        </p:sp>
        <p:sp>
          <p:nvSpPr>
            <p:cNvPr id="19465" name="Rectangle 11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2000">
                <a:solidFill>
                  <a:srgbClr val="000000"/>
                </a:solidFill>
              </a:endParaRPr>
            </a:p>
          </p:txBody>
        </p:sp>
        <p:sp>
          <p:nvSpPr>
            <p:cNvPr id="19466" name="Rectangle 12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19460" name="Rectangle 13"/>
          <p:cNvSpPr>
            <a:spLocks noChangeArrowheads="1"/>
          </p:cNvSpPr>
          <p:nvPr/>
        </p:nvSpPr>
        <p:spPr bwMode="auto">
          <a:xfrm>
            <a:off x="564149" y="1827192"/>
            <a:ext cx="7772400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服務系統科技中心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4800" b="1" dirty="0">
              <a:solidFill>
                <a:srgbClr val="000066"/>
              </a:solidFill>
              <a:ea typeface="標楷體" pitchFamily="65" charset="-12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3200" b="1" dirty="0">
                <a:solidFill>
                  <a:srgbClr val="000066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 </a:t>
            </a:r>
            <a:r>
              <a:rPr kumimoji="1" lang="zh-TW" altLang="en-US" sz="3200" b="1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財務報告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800" b="1" dirty="0">
                <a:solidFill>
                  <a:srgbClr val="000066"/>
                </a:solidFill>
                <a:latin typeface="Times New Roman" pitchFamily="18" charset="0"/>
                <a:ea typeface="標楷體" pitchFamily="65" charset="-120"/>
              </a:rPr>
              <a:t> </a:t>
            </a:r>
            <a:br>
              <a:rPr kumimoji="1" lang="zh-TW" altLang="en-US" sz="4800" b="1" dirty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</a:rPr>
            </a:br>
            <a:endParaRPr kumimoji="1" lang="zh-TW" altLang="en-US" sz="4800" b="1" dirty="0">
              <a:solidFill>
                <a:srgbClr val="80000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2154126" y="5672014"/>
            <a:ext cx="3619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/>
              <a:t>                   </a:t>
            </a:r>
            <a:r>
              <a:rPr lang="zh-TW" altLang="en-US" sz="1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日期</a:t>
            </a:r>
            <a:r>
              <a:rPr lang="en-US" altLang="zh-TW" sz="1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  113.09.23</a:t>
            </a:r>
            <a:endParaRPr lang="zh-TW" altLang="en-US" sz="14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457219" y="5278487"/>
            <a:ext cx="21306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報告人</a:t>
            </a:r>
            <a:r>
              <a:rPr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葉燕燕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02535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492001" y="182518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r>
              <a:rPr lang="zh-TW" altLang="en-US" b="1" dirty="0">
                <a:solidFill>
                  <a:srgbClr val="002060"/>
                </a:solidFill>
                <a:latin typeface="+mj-ea"/>
                <a:ea typeface="+mj-ea"/>
              </a:rPr>
              <a:t>洽談中企業收入</a:t>
            </a:r>
            <a:endParaRPr lang="zh-TW" altLang="en-US" sz="28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1DA8534-A63C-4238-9F91-307BC969A5E2}"/>
              </a:ext>
            </a:extLst>
          </p:cNvPr>
          <p:cNvSpPr txBox="1"/>
          <p:nvPr/>
        </p:nvSpPr>
        <p:spPr>
          <a:xfrm>
            <a:off x="7251577" y="558539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51DBF9E-99A3-4351-859E-49921BC40250}"/>
              </a:ext>
            </a:extLst>
          </p:cNvPr>
          <p:cNvSpPr txBox="1"/>
          <p:nvPr/>
        </p:nvSpPr>
        <p:spPr>
          <a:xfrm>
            <a:off x="4083269" y="5257800"/>
            <a:ext cx="2609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ˊ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9C80369C-AB01-4B38-9762-53653B65F5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896" y="906087"/>
            <a:ext cx="8538208" cy="5569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383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492001" y="182518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r>
              <a:rPr lang="zh-TW" altLang="en-US" b="1" dirty="0">
                <a:solidFill>
                  <a:srgbClr val="002060"/>
                </a:solidFill>
                <a:latin typeface="+mj-ea"/>
                <a:ea typeface="+mj-ea"/>
              </a:rPr>
              <a:t>洽談中企業收入</a:t>
            </a:r>
            <a:endParaRPr lang="zh-TW" altLang="en-US" sz="28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1DA8534-A63C-4238-9F91-307BC969A5E2}"/>
              </a:ext>
            </a:extLst>
          </p:cNvPr>
          <p:cNvSpPr txBox="1"/>
          <p:nvPr/>
        </p:nvSpPr>
        <p:spPr>
          <a:xfrm>
            <a:off x="7251577" y="558539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51DBF9E-99A3-4351-859E-49921BC40250}"/>
              </a:ext>
            </a:extLst>
          </p:cNvPr>
          <p:cNvSpPr txBox="1"/>
          <p:nvPr/>
        </p:nvSpPr>
        <p:spPr>
          <a:xfrm>
            <a:off x="4083269" y="5257800"/>
            <a:ext cx="2609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ˊ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001" y="931025"/>
            <a:ext cx="8336115" cy="539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518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1350771" y="373449"/>
            <a:ext cx="6122121" cy="7095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各組營收預測數</a:t>
            </a:r>
          </a:p>
          <a:p>
            <a:endParaRPr lang="zh-TW" alt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1335" y="566677"/>
            <a:ext cx="829128" cy="323116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86A58B5B-EFB9-4DD2-BFED-C2CF5FDBFF83}"/>
              </a:ext>
            </a:extLst>
          </p:cNvPr>
          <p:cNvSpPr txBox="1"/>
          <p:nvPr/>
        </p:nvSpPr>
        <p:spPr>
          <a:xfrm>
            <a:off x="690842" y="6247655"/>
            <a:ext cx="8453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zh-TW" altLang="en-US" sz="1200" dirty="0">
                <a:latin typeface="+mj-ea"/>
                <a:ea typeface="+mj-ea"/>
              </a:rPr>
              <a:t>  註</a:t>
            </a:r>
            <a:r>
              <a:rPr lang="en-US" altLang="zh-TW" sz="1200" dirty="0">
                <a:latin typeface="+mj-ea"/>
                <a:ea typeface="+mj-ea"/>
              </a:rPr>
              <a:t>:A</a:t>
            </a:r>
            <a:r>
              <a:rPr lang="zh-TW" altLang="en-US" sz="1200" dirty="0">
                <a:latin typeface="+mj-ea"/>
                <a:ea typeface="+mj-ea"/>
              </a:rPr>
              <a:t>組含豐趣股權收入</a:t>
            </a:r>
            <a:r>
              <a:rPr lang="en-US" altLang="zh-TW" sz="1200" dirty="0">
                <a:latin typeface="+mj-ea"/>
                <a:ea typeface="+mj-ea"/>
              </a:rPr>
              <a:t>3,501</a:t>
            </a:r>
            <a:r>
              <a:rPr lang="zh-TW" altLang="en-US" sz="1200" dirty="0">
                <a:latin typeface="+mj-ea"/>
                <a:ea typeface="+mj-ea"/>
              </a:rPr>
              <a:t>千元</a:t>
            </a:r>
            <a:r>
              <a:rPr lang="en-US" altLang="zh-TW" sz="1200" dirty="0">
                <a:latin typeface="+mj-ea"/>
                <a:ea typeface="+mj-ea"/>
              </a:rPr>
              <a:t>,</a:t>
            </a:r>
            <a:r>
              <a:rPr lang="zh-TW" altLang="en-US" sz="1200" dirty="0">
                <a:latin typeface="+mj-ea"/>
                <a:ea typeface="+mj-ea"/>
              </a:rPr>
              <a:t>盈餘</a:t>
            </a:r>
            <a:r>
              <a:rPr lang="en-US" altLang="zh-TW" sz="1200" dirty="0">
                <a:latin typeface="+mj-ea"/>
                <a:ea typeface="+mj-ea"/>
              </a:rPr>
              <a:t>3,358</a:t>
            </a:r>
            <a:r>
              <a:rPr lang="zh-TW" altLang="en-US" sz="1200" dirty="0">
                <a:latin typeface="+mj-ea"/>
                <a:ea typeface="+mj-ea"/>
              </a:rPr>
              <a:t>千元  </a:t>
            </a: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833" y="889792"/>
            <a:ext cx="8911167" cy="5136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940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1350771" y="341778"/>
            <a:ext cx="6122121" cy="7095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組收入預測</a:t>
            </a:r>
          </a:p>
          <a:p>
            <a:endParaRPr lang="zh-TW" alt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414201" y="5821987"/>
            <a:ext cx="3314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sz="1400" dirty="0"/>
              <a:t> 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2892" y="373449"/>
            <a:ext cx="829128" cy="32311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942" y="1125005"/>
            <a:ext cx="8556289" cy="487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422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14</a:t>
            </a:fld>
            <a:endParaRPr lang="zh-TW" altLang="en-US" dirty="0"/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0" y="1392"/>
            <a:ext cx="9038491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3600" b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科研動支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054457" y="5863368"/>
            <a:ext cx="65005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請盡早規劃資源運用，避免集中於第四季動支，降低查核風險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97655F2D-677C-484B-97C0-DD7F233527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0004" y="452178"/>
            <a:ext cx="829128" cy="323116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BCE58FBA-A365-4109-AE49-04E46D096FC8}"/>
              </a:ext>
            </a:extLst>
          </p:cNvPr>
          <p:cNvSpPr txBox="1"/>
          <p:nvPr/>
        </p:nvSpPr>
        <p:spPr>
          <a:xfrm>
            <a:off x="296332" y="6267322"/>
            <a:ext cx="8742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註：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N365JA 4/30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已結案，生醫剩餘經費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102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仟元、委外經費剩餘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335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仟元，故本年度服科累支數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5,756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仟元，總計畫動支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100%</a:t>
            </a: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A981820A-931A-413F-B1D8-CB9D769073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181" y="766567"/>
            <a:ext cx="8953309" cy="4952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258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15</a:t>
            </a:fld>
            <a:endParaRPr lang="zh-TW" altLang="en-US" dirty="0"/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0" y="25726"/>
            <a:ext cx="9038491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3600" b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知服</a:t>
            </a:r>
            <a:r>
              <a:rPr lang="en-US" altLang="zh-TW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-</a:t>
            </a:r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實報實支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1321723" y="6080354"/>
            <a:ext cx="6500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提醒盡早規劃動支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避免集中於第四季動支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降低查核風險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642D5754-1D7F-4120-98D3-19F4C820BB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4104" y="639256"/>
            <a:ext cx="829128" cy="323116"/>
          </a:xfrm>
          <a:prstGeom prst="rect">
            <a:avLst/>
          </a:prstGeom>
        </p:spPr>
      </p:pic>
      <p:pic>
        <p:nvPicPr>
          <p:cNvPr id="12" name="圖片 11">
            <a:extLst>
              <a:ext uri="{FF2B5EF4-FFF2-40B4-BE49-F238E27FC236}">
                <a16:creationId xmlns:a16="http://schemas.microsoft.com/office/drawing/2014/main" id="{37732730-E61A-4A9B-BE2B-E8E7973400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749" y="875621"/>
            <a:ext cx="7696483" cy="5106757"/>
          </a:xfrm>
          <a:prstGeom prst="rect">
            <a:avLst/>
          </a:prstGeom>
        </p:spPr>
      </p:pic>
      <p:sp>
        <p:nvSpPr>
          <p:cNvPr id="7" name="橢圓 6">
            <a:extLst>
              <a:ext uri="{FF2B5EF4-FFF2-40B4-BE49-F238E27FC236}">
                <a16:creationId xmlns:a16="http://schemas.microsoft.com/office/drawing/2014/main" id="{3DB729ED-CC4E-45F6-BE6F-D9CCE43E3D53}"/>
              </a:ext>
            </a:extLst>
          </p:cNvPr>
          <p:cNvSpPr/>
          <p:nvPr/>
        </p:nvSpPr>
        <p:spPr bwMode="auto">
          <a:xfrm>
            <a:off x="7393857" y="3569110"/>
            <a:ext cx="344129" cy="245806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AB7FBED4-3B8A-40D9-8A29-75FB31A1610F}"/>
              </a:ext>
            </a:extLst>
          </p:cNvPr>
          <p:cNvSpPr/>
          <p:nvPr/>
        </p:nvSpPr>
        <p:spPr bwMode="auto">
          <a:xfrm>
            <a:off x="7398777" y="3839498"/>
            <a:ext cx="344129" cy="245806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EEDE760C-B734-4677-BBEE-22BA9BAD95AC}"/>
              </a:ext>
            </a:extLst>
          </p:cNvPr>
          <p:cNvSpPr/>
          <p:nvPr/>
        </p:nvSpPr>
        <p:spPr bwMode="auto">
          <a:xfrm>
            <a:off x="7408609" y="4517930"/>
            <a:ext cx="344129" cy="245806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40AF0719-346C-4F95-8457-087CB8373C10}"/>
              </a:ext>
            </a:extLst>
          </p:cNvPr>
          <p:cNvSpPr/>
          <p:nvPr/>
        </p:nvSpPr>
        <p:spPr bwMode="auto">
          <a:xfrm>
            <a:off x="7413529" y="4788318"/>
            <a:ext cx="344129" cy="245806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5984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C702ED4E-3E9C-4455-A106-C31DF7CA7F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982" y="466625"/>
            <a:ext cx="9001598" cy="4767017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16</a:t>
            </a:fld>
            <a:endParaRPr lang="zh-TW" altLang="en-US" dirty="0"/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-101926" y="-97829"/>
            <a:ext cx="9038491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3600" b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應用研究</a:t>
            </a:r>
            <a:endParaRPr lang="zh-TW" altLang="en-US" sz="2400" b="1" kern="12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724691" y="5208717"/>
            <a:ext cx="6500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院及中心應研動支比例應相當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38411217-8DC5-40D0-A594-62CEDE5A62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7393" y="382376"/>
            <a:ext cx="829128" cy="323116"/>
          </a:xfrm>
          <a:prstGeom prst="rect">
            <a:avLst/>
          </a:prstGeom>
        </p:spPr>
      </p:pic>
      <p:sp>
        <p:nvSpPr>
          <p:cNvPr id="9" name="橢圓 8">
            <a:extLst>
              <a:ext uri="{FF2B5EF4-FFF2-40B4-BE49-F238E27FC236}">
                <a16:creationId xmlns:a16="http://schemas.microsoft.com/office/drawing/2014/main" id="{8A821C4E-4A5B-46D2-8CAB-58B9AF9A354B}"/>
              </a:ext>
            </a:extLst>
          </p:cNvPr>
          <p:cNvSpPr/>
          <p:nvPr/>
        </p:nvSpPr>
        <p:spPr bwMode="auto">
          <a:xfrm>
            <a:off x="8729132" y="2875330"/>
            <a:ext cx="469487" cy="228600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1" name="橢圓 10">
            <a:extLst>
              <a:ext uri="{FF2B5EF4-FFF2-40B4-BE49-F238E27FC236}">
                <a16:creationId xmlns:a16="http://schemas.microsoft.com/office/drawing/2014/main" id="{7AA3989F-5BB7-434F-A99E-6D365994AA30}"/>
              </a:ext>
            </a:extLst>
          </p:cNvPr>
          <p:cNvSpPr/>
          <p:nvPr/>
        </p:nvSpPr>
        <p:spPr bwMode="auto">
          <a:xfrm>
            <a:off x="7052268" y="2882218"/>
            <a:ext cx="407722" cy="228600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1E0D0E06-D4B0-4C1C-973A-035A1DCAD63D}"/>
              </a:ext>
            </a:extLst>
          </p:cNvPr>
          <p:cNvSpPr/>
          <p:nvPr/>
        </p:nvSpPr>
        <p:spPr bwMode="auto">
          <a:xfrm>
            <a:off x="7006918" y="1470841"/>
            <a:ext cx="469487" cy="207820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DFC2B083-F9FD-4EF0-939D-1AD41A8C77B2}"/>
              </a:ext>
            </a:extLst>
          </p:cNvPr>
          <p:cNvSpPr/>
          <p:nvPr/>
        </p:nvSpPr>
        <p:spPr bwMode="auto">
          <a:xfrm>
            <a:off x="8729132" y="1479565"/>
            <a:ext cx="409135" cy="228600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" name="橢圓 1"/>
          <p:cNvSpPr/>
          <p:nvPr/>
        </p:nvSpPr>
        <p:spPr bwMode="auto">
          <a:xfrm>
            <a:off x="6990503" y="1842770"/>
            <a:ext cx="469487" cy="207819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6" name="橢圓 15"/>
          <p:cNvSpPr/>
          <p:nvPr/>
        </p:nvSpPr>
        <p:spPr bwMode="auto">
          <a:xfrm>
            <a:off x="6976034" y="4566123"/>
            <a:ext cx="469487" cy="207819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577E7C47-71B2-4535-BA66-D3CCFFE8E7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1873" y="5726449"/>
            <a:ext cx="8671826" cy="762573"/>
          </a:xfrm>
          <a:prstGeom prst="rect">
            <a:avLst/>
          </a:prstGeom>
        </p:spPr>
      </p:pic>
      <p:sp>
        <p:nvSpPr>
          <p:cNvPr id="17" name="橢圓 16">
            <a:extLst>
              <a:ext uri="{FF2B5EF4-FFF2-40B4-BE49-F238E27FC236}">
                <a16:creationId xmlns:a16="http://schemas.microsoft.com/office/drawing/2014/main" id="{701F28B1-C8F5-4468-B0C3-88380A889F56}"/>
              </a:ext>
            </a:extLst>
          </p:cNvPr>
          <p:cNvSpPr/>
          <p:nvPr/>
        </p:nvSpPr>
        <p:spPr bwMode="auto">
          <a:xfrm>
            <a:off x="6990502" y="2110788"/>
            <a:ext cx="469487" cy="207819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2D6A487B-A333-47AD-AA10-63B50B7FA9E6}"/>
              </a:ext>
            </a:extLst>
          </p:cNvPr>
          <p:cNvSpPr txBox="1"/>
          <p:nvPr/>
        </p:nvSpPr>
        <p:spPr>
          <a:xfrm>
            <a:off x="6618273" y="6009301"/>
            <a:ext cx="606972" cy="439892"/>
          </a:xfrm>
          <a:prstGeom prst="rect">
            <a:avLst/>
          </a:prstGeom>
          <a:noFill/>
          <a:ln w="63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9778791C-5273-4789-8B20-47E5C25E671E}"/>
              </a:ext>
            </a:extLst>
          </p:cNvPr>
          <p:cNvSpPr txBox="1"/>
          <p:nvPr/>
        </p:nvSpPr>
        <p:spPr>
          <a:xfrm>
            <a:off x="7780283" y="6009301"/>
            <a:ext cx="528145" cy="466322"/>
          </a:xfrm>
          <a:prstGeom prst="rect">
            <a:avLst/>
          </a:prstGeom>
          <a:noFill/>
          <a:ln w="63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309C08F3-FB6F-44AF-8C3C-B081AA643416}"/>
              </a:ext>
            </a:extLst>
          </p:cNvPr>
          <p:cNvSpPr txBox="1"/>
          <p:nvPr/>
        </p:nvSpPr>
        <p:spPr>
          <a:xfrm>
            <a:off x="5864772" y="5289391"/>
            <a:ext cx="32979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latin typeface="+mj-ea"/>
                <a:ea typeface="+mj-ea"/>
              </a:rPr>
              <a:t>FY113 </a:t>
            </a:r>
            <a:r>
              <a:rPr lang="zh-TW" altLang="en-US" sz="1200" dirty="0">
                <a:latin typeface="+mj-ea"/>
                <a:ea typeface="+mj-ea"/>
              </a:rPr>
              <a:t>預算餘額未動支無法遞延至</a:t>
            </a:r>
            <a:r>
              <a:rPr lang="en-US" altLang="zh-TW" sz="1200" dirty="0">
                <a:latin typeface="+mj-ea"/>
                <a:ea typeface="+mj-ea"/>
              </a:rPr>
              <a:t>FY114</a:t>
            </a:r>
            <a:endParaRPr lang="zh-TW" altLang="en-US" sz="1200" dirty="0">
              <a:latin typeface="+mj-ea"/>
              <a:ea typeface="+mj-ea"/>
            </a:endParaRPr>
          </a:p>
        </p:txBody>
      </p:sp>
      <p:sp>
        <p:nvSpPr>
          <p:cNvPr id="20" name="箭號: 向下 19">
            <a:extLst>
              <a:ext uri="{FF2B5EF4-FFF2-40B4-BE49-F238E27FC236}">
                <a16:creationId xmlns:a16="http://schemas.microsoft.com/office/drawing/2014/main" id="{7F91540C-7DE6-406B-B40C-670CCFD4F357}"/>
              </a:ext>
            </a:extLst>
          </p:cNvPr>
          <p:cNvSpPr/>
          <p:nvPr/>
        </p:nvSpPr>
        <p:spPr bwMode="auto">
          <a:xfrm>
            <a:off x="6719856" y="5533380"/>
            <a:ext cx="189578" cy="127575"/>
          </a:xfrm>
          <a:prstGeom prst="downArrow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1" name="箭號: 向下 20">
            <a:extLst>
              <a:ext uri="{FF2B5EF4-FFF2-40B4-BE49-F238E27FC236}">
                <a16:creationId xmlns:a16="http://schemas.microsoft.com/office/drawing/2014/main" id="{D7FF97F2-123D-45B9-B720-686515444908}"/>
              </a:ext>
            </a:extLst>
          </p:cNvPr>
          <p:cNvSpPr/>
          <p:nvPr/>
        </p:nvSpPr>
        <p:spPr bwMode="auto">
          <a:xfrm>
            <a:off x="7988980" y="5529859"/>
            <a:ext cx="189578" cy="127575"/>
          </a:xfrm>
          <a:prstGeom prst="downArrow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57410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17</a:t>
            </a:fld>
            <a:endParaRPr lang="zh-TW" altLang="en-US" dirty="0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1301082" y="42577"/>
            <a:ext cx="6784139" cy="697538"/>
          </a:xfrm>
        </p:spPr>
        <p:txBody>
          <a:bodyPr/>
          <a:lstStyle/>
          <a:p>
            <a:r>
              <a:rPr lang="zh-TW" altLang="en-US" sz="2800" b="1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間接費用</a:t>
            </a:r>
            <a:endParaRPr lang="zh-TW" altLang="en-US" sz="2800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5F34EE3D-C9BC-4DAB-AE67-5B9EA34D1DD9}"/>
              </a:ext>
            </a:extLst>
          </p:cNvPr>
          <p:cNvSpPr txBox="1"/>
          <p:nvPr/>
        </p:nvSpPr>
        <p:spPr>
          <a:xfrm>
            <a:off x="7503734" y="515284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D151C8B-A8DD-4370-898B-BF13D2944850}"/>
              </a:ext>
            </a:extLst>
          </p:cNvPr>
          <p:cNvSpPr/>
          <p:nvPr/>
        </p:nvSpPr>
        <p:spPr>
          <a:xfrm>
            <a:off x="67733" y="6228239"/>
            <a:ext cx="16562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TW" altLang="en-US" sz="1200" dirty="0">
                <a:latin typeface="+mj-ea"/>
                <a:ea typeface="+mj-ea"/>
              </a:rPr>
              <a:t>資料截止日</a:t>
            </a:r>
            <a:r>
              <a:rPr lang="en-US" altLang="zh-TW" sz="1200" dirty="0">
                <a:latin typeface="+mj-ea"/>
                <a:ea typeface="+mj-ea"/>
              </a:rPr>
              <a:t>:113/9/20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6E7C3D5A-F27B-43AB-AAB2-70C378D29B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" y="842249"/>
            <a:ext cx="9033933" cy="5173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4736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5325F1BE-B702-4B30-8BC8-66A2FC6F8C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18</a:t>
            </a:fld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57CAC50D-5259-43B4-967C-A0D8B606ED67}"/>
              </a:ext>
            </a:extLst>
          </p:cNvPr>
          <p:cNvSpPr txBox="1"/>
          <p:nvPr/>
        </p:nvSpPr>
        <p:spPr>
          <a:xfrm>
            <a:off x="2257907" y="212834"/>
            <a:ext cx="3972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各組人事費供需預測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8CE50515-00B8-4D7E-A4DD-AA7978588050}"/>
              </a:ext>
            </a:extLst>
          </p:cNvPr>
          <p:cNvSpPr txBox="1"/>
          <p:nvPr/>
        </p:nvSpPr>
        <p:spPr>
          <a:xfrm>
            <a:off x="236483" y="4302554"/>
            <a:ext cx="4335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本表不含替代役人年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各督導主管由各組人事費支應</a:t>
            </a:r>
          </a:p>
        </p:txBody>
      </p:sp>
      <p:pic>
        <p:nvPicPr>
          <p:cNvPr id="13" name="圖片 12">
            <a:extLst>
              <a:ext uri="{FF2B5EF4-FFF2-40B4-BE49-F238E27FC236}">
                <a16:creationId xmlns:a16="http://schemas.microsoft.com/office/drawing/2014/main" id="{C1CE5130-A312-43FD-8E64-3A46ED61F4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6448" y="403232"/>
            <a:ext cx="829128" cy="323116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4F5E59D1-FF53-411C-A662-DB60B6650D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483" y="909455"/>
            <a:ext cx="8020266" cy="30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8900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8470" y="420989"/>
            <a:ext cx="7772400" cy="543488"/>
          </a:xfrm>
        </p:spPr>
        <p:txBody>
          <a:bodyPr/>
          <a:lstStyle/>
          <a:p>
            <a:r>
              <a:rPr lang="zh-TW" altLang="en-US" sz="28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應收款項</a:t>
            </a:r>
            <a:r>
              <a:rPr lang="en-US" altLang="zh-TW" sz="28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</a:t>
            </a:r>
            <a:r>
              <a:rPr lang="zh-TW" altLang="en-US" sz="28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帳齡</a:t>
            </a:r>
            <a:r>
              <a:rPr lang="en-US" altLang="zh-TW" sz="28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&gt;90</a:t>
            </a:r>
            <a:r>
              <a:rPr lang="zh-TW" altLang="en-US" sz="28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天</a:t>
            </a:r>
            <a:r>
              <a:rPr lang="en-US" altLang="zh-TW" sz="28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  <a:br>
              <a:rPr lang="en-US" altLang="zh-TW" sz="28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</a:br>
            <a:endParaRPr lang="zh-TW" altLang="en-US" sz="2800" b="1" kern="12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19</a:t>
            </a:fld>
            <a:endParaRPr lang="zh-TW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DDDCC08-CB88-4AB4-A4A0-0F20276FB47B}"/>
              </a:ext>
            </a:extLst>
          </p:cNvPr>
          <p:cNvSpPr txBox="1"/>
          <p:nvPr/>
        </p:nvSpPr>
        <p:spPr>
          <a:xfrm>
            <a:off x="792720" y="2647937"/>
            <a:ext cx="28653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latin typeface="+mj-ea"/>
                <a:ea typeface="+mj-ea"/>
              </a:rPr>
              <a:t>資料統計截止日</a:t>
            </a:r>
            <a:r>
              <a:rPr lang="en-US" altLang="zh-TW" sz="1200" dirty="0">
                <a:latin typeface="+mj-ea"/>
                <a:ea typeface="+mj-ea"/>
              </a:rPr>
              <a:t>:113/09/20</a:t>
            </a:r>
            <a:endParaRPr lang="zh-TW" altLang="en-US" sz="1200" dirty="0">
              <a:latin typeface="+mj-ea"/>
              <a:ea typeface="+mj-ea"/>
            </a:endParaRP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31EF1B62-FEB6-4AA5-8A29-E3FC74906C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084152"/>
            <a:ext cx="6553200" cy="438150"/>
          </a:xfrm>
          <a:prstGeom prst="rect">
            <a:avLst/>
          </a:prstGeom>
        </p:spPr>
      </p:pic>
      <p:sp>
        <p:nvSpPr>
          <p:cNvPr id="8" name="文字方塊 7">
            <a:extLst>
              <a:ext uri="{FF2B5EF4-FFF2-40B4-BE49-F238E27FC236}">
                <a16:creationId xmlns:a16="http://schemas.microsoft.com/office/drawing/2014/main" id="{2E0D5C5A-B77E-4EEA-ABD6-5121608D75FC}"/>
              </a:ext>
            </a:extLst>
          </p:cNvPr>
          <p:cNvSpPr txBox="1"/>
          <p:nvPr/>
        </p:nvSpPr>
        <p:spPr>
          <a:xfrm>
            <a:off x="664172" y="1465122"/>
            <a:ext cx="425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dirty="0">
                <a:latin typeface="+mn-ea"/>
                <a:ea typeface="+mn-ea"/>
              </a:rPr>
              <a:t>應收票據帳齡</a:t>
            </a:r>
            <a:r>
              <a:rPr lang="en-US" altLang="zh-TW" dirty="0">
                <a:latin typeface="+mn-ea"/>
                <a:ea typeface="+mn-ea"/>
              </a:rPr>
              <a:t>(</a:t>
            </a:r>
            <a:r>
              <a:rPr lang="zh-TW" altLang="en-US" dirty="0">
                <a:latin typeface="+mn-ea"/>
                <a:ea typeface="+mn-ea"/>
              </a:rPr>
              <a:t>票據兌現</a:t>
            </a:r>
            <a:r>
              <a:rPr lang="en-US" altLang="zh-TW" dirty="0">
                <a:latin typeface="+mn-ea"/>
                <a:ea typeface="+mn-ea"/>
              </a:rPr>
              <a:t>)</a:t>
            </a:r>
            <a:r>
              <a:rPr lang="zh-TW" altLang="en-US" dirty="0">
                <a:latin typeface="+mn-ea"/>
                <a:ea typeface="+mn-ea"/>
              </a:rPr>
              <a:t>分析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DAA2E29-ECCF-46B2-BC10-DAD75412DAFD}"/>
              </a:ext>
            </a:extLst>
          </p:cNvPr>
          <p:cNvSpPr/>
          <p:nvPr/>
        </p:nvSpPr>
        <p:spPr bwMode="auto">
          <a:xfrm>
            <a:off x="3271345" y="3097943"/>
            <a:ext cx="3507827" cy="43815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20AB406F-E191-4D6E-9192-CB420F3F5F0E}"/>
              </a:ext>
            </a:extLst>
          </p:cNvPr>
          <p:cNvSpPr txBox="1"/>
          <p:nvPr/>
        </p:nvSpPr>
        <p:spPr>
          <a:xfrm>
            <a:off x="1373859" y="1825780"/>
            <a:ext cx="6821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zh-TW" altLang="en-US" dirty="0">
                <a:latin typeface="+mj-ea"/>
                <a:ea typeface="+mj-ea"/>
              </a:rPr>
              <a:t>票據到期日長天期票據共計</a:t>
            </a:r>
            <a:r>
              <a:rPr lang="en-US" altLang="zh-TW" dirty="0">
                <a:latin typeface="+mj-ea"/>
                <a:ea typeface="+mj-ea"/>
              </a:rPr>
              <a:t>8,138</a:t>
            </a:r>
            <a:r>
              <a:rPr lang="zh-TW" altLang="en-US" dirty="0">
                <a:latin typeface="+mj-ea"/>
                <a:ea typeface="+mj-ea"/>
              </a:rPr>
              <a:t>千元，爵沛</a:t>
            </a:r>
            <a:r>
              <a:rPr lang="en-US" altLang="zh-TW" dirty="0">
                <a:latin typeface="+mj-ea"/>
                <a:ea typeface="+mj-ea"/>
              </a:rPr>
              <a:t>113/7/1</a:t>
            </a:r>
            <a:r>
              <a:rPr lang="zh-TW" altLang="en-US" dirty="0">
                <a:latin typeface="+mj-ea"/>
                <a:ea typeface="+mj-ea"/>
              </a:rPr>
              <a:t>票據曾有存款不足退票</a:t>
            </a:r>
            <a:r>
              <a:rPr lang="en-US" altLang="zh-TW" dirty="0">
                <a:latin typeface="+mj-ea"/>
                <a:ea typeface="+mj-ea"/>
              </a:rPr>
              <a:t>200</a:t>
            </a:r>
            <a:r>
              <a:rPr lang="zh-TW" altLang="en-US" dirty="0">
                <a:latin typeface="+mj-ea"/>
                <a:ea typeface="+mj-ea"/>
              </a:rPr>
              <a:t>千元情事</a:t>
            </a:r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FD747F5B-7790-4E7B-8E88-7E2E44C38C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0806" y="4105573"/>
            <a:ext cx="6248400" cy="1534294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121852" y="975240"/>
            <a:ext cx="35092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zh-TW" altLang="en-US" dirty="0">
                <a:latin typeface="+mn-ea"/>
              </a:rPr>
              <a:t>本月份無超過</a:t>
            </a:r>
            <a:r>
              <a:rPr lang="en-US" altLang="zh-TW" dirty="0">
                <a:latin typeface="+mn-ea"/>
              </a:rPr>
              <a:t>90</a:t>
            </a:r>
            <a:r>
              <a:rPr lang="zh-TW" altLang="en-US" dirty="0">
                <a:latin typeface="+mn-ea"/>
              </a:rPr>
              <a:t>天期應收帳款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6883123" y="2471349"/>
            <a:ext cx="1170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單位</a:t>
            </a:r>
            <a:r>
              <a:rPr lang="en-US" altLang="zh-TW" dirty="0"/>
              <a:t>:</a:t>
            </a:r>
            <a:r>
              <a:rPr lang="zh-TW" altLang="en-US" dirty="0"/>
              <a:t>元</a:t>
            </a:r>
          </a:p>
        </p:txBody>
      </p:sp>
    </p:spTree>
    <p:extLst>
      <p:ext uri="{BB962C8B-B14F-4D97-AF65-F5344CB8AC3E}">
        <p14:creationId xmlns:p14="http://schemas.microsoft.com/office/powerpoint/2010/main" val="1545946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285F588A-4101-4998-85E2-B286BE69D9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B35367C3-45C4-41E4-8AC3-0CE870A1F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8143" y="183975"/>
            <a:ext cx="6122121" cy="7095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收支餘絀</a:t>
            </a:r>
          </a:p>
          <a:p>
            <a:endParaRPr lang="zh-TW" altLang="en-US" sz="2800" b="1" dirty="0">
              <a:solidFill>
                <a:srgbClr val="002060"/>
              </a:solidFill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AB02FCA8-0363-4094-BED3-920ECED119F1}"/>
              </a:ext>
            </a:extLst>
          </p:cNvPr>
          <p:cNvSpPr txBox="1"/>
          <p:nvPr/>
        </p:nvSpPr>
        <p:spPr>
          <a:xfrm>
            <a:off x="7294370" y="325235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F3651AE1-13F3-4214-90AF-2DAEBA1F4D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886" y="692496"/>
            <a:ext cx="8623736" cy="4168291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72322B06-2CD0-4E25-9C95-26DC763A51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886" y="4960390"/>
            <a:ext cx="8623737" cy="159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5558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圖片 12">
            <a:extLst>
              <a:ext uri="{FF2B5EF4-FFF2-40B4-BE49-F238E27FC236}">
                <a16:creationId xmlns:a16="http://schemas.microsoft.com/office/drawing/2014/main" id="{FCC606AD-7A21-421D-92EB-2F0440A563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88" y="1018014"/>
            <a:ext cx="7770676" cy="5085475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20</a:t>
            </a:fld>
            <a:endParaRPr lang="zh-TW" altLang="en-US" dirty="0"/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0" y="252839"/>
            <a:ext cx="9038491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3600" b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收入認列超過開立發票數</a:t>
            </a:r>
            <a:endParaRPr lang="zh-TW" altLang="en-US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(BP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計畫已結束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個月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/IP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已交付完成超過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個月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</a:p>
          <a:p>
            <a:endParaRPr lang="zh-TW" altLang="en-US" sz="2000" b="1" kern="12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0B70B6D5-F72E-4FFF-A6A1-5BEA71126984}"/>
              </a:ext>
            </a:extLst>
          </p:cNvPr>
          <p:cNvSpPr txBox="1"/>
          <p:nvPr/>
        </p:nvSpPr>
        <p:spPr>
          <a:xfrm>
            <a:off x="7637749" y="4433660"/>
            <a:ext cx="1462964" cy="55399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zh-TW" altLang="en-US" sz="1000" dirty="0">
                <a:solidFill>
                  <a:srgbClr val="FF0000"/>
                </a:solidFill>
                <a:latin typeface="+mj-ea"/>
                <a:ea typeface="+mj-ea"/>
              </a:rPr>
              <a:t>合約生效</a:t>
            </a:r>
            <a:r>
              <a:rPr lang="en-US" altLang="zh-TW" sz="1000" dirty="0">
                <a:solidFill>
                  <a:srgbClr val="FF0000"/>
                </a:solidFill>
                <a:latin typeface="+mj-ea"/>
                <a:ea typeface="+mj-ea"/>
              </a:rPr>
              <a:t>(112/12/1)</a:t>
            </a:r>
            <a:r>
              <a:rPr lang="zh-TW" altLang="en-US" sz="1000" dirty="0">
                <a:solidFill>
                  <a:srgbClr val="FF0000"/>
                </a:solidFill>
                <a:latin typeface="+mj-ea"/>
                <a:ea typeface="+mj-ea"/>
              </a:rPr>
              <a:t>且收到乙方發票</a:t>
            </a:r>
            <a:r>
              <a:rPr lang="en-US" altLang="zh-TW" sz="1000" dirty="0">
                <a:solidFill>
                  <a:srgbClr val="FF0000"/>
                </a:solidFill>
                <a:latin typeface="+mj-ea"/>
                <a:ea typeface="+mj-ea"/>
              </a:rPr>
              <a:t>(</a:t>
            </a:r>
            <a:r>
              <a:rPr lang="zh-TW" altLang="en-US" sz="1000" dirty="0">
                <a:solidFill>
                  <a:srgbClr val="FF0000"/>
                </a:solidFill>
                <a:latin typeface="+mj-ea"/>
                <a:ea typeface="+mj-ea"/>
              </a:rPr>
              <a:t>待研究組確認</a:t>
            </a:r>
            <a:r>
              <a:rPr lang="en-US" altLang="zh-TW" sz="1000" dirty="0">
                <a:solidFill>
                  <a:srgbClr val="FF0000"/>
                </a:solidFill>
                <a:latin typeface="+mj-ea"/>
                <a:ea typeface="+mj-ea"/>
              </a:rPr>
              <a:t>)</a:t>
            </a:r>
            <a:endParaRPr lang="zh-TW" altLang="en-US" sz="10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cxnSp>
        <p:nvCxnSpPr>
          <p:cNvPr id="9" name="接點: 弧形 8">
            <a:extLst>
              <a:ext uri="{FF2B5EF4-FFF2-40B4-BE49-F238E27FC236}">
                <a16:creationId xmlns:a16="http://schemas.microsoft.com/office/drawing/2014/main" id="{178AF335-8A91-4580-88C2-69C9896E6E56}"/>
              </a:ext>
            </a:extLst>
          </p:cNvPr>
          <p:cNvCxnSpPr>
            <a:cxnSpLocks/>
            <a:endCxn id="7" idx="1"/>
          </p:cNvCxnSpPr>
          <p:nvPr/>
        </p:nvCxnSpPr>
        <p:spPr bwMode="auto">
          <a:xfrm>
            <a:off x="7207042" y="4503171"/>
            <a:ext cx="430707" cy="203321"/>
          </a:xfrm>
          <a:prstGeom prst="curvedConnector3">
            <a:avLst/>
          </a:prstGeom>
          <a:ln>
            <a:solidFill>
              <a:schemeClr val="accent5">
                <a:lumMod val="50000"/>
              </a:schemeClr>
            </a:solidFill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96594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21</a:t>
            </a:fld>
            <a:endParaRPr lang="zh-TW" altLang="en-US" dirty="0"/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105508" y="175946"/>
            <a:ext cx="9038491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3600" b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企業收入認列超過已開立發票數</a:t>
            </a:r>
            <a:endParaRPr lang="zh-TW" altLang="en-US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結案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90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天內及尚未結案金額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超過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萬以上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</a:p>
          <a:p>
            <a:endParaRPr lang="zh-TW" altLang="en-US" sz="2000" b="1" kern="12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672" y="778933"/>
            <a:ext cx="8703893" cy="567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104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74235EA-D3D2-4805-A8EB-0632FE2964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CBCF9711-D81D-4891-9FD0-7A802E820E13}"/>
              </a:ext>
            </a:extLst>
          </p:cNvPr>
          <p:cNvSpPr txBox="1"/>
          <p:nvPr/>
        </p:nvSpPr>
        <p:spPr>
          <a:xfrm>
            <a:off x="2701255" y="352338"/>
            <a:ext cx="3573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>
                <a:latin typeface="+mj-ea"/>
                <a:ea typeface="+mj-ea"/>
              </a:rPr>
              <a:t>  </a:t>
            </a:r>
            <a:r>
              <a:rPr lang="zh-TW" altLang="en-US" sz="3200" dirty="0">
                <a:latin typeface="+mj-ea"/>
                <a:ea typeface="+mj-ea"/>
              </a:rPr>
              <a:t>各單位餘絀達成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4C82B2B8-12B5-4F10-B23C-BA19D16F33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93" y="1032641"/>
            <a:ext cx="8907517" cy="49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688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7AA545E-99CA-4478-B064-0F191E88A1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30563844-A26A-4F0B-827F-F2E0FAC4B9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771" y="835572"/>
            <a:ext cx="8694683" cy="5040577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625231EE-A3C7-4C22-875E-D4A22A986B8B}"/>
              </a:ext>
            </a:extLst>
          </p:cNvPr>
          <p:cNvSpPr txBox="1"/>
          <p:nvPr/>
        </p:nvSpPr>
        <p:spPr>
          <a:xfrm>
            <a:off x="6180083" y="1947041"/>
            <a:ext cx="21283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u="sng" dirty="0">
                <a:latin typeface="+mj-ea"/>
                <a:ea typeface="+mj-ea"/>
              </a:rPr>
              <a:t>年度預算餘絀率</a:t>
            </a:r>
            <a:r>
              <a:rPr lang="en-US" altLang="zh-TW" sz="1600" b="1" u="sng" dirty="0">
                <a:latin typeface="+mj-ea"/>
                <a:ea typeface="+mj-ea"/>
              </a:rPr>
              <a:t>7.7%</a:t>
            </a:r>
            <a:endParaRPr lang="zh-TW" altLang="en-US" sz="1600" b="1" u="sng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48956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1350771" y="373449"/>
            <a:ext cx="6122121" cy="7095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各組收支餘絀實際數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(113/8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414201" y="5826848"/>
            <a:ext cx="3314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sz="1400" dirty="0"/>
              <a:t> 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3721" y="522571"/>
            <a:ext cx="829128" cy="323116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D9B5DA28-CF7F-47FF-BE2B-88CD9DE886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186" y="1083022"/>
            <a:ext cx="8765627" cy="4671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234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549284" y="68507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收入預測達成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依簽約進度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7448367" y="420729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AAEACBAB-A8DE-49AA-BEEA-C894DF5212D1}"/>
              </a:ext>
            </a:extLst>
          </p:cNvPr>
          <p:cNvSpPr txBox="1"/>
          <p:nvPr/>
        </p:nvSpPr>
        <p:spPr>
          <a:xfrm>
            <a:off x="261073" y="6187059"/>
            <a:ext cx="8453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zh-TW" altLang="en-US" sz="1200" dirty="0">
                <a:latin typeface="+mj-ea"/>
                <a:ea typeface="+mj-ea"/>
              </a:rPr>
              <a:t>  註</a:t>
            </a:r>
            <a:r>
              <a:rPr lang="en-US" altLang="zh-TW" sz="1200" dirty="0">
                <a:latin typeface="+mj-ea"/>
                <a:ea typeface="+mj-ea"/>
              </a:rPr>
              <a:t>1:</a:t>
            </a:r>
            <a:r>
              <a:rPr lang="zh-TW" altLang="en-US" sz="1200" dirty="0">
                <a:latin typeface="+mj-ea"/>
                <a:ea typeface="+mj-ea"/>
              </a:rPr>
              <a:t>科技研發含</a:t>
            </a:r>
            <a:r>
              <a:rPr lang="en-US" altLang="zh-TW" sz="1200" dirty="0">
                <a:latin typeface="+mj-ea"/>
                <a:ea typeface="+mj-ea"/>
              </a:rPr>
              <a:t>GAI</a:t>
            </a:r>
            <a:r>
              <a:rPr lang="zh-TW" altLang="en-US" sz="1200" dirty="0">
                <a:latin typeface="+mj-ea"/>
                <a:ea typeface="+mj-ea"/>
              </a:rPr>
              <a:t>管理規範與法治研析計畫</a:t>
            </a:r>
            <a:r>
              <a:rPr lang="en-US" altLang="zh-TW" sz="1200" dirty="0">
                <a:latin typeface="+mj-ea"/>
                <a:ea typeface="+mj-ea"/>
              </a:rPr>
              <a:t>【</a:t>
            </a:r>
            <a:r>
              <a:rPr lang="zh-TW" altLang="en-US" sz="1200" dirty="0">
                <a:latin typeface="+mj-ea"/>
                <a:ea typeface="+mj-ea"/>
              </a:rPr>
              <a:t>結餘款</a:t>
            </a:r>
            <a:r>
              <a:rPr lang="en-US" altLang="zh-TW" sz="1200" dirty="0">
                <a:latin typeface="+mj-ea"/>
                <a:ea typeface="+mj-ea"/>
              </a:rPr>
              <a:t>】</a:t>
            </a:r>
            <a:r>
              <a:rPr lang="zh-TW" altLang="en-US" sz="1200" dirty="0">
                <a:latin typeface="+mj-ea"/>
                <a:ea typeface="+mj-ea"/>
              </a:rPr>
              <a:t> </a:t>
            </a:r>
            <a:r>
              <a:rPr lang="en-US" altLang="zh-TW" sz="1200" dirty="0">
                <a:latin typeface="+mj-ea"/>
                <a:ea typeface="+mj-ea"/>
              </a:rPr>
              <a:t>13,000</a:t>
            </a:r>
            <a:r>
              <a:rPr lang="zh-TW" altLang="en-US" sz="1200" dirty="0">
                <a:latin typeface="+mj-ea"/>
                <a:ea typeface="+mj-ea"/>
              </a:rPr>
              <a:t>千元及晶創結餘款</a:t>
            </a:r>
            <a:r>
              <a:rPr lang="en-US" altLang="zh-TW" sz="1200" dirty="0">
                <a:latin typeface="+mj-ea"/>
                <a:ea typeface="+mj-ea"/>
              </a:rPr>
              <a:t>5,000</a:t>
            </a:r>
            <a:r>
              <a:rPr lang="zh-TW" altLang="en-US" sz="1200" dirty="0">
                <a:latin typeface="+mj-ea"/>
                <a:ea typeface="+mj-ea"/>
              </a:rPr>
              <a:t>千元</a:t>
            </a:r>
            <a:endParaRPr lang="en-US" altLang="zh-TW" sz="1200" dirty="0">
              <a:latin typeface="+mj-ea"/>
              <a:ea typeface="+mj-ea"/>
            </a:endParaRPr>
          </a:p>
          <a:p>
            <a:pPr algn="l"/>
            <a:r>
              <a:rPr lang="zh-TW" altLang="en-US" sz="1200" dirty="0">
                <a:latin typeface="+mj-ea"/>
                <a:ea typeface="+mj-ea"/>
              </a:rPr>
              <a:t>  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073" y="697728"/>
            <a:ext cx="8350268" cy="5303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820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492001" y="182518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營收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餘絀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1DA8534-A63C-4238-9F91-307BC969A5E2}"/>
              </a:ext>
            </a:extLst>
          </p:cNvPr>
          <p:cNvSpPr txBox="1"/>
          <p:nvPr/>
        </p:nvSpPr>
        <p:spPr>
          <a:xfrm>
            <a:off x="7251577" y="558539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" y="835539"/>
            <a:ext cx="8523731" cy="5473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697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492001" y="182518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r>
              <a:rPr lang="zh-TW" altLang="en-US" b="1" dirty="0">
                <a:solidFill>
                  <a:srgbClr val="002060"/>
                </a:solidFill>
                <a:latin typeface="+mj-ea"/>
                <a:ea typeface="+mj-ea"/>
              </a:rPr>
              <a:t>各組企業收入</a:t>
            </a:r>
            <a:endParaRPr lang="zh-TW" altLang="en-US" sz="28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1DA8534-A63C-4238-9F91-307BC969A5E2}"/>
              </a:ext>
            </a:extLst>
          </p:cNvPr>
          <p:cNvSpPr txBox="1"/>
          <p:nvPr/>
        </p:nvSpPr>
        <p:spPr>
          <a:xfrm>
            <a:off x="6886659" y="309680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51DBF9E-99A3-4351-859E-49921BC40250}"/>
              </a:ext>
            </a:extLst>
          </p:cNvPr>
          <p:cNvSpPr txBox="1"/>
          <p:nvPr/>
        </p:nvSpPr>
        <p:spPr>
          <a:xfrm>
            <a:off x="4083269" y="5257800"/>
            <a:ext cx="2609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ˊ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011" y="1122218"/>
            <a:ext cx="8097289" cy="4504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477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492001" y="182518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r>
              <a:rPr lang="zh-TW" altLang="en-US" b="1" dirty="0">
                <a:solidFill>
                  <a:srgbClr val="002060"/>
                </a:solidFill>
                <a:latin typeface="+mj-ea"/>
                <a:ea typeface="+mj-ea"/>
              </a:rPr>
              <a:t>洽談中企業收入</a:t>
            </a:r>
            <a:endParaRPr lang="zh-TW" altLang="en-US" sz="28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1DA8534-A63C-4238-9F91-307BC969A5E2}"/>
              </a:ext>
            </a:extLst>
          </p:cNvPr>
          <p:cNvSpPr txBox="1"/>
          <p:nvPr/>
        </p:nvSpPr>
        <p:spPr>
          <a:xfrm>
            <a:off x="7169310" y="480869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51DBF9E-99A3-4351-859E-49921BC40250}"/>
              </a:ext>
            </a:extLst>
          </p:cNvPr>
          <p:cNvSpPr txBox="1"/>
          <p:nvPr/>
        </p:nvSpPr>
        <p:spPr>
          <a:xfrm>
            <a:off x="4083269" y="5257800"/>
            <a:ext cx="2609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ˊ</a:t>
            </a: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619" y="864524"/>
            <a:ext cx="8785275" cy="5632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218067"/>
      </p:ext>
    </p:extLst>
  </p:cSld>
  <p:clrMapOvr>
    <a:masterClrMapping/>
  </p:clrMapOvr>
</p:sld>
</file>

<file path=ppt/theme/theme1.xml><?xml version="1.0" encoding="utf-8"?>
<a:theme xmlns:a="http://schemas.openxmlformats.org/drawingml/2006/main" name="簡報內頁">
  <a:themeElements>
    <a:clrScheme name="自訂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2436B"/>
      </a:accent1>
      <a:accent2>
        <a:srgbClr val="DE3E42"/>
      </a:accent2>
      <a:accent3>
        <a:srgbClr val="0083B8"/>
      </a:accent3>
      <a:accent4>
        <a:srgbClr val="2A967A"/>
      </a:accent4>
      <a:accent5>
        <a:srgbClr val="C25A20"/>
      </a:accent5>
      <a:accent6>
        <a:srgbClr val="07797F"/>
      </a:accent6>
      <a:hlink>
        <a:srgbClr val="CC5F22"/>
      </a:hlink>
      <a:folHlink>
        <a:srgbClr val="8C6A4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簡報內頁">
  <a:themeElements>
    <a:clrScheme name="自訂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2436B"/>
      </a:accent1>
      <a:accent2>
        <a:srgbClr val="DE3E42"/>
      </a:accent2>
      <a:accent3>
        <a:srgbClr val="0083B8"/>
      </a:accent3>
      <a:accent4>
        <a:srgbClr val="2A967A"/>
      </a:accent4>
      <a:accent5>
        <a:srgbClr val="C25A20"/>
      </a:accent5>
      <a:accent6>
        <a:srgbClr val="07797F"/>
      </a:accent6>
      <a:hlink>
        <a:srgbClr val="CC5F22"/>
      </a:hlink>
      <a:folHlink>
        <a:srgbClr val="8C6A4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TRI_pptB_中英文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39386</TotalTime>
  <Words>498</Words>
  <Application>Microsoft Office PowerPoint</Application>
  <PresentationFormat>如螢幕大小 (4:3)</PresentationFormat>
  <Paragraphs>94</Paragraphs>
  <Slides>21</Slides>
  <Notes>13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21</vt:i4>
      </vt:variant>
    </vt:vector>
  </HeadingPairs>
  <TitlesOfParts>
    <vt:vector size="30" baseType="lpstr">
      <vt:lpstr>微軟正黑體</vt:lpstr>
      <vt:lpstr>標楷體</vt:lpstr>
      <vt:lpstr>Arial</vt:lpstr>
      <vt:lpstr>Calibri</vt:lpstr>
      <vt:lpstr>Times New Roman</vt:lpstr>
      <vt:lpstr>Wingdings</vt:lpstr>
      <vt:lpstr>簡報內頁</vt:lpstr>
      <vt:lpstr>1_簡報內頁</vt:lpstr>
      <vt:lpstr>ITRI_pptB_中英文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間接費用</vt:lpstr>
      <vt:lpstr>PowerPoint 簡報</vt:lpstr>
      <vt:lpstr>應收款項(帳齡&gt;90天) </vt:lpstr>
      <vt:lpstr>PowerPoint 簡報</vt:lpstr>
      <vt:lpstr>PowerPoint 簡報</vt:lpstr>
    </vt:vector>
  </TitlesOfParts>
  <Company>ITRI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A-01-Restricted-v20150909</dc:title>
  <dc:creator>ITRI</dc:creator>
  <cp:lastModifiedBy>葉燕燕</cp:lastModifiedBy>
  <cp:revision>2623</cp:revision>
  <cp:lastPrinted>2024-09-23T02:02:51Z</cp:lastPrinted>
  <dcterms:created xsi:type="dcterms:W3CDTF">2008-05-08T04:38:45Z</dcterms:created>
  <dcterms:modified xsi:type="dcterms:W3CDTF">2024-09-23T02:02:54Z</dcterms:modified>
</cp:coreProperties>
</file>