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1"/>
  </p:notesMasterIdLst>
  <p:handoutMasterIdLst>
    <p:handoutMasterId r:id="rId12"/>
  </p:handoutMasterIdLst>
  <p:sldIdLst>
    <p:sldId id="276" r:id="rId2"/>
    <p:sldId id="279" r:id="rId3"/>
    <p:sldId id="3159" r:id="rId4"/>
    <p:sldId id="3160" r:id="rId5"/>
    <p:sldId id="285" r:id="rId6"/>
    <p:sldId id="3260" r:id="rId7"/>
    <p:sldId id="3255" r:id="rId8"/>
    <p:sldId id="3259" r:id="rId9"/>
    <p:sldId id="281" r:id="rId10"/>
  </p:sldIdLst>
  <p:sldSz cx="12192000" cy="6858000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669900"/>
    <a:srgbClr val="33CC33"/>
    <a:srgbClr val="00B2B3"/>
    <a:srgbClr val="5FB990"/>
    <a:srgbClr val="87CAAC"/>
    <a:srgbClr val="12B3C4"/>
    <a:srgbClr val="FF0000"/>
    <a:srgbClr val="28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09" autoAdjust="0"/>
    <p:restoredTop sz="88149"/>
  </p:normalViewPr>
  <p:slideViewPr>
    <p:cSldViewPr snapToGrid="0">
      <p:cViewPr varScale="1">
        <p:scale>
          <a:sx n="69" d="100"/>
          <a:sy n="69" d="100"/>
        </p:scale>
        <p:origin x="104" y="3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3648" y="-102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6650701-39C2-4C39-B774-AC0ACA9B57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159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5D6E0B5-C9D1-4321-9F3E-3F5A2FCA6E31}" type="datetimeFigureOut">
              <a:rPr lang="zh-TW" altLang="en-US"/>
              <a:pPr>
                <a:defRPr/>
              </a:pPr>
              <a:t>2024/9/23/Mon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6D86CCB-8F76-4AE6-907E-95309338C6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0368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B72CC4A-8A72-4F63-9AC3-CC57A94DDDA4}" type="slidenum">
              <a:rPr lang="zh-TW" altLang="en-US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7149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TW" dirty="0"/>
          </a:p>
          <a:p>
            <a:r>
              <a:rPr kumimoji="1" lang="en-US" altLang="zh-TW" dirty="0"/>
              <a:t>1. DALL-E 2</a:t>
            </a:r>
            <a:r>
              <a:rPr kumimoji="1" lang="zh-TW" altLang="en-US" dirty="0"/>
              <a:t>：由</a:t>
            </a:r>
            <a:r>
              <a:rPr kumimoji="1" lang="en-US" altLang="zh-TW" dirty="0" err="1"/>
              <a:t>OpenAI</a:t>
            </a:r>
            <a:r>
              <a:rPr kumimoji="1" lang="zh-TW" altLang="en-US" dirty="0"/>
              <a:t>開發，能夠從文本描述中生成原始、真實的圖像和藝術作品</a:t>
            </a:r>
            <a:r>
              <a:rPr kumimoji="1" lang="en-US" altLang="zh-TW" dirty="0"/>
              <a:t>https://</a:t>
            </a:r>
            <a:r>
              <a:rPr kumimoji="1" lang="en-US" altLang="zh-TW" dirty="0" err="1"/>
              <a:t>zhuanlan.zhihu.com</a:t>
            </a:r>
            <a:r>
              <a:rPr kumimoji="1" lang="en-US" altLang="zh-TW" dirty="0"/>
              <a:t>/p/602360234</a:t>
            </a:r>
            <a:r>
              <a:rPr kumimoji="1" lang="zh-TW" altLang="en-US" dirty="0"/>
              <a:t>。</a:t>
            </a:r>
          </a:p>
          <a:p>
            <a:r>
              <a:rPr kumimoji="1" lang="en-US" altLang="zh-TW" dirty="0"/>
              <a:t>2. </a:t>
            </a:r>
            <a:r>
              <a:rPr kumimoji="1" lang="en-US" altLang="zh-TW" dirty="0" err="1"/>
              <a:t>DreamFusion</a:t>
            </a:r>
            <a:r>
              <a:rPr kumimoji="1" lang="zh-TW" altLang="en-US" dirty="0"/>
              <a:t>：由</a:t>
            </a:r>
            <a:r>
              <a:rPr kumimoji="1" lang="en-US" altLang="zh-TW" dirty="0"/>
              <a:t>Google Research</a:t>
            </a:r>
            <a:r>
              <a:rPr kumimoji="1" lang="zh-TW" altLang="en-US" dirty="0"/>
              <a:t>開發，使用預先訓練好的</a:t>
            </a:r>
            <a:r>
              <a:rPr kumimoji="1" lang="en-US" altLang="zh-TW" dirty="0"/>
              <a:t>2D</a:t>
            </a:r>
            <a:r>
              <a:rPr kumimoji="1" lang="zh-TW" altLang="en-US" dirty="0"/>
              <a:t>文本到圖像的擴散模型進行文本到</a:t>
            </a:r>
            <a:r>
              <a:rPr kumimoji="1" lang="en-US" altLang="zh-TW" dirty="0"/>
              <a:t>3D</a:t>
            </a:r>
            <a:r>
              <a:rPr kumimoji="1" lang="zh-TW" altLang="en-US" dirty="0"/>
              <a:t>的合成</a:t>
            </a:r>
            <a:r>
              <a:rPr kumimoji="1" lang="en-US" altLang="zh-TW" dirty="0"/>
              <a:t>https://</a:t>
            </a:r>
            <a:r>
              <a:rPr kumimoji="1" lang="en-US" altLang="zh-TW" dirty="0" err="1"/>
              <a:t>zhuanlan.zhihu.com</a:t>
            </a:r>
            <a:r>
              <a:rPr kumimoji="1" lang="en-US" altLang="zh-TW" dirty="0"/>
              <a:t>/p/602360234</a:t>
            </a:r>
            <a:r>
              <a:rPr kumimoji="1" lang="zh-TW" altLang="en-US" dirty="0"/>
              <a:t>。</a:t>
            </a:r>
          </a:p>
          <a:p>
            <a:r>
              <a:rPr kumimoji="1" lang="en-US" altLang="zh-TW" dirty="0"/>
              <a:t>3. Flamingo</a:t>
            </a:r>
            <a:r>
              <a:rPr kumimoji="1" lang="zh-TW" altLang="en-US" dirty="0"/>
              <a:t>：由</a:t>
            </a:r>
            <a:r>
              <a:rPr kumimoji="1" lang="en-US" altLang="zh-TW" dirty="0" err="1"/>
              <a:t>Deepmind</a:t>
            </a:r>
            <a:r>
              <a:rPr kumimoji="1" lang="zh-TW" altLang="en-US" dirty="0"/>
              <a:t>開發，能夠進行視覺條件下的自回歸文本生成，並回答用戶提出的問題</a:t>
            </a:r>
            <a:r>
              <a:rPr kumimoji="1" lang="en-US" altLang="zh-TW" dirty="0"/>
              <a:t>https://</a:t>
            </a:r>
            <a:r>
              <a:rPr kumimoji="1" lang="en-US" altLang="zh-TW" dirty="0" err="1"/>
              <a:t>zhuanlan.zhihu.com</a:t>
            </a:r>
            <a:r>
              <a:rPr kumimoji="1" lang="en-US" altLang="zh-TW" dirty="0"/>
              <a:t>/p/602360234</a:t>
            </a:r>
            <a:r>
              <a:rPr kumimoji="1" lang="zh-TW" altLang="en-US" dirty="0"/>
              <a:t>。</a:t>
            </a:r>
          </a:p>
          <a:p>
            <a:r>
              <a:rPr kumimoji="1" lang="en-US" altLang="zh-TW" dirty="0"/>
              <a:t>4. </a:t>
            </a:r>
            <a:r>
              <a:rPr kumimoji="1" lang="en-US" altLang="zh-TW" dirty="0" err="1"/>
              <a:t>VisualGPT</a:t>
            </a:r>
            <a:r>
              <a:rPr kumimoji="1" lang="zh-TW" altLang="en-US" dirty="0"/>
              <a:t>：由</a:t>
            </a:r>
            <a:r>
              <a:rPr kumimoji="1" lang="en-US" altLang="zh-TW" dirty="0" err="1"/>
              <a:t>OpenAI</a:t>
            </a:r>
            <a:r>
              <a:rPr kumimoji="1" lang="zh-TW" altLang="en-US" dirty="0"/>
              <a:t>開發，利用預訓練語言模型</a:t>
            </a:r>
            <a:r>
              <a:rPr kumimoji="1" lang="en-US" altLang="zh-TW" dirty="0"/>
              <a:t>GPT-2</a:t>
            </a:r>
            <a:r>
              <a:rPr kumimoji="1" lang="zh-TW" altLang="en-US" dirty="0"/>
              <a:t>中的知識來描述圖像</a:t>
            </a:r>
            <a:r>
              <a:rPr kumimoji="1" lang="en-US" altLang="zh-TW" dirty="0"/>
              <a:t>https://</a:t>
            </a:r>
            <a:r>
              <a:rPr kumimoji="1" lang="en-US" altLang="zh-TW" dirty="0" err="1"/>
              <a:t>zhuanlan.zhihu.com</a:t>
            </a:r>
            <a:r>
              <a:rPr kumimoji="1" lang="en-US" altLang="zh-TW" dirty="0"/>
              <a:t>/p/602360234</a:t>
            </a:r>
            <a:r>
              <a:rPr kumimoji="1" lang="zh-TW" altLang="en-US" dirty="0"/>
              <a:t>。</a:t>
            </a:r>
          </a:p>
          <a:p>
            <a:r>
              <a:rPr kumimoji="1" lang="en-US" altLang="zh-TW" dirty="0"/>
              <a:t>5. </a:t>
            </a:r>
            <a:r>
              <a:rPr kumimoji="1" lang="en-US" altLang="zh-TW" dirty="0" err="1"/>
              <a:t>Phenaki</a:t>
            </a:r>
            <a:r>
              <a:rPr kumimoji="1" lang="zh-TW" altLang="en-US" dirty="0"/>
              <a:t>：由</a:t>
            </a:r>
            <a:r>
              <a:rPr kumimoji="1" lang="en-US" altLang="zh-TW" dirty="0"/>
              <a:t>Google Research</a:t>
            </a:r>
            <a:r>
              <a:rPr kumimoji="1" lang="zh-TW" altLang="en-US" dirty="0"/>
              <a:t>開發，可以根據文字提示生成真實的視頻</a:t>
            </a:r>
            <a:r>
              <a:rPr kumimoji="1" lang="en-US" altLang="zh-TW" dirty="0"/>
              <a:t>https://</a:t>
            </a:r>
            <a:r>
              <a:rPr kumimoji="1" lang="en-US" altLang="zh-TW" dirty="0" err="1"/>
              <a:t>zhuanlan.zhihu.com</a:t>
            </a:r>
            <a:r>
              <a:rPr kumimoji="1" lang="en-US" altLang="zh-TW" dirty="0"/>
              <a:t>/p/602360234</a:t>
            </a:r>
            <a:r>
              <a:rPr kumimoji="1" lang="zh-TW" altLang="en-US" dirty="0"/>
              <a:t>。</a:t>
            </a:r>
          </a:p>
          <a:p>
            <a:r>
              <a:rPr kumimoji="1" lang="en-US" altLang="zh-TW" dirty="0"/>
              <a:t>6. </a:t>
            </a:r>
            <a:r>
              <a:rPr kumimoji="1" lang="en-US" altLang="zh-TW" dirty="0" err="1"/>
              <a:t>AudioLM</a:t>
            </a:r>
            <a:r>
              <a:rPr kumimoji="1" lang="zh-TW" altLang="en-US" dirty="0"/>
              <a:t>：由</a:t>
            </a:r>
            <a:r>
              <a:rPr kumimoji="1" lang="en-US" altLang="zh-TW" dirty="0"/>
              <a:t>Google</a:t>
            </a:r>
            <a:r>
              <a:rPr kumimoji="1" lang="zh-TW" altLang="en-US" dirty="0"/>
              <a:t>開發，用於生成高質量的音頻，具有長距離一致性</a:t>
            </a:r>
            <a:r>
              <a:rPr kumimoji="1" lang="en-US" altLang="zh-TW" dirty="0"/>
              <a:t>https://</a:t>
            </a:r>
            <a:r>
              <a:rPr kumimoji="1" lang="en-US" altLang="zh-TW" dirty="0" err="1"/>
              <a:t>zhuanlan.zhihu.com</a:t>
            </a:r>
            <a:r>
              <a:rPr kumimoji="1" lang="en-US" altLang="zh-TW" dirty="0"/>
              <a:t>/p/602360234</a:t>
            </a:r>
            <a:r>
              <a:rPr kumimoji="1" lang="zh-TW" altLang="en-US" dirty="0"/>
              <a:t>。</a:t>
            </a:r>
          </a:p>
          <a:p>
            <a:r>
              <a:rPr kumimoji="1" lang="en-US" altLang="zh-TW" dirty="0"/>
              <a:t>7. </a:t>
            </a:r>
            <a:r>
              <a:rPr kumimoji="1" lang="en-US" altLang="zh-TW" dirty="0" err="1"/>
              <a:t>ChatGPT</a:t>
            </a:r>
            <a:r>
              <a:rPr kumimoji="1" lang="zh-TW" altLang="en-US" dirty="0"/>
              <a:t>：由</a:t>
            </a:r>
            <a:r>
              <a:rPr kumimoji="1" lang="en-US" altLang="zh-TW" dirty="0" err="1"/>
              <a:t>OpenAI</a:t>
            </a:r>
            <a:r>
              <a:rPr kumimoji="1" lang="zh-TW" altLang="en-US" dirty="0"/>
              <a:t>開發，以對話方式與用戶互動，回答問題並完成文本生成</a:t>
            </a:r>
            <a:r>
              <a:rPr kumimoji="1" lang="en-US" altLang="zh-TW" dirty="0"/>
              <a:t>https://</a:t>
            </a:r>
            <a:r>
              <a:rPr kumimoji="1" lang="en-US" altLang="zh-TW" dirty="0" err="1"/>
              <a:t>zhuanlan.zhihu.com</a:t>
            </a:r>
            <a:r>
              <a:rPr kumimoji="1" lang="en-US" altLang="zh-TW" dirty="0"/>
              <a:t>/p/602360234</a:t>
            </a:r>
            <a:r>
              <a:rPr kumimoji="1" lang="zh-TW" altLang="en-US" dirty="0"/>
              <a:t>。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D86CCB-8F76-4AE6-907E-95309338C679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86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7"/>
          <p:cNvSpPr>
            <a:spLocks noChangeArrowheads="1"/>
          </p:cNvSpPr>
          <p:nvPr userDrawn="1"/>
        </p:nvSpPr>
        <p:spPr bwMode="auto">
          <a:xfrm>
            <a:off x="0" y="6618288"/>
            <a:ext cx="12192000" cy="239712"/>
          </a:xfrm>
          <a:prstGeom prst="rect">
            <a:avLst/>
          </a:prstGeom>
          <a:solidFill>
            <a:srgbClr val="009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2" name="Rectangle 2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6698" y="2584703"/>
            <a:ext cx="6596065" cy="1219201"/>
          </a:xfrm>
        </p:spPr>
        <p:txBody>
          <a:bodyPr anchor="t" anchorCtr="0"/>
          <a:lstStyle>
            <a:lvl1pPr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TW" altLang="en-US" dirty="0"/>
              <a:t>簡報標題</a:t>
            </a:r>
          </a:p>
        </p:txBody>
      </p:sp>
      <p:sp>
        <p:nvSpPr>
          <p:cNvPr id="14" name="Rectangle 2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53791" y="5059680"/>
            <a:ext cx="6770872" cy="755904"/>
          </a:xfrm>
        </p:spPr>
        <p:txBody>
          <a:bodyPr anchor="b" anchorCtr="0"/>
          <a:lstStyle>
            <a:lvl1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 sz="20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/>
              <a:t>簡報單位 簡報人名稱</a:t>
            </a:r>
            <a:r>
              <a:rPr lang="en-US" altLang="zh-TW" sz="2000" dirty="0"/>
              <a:t> </a:t>
            </a:r>
            <a:r>
              <a:rPr lang="zh-TW" altLang="en-US" sz="2000" dirty="0"/>
              <a:t>職稱</a:t>
            </a:r>
            <a:endParaRPr lang="en-US" altLang="zh-TW" sz="2000" dirty="0"/>
          </a:p>
        </p:txBody>
      </p:sp>
      <p:sp>
        <p:nvSpPr>
          <p:cNvPr id="17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11614808" y="6619875"/>
            <a:ext cx="571500" cy="238125"/>
          </a:xfrm>
        </p:spPr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8" name="文字版面配置區 8"/>
          <p:cNvSpPr>
            <a:spLocks noGrp="1"/>
          </p:cNvSpPr>
          <p:nvPr>
            <p:ph type="body" sz="quarter" idx="12" hasCustomPrompt="1"/>
          </p:nvPr>
        </p:nvSpPr>
        <p:spPr>
          <a:xfrm>
            <a:off x="853790" y="5902262"/>
            <a:ext cx="2788603" cy="43230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zh-TW" altLang="en-US" dirty="0"/>
              <a:t>簡報日期</a:t>
            </a:r>
          </a:p>
        </p:txBody>
      </p:sp>
      <p:pic>
        <p:nvPicPr>
          <p:cNvPr id="13" name="Picture 28" descr="itri_CEL_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354013"/>
            <a:ext cx="265271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48"/>
          <p:cNvSpPr txBox="1">
            <a:spLocks noChangeArrowheads="1"/>
          </p:cNvSpPr>
          <p:nvPr userDrawn="1"/>
        </p:nvSpPr>
        <p:spPr bwMode="auto">
          <a:xfrm>
            <a:off x="-11500" y="6610192"/>
            <a:ext cx="7121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zh-TW" altLang="en-US" sz="1000" dirty="0">
                <a:solidFill>
                  <a:schemeClr val="bg1"/>
                </a:solidFill>
                <a:latin typeface="+mj-ea"/>
                <a:ea typeface="+mj-ea"/>
              </a:rPr>
              <a:t>工業技術研究院機密資料 禁止複製、轉載、外流 </a:t>
            </a:r>
            <a:r>
              <a:rPr lang="en-US" altLang="zh-TW" sz="1000" dirty="0">
                <a:solidFill>
                  <a:schemeClr val="bg1"/>
                </a:solidFill>
                <a:latin typeface="+mj-ea"/>
                <a:ea typeface="+mj-ea"/>
              </a:rPr>
              <a:t>ITRI CONFIDENTIAL DOCUMENT DO NOT COPY OR DISTRIBUTE</a:t>
            </a:r>
          </a:p>
        </p:txBody>
      </p:sp>
      <p:pic>
        <p:nvPicPr>
          <p:cNvPr id="22" name="圖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5" y="254786"/>
            <a:ext cx="682734" cy="31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25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372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311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2855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5194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72553" y="425301"/>
            <a:ext cx="2789767" cy="566597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1136" y="425301"/>
            <a:ext cx="8168217" cy="5665973"/>
          </a:xfrm>
        </p:spPr>
        <p:txBody>
          <a:bodyPr vert="eaVert"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654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66661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1" y="1439864"/>
            <a:ext cx="7981506" cy="47577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圖片版面配置區 2"/>
          <p:cNvSpPr>
            <a:spLocks noGrp="1"/>
          </p:cNvSpPr>
          <p:nvPr>
            <p:ph type="pic" idx="11"/>
          </p:nvPr>
        </p:nvSpPr>
        <p:spPr>
          <a:xfrm>
            <a:off x="8825023" y="1439864"/>
            <a:ext cx="2822033" cy="47577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763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439865"/>
            <a:ext cx="11037455" cy="28556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圖片版面配置區 2"/>
          <p:cNvSpPr>
            <a:spLocks noGrp="1"/>
          </p:cNvSpPr>
          <p:nvPr>
            <p:ph type="pic" idx="11"/>
          </p:nvPr>
        </p:nvSpPr>
        <p:spPr>
          <a:xfrm>
            <a:off x="609601" y="4444409"/>
            <a:ext cx="11037456" cy="1753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3882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標題 1"/>
          <p:cNvSpPr>
            <a:spLocks noGrp="1"/>
          </p:cNvSpPr>
          <p:nvPr>
            <p:ph type="ctrTitle"/>
          </p:nvPr>
        </p:nvSpPr>
        <p:spPr>
          <a:xfrm>
            <a:off x="2174355" y="2564904"/>
            <a:ext cx="7772400" cy="1035546"/>
          </a:xfrm>
        </p:spPr>
        <p:txBody>
          <a:bodyPr anchor="t" anchorCtr="0">
            <a:noAutofit/>
          </a:bodyPr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2" name="副標題 2"/>
          <p:cNvSpPr>
            <a:spLocks noGrp="1"/>
          </p:cNvSpPr>
          <p:nvPr>
            <p:ph type="subTitle" idx="1"/>
          </p:nvPr>
        </p:nvSpPr>
        <p:spPr>
          <a:xfrm>
            <a:off x="2860155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1761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150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2" y="1439864"/>
            <a:ext cx="5473700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86502" y="1439864"/>
            <a:ext cx="5475817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545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010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643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7"/>
          <p:cNvSpPr>
            <a:spLocks noChangeArrowheads="1"/>
          </p:cNvSpPr>
          <p:nvPr userDrawn="1"/>
        </p:nvSpPr>
        <p:spPr bwMode="auto">
          <a:xfrm>
            <a:off x="0" y="6618288"/>
            <a:ext cx="12192000" cy="239712"/>
          </a:xfrm>
          <a:prstGeom prst="rect">
            <a:avLst/>
          </a:prstGeom>
          <a:solidFill>
            <a:srgbClr val="009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601133" y="264920"/>
            <a:ext cx="11045923" cy="94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439864"/>
            <a:ext cx="11037455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974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30000" y="6619878"/>
            <a:ext cx="762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ctr" hangingPunct="1">
              <a:defRPr sz="1200">
                <a:solidFill>
                  <a:schemeClr val="bg1"/>
                </a:solidFill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A71FFAD-F905-4792-971B-681FA4F61C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6" name="Text Box 52"/>
          <p:cNvSpPr txBox="1">
            <a:spLocks noChangeArrowheads="1"/>
          </p:cNvSpPr>
          <p:nvPr/>
        </p:nvSpPr>
        <p:spPr bwMode="auto">
          <a:xfrm>
            <a:off x="0" y="7200900"/>
            <a:ext cx="721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zh-TW" altLang="en-US" sz="2400">
                <a:ea typeface="微軟正黑體" panose="020B0604030504040204" pitchFamily="34" charset="-120"/>
              </a:rPr>
              <a:t>建議字型：中文微軟正黑體，英文</a:t>
            </a:r>
            <a:r>
              <a:rPr lang="en-US" altLang="zh-TW" sz="2400">
                <a:ea typeface="微軟正黑體" panose="020B0604030504040204" pitchFamily="34" charset="-120"/>
              </a:rPr>
              <a:t>Arial</a:t>
            </a:r>
          </a:p>
        </p:txBody>
      </p:sp>
      <p:pic>
        <p:nvPicPr>
          <p:cNvPr id="14" name="Picture 28" descr="itri_CEL_A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8" y="6159948"/>
            <a:ext cx="1476375" cy="3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8"/>
          <p:cNvSpPr txBox="1">
            <a:spLocks noChangeArrowheads="1"/>
          </p:cNvSpPr>
          <p:nvPr userDrawn="1"/>
        </p:nvSpPr>
        <p:spPr bwMode="auto">
          <a:xfrm>
            <a:off x="-11500" y="6610192"/>
            <a:ext cx="7121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zh-TW" altLang="en-US" sz="1000" dirty="0">
                <a:solidFill>
                  <a:schemeClr val="bg1"/>
                </a:solidFill>
                <a:latin typeface="+mj-ea"/>
                <a:ea typeface="+mj-ea"/>
              </a:rPr>
              <a:t>工業技術研究院機密資料 禁止複製、轉載、外流 </a:t>
            </a:r>
            <a:r>
              <a:rPr lang="en-US" altLang="zh-TW" sz="1000" dirty="0">
                <a:solidFill>
                  <a:schemeClr val="bg1"/>
                </a:solidFill>
                <a:latin typeface="+mj-ea"/>
                <a:ea typeface="+mj-ea"/>
              </a:rPr>
              <a:t>ITRI CONFIDENTIAL DOCUMENT DO NOT COPY OR DISTRIBUTE</a:t>
            </a:r>
          </a:p>
        </p:txBody>
      </p:sp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5" y="254786"/>
            <a:ext cx="682734" cy="31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03" r:id="rId2"/>
    <p:sldLayoutId id="2147483914" r:id="rId3"/>
    <p:sldLayoutId id="2147483915" r:id="rId4"/>
    <p:sldLayoutId id="2147483904" r:id="rId5"/>
    <p:sldLayoutId id="2147483916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6698" y="2584703"/>
            <a:ext cx="7674913" cy="1219201"/>
          </a:xfrm>
        </p:spPr>
        <p:txBody>
          <a:bodyPr anchor="ctr"/>
          <a:lstStyle/>
          <a:p>
            <a:r>
              <a:rPr lang="zh-TW" altLang="en-US" u="sng" dirty="0"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u="sng" dirty="0">
                <a:latin typeface="Arial" panose="020B0604020202020204" pitchFamily="34" charset="0"/>
                <a:ea typeface="微軟正黑體" panose="020B0604030504040204" pitchFamily="34" charset="-120"/>
              </a:rPr>
              <a:t>A0</a:t>
            </a:r>
            <a:r>
              <a:rPr lang="zh-TW" altLang="en-US" u="sng" dirty="0">
                <a:latin typeface="Arial" panose="020B0604020202020204" pitchFamily="34" charset="0"/>
                <a:ea typeface="微軟正黑體" panose="020B0604030504040204" pitchFamily="34" charset="-120"/>
              </a:rPr>
              <a:t>文化科技 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</a:rPr>
              <a:t>組核心業務報告</a:t>
            </a:r>
            <a:b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</a:rPr>
            </a:br>
            <a:r>
              <a:rPr lang="en-US" altLang="zh-TW" sz="4000" b="0" dirty="0">
                <a:latin typeface="Arial" panose="020B0604020202020204" pitchFamily="34" charset="0"/>
                <a:ea typeface="微軟正黑體" panose="020B0604030504040204" pitchFamily="34" charset="-120"/>
              </a:rPr>
              <a:t>(113</a:t>
            </a:r>
            <a:r>
              <a:rPr lang="zh-TW" altLang="en-US" sz="4000" b="0" dirty="0">
                <a:latin typeface="Arial" panose="020B0604020202020204" pitchFamily="34" charset="0"/>
                <a:ea typeface="微軟正黑體" panose="020B0604030504040204" pitchFamily="34" charset="-120"/>
              </a:rPr>
              <a:t>年第</a:t>
            </a:r>
            <a:r>
              <a:rPr lang="en-US" altLang="zh-TW" sz="4000" b="0" dirty="0">
                <a:latin typeface="Arial" panose="020B0604020202020204" pitchFamily="34" charset="0"/>
                <a:ea typeface="微軟正黑體" panose="020B0604030504040204" pitchFamily="34" charset="-120"/>
              </a:rPr>
              <a:t>3</a:t>
            </a:r>
            <a:r>
              <a:rPr lang="zh-TW" altLang="en-US" sz="4000" b="0" dirty="0">
                <a:latin typeface="Arial" panose="020B0604020202020204" pitchFamily="34" charset="0"/>
                <a:ea typeface="微軟正黑體" panose="020B0604030504040204" pitchFamily="34" charset="-120"/>
              </a:rPr>
              <a:t>季</a:t>
            </a:r>
            <a:r>
              <a:rPr lang="en-US" altLang="zh-TW" sz="4000" b="0" dirty="0">
                <a:latin typeface="Arial" panose="020B0604020202020204" pitchFamily="34" charset="0"/>
                <a:ea typeface="微軟正黑體" panose="020B0604030504040204" pitchFamily="34" charset="-120"/>
              </a:rPr>
              <a:t>)</a:t>
            </a:r>
            <a:endParaRPr lang="zh-TW" altLang="en-US" sz="4000" b="0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</a:rPr>
              <a:t>A000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</a:rPr>
              <a:t>彭首榮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>
          <a:xfrm>
            <a:off x="853790" y="5825348"/>
            <a:ext cx="2788603" cy="432303"/>
          </a:xfrm>
        </p:spPr>
        <p:txBody>
          <a:bodyPr/>
          <a:lstStyle/>
          <a:p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</a:rPr>
              <a:t>113/9/23</a:t>
            </a:r>
            <a:endParaRPr lang="zh-TW" altLang="en-US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Arial" panose="020B0604020202020204" pitchFamily="34" charset="0"/>
                <a:ea typeface="微軟正黑體" panose="020B0604030504040204" pitchFamily="34" charset="-120"/>
              </a:rPr>
              <a:t>報告大綱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689316" y="1439865"/>
            <a:ext cx="8632556" cy="2713682"/>
          </a:xfrm>
        </p:spPr>
        <p:txBody>
          <a:bodyPr/>
          <a:lstStyle/>
          <a:p>
            <a:pPr>
              <a:buFont typeface="Wingdings" pitchFamily="2" charset="2"/>
              <a:buChar char="p"/>
            </a:pPr>
            <a:r>
              <a:rPr lang="zh-TW" altLang="en-US" sz="3600" dirty="0">
                <a:latin typeface="Arial" panose="020B0604020202020204" pitchFamily="34" charset="0"/>
                <a:ea typeface="微軟正黑體" panose="020B0604030504040204" pitchFamily="34" charset="-120"/>
              </a:rPr>
              <a:t>業務營收與業務推動說明</a:t>
            </a:r>
          </a:p>
          <a:p>
            <a:pPr>
              <a:buFont typeface="Wingdings" pitchFamily="2" charset="2"/>
              <a:buChar char="p"/>
            </a:pPr>
            <a:r>
              <a:rPr lang="zh-TW" altLang="en-US" sz="3600" dirty="0">
                <a:latin typeface="Arial" panose="020B0604020202020204" pitchFamily="34" charset="0"/>
                <a:ea typeface="微軟正黑體" panose="020B0604030504040204" pitchFamily="34" charset="-120"/>
              </a:rPr>
              <a:t>重大效益推動進度</a:t>
            </a:r>
            <a:endParaRPr lang="en-US" altLang="zh-TW" sz="3600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7173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11430000" y="6619875"/>
            <a:ext cx="7620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9A9212D-6406-4E12-8CC4-78DDFE99027F}" type="slidenum">
              <a:rPr lang="en-US" altLang="zh-TW" smtClean="0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2</a:t>
            </a:fld>
            <a:endParaRPr lang="en-US" altLang="zh-TW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026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b="1" u="sng" dirty="0">
                <a:latin typeface="Arial" panose="020B0604020202020204" pitchFamily="34" charset="0"/>
                <a:ea typeface="微軟正黑體" panose="020B0604030504040204" pitchFamily="34" charset="-120"/>
              </a:rPr>
              <a:t>A000</a:t>
            </a:r>
            <a:r>
              <a:rPr lang="zh-TW" altLang="en-US" b="1" u="sng" dirty="0">
                <a:latin typeface="Arial" panose="020B0604020202020204" pitchFamily="34" charset="0"/>
                <a:ea typeface="微軟正黑體" panose="020B0604030504040204" pitchFamily="34" charset="-120"/>
              </a:rPr>
              <a:t>文化科技 </a:t>
            </a:r>
            <a:r>
              <a:rPr lang="zh-TW" altLang="en-US" b="1" dirty="0">
                <a:latin typeface="Arial" panose="020B0604020202020204" pitchFamily="34" charset="0"/>
                <a:ea typeface="微軟正黑體" panose="020B0604030504040204" pitchFamily="34" charset="-120"/>
              </a:rPr>
              <a:t>組核心業務營收目標</a:t>
            </a:r>
            <a:r>
              <a:rPr lang="en-US" altLang="zh-TW" b="1" dirty="0">
                <a:latin typeface="Arial" panose="020B0604020202020204" pitchFamily="34" charset="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Arial" panose="020B0604020202020204" pitchFamily="34" charset="0"/>
                <a:ea typeface="微軟正黑體" panose="020B0604030504040204" pitchFamily="34" charset="-120"/>
              </a:rPr>
              <a:t>餘絀達成</a:t>
            </a:r>
          </a:p>
        </p:txBody>
      </p:sp>
      <p:sp>
        <p:nvSpPr>
          <p:cNvPr id="7173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11430000" y="6619875"/>
            <a:ext cx="7620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9A9212D-6406-4E12-8CC4-78DDFE99027F}" type="slidenum">
              <a:rPr lang="en-US" altLang="zh-TW" smtClean="0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3</a:t>
            </a:fld>
            <a:endParaRPr lang="en-US" altLang="zh-TW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05AC597-4031-4961-BBBA-F52B9EA4B906}"/>
              </a:ext>
            </a:extLst>
          </p:cNvPr>
          <p:cNvSpPr/>
          <p:nvPr/>
        </p:nvSpPr>
        <p:spPr>
          <a:xfrm>
            <a:off x="10649938" y="995631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單位：仟元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C078644-351C-4DC7-9241-EF163C83B67B}"/>
              </a:ext>
            </a:extLst>
          </p:cNvPr>
          <p:cNvSpPr/>
          <p:nvPr/>
        </p:nvSpPr>
        <p:spPr>
          <a:xfrm>
            <a:off x="463221" y="4936873"/>
            <a:ext cx="111838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註：</a:t>
            </a:r>
            <a:endParaRPr lang="en-US" altLang="zh-TW" sz="1400" dirty="0">
              <a:solidFill>
                <a:prstClr val="black"/>
              </a:solidFill>
              <a:ea typeface="微軟正黑體" panose="020B0604030504040204" pitchFamily="34" charset="-120"/>
            </a:endParaRPr>
          </a:p>
          <a:p>
            <a:pPr marL="182563" indent="-182563">
              <a:buFont typeface="+mj-lt"/>
              <a:buAutoNum type="arabicPeriod"/>
            </a:pPr>
            <a:r>
              <a:rPr lang="zh-TW" altLang="en-US" sz="1400" b="1" dirty="0">
                <a:solidFill>
                  <a:prstClr val="black"/>
                </a:solidFill>
                <a:ea typeface="微軟正黑體" panose="020B0604030504040204" pitchFamily="34" charset="-120"/>
              </a:rPr>
              <a:t>知識服務</a:t>
            </a:r>
            <a:r>
              <a:rPr lang="en-US" altLang="zh-TW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政府已簽約計畫：文創司文化科技智庫推動案</a:t>
            </a:r>
            <a:r>
              <a:rPr lang="en-US" altLang="zh-TW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(8</a:t>
            </a:r>
            <a:r>
              <a:rPr lang="zh-TW" altLang="en-US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月份</a:t>
            </a:r>
            <a:r>
              <a:rPr lang="en-US" altLang="zh-TW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65%)</a:t>
            </a:r>
            <a:r>
              <a:rPr lang="zh-TW" altLang="en-US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；洽談中計畫包含：文資司跨域人培暨博物館轉型輔導案</a:t>
            </a:r>
            <a:r>
              <a:rPr lang="en-US" altLang="zh-TW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成案率</a:t>
            </a:r>
            <a:r>
              <a:rPr lang="en-US" altLang="zh-TW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60%)</a:t>
            </a:r>
            <a:r>
              <a:rPr lang="zh-TW" altLang="en-US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、文創司</a:t>
            </a:r>
            <a:r>
              <a:rPr lang="en-US" altLang="zh-TW" sz="1400" dirty="0" err="1">
                <a:solidFill>
                  <a:prstClr val="black"/>
                </a:solidFill>
                <a:ea typeface="微軟正黑體" panose="020B0604030504040204" pitchFamily="34" charset="-120"/>
              </a:rPr>
              <a:t>OpenLab</a:t>
            </a:r>
            <a:r>
              <a:rPr lang="zh-TW" altLang="en-US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補助案</a:t>
            </a:r>
            <a:r>
              <a:rPr lang="en-US" altLang="zh-TW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成案率</a:t>
            </a:r>
            <a:r>
              <a:rPr lang="en-US" altLang="zh-TW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40%)</a:t>
            </a:r>
            <a:r>
              <a:rPr lang="zh-TW" altLang="en-US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、影視司</a:t>
            </a:r>
            <a:r>
              <a:rPr lang="en-US" altLang="zh-TW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5G</a:t>
            </a:r>
            <a:r>
              <a:rPr lang="zh-TW" altLang="en-US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補助智庫服務案</a:t>
            </a:r>
            <a:r>
              <a:rPr lang="en-US" altLang="zh-TW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成案率</a:t>
            </a:r>
            <a:r>
              <a:rPr lang="en-US" altLang="zh-TW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30%)</a:t>
            </a:r>
          </a:p>
          <a:p>
            <a:pPr marL="182563" indent="-182563">
              <a:buFont typeface="+mj-lt"/>
              <a:buAutoNum type="arabicPeriod"/>
            </a:pPr>
            <a:r>
              <a:rPr kumimoji="1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知識服務</a:t>
            </a:r>
            <a:r>
              <a:rPr kumimoji="1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-</a:t>
            </a: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企業</a:t>
            </a:r>
            <a:r>
              <a:rPr lang="zh-TW" altLang="en-US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洽談中計畫包含</a:t>
            </a: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：巨鷗花創科技應用推動補助案</a:t>
            </a:r>
            <a:r>
              <a:rPr kumimoji="1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(</a:t>
            </a: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成案率</a:t>
            </a:r>
            <a:r>
              <a:rPr kumimoji="1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80%)</a:t>
            </a: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、</a:t>
            </a:r>
            <a:r>
              <a:rPr lang="en-US" altLang="zh-TW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HTC</a:t>
            </a:r>
            <a:r>
              <a:rPr lang="zh-TW" altLang="en-US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沉浸式技術開發與顧問服務</a:t>
            </a:r>
            <a:r>
              <a:rPr lang="en-US" altLang="zh-TW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成案率</a:t>
            </a:r>
            <a:r>
              <a:rPr lang="en-US" altLang="zh-TW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60%)</a:t>
            </a:r>
          </a:p>
        </p:txBody>
      </p:sp>
      <p:graphicFrame>
        <p:nvGraphicFramePr>
          <p:cNvPr id="2" name="物件 1">
            <a:extLst>
              <a:ext uri="{FF2B5EF4-FFF2-40B4-BE49-F238E27FC236}">
                <a16:creationId xmlns:a16="http://schemas.microsoft.com/office/drawing/2014/main" id="{68BF1D38-C3B3-485C-A9FE-241BC48E4D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088822"/>
              </p:ext>
            </p:extLst>
          </p:nvPr>
        </p:nvGraphicFramePr>
        <p:xfrm>
          <a:off x="463221" y="1284888"/>
          <a:ext cx="11265558" cy="3651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Worksheet" r:id="rId3" imgW="7913925" imgH="2565491" progId="Excel.Sheet.12">
                  <p:embed/>
                </p:oleObj>
              </mc:Choice>
              <mc:Fallback>
                <p:oleObj name="Worksheet" r:id="rId3" imgW="7913925" imgH="25654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221" y="1284888"/>
                        <a:ext cx="11265558" cy="3651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9828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01133" y="178294"/>
            <a:ext cx="11045923" cy="1207419"/>
          </a:xfrm>
        </p:spPr>
        <p:txBody>
          <a:bodyPr/>
          <a:lstStyle/>
          <a:p>
            <a:r>
              <a:rPr lang="en-US" altLang="zh-TW" sz="3200" b="1" dirty="0">
                <a:latin typeface="Arial" panose="020B0604020202020204" pitchFamily="34" charset="0"/>
                <a:ea typeface="微軟正黑體" panose="020B0604030504040204" pitchFamily="34" charset="-120"/>
              </a:rPr>
              <a:t>BP(</a:t>
            </a:r>
            <a:r>
              <a:rPr lang="zh-TW" altLang="en-US" sz="3200" b="1" dirty="0">
                <a:latin typeface="Arial" panose="020B0604020202020204" pitchFamily="34" charset="0"/>
                <a:ea typeface="微軟正黑體" panose="020B0604030504040204" pitchFamily="34" charset="-120"/>
              </a:rPr>
              <a:t>含政知</a:t>
            </a:r>
            <a:r>
              <a:rPr lang="en-US" altLang="zh-TW" sz="3200" b="1" dirty="0">
                <a:latin typeface="Arial" panose="020B0604020202020204" pitchFamily="34" charset="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latin typeface="Arial" panose="020B0604020202020204" pitchFamily="34" charset="0"/>
                <a:ea typeface="微軟正黑體" panose="020B0604030504040204" pitchFamily="34" charset="-120"/>
              </a:rPr>
              <a:t>業務能見度</a:t>
            </a:r>
            <a:br>
              <a:rPr lang="en-US" altLang="zh-TW" b="1" dirty="0">
                <a:latin typeface="Arial" panose="020B0604020202020204" pitchFamily="34" charset="0"/>
                <a:ea typeface="微軟正黑體" panose="020B0604030504040204" pitchFamily="34" charset="-120"/>
              </a:rPr>
            </a:br>
            <a:r>
              <a:rPr lang="zh-TW" altLang="en-US" sz="2800" dirty="0">
                <a:latin typeface="Arial" panose="020B0604020202020204" pitchFamily="34" charset="0"/>
                <a:ea typeface="微軟正黑體" panose="020B0604030504040204" pitchFamily="34" charset="-120"/>
              </a:rPr>
              <a:t>預算目標：</a:t>
            </a:r>
            <a:r>
              <a:rPr lang="en-US" altLang="zh-TW" sz="2800" dirty="0">
                <a:latin typeface="Arial" panose="020B0604020202020204" pitchFamily="34" charset="0"/>
                <a:ea typeface="微軟正黑體" panose="020B0604030504040204" pitchFamily="34" charset="-120"/>
              </a:rPr>
              <a:t>17,829</a:t>
            </a:r>
            <a:r>
              <a:rPr lang="zh-TW" altLang="en-US" sz="2800" dirty="0">
                <a:latin typeface="Arial" panose="020B0604020202020204" pitchFamily="34" charset="0"/>
                <a:ea typeface="微軟正黑體" panose="020B0604030504040204" pitchFamily="34" charset="-120"/>
              </a:rPr>
              <a:t>仟元</a:t>
            </a:r>
            <a:r>
              <a:rPr lang="en-US" altLang="zh-TW" sz="2400" dirty="0">
                <a:latin typeface="Arial" panose="020B0604020202020204" pitchFamily="34" charset="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Arial" panose="020B0604020202020204" pitchFamily="34" charset="0"/>
                <a:ea typeface="微軟正黑體" panose="020B0604030504040204" pitchFamily="34" charset="-120"/>
              </a:rPr>
              <a:t>政知</a:t>
            </a:r>
            <a:r>
              <a:rPr lang="en-US" altLang="zh-TW" sz="2400" dirty="0">
                <a:latin typeface="Arial" panose="020B0604020202020204" pitchFamily="34" charset="0"/>
                <a:ea typeface="微軟正黑體" panose="020B0604030504040204" pitchFamily="34" charset="-120"/>
              </a:rPr>
              <a:t>8,094K</a:t>
            </a:r>
            <a:r>
              <a:rPr lang="zh-TW" altLang="en-US" sz="2400" dirty="0">
                <a:latin typeface="Arial" panose="020B0604020202020204" pitchFamily="34" charset="0"/>
                <a:ea typeface="微軟正黑體" panose="020B0604030504040204" pitchFamily="34" charset="-120"/>
              </a:rPr>
              <a:t>、企業</a:t>
            </a:r>
            <a:r>
              <a:rPr lang="en-US" altLang="zh-TW" sz="2400" dirty="0">
                <a:latin typeface="Arial" panose="020B0604020202020204" pitchFamily="34" charset="0"/>
                <a:ea typeface="微軟正黑體" panose="020B0604030504040204" pitchFamily="34" charset="-120"/>
              </a:rPr>
              <a:t>9,735K)</a:t>
            </a:r>
            <a:endParaRPr lang="zh-TW" altLang="en-US" sz="2400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7173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11430000" y="6619875"/>
            <a:ext cx="7620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9A9212D-6406-4E12-8CC4-78DDFE99027F}" type="slidenum">
              <a:rPr lang="en-US" altLang="zh-TW" smtClean="0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4</a:t>
            </a:fld>
            <a:endParaRPr lang="en-US" altLang="zh-TW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C8B6178-3919-49B6-90BE-F4D6000CF101}"/>
              </a:ext>
            </a:extLst>
          </p:cNvPr>
          <p:cNvSpPr/>
          <p:nvPr/>
        </p:nvSpPr>
        <p:spPr>
          <a:xfrm>
            <a:off x="10256389" y="841894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1600" dirty="0">
                <a:solidFill>
                  <a:prstClr val="black"/>
                </a:solidFill>
                <a:ea typeface="微軟正黑體" panose="020B0604030504040204" pitchFamily="34" charset="-120"/>
              </a:rPr>
              <a:t>單位：仟元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89AC90E-0D51-4085-A800-5F0412F3E80C}"/>
              </a:ext>
            </a:extLst>
          </p:cNvPr>
          <p:cNvSpPr/>
          <p:nvPr/>
        </p:nvSpPr>
        <p:spPr bwMode="auto">
          <a:xfrm>
            <a:off x="9813631" y="5962218"/>
            <a:ext cx="2271562" cy="6063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C60FA388-51D6-48AC-AC78-177EC33B3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128837"/>
              </p:ext>
            </p:extLst>
          </p:nvPr>
        </p:nvGraphicFramePr>
        <p:xfrm>
          <a:off x="791823" y="1150564"/>
          <a:ext cx="10608354" cy="535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9027">
                  <a:extLst>
                    <a:ext uri="{9D8B030D-6E8A-4147-A177-3AD203B41FA5}">
                      <a16:colId xmlns:a16="http://schemas.microsoft.com/office/drawing/2014/main" val="3502577583"/>
                    </a:ext>
                  </a:extLst>
                </a:gridCol>
                <a:gridCol w="1347537">
                  <a:extLst>
                    <a:ext uri="{9D8B030D-6E8A-4147-A177-3AD203B41FA5}">
                      <a16:colId xmlns:a16="http://schemas.microsoft.com/office/drawing/2014/main" val="2171943008"/>
                    </a:ext>
                  </a:extLst>
                </a:gridCol>
                <a:gridCol w="5062888">
                  <a:extLst>
                    <a:ext uri="{9D8B030D-6E8A-4147-A177-3AD203B41FA5}">
                      <a16:colId xmlns:a16="http://schemas.microsoft.com/office/drawing/2014/main" val="3374973979"/>
                    </a:ext>
                  </a:extLst>
                </a:gridCol>
                <a:gridCol w="1767104">
                  <a:extLst>
                    <a:ext uri="{9D8B030D-6E8A-4147-A177-3AD203B41FA5}">
                      <a16:colId xmlns:a16="http://schemas.microsoft.com/office/drawing/2014/main" val="3795577833"/>
                    </a:ext>
                  </a:extLst>
                </a:gridCol>
                <a:gridCol w="1751798">
                  <a:extLst>
                    <a:ext uri="{9D8B030D-6E8A-4147-A177-3AD203B41FA5}">
                      <a16:colId xmlns:a16="http://schemas.microsoft.com/office/drawing/2014/main" val="858976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類別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成案狀態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計畫名稱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簽約數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FY113</a:t>
                      </a:r>
                      <a:r>
                        <a:rPr lang="zh-TW" altLang="en-US" sz="1800" b="1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收入</a:t>
                      </a:r>
                      <a:br>
                        <a:rPr lang="en-US" altLang="zh-TW" sz="1800" b="1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800" b="1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認列數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094752"/>
                  </a:ext>
                </a:extLst>
              </a:tr>
              <a:tr h="370840">
                <a:tc rowSpan="7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zh-TW" altLang="en-US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政知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altLang="zh-TW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FY112 Backlog</a:t>
                      </a:r>
                      <a:endParaRPr lang="zh-TW" altLang="en-US" sz="1800" baseline="0" dirty="0"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zh-TW" altLang="en-US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文創司藝術療癒案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aseline="0" dirty="0"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1,237</a:t>
                      </a:r>
                      <a:endParaRPr lang="zh-TW" altLang="en-US" sz="1800" baseline="0" dirty="0"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6965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zh-TW" altLang="en-US" sz="20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政知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zh-TW" altLang="en-US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已簽約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zh-TW" altLang="en-US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文創司文化科技智庫推動案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6,857</a:t>
                      </a:r>
                      <a:endParaRPr lang="zh-TW" altLang="en-US" sz="1800" baseline="0" dirty="0"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6,857</a:t>
                      </a:r>
                      <a:endParaRPr lang="zh-TW" altLang="en-US" sz="1800" baseline="0" dirty="0"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8477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60%</a:t>
                      </a:r>
                      <a:r>
                        <a:rPr lang="zh-TW" altLang="en-US" dirty="0"/>
                        <a:t>推廣中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文資司</a:t>
                      </a:r>
                      <a:r>
                        <a:rPr lang="zh-TW" altLang="en-US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跨域人培暨博物館轉型輔導</a:t>
                      </a:r>
                      <a:r>
                        <a:rPr lang="zh-TW" altLang="en-US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案</a:t>
                      </a:r>
                      <a:endParaRPr lang="zh-TW" alt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4,190</a:t>
                      </a:r>
                      <a:endParaRPr lang="zh-TW" alt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1,571</a:t>
                      </a:r>
                      <a:endParaRPr lang="zh-TW" alt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7033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altLang="zh-TW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40%</a:t>
                      </a:r>
                      <a:r>
                        <a:rPr lang="zh-TW" altLang="en-US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努力中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zh-TW" altLang="en-US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文創司</a:t>
                      </a:r>
                      <a:r>
                        <a:rPr lang="zh-TW" altLang="en-US" sz="1800" baseline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嘉創</a:t>
                      </a:r>
                      <a:r>
                        <a:rPr lang="en-US" altLang="zh-TW" sz="1800" baseline="0" dirty="0" err="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OpenLab</a:t>
                      </a:r>
                      <a:r>
                        <a:rPr lang="zh-TW" altLang="en-US" sz="1800" baseline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補助案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14,286</a:t>
                      </a:r>
                      <a:endParaRPr lang="zh-TW" altLang="en-US" sz="1800" baseline="0" dirty="0"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1,786</a:t>
                      </a:r>
                      <a:endParaRPr lang="zh-TW" altLang="en-US" sz="1800" baseline="0" dirty="0"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0720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努力中</a:t>
                      </a:r>
                      <a:endParaRPr lang="zh-TW" altLang="en-US" sz="1800" baseline="0" dirty="0"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影視司</a:t>
                      </a:r>
                      <a:r>
                        <a:rPr lang="en-US" altLang="zh-TW" sz="1800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5G</a:t>
                      </a:r>
                      <a:r>
                        <a:rPr lang="zh-TW" altLang="zh-TW" sz="1800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補助</a:t>
                      </a:r>
                      <a:r>
                        <a:rPr lang="zh-TW" altLang="en-US" sz="1800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智庫服務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案</a:t>
                      </a:r>
                      <a:endParaRPr lang="zh-TW" altLang="en-US" sz="1800" baseline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aseline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3,143</a:t>
                      </a:r>
                      <a:endParaRPr lang="zh-TW" altLang="en-US" sz="1800" baseline="0" dirty="0"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aseline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943</a:t>
                      </a:r>
                      <a:endParaRPr lang="zh-TW" altLang="en-US" sz="1800" baseline="0" dirty="0"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2119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努力中</a:t>
                      </a:r>
                      <a:endParaRPr lang="zh-TW" altLang="en-US" sz="1800" baseline="0" dirty="0"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zh-TW" altLang="en-US" sz="1800" baseline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人權館仁愛樓</a:t>
                      </a:r>
                      <a:r>
                        <a:rPr lang="en-US" altLang="zh-TW" sz="1800" baseline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XR</a:t>
                      </a:r>
                      <a:r>
                        <a:rPr lang="zh-TW" altLang="en-US" sz="1800" baseline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沉浸應用規劃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案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與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S100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合作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aseline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—</a:t>
                      </a:r>
                      <a:endParaRPr lang="zh-TW" altLang="en-US" sz="1800" baseline="0" dirty="0"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—</a:t>
                      </a:r>
                      <a:endParaRPr lang="zh-TW" altLang="en-US" sz="1800" baseline="0" dirty="0"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9296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zh-TW" altLang="en-US" sz="20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政知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zh-TW" altLang="en-US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政知累計數</a:t>
                      </a:r>
                      <a:r>
                        <a:rPr lang="en-US" altLang="zh-TW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(%)</a:t>
                      </a:r>
                      <a:r>
                        <a:rPr lang="zh-TW" altLang="en-US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：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28,426(351.8%)</a:t>
                      </a:r>
                      <a:endParaRPr lang="zh-TW" altLang="en-US" sz="1800" baseline="0" dirty="0"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12,394(153.1%)</a:t>
                      </a:r>
                      <a:endParaRPr lang="zh-TW" altLang="en-US" sz="1800" baseline="0" dirty="0"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47279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zh-TW" altLang="en-US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企業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TW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80%</a:t>
                      </a:r>
                      <a:r>
                        <a:rPr lang="zh-TW" altLang="en-US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推廣中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zh-TW" altLang="en-US" sz="1800" baseline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巨鷗花創科技應用</a:t>
                      </a:r>
                      <a:r>
                        <a:rPr lang="zh-TW" altLang="en-US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推動補助案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3,000</a:t>
                      </a:r>
                      <a:endParaRPr lang="zh-TW" altLang="en-US" sz="1800" baseline="0" dirty="0"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625</a:t>
                      </a:r>
                      <a:endParaRPr lang="zh-TW" altLang="en-US" sz="1800" baseline="0" dirty="0"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9699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zh-TW" altLang="en-US" sz="20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企業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altLang="zh-TW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60%</a:t>
                      </a:r>
                      <a:r>
                        <a:rPr lang="zh-TW" altLang="en-US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推廣中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altLang="zh-TW" sz="1800" baseline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HTC</a:t>
                      </a:r>
                      <a:r>
                        <a:rPr lang="zh-TW" altLang="en-US" sz="1800" baseline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沉浸式互動系統開發技術與專案顧問</a:t>
                      </a:r>
                      <a:r>
                        <a:rPr lang="zh-TW" altLang="en-US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服務案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1,905</a:t>
                      </a:r>
                      <a:endParaRPr lang="zh-TW" altLang="en-US" sz="1800" baseline="0" dirty="0"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238</a:t>
                      </a:r>
                      <a:endParaRPr lang="zh-TW" altLang="en-US" sz="1800" baseline="0" dirty="0"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7002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努力中</a:t>
                      </a:r>
                      <a:endParaRPr lang="zh-TW" altLang="en-US" sz="1800" baseline="0" dirty="0"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zh-TW" altLang="zh-TW" sz="1800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佐臻</a:t>
                      </a:r>
                      <a:r>
                        <a:rPr lang="zh-TW" altLang="en-US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多人走動式</a:t>
                      </a:r>
                      <a:r>
                        <a:rPr lang="en-US" altLang="zh-TW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VR</a:t>
                      </a:r>
                      <a:r>
                        <a:rPr lang="zh-TW" altLang="en-US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補助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案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與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S300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合作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aseline="0" dirty="0"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—</a:t>
                      </a:r>
                      <a:endParaRPr lang="zh-TW" altLang="en-US" sz="1800" baseline="0" dirty="0"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—</a:t>
                      </a:r>
                      <a:endParaRPr lang="zh-TW" altLang="en-US" sz="1800" baseline="0" dirty="0"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2635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zh-TW" altLang="en-US" sz="2000" baseline="0" dirty="0"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r">
                        <a:buFont typeface="Wingdings" panose="05000000000000000000" pitchFamily="2" charset="2"/>
                        <a:buNone/>
                      </a:pPr>
                      <a:r>
                        <a:rPr lang="zh-TW" altLang="en-US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企業累計數</a:t>
                      </a:r>
                      <a:r>
                        <a:rPr lang="en-US" altLang="zh-TW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(%)</a:t>
                      </a:r>
                      <a:r>
                        <a:rPr lang="zh-TW" altLang="en-US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：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zh-TW" altLang="en-US" sz="2000" baseline="0" dirty="0"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4,905(50.4%)</a:t>
                      </a:r>
                      <a:endParaRPr lang="zh-TW" altLang="en-US" sz="1800" baseline="0" dirty="0"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863(8.9%)</a:t>
                      </a:r>
                      <a:endParaRPr lang="zh-TW" altLang="en-US" sz="1800" baseline="0" dirty="0"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37051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zh-TW" altLang="en-US" sz="18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總累計數</a:t>
                      </a:r>
                      <a:r>
                        <a:rPr lang="en-US" altLang="zh-TW" sz="18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(%)</a:t>
                      </a:r>
                      <a:r>
                        <a:rPr lang="zh-TW" altLang="en-US" sz="18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：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zh-TW" altLang="en-US" sz="20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累計數</a:t>
                      </a:r>
                      <a:r>
                        <a:rPr lang="en-US" altLang="zh-TW" sz="20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(%)</a:t>
                      </a:r>
                      <a:r>
                        <a:rPr lang="zh-TW" altLang="en-US" sz="20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：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="1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33,331(186.9%)</a:t>
                      </a:r>
                      <a:endParaRPr lang="zh-TW" altLang="en-US" sz="1800" b="1" baseline="0" dirty="0"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="1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13,257(74.4%)</a:t>
                      </a:r>
                      <a:endParaRPr lang="zh-TW" altLang="en-US" sz="1800" b="1" baseline="0" dirty="0"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275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384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DB5AB53D-C8C5-49BB-8094-1E01F31C5032}"/>
              </a:ext>
            </a:extLst>
          </p:cNvPr>
          <p:cNvSpPr/>
          <p:nvPr/>
        </p:nvSpPr>
        <p:spPr bwMode="auto">
          <a:xfrm>
            <a:off x="10371746" y="6087060"/>
            <a:ext cx="1820254" cy="5231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01133" y="112520"/>
            <a:ext cx="11045923" cy="941580"/>
          </a:xfrm>
        </p:spPr>
        <p:txBody>
          <a:bodyPr/>
          <a:lstStyle/>
          <a:p>
            <a:r>
              <a:rPr lang="zh-TW" altLang="en-US" sz="3200" b="1" dirty="0">
                <a:latin typeface="Arial" panose="020B0604020202020204" pitchFamily="34" charset="0"/>
                <a:ea typeface="微軟正黑體" panose="020B0604030504040204" pitchFamily="34" charset="-120"/>
              </a:rPr>
              <a:t>重大效益推動進度說明</a:t>
            </a:r>
            <a:endParaRPr lang="zh-TW" altLang="en-US" sz="3200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7173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11430000" y="6619875"/>
            <a:ext cx="7620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9A9212D-6406-4E12-8CC4-78DDFE99027F}" type="slidenum">
              <a:rPr lang="en-US" altLang="zh-TW" smtClean="0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5</a:t>
            </a:fld>
            <a:endParaRPr lang="en-US" altLang="zh-TW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graphicFrame>
        <p:nvGraphicFramePr>
          <p:cNvPr id="6" name="內容版面配置區 4">
            <a:extLst>
              <a:ext uri="{FF2B5EF4-FFF2-40B4-BE49-F238E27FC236}">
                <a16:creationId xmlns:a16="http://schemas.microsoft.com/office/drawing/2014/main" id="{A228A0F9-AD91-4688-A80A-786A488075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7973401"/>
              </p:ext>
            </p:extLst>
          </p:nvPr>
        </p:nvGraphicFramePr>
        <p:xfrm>
          <a:off x="496357" y="707134"/>
          <a:ext cx="11199286" cy="5775960"/>
        </p:xfrm>
        <a:graphic>
          <a:graphicData uri="http://schemas.openxmlformats.org/drawingml/2006/table">
            <a:tbl>
              <a:tblPr firstRow="1" bandRow="1"/>
              <a:tblGrid>
                <a:gridCol w="1097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7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4283">
                  <a:extLst>
                    <a:ext uri="{9D8B030D-6E8A-4147-A177-3AD203B41FA5}">
                      <a16:colId xmlns:a16="http://schemas.microsoft.com/office/drawing/2014/main" val="1692707848"/>
                    </a:ext>
                  </a:extLst>
                </a:gridCol>
              </a:tblGrid>
              <a:tr h="3198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項目名稱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b="1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重大效益</a:t>
                      </a:r>
                      <a:endParaRPr lang="zh-TW" altLang="en-US" sz="1700" b="1" baseline="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b="1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發展</a:t>
                      </a:r>
                      <a:r>
                        <a:rPr lang="en-US" altLang="zh-TW" sz="1700" b="1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zh-TW" altLang="en-US" sz="1700" b="1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推動進度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6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None/>
                        <a:tabLst/>
                        <a:defRPr/>
                      </a:pPr>
                      <a:r>
                        <a:rPr lang="en-US" altLang="zh-TW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GAI</a:t>
                      </a:r>
                      <a:r>
                        <a:rPr lang="zh-TW" altLang="en-US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落地</a:t>
                      </a:r>
                      <a:r>
                        <a:rPr lang="zh-TW" alt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系統研發整合</a:t>
                      </a:r>
                      <a:endParaRPr lang="zh-TW" altLang="zh-TW" sz="1700" b="1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lvl="0" indent="-265113" algn="l" defTabSz="8440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n"/>
                      </a:pPr>
                      <a:r>
                        <a:rPr lang="zh-TW" altLang="en-US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整合運用</a:t>
                      </a:r>
                      <a:r>
                        <a:rPr lang="en-US" altLang="zh-TW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GAI</a:t>
                      </a:r>
                      <a:r>
                        <a:rPr lang="zh-TW" altLang="en-US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發展文字、影像、音樂、圖像關聯生成與理解服務系統，並導入關鍵垂直應用</a:t>
                      </a:r>
                      <a:endParaRPr lang="en-US" altLang="zh-TW" sz="1700" b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65113" lvl="0" indent="-265113" algn="l" defTabSz="8440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n"/>
                      </a:pPr>
                      <a:r>
                        <a:rPr lang="zh-TW" altLang="en-US" sz="1700" b="1" kern="1200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推動文化部打造文化內容科技共創平台</a:t>
                      </a:r>
                      <a:endParaRPr lang="en-US" altLang="zh-TW" sz="1700" b="1" kern="1200" baseline="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1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已促動文化部於</a:t>
                      </a:r>
                      <a:r>
                        <a:rPr lang="en-US" altLang="zh-TW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7/19</a:t>
                      </a:r>
                      <a:r>
                        <a:rPr lang="zh-TW" altLang="en-US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公告「文化黑潮之多人走動式</a:t>
                      </a:r>
                      <a:r>
                        <a:rPr lang="en-US" altLang="zh-TW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VR</a:t>
                      </a:r>
                      <a:r>
                        <a:rPr lang="zh-TW" altLang="en-US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技術系統開發營運及內容應用示範徵案要點」，政府挹注補助資源，由研發法人</a:t>
                      </a:r>
                      <a:r>
                        <a:rPr lang="en-US" altLang="zh-TW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如</a:t>
                      </a:r>
                      <a:r>
                        <a:rPr lang="en-US" altLang="zh-TW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HTC</a:t>
                      </a:r>
                      <a:r>
                        <a:rPr lang="zh-TW" altLang="en-US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、工研院等</a:t>
                      </a:r>
                      <a:r>
                        <a:rPr lang="en-US" altLang="zh-TW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整合關聯技術</a:t>
                      </a:r>
                      <a:r>
                        <a:rPr lang="en-US" altLang="zh-TW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如定位技術、走動式中控監管系統、地圖人流管理技術等</a:t>
                      </a:r>
                      <a:r>
                        <a:rPr lang="en-US" altLang="zh-TW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，垂直促動台灣作品自主開發流程，賦能後製團隊提升製作能力，加速本地化多人走動式</a:t>
                      </a:r>
                      <a:r>
                        <a:rPr lang="en-US" altLang="zh-TW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VR</a:t>
                      </a:r>
                      <a:r>
                        <a:rPr lang="zh-TW" altLang="en-US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內容應用開發。</a:t>
                      </a:r>
                      <a:endParaRPr lang="en-US" altLang="zh-TW" sz="1700" b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63525" marR="0" lvl="1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至</a:t>
                      </a:r>
                      <a:r>
                        <a:rPr lang="en-US" altLang="zh-TW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9/2</a:t>
                      </a:r>
                      <a:r>
                        <a:rPr lang="zh-TW" altLang="en-US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提案收件截止，計有</a:t>
                      </a:r>
                      <a:r>
                        <a:rPr lang="en-US" altLang="zh-TW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r>
                        <a:rPr lang="zh-TW" altLang="en-US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案申請。預期於</a:t>
                      </a:r>
                      <a:r>
                        <a:rPr lang="en-US" altLang="zh-TW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r>
                        <a:rPr lang="zh-TW" altLang="en-US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月上旬進行決審會議。</a:t>
                      </a:r>
                      <a:endParaRPr lang="en-US" altLang="zh-TW" sz="1700" b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63525" marR="0" lvl="1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700" b="0" u="sng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與</a:t>
                      </a:r>
                      <a:r>
                        <a:rPr lang="en-US" altLang="zh-TW" sz="1700" b="0" u="sng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S300</a:t>
                      </a:r>
                      <a:r>
                        <a:rPr lang="zh-TW" altLang="en-US" sz="1700" b="0" u="sng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共同合作投入</a:t>
                      </a:r>
                      <a:r>
                        <a:rPr lang="zh-TW" altLang="en-US" sz="1600" u="sng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佐臻「多人走動式</a:t>
                      </a:r>
                      <a:r>
                        <a:rPr lang="en-US" altLang="zh-TW" sz="1600" u="sng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VR</a:t>
                      </a:r>
                      <a:r>
                        <a:rPr lang="zh-TW" altLang="en-US" sz="1600" u="sng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補助案」</a:t>
                      </a:r>
                      <a:r>
                        <a:rPr lang="zh-TW" altLang="en-US" sz="160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，規劃提供「實體場域定位系統」、「動態路徑與人流管理技術」及「角色臉部外觀生成技術」等模組</a:t>
                      </a:r>
                      <a:r>
                        <a:rPr lang="zh-TW" altLang="en-US" sz="16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，期建構出全台第一個產製國際級作品的共創平台</a:t>
                      </a:r>
                      <a:r>
                        <a:rPr lang="zh-TW" altLang="en-US" sz="1600" dirty="0"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700" b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251666"/>
                  </a:ext>
                </a:extLst>
              </a:tr>
              <a:tr h="831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None/>
                        <a:tabLst/>
                        <a:defRPr/>
                      </a:pPr>
                      <a:r>
                        <a:rPr lang="zh-TW" altLang="en-US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科技文化</a:t>
                      </a:r>
                      <a:r>
                        <a:rPr lang="zh-TW" alt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橋接政府與產業</a:t>
                      </a:r>
                      <a:endParaRPr lang="zh-TW" altLang="zh-TW" sz="1700" b="1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lvl="0" indent="0" algn="l" defTabSz="8440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zh-TW" altLang="en-US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推動</a:t>
                      </a:r>
                      <a:r>
                        <a:rPr lang="zh-TW" altLang="en-US" sz="1700" b="1" kern="1200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建構科技賦能的花創樂齡園區</a:t>
                      </a:r>
                      <a:r>
                        <a:rPr lang="zh-TW" altLang="en-US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，打造自主營運商模業態</a:t>
                      </a:r>
                      <a:endParaRPr lang="en-US" altLang="zh-TW" sz="1700" b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265113" marR="0" lvl="1" indent="-265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zh-TW" altLang="en-US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服科促動花創科技應用案，業經文化部</a:t>
                      </a:r>
                      <a:r>
                        <a:rPr lang="en-US" altLang="zh-TW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8/2</a:t>
                      </a:r>
                      <a:r>
                        <a:rPr lang="zh-TW" altLang="en-US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公告進駐業者為巨鷗科技，執行期程</a:t>
                      </a:r>
                      <a:r>
                        <a:rPr lang="en-US" altLang="zh-TW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113/8/8-115/8/7</a:t>
                      </a:r>
                      <a:r>
                        <a:rPr lang="zh-TW" altLang="en-US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，在</a:t>
                      </a:r>
                      <a:r>
                        <a:rPr lang="en-US" altLang="zh-TW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en-US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年內進行場域科技應用服務建置及營運。</a:t>
                      </a:r>
                    </a:p>
                    <a:p>
                      <a:pPr marL="265113" marR="0" lvl="1" indent="-265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zh-TW" altLang="en-US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已規劃導入服科之</a:t>
                      </a:r>
                      <a:r>
                        <a:rPr lang="en-US" altLang="zh-TW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AI</a:t>
                      </a:r>
                      <a:r>
                        <a:rPr lang="zh-TW" altLang="en-US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虛實模型產製、科技健康</a:t>
                      </a:r>
                      <a:r>
                        <a:rPr lang="en-US" altLang="zh-TW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運動賦能技術及系統整合能量，並輔導結合文創業者於花蓮園區落地應用，發展樂齡社交數位化活動</a:t>
                      </a:r>
                      <a:r>
                        <a:rPr lang="en-US" altLang="zh-TW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課程，以期促動樂齡族群發展人際社交互動與學習文化，並帶動地方文創產業發展。</a:t>
                      </a:r>
                      <a:endParaRPr lang="en-US" altLang="zh-TW" sz="1700" b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606681"/>
                  </a:ext>
                </a:extLst>
              </a:tr>
              <a:tr h="9395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None/>
                        <a:tabLst/>
                        <a:defRPr/>
                      </a:pPr>
                      <a:r>
                        <a:rPr lang="zh-TW" altLang="en-US" sz="17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文化科技</a:t>
                      </a:r>
                      <a:r>
                        <a:rPr lang="zh-TW" altLang="en-US" sz="1700" b="1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產業轉型升級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zh-TW" altLang="en-US" sz="1700" b="1" kern="1200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與文化部共同建立嘉創</a:t>
                      </a:r>
                      <a:r>
                        <a:rPr lang="en-US" altLang="zh-TW" sz="1700" b="1" kern="1200" baseline="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OpenLab</a:t>
                      </a:r>
                      <a:r>
                        <a:rPr lang="zh-TW" altLang="en-US" sz="1700" b="1" kern="1200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實驗室</a:t>
                      </a:r>
                      <a:r>
                        <a:rPr lang="zh-TW" altLang="en-US" sz="17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，促動產業轉型升級</a:t>
                      </a:r>
                      <a:endParaRPr lang="en-US" altLang="zh-TW" sz="1700" b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265113" marR="0" lvl="1" indent="-265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7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已於</a:t>
                      </a:r>
                      <a:r>
                        <a:rPr lang="en-US" altLang="zh-TW" sz="17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9/9</a:t>
                      </a:r>
                      <a:r>
                        <a:rPr lang="zh-TW" altLang="en-US" sz="17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完成提案申請作業；預期</a:t>
                      </a:r>
                      <a:r>
                        <a:rPr lang="en-US" altLang="zh-TW" sz="17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r>
                        <a:rPr lang="zh-TW" altLang="en-US" sz="17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月上旬將進行評選會議。</a:t>
                      </a:r>
                      <a:endParaRPr lang="en-US" altLang="zh-TW" sz="17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65113" marR="0" lvl="1" indent="-265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7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將結合業者與公協會資源共同進駐嘉義園區佈建，以「科技出題、文創解題」促動科技與文創團體共創跨域創新應用</a:t>
                      </a:r>
                      <a:r>
                        <a:rPr lang="en-US" altLang="zh-TW" sz="17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PoC</a:t>
                      </a:r>
                      <a:r>
                        <a:rPr lang="zh-TW" altLang="en-US" sz="17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成果，並鏈結國內</a:t>
                      </a:r>
                      <a:r>
                        <a:rPr lang="en-US" altLang="zh-TW" sz="17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zh-TW" altLang="en-US" sz="17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家加速器搭建中南部科技園區橋梁，輔導文創業者形成文化科技規模化，扶植文化科技產業成型。</a:t>
                      </a:r>
                      <a:endParaRPr lang="en-US" altLang="zh-TW" sz="17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248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416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02581249-1233-4C52-96A1-BADCC4B6A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242"/>
          <a:stretch/>
        </p:blipFill>
        <p:spPr>
          <a:xfrm>
            <a:off x="7077943" y="3028938"/>
            <a:ext cx="4487795" cy="3069798"/>
          </a:xfrm>
          <a:prstGeom prst="rect">
            <a:avLst/>
          </a:prstGeom>
        </p:spPr>
      </p:pic>
      <p:sp>
        <p:nvSpPr>
          <p:cNvPr id="7173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11430000" y="6619875"/>
            <a:ext cx="7620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9212D-6406-4E12-8CC4-78DDFE99027F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6998481-3628-4663-BE0E-2A5B8B84C3BC}"/>
              </a:ext>
            </a:extLst>
          </p:cNvPr>
          <p:cNvSpPr/>
          <p:nvPr/>
        </p:nvSpPr>
        <p:spPr>
          <a:xfrm>
            <a:off x="866455" y="189103"/>
            <a:ext cx="9503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Helvetica"/>
                <a:sym typeface="Helvetica"/>
              </a:rPr>
              <a:t>打造</a:t>
            </a:r>
            <a: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Helvetica"/>
                <a:sym typeface="Helvetica"/>
              </a:rPr>
              <a:t>XR</a:t>
            </a: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Helvetica"/>
                <a:sym typeface="Helvetica"/>
              </a:rPr>
              <a:t>文化內容科技共創平台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DAEDEF">
                  <a:lumMod val="50000"/>
                </a:srgbClr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Helvetica"/>
              <a:sym typeface="Helvetica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3DC5D56-8C5F-4538-B0C4-E3DA7FDE5066}"/>
              </a:ext>
            </a:extLst>
          </p:cNvPr>
          <p:cNvSpPr txBox="1"/>
          <p:nvPr/>
        </p:nvSpPr>
        <p:spPr>
          <a:xfrm>
            <a:off x="533128" y="959961"/>
            <a:ext cx="1127787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3638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一、跨業整合新平台：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工研院核心技術開發，整合服務、設備、內容業者合作打造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53638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PaaS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服務整合：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「實體場域定位系統」、「動態路徑與人流管理技術」及「角色臉部外觀生成技術」、「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HMD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終端裝置管理技術」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53638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三、終端設備整合：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HTC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頭顯、佐臻眼鏡、投影裝置、顯示裝置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</a:t>
            </a:r>
          </a:p>
          <a:p>
            <a:pPr marL="0" marR="0" lvl="0" indent="0" algn="l" defTabSz="53638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四、國際內容創作：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加州互動設計公司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Wevr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哈利波特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VR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體驗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268194" marR="0" lvl="1" indent="0" algn="l" defTabSz="5363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endParaRPr kumimoji="0" lang="en-US" altLang="zh-TW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EE79016-B12B-A3A8-9A6D-2B7907C029C0}"/>
              </a:ext>
            </a:extLst>
          </p:cNvPr>
          <p:cNvSpPr txBox="1"/>
          <p:nvPr/>
        </p:nvSpPr>
        <p:spPr>
          <a:xfrm>
            <a:off x="806915" y="5215791"/>
            <a:ext cx="52890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8525" marR="0" lvl="0" indent="-285750" algn="l" defTabSz="53638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從永恆聖母院與巴黎舞會看需求的趨勢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898525" marR="0" lvl="0" indent="-285750" algn="l" defTabSz="53638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國產化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XR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沉浸互動體驗平台產業機會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898525" marR="0" lvl="0" indent="-285750" algn="l" defTabSz="53638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文化高值互動內容加速創作與應用擴散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26" name="Picture 2" descr="永恆聖母院穿越時空沉浸式VR之旅| Kaohsiung">
            <a:extLst>
              <a:ext uri="{FF2B5EF4-FFF2-40B4-BE49-F238E27FC236}">
                <a16:creationId xmlns:a16="http://schemas.microsoft.com/office/drawing/2014/main" id="{7A4B530C-280F-6908-67D7-D166724F6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29" y="3471161"/>
            <a:ext cx="4420377" cy="17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向右箭號 9">
            <a:extLst>
              <a:ext uri="{FF2B5EF4-FFF2-40B4-BE49-F238E27FC236}">
                <a16:creationId xmlns:a16="http://schemas.microsoft.com/office/drawing/2014/main" id="{300AA643-3155-837F-7E91-F92CBF7381CF}"/>
              </a:ext>
            </a:extLst>
          </p:cNvPr>
          <p:cNvSpPr/>
          <p:nvPr/>
        </p:nvSpPr>
        <p:spPr bwMode="auto">
          <a:xfrm>
            <a:off x="6342307" y="4386853"/>
            <a:ext cx="372533" cy="796191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1" i="0" u="none" strike="noStrike" kern="1200" cap="none" spc="0" normalizeH="0" baseline="0" noProof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014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11430000" y="6619875"/>
            <a:ext cx="7620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9212D-6406-4E12-8CC4-78DDFE99027F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662E2551-AF3E-4A4D-A210-E1981A6780C3}"/>
              </a:ext>
            </a:extLst>
          </p:cNvPr>
          <p:cNvSpPr txBox="1"/>
          <p:nvPr/>
        </p:nvSpPr>
        <p:spPr>
          <a:xfrm>
            <a:off x="192781" y="844562"/>
            <a:ext cx="11806438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3638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一、設立文化科技樂活基地：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結合文化部藝術療癒與文創場域基地及營運業者，落地花蓮文創園區，打造科技共創學習、文化生活體驗、社交娛樂，科技體驗場域新品牌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53638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二、邁向在地幸福老化：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創造樂齡新經濟動能、提升樂齡社會參與、實現樂齡幸福生活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6998481-3628-4663-BE0E-2A5B8B84C3BC}"/>
              </a:ext>
            </a:extLst>
          </p:cNvPr>
          <p:cNvSpPr/>
          <p:nvPr/>
        </p:nvSpPr>
        <p:spPr>
          <a:xfrm>
            <a:off x="866455" y="189103"/>
            <a:ext cx="1012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Helvetica"/>
                <a:sym typeface="Helvetica"/>
              </a:rPr>
              <a:t>花創聚樂部推動高齡科技落地</a:t>
            </a:r>
            <a: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Helvetica"/>
                <a:sym typeface="Helvetica"/>
              </a:rPr>
              <a:t> -- </a:t>
            </a: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Helvetica"/>
                <a:sym typeface="Helvetica"/>
              </a:rPr>
              <a:t>促進社群互動與幸福感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DAEDEF">
                  <a:lumMod val="50000"/>
                </a:srgbClr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Helvetica"/>
              <a:sym typeface="Helvetica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08865A00-F0B2-6BF9-7F22-B0916D89ED14}"/>
              </a:ext>
            </a:extLst>
          </p:cNvPr>
          <p:cNvGrpSpPr/>
          <p:nvPr/>
        </p:nvGrpSpPr>
        <p:grpSpPr>
          <a:xfrm>
            <a:off x="1694655" y="2192520"/>
            <a:ext cx="8803866" cy="4305600"/>
            <a:chOff x="1694655" y="2192520"/>
            <a:chExt cx="8803866" cy="4305600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5111678A-0027-C77F-8508-972BC2E36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4655" y="2192520"/>
              <a:ext cx="8803866" cy="4305600"/>
            </a:xfrm>
            <a:prstGeom prst="rect">
              <a:avLst/>
            </a:prstGeom>
          </p:spPr>
        </p:pic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A693F953-290C-5FC5-3FB4-3E41089AF6D3}"/>
                </a:ext>
              </a:extLst>
            </p:cNvPr>
            <p:cNvSpPr/>
            <p:nvPr/>
          </p:nvSpPr>
          <p:spPr bwMode="auto">
            <a:xfrm>
              <a:off x="10218198" y="6196613"/>
              <a:ext cx="133165" cy="177553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128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11430000" y="6619875"/>
            <a:ext cx="7620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9212D-6406-4E12-8CC4-78DDFE99027F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6998481-3628-4663-BE0E-2A5B8B84C3BC}"/>
              </a:ext>
            </a:extLst>
          </p:cNvPr>
          <p:cNvSpPr/>
          <p:nvPr/>
        </p:nvSpPr>
        <p:spPr>
          <a:xfrm>
            <a:off x="866455" y="189103"/>
            <a:ext cx="9503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Helvetica"/>
                <a:sym typeface="Helvetica"/>
              </a:rPr>
              <a:t>與文化部合作共同建立嘉義文創</a:t>
            </a:r>
            <a:r>
              <a:rPr kumimoji="0" lang="en-US" altLang="zh-TW" sz="3200" b="1" i="0" u="none" strike="noStrike" kern="0" cap="none" spc="0" normalizeH="0" baseline="0" noProof="0" dirty="0" err="1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Helvetica"/>
                <a:sym typeface="Helvetica"/>
              </a:rPr>
              <a:t>OpenLab</a:t>
            </a: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Helvetica"/>
                <a:sym typeface="Helvetica"/>
              </a:rPr>
              <a:t>實驗室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DAEDEF">
                  <a:lumMod val="50000"/>
                </a:srgbClr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Helvetica"/>
              <a:sym typeface="Helvetica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3DC5D56-8C5F-4538-B0C4-E3DA7FDE5066}"/>
              </a:ext>
            </a:extLst>
          </p:cNvPr>
          <p:cNvSpPr txBox="1"/>
          <p:nvPr/>
        </p:nvSpPr>
        <p:spPr>
          <a:xfrm>
            <a:off x="533128" y="908805"/>
            <a:ext cx="11277872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3638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一、文化科技實驗室：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因應文化科技跨域創作已成常態，服科中心投入自有資源與研發技術，與文化部合作並結合關鍵業者能量，於嘉義文創園區打造文化科技聚落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二、跨域共創發展創新應用：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投入科技設備、打造實驗環境，利用科技加值在地內容，引導科技與沉浸式內容業者共創，透過在地特色融合創新體驗，輔導青年跨域創作與人才培育，發展文化科技商品及應用服務開發。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53638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三、合作業者：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HTC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、佐臻、奧圖碼、宇萌、集仕多、酷日國際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F53DB9A-0BAC-019A-DB35-C7D02A43F3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26"/>
          <a:stretch/>
        </p:blipFill>
        <p:spPr>
          <a:xfrm>
            <a:off x="1949477" y="3310479"/>
            <a:ext cx="8293045" cy="335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00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11430000" y="6619875"/>
            <a:ext cx="7620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9A9212D-6406-4E12-8CC4-78DDFE99027F}" type="slidenum">
              <a:rPr lang="en-US" altLang="zh-TW" smtClean="0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9</a:t>
            </a:fld>
            <a:endParaRPr lang="en-US" altLang="zh-TW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1BFAB1F-B5D9-4A0B-9E8E-0372AB89ABF5}"/>
              </a:ext>
            </a:extLst>
          </p:cNvPr>
          <p:cNvSpPr txBox="1">
            <a:spLocks/>
          </p:cNvSpPr>
          <p:nvPr/>
        </p:nvSpPr>
        <p:spPr bwMode="auto">
          <a:xfrm>
            <a:off x="914400" y="4193251"/>
            <a:ext cx="103632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000" b="1" i="0" u="none" strike="noStrike" kern="0" cap="all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微軟正黑體"/>
                <a:cs typeface="+mj-cs"/>
              </a:rPr>
              <a:t>敬請指教</a:t>
            </a:r>
            <a:endParaRPr kumimoji="1" lang="zh-TW" altLang="en-US" sz="4000" b="1" i="0" u="none" strike="noStrike" kern="0" cap="all" spc="0" normalizeH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ea typeface="微軟正黑體"/>
              <a:cs typeface="+mj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5BC7B05-DBD9-4F6D-82A0-46F63D2BD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8259" y="1221270"/>
            <a:ext cx="5791200" cy="337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329223"/>
      </p:ext>
    </p:extLst>
  </p:cSld>
  <p:clrMapOvr>
    <a:masterClrMapping/>
  </p:clrMapOvr>
</p:sld>
</file>

<file path=ppt/theme/theme1.xml><?xml version="1.0" encoding="utf-8"?>
<a:theme xmlns:a="http://schemas.openxmlformats.org/drawingml/2006/main" name="簡報內頁">
  <a:themeElements>
    <a:clrScheme name="簡報內頁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4071</TotalTime>
  <Words>1481</Words>
  <Application>Microsoft Office PowerPoint</Application>
  <PresentationFormat>寬螢幕</PresentationFormat>
  <Paragraphs>116</Paragraphs>
  <Slides>9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Microsoft JhengHei</vt:lpstr>
      <vt:lpstr>Microsoft JhengHei</vt:lpstr>
      <vt:lpstr>Arial</vt:lpstr>
      <vt:lpstr>Calibri</vt:lpstr>
      <vt:lpstr>Wingdings</vt:lpstr>
      <vt:lpstr>簡報內頁</vt:lpstr>
      <vt:lpstr>Microsoft Excel 工作表</vt:lpstr>
      <vt:lpstr> A0文化科技 組核心業務報告 (113年第3季)</vt:lpstr>
      <vt:lpstr>報告大綱</vt:lpstr>
      <vt:lpstr> A000文化科技 組核心業務營收目標/餘絀達成</vt:lpstr>
      <vt:lpstr>BP(含政知)業務能見度 預算目標：17,829仟元(政知8,094K、企業9,735K)</vt:lpstr>
      <vt:lpstr>重大效益推動進度說明</vt:lpstr>
      <vt:lpstr>PowerPoint 簡報</vt:lpstr>
      <vt:lpstr>PowerPoint 簡報</vt:lpstr>
      <vt:lpstr>PowerPoint 簡報</vt:lpstr>
      <vt:lpstr>PowerPoint 簡報</vt:lpstr>
    </vt:vector>
  </TitlesOfParts>
  <Company>TAS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ITRI投影片範本B</dc:title>
  <dc:creator>ITRI</dc:creator>
  <cp:keywords>2008NewCIS</cp:keywords>
  <cp:lastModifiedBy>User</cp:lastModifiedBy>
  <cp:revision>571</cp:revision>
  <dcterms:created xsi:type="dcterms:W3CDTF">2008-05-08T04:38:45Z</dcterms:created>
  <dcterms:modified xsi:type="dcterms:W3CDTF">2024-09-23T05:30:52Z</dcterms:modified>
</cp:coreProperties>
</file>