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930" r:id="rId5"/>
  </p:sldMasterIdLst>
  <p:notesMasterIdLst>
    <p:notesMasterId r:id="rId16"/>
  </p:notesMasterIdLst>
  <p:handoutMasterIdLst>
    <p:handoutMasterId r:id="rId17"/>
  </p:handoutMasterIdLst>
  <p:sldIdLst>
    <p:sldId id="2829" r:id="rId6"/>
    <p:sldId id="3731" r:id="rId7"/>
    <p:sldId id="2145708170" r:id="rId8"/>
    <p:sldId id="2145708171" r:id="rId9"/>
    <p:sldId id="2145708172" r:id="rId10"/>
    <p:sldId id="2145708173" r:id="rId11"/>
    <p:sldId id="2145708169" r:id="rId12"/>
    <p:sldId id="2145708174" r:id="rId13"/>
    <p:sldId id="2145708175" r:id="rId14"/>
    <p:sldId id="3764" r:id="rId15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漢英" initials="王漢英" lastIdx="3" clrIdx="0">
    <p:extLst>
      <p:ext uri="{19B8F6BF-5375-455C-9EA6-DF929625EA0E}">
        <p15:presenceInfo xmlns:p15="http://schemas.microsoft.com/office/powerpoint/2012/main" userId="S-1-5-21-1238659779-656391933-2766067345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E6E6E6"/>
    <a:srgbClr val="FF6600"/>
    <a:srgbClr val="00B2B3"/>
    <a:srgbClr val="5FB990"/>
    <a:srgbClr val="87CAAC"/>
    <a:srgbClr val="12B3C4"/>
    <a:srgbClr val="FF0000"/>
    <a:srgbClr val="28A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23" autoAdjust="0"/>
    <p:restoredTop sz="93909" autoAdjust="0"/>
  </p:normalViewPr>
  <p:slideViewPr>
    <p:cSldViewPr snapToGrid="0">
      <p:cViewPr>
        <p:scale>
          <a:sx n="79" d="100"/>
          <a:sy n="79" d="100"/>
        </p:scale>
        <p:origin x="212" y="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164"/>
    </p:cViewPr>
  </p:sorter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3127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2024/10/8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7513" y="1239838"/>
            <a:ext cx="5962650" cy="3354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095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8826" indent="-282216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38360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497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1582" indent="-225134" defTabSz="8957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08197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4810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1421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78034" indent="-225134" defTabSz="8957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4EADF59-924C-46A7-9E7B-8655804ABFAE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65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2</a:t>
            </a:fld>
            <a:endParaRPr lang="en-US" altLang="zh-TW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250" y="746125"/>
            <a:ext cx="6613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98450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0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96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810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85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策略意涵、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71AA-09F8-4FB5-8A13-288836B8A8A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165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D86CCB-8F76-4AE6-907E-95309338C679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178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0" y="4110038"/>
            <a:ext cx="368300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6" name="Picture 26" descr="itri_CEL_A_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528639"/>
            <a:ext cx="4438651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28188" y="2584704"/>
            <a:ext cx="8794753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28188" y="5059680"/>
            <a:ext cx="9027829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728188" y="5902263"/>
            <a:ext cx="3718137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5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313944"/>
            <a:ext cx="2789767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313944"/>
            <a:ext cx="8168217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760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7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370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3963850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958251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43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07823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86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474310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8643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0158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021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471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5625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115040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18266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30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4"/>
            <a:ext cx="816864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8962099" y="1439864"/>
            <a:ext cx="2798101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69713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72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3"/>
            <a:ext cx="11146971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543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609600" y="4725145"/>
            <a:ext cx="11146971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31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914400" y="2564904"/>
            <a:ext cx="103632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54273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54273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601133" y="316992"/>
            <a:ext cx="11159067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316992"/>
            <a:ext cx="11159067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280" y="193870"/>
            <a:ext cx="910312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5334" y="6610193"/>
            <a:ext cx="949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5" r:id="rId2"/>
    <p:sldLayoutId id="2147483916" r:id="rId3"/>
    <p:sldLayoutId id="2147483917" r:id="rId4"/>
    <p:sldLayoutId id="2147483903" r:id="rId5"/>
    <p:sldLayoutId id="2147483904" r:id="rId6"/>
    <p:sldLayoutId id="2147483905" r:id="rId7"/>
    <p:sldLayoutId id="2147483906" r:id="rId8"/>
    <p:sldLayoutId id="2147483908" r:id="rId9"/>
    <p:sldLayoutId id="2147483914" r:id="rId10"/>
    <p:sldLayoutId id="2147483909" r:id="rId11"/>
    <p:sldLayoutId id="2147483910" r:id="rId12"/>
    <p:sldLayoutId id="2147483911" r:id="rId13"/>
    <p:sldLayoutId id="2147483912" r:id="rId14"/>
    <p:sldLayoutId id="2147483921" r:id="rId15"/>
    <p:sldLayoutId id="2147483947" r:id="rId16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12194119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10084331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1850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67608" y="2060848"/>
            <a:ext cx="6963508" cy="172818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50000"/>
              </a:lnSpc>
            </a:pPr>
            <a:r>
              <a:rPr lang="en-US" altLang="zh-TW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U</a:t>
            </a:r>
            <a:r>
              <a:rPr lang="zh-TW" altLang="zh-TW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</a:t>
            </a:r>
            <a:r>
              <a:rPr lang="zh-TW" alt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核心業務報告</a:t>
            </a:r>
            <a:br>
              <a:rPr lang="zh-TW" altLang="en-US" sz="4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</a:b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(113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年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10</a:t>
            </a:r>
            <a:r>
              <a:rPr lang="zh-TW" altLang="en-US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月份</a:t>
            </a:r>
            <a:r>
              <a:rPr lang="en-US" altLang="zh-TW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)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5238883" y="5014112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113.10.08</a:t>
            </a:r>
          </a:p>
        </p:txBody>
      </p:sp>
    </p:spTree>
    <p:extLst>
      <p:ext uri="{BB962C8B-B14F-4D97-AF65-F5344CB8AC3E}">
        <p14:creationId xmlns:p14="http://schemas.microsoft.com/office/powerpoint/2010/main" val="6685417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02BCD1-3407-4EDA-9584-432BCF76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5560" y="2635045"/>
            <a:ext cx="7772400" cy="967837"/>
          </a:xfrm>
        </p:spPr>
        <p:txBody>
          <a:bodyPr/>
          <a:lstStyle/>
          <a:p>
            <a:pPr algn="ctr"/>
            <a:r>
              <a:rPr lang="zh-TW" altLang="en-US" sz="4800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報告完畢</a:t>
            </a:r>
          </a:p>
        </p:txBody>
      </p:sp>
    </p:spTree>
    <p:extLst>
      <p:ext uri="{BB962C8B-B14F-4D97-AF65-F5344CB8AC3E}">
        <p14:creationId xmlns:p14="http://schemas.microsoft.com/office/powerpoint/2010/main" val="40349800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1981200" y="332656"/>
            <a:ext cx="8229600" cy="864096"/>
          </a:xfrm>
        </p:spPr>
        <p:txBody>
          <a:bodyPr/>
          <a:lstStyle/>
          <a:p>
            <a:pPr eaLnBrk="1" hangingPunct="1"/>
            <a:r>
              <a:rPr lang="zh-TW" altLang="en-US" sz="4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綱   要</a:t>
            </a:r>
          </a:p>
        </p:txBody>
      </p:sp>
      <p:sp>
        <p:nvSpPr>
          <p:cNvPr id="116739" name="內容版面配置區 4"/>
          <p:cNvSpPr>
            <a:spLocks noGrp="1"/>
          </p:cNvSpPr>
          <p:nvPr>
            <p:ph idx="1"/>
          </p:nvPr>
        </p:nvSpPr>
        <p:spPr>
          <a:xfrm>
            <a:off x="3195485" y="2229444"/>
            <a:ext cx="6715432" cy="208823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3600" b="1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sz="3600" b="1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411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/>
          <p:cNvSpPr txBox="1">
            <a:spLocks/>
          </p:cNvSpPr>
          <p:nvPr/>
        </p:nvSpPr>
        <p:spPr>
          <a:xfrm>
            <a:off x="2606199" y="0"/>
            <a:ext cx="6786909" cy="80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50000"/>
              </a:lnSpc>
              <a:defRPr sz="3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defRPr>
            </a:lvl1pPr>
            <a:lvl2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>
              <a:defRPr sz="36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1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組核心業務營收目標</a:t>
            </a:r>
            <a:r>
              <a:rPr kumimoji="1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1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餘絀達成</a:t>
            </a:r>
          </a:p>
        </p:txBody>
      </p:sp>
      <p:sp>
        <p:nvSpPr>
          <p:cNvPr id="8" name="矩形 7"/>
          <p:cNvSpPr/>
          <p:nvPr/>
        </p:nvSpPr>
        <p:spPr>
          <a:xfrm>
            <a:off x="10911693" y="668626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單位：仟元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09E5B1C-D702-4650-868F-4CCB2006CA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50" y="945625"/>
            <a:ext cx="11702700" cy="552995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1119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2019818" y="38539"/>
            <a:ext cx="8229600" cy="5516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323">
                <a:solidFill>
                  <a:srgbClr val="3366FF"/>
                </a:solidFill>
                <a:latin typeface="BiauKai"/>
                <a:ea typeface="BiauKai"/>
                <a:cs typeface="BiauKa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2769">
                <a:solidFill>
                  <a:srgbClr val="3366FF"/>
                </a:solidFill>
                <a:latin typeface="BiauKai" charset="-120"/>
                <a:ea typeface="BiauKai" charset="-120"/>
                <a:cs typeface="BiauKai"/>
              </a:defRPr>
            </a:lvl5pPr>
            <a:lvl6pPr marL="31653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633062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94959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26612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31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 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標楷體" panose="03000509000000000000" pitchFamily="65" charset="-120"/>
              </a:rPr>
              <a:t>U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組業務能見度與缺口分析</a:t>
            </a:r>
            <a:endParaRPr kumimoji="1" lang="zh-TW" altLang="en-US" sz="28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標楷體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69602" y="590173"/>
            <a:ext cx="4330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企業收入業績目標：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134,963K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331234"/>
              </p:ext>
            </p:extLst>
          </p:nvPr>
        </p:nvGraphicFramePr>
        <p:xfrm>
          <a:off x="1178805" y="1057074"/>
          <a:ext cx="10576193" cy="5331142"/>
        </p:xfrm>
        <a:graphic>
          <a:graphicData uri="http://schemas.openxmlformats.org/drawingml/2006/table">
            <a:tbl>
              <a:tblPr/>
              <a:tblGrid>
                <a:gridCol w="2034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5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6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228,479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149,446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169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邊緣式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高速動態辨識系統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41652599"/>
                  </a:ext>
                </a:extLst>
              </a:tr>
              <a:tr h="1541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1003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613427"/>
                  </a:ext>
                </a:extLst>
              </a:tr>
              <a:tr h="192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347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207,479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彩奕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智慧倉儲相關專利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146,446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(IP+BP-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500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54185"/>
                  </a:ext>
                </a:extLst>
              </a:tr>
              <a:tr h="1196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876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-(IP-GAI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影像生成技術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174681"/>
                  </a:ext>
                </a:extLst>
              </a:tr>
              <a:tr h="11966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萬州通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智取櫃技術授權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725313"/>
                  </a:ext>
                </a:extLst>
              </a:tr>
              <a:tr h="1733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en-US" altLang="zh-TW" sz="1400" u="sng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)-RFID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物流籠車管理系統軟體開發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28,530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9,180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1083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1,414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商研院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電商產業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應用研究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1336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聯億通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-sure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精準關懷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82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3,440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-EC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移倉計畫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361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10,000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書立得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書籍自動分揀系統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107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178,949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137,266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769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37,987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787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/>
        </p:nvSpPr>
        <p:spPr bwMode="auto">
          <a:xfrm>
            <a:off x="1687540" y="153113"/>
            <a:ext cx="8370275" cy="77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衍生加值業務能見度</a:t>
            </a:r>
          </a:p>
        </p:txBody>
      </p:sp>
      <p:sp>
        <p:nvSpPr>
          <p:cNvPr id="9" name="矩形 8"/>
          <p:cNvSpPr/>
          <p:nvPr/>
        </p:nvSpPr>
        <p:spPr>
          <a:xfrm>
            <a:off x="4236653" y="923884"/>
            <a:ext cx="3272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衍生加值目標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9,622K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621358"/>
              </p:ext>
            </p:extLst>
          </p:nvPr>
        </p:nvGraphicFramePr>
        <p:xfrm>
          <a:off x="1311007" y="1631353"/>
          <a:ext cx="9716877" cy="4245723"/>
        </p:xfrm>
        <a:graphic>
          <a:graphicData uri="http://schemas.openxmlformats.org/drawingml/2006/table">
            <a:tbl>
              <a:tblPr/>
              <a:tblGrid>
                <a:gridCol w="224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2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6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86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8,802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kumimoji="0" lang="zh-TW" altLang="en-US" sz="14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9,802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2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今年預計認列：</a:t>
                      </a:r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8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1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388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50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altLang="zh-TW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8,802K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彩奕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智慧倉儲相關專利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1,200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9,802K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083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3849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推廣中簽約數：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4,576K</a:t>
                      </a:r>
                      <a:r>
                        <a:rPr kumimoji="0" lang="zh-TW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4,576 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263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對話機器人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05402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876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-(IP-GAI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影像生成技術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107"/>
                  </a:ext>
                </a:extLst>
              </a:tr>
              <a:tr h="11562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萬州通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(IP-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智取櫃技術授權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6132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81939"/>
                  </a:ext>
                </a:extLst>
              </a:tr>
              <a:tr h="2560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4,226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5,226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3233"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4427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 bwMode="auto">
          <a:xfrm>
            <a:off x="1947298" y="0"/>
            <a:ext cx="8370275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含政知</a:t>
            </a:r>
            <a:r>
              <a:rPr kumimoji="1" lang="en-US" altLang="zh-TW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業務能見度</a:t>
            </a:r>
          </a:p>
        </p:txBody>
      </p:sp>
      <p:sp>
        <p:nvSpPr>
          <p:cNvPr id="7" name="矩形 6"/>
          <p:cNvSpPr/>
          <p:nvPr/>
        </p:nvSpPr>
        <p:spPr>
          <a:xfrm>
            <a:off x="4613137" y="620688"/>
            <a:ext cx="2797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BP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目標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=</a:t>
            </a:r>
            <a:r>
              <a:rPr kumimoji="1" lang="en-US" altLang="zh-TW" sz="2400" b="1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284,341K</a:t>
            </a:r>
            <a:endParaRPr kumimoji="1" lang="zh-TW" altLang="en-US" sz="2400" b="1" i="0" u="sng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D560FC8-7989-46E2-890C-05D5B5240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227597"/>
              </p:ext>
            </p:extLst>
          </p:nvPr>
        </p:nvGraphicFramePr>
        <p:xfrm>
          <a:off x="1295858" y="1151543"/>
          <a:ext cx="9673154" cy="5059570"/>
        </p:xfrm>
        <a:graphic>
          <a:graphicData uri="http://schemas.openxmlformats.org/drawingml/2006/table">
            <a:tbl>
              <a:tblPr/>
              <a:tblGrid>
                <a:gridCol w="1704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9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9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388,824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b="1" u="sng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認列數合計</a:t>
                      </a:r>
                      <a:r>
                        <a:rPr lang="zh-TW" alt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300,820</a:t>
                      </a:r>
                      <a:r>
                        <a:rPr lang="en-US" sz="1400" b="1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137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努力中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none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en-US" altLang="zh-TW" sz="1400" u="sng" baseline="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106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534"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努力中簽約數：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21,000K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80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邊緣式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高速動態辨識系統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4,000</a:t>
                      </a: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果實夥伴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影像生成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30461171"/>
                  </a:ext>
                </a:extLst>
              </a:tr>
              <a:tr h="10800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碩網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-GAI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跨境行銷推廣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56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091988"/>
                  </a:ext>
                </a:extLst>
              </a:tr>
              <a:tr h="1835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7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415063"/>
                  </a:ext>
                </a:extLst>
              </a:tr>
              <a:tr h="1387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129%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105%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07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367,824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6,500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威剛科技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(BP-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供應鏈碳資產管理服務平台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297,820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5905"/>
                  </a:ext>
                </a:extLst>
              </a:tr>
              <a:tr h="209446"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1,900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弘達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全聯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)-RFID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物流籠車管理系統軟體開發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1,000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25632"/>
                  </a:ext>
                </a:extLst>
              </a:tr>
              <a:tr h="115621">
                <a:tc rowSpan="5"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</a:p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23,954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全順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倉儲管理系統月租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4,604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43652"/>
                  </a:ext>
                </a:extLst>
              </a:tr>
              <a:tr h="2583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1,414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商研院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電商產業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應用研究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17660863"/>
                  </a:ext>
                </a:extLst>
              </a:tr>
              <a:tr h="130044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推廣中簽約數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聯億通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TW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-sure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精準關懷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今年預計認列：</a:t>
                      </a: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pPr algn="ctr"/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16,700</a:t>
                      </a:r>
                      <a:r>
                        <a:rPr lang="en-US" altLang="zh-TW" sz="14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3,440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萊爾富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-EC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移倉計畫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altLang="zh-TW" sz="1400" kern="12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12,750</a:t>
                      </a:r>
                      <a:r>
                        <a:rPr kumimoji="0" lang="en-US" altLang="zh-TW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K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45774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書立得</a:t>
                      </a:r>
                      <a:r>
                        <a:rPr lang="en-US" altLang="zh-TW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書籍自動分揀系統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53"/>
                  </a:ext>
                </a:extLst>
              </a:tr>
              <a:tr h="204522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en-US" altLang="zh-TW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93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17881" marR="17881" marT="8941" marB="8941" anchor="ctr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endParaRPr lang="en-US" altLang="zh-TW" sz="1400" kern="12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899274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zh-TW" sz="1400" b="0" i="0" u="none" strike="noStrike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82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3905489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</a:t>
                      </a:r>
                      <a:r>
                        <a:rPr lang="zh-TW" altLang="en-US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121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343,870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已簽約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altLang="zh-TW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293,216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CEF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u="sng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7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endParaRPr lang="zh-TW" altLang="en-US" sz="14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Backlog(</a:t>
                      </a:r>
                      <a:r>
                        <a:rPr lang="zh-TW" alt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單位：</a:t>
                      </a:r>
                      <a:r>
                        <a:rPr lang="en-US" sz="1400" u="sng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K)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en-US" altLang="zh-TW" sz="1400" dirty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39,965</a:t>
                      </a:r>
                      <a:endParaRPr lang="zh-TW" altLang="en-US" sz="14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algn="ctr"/>
                      <a:r>
                        <a:rPr lang="zh-TW" altLang="en-US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累加 </a:t>
                      </a:r>
                      <a:r>
                        <a:rPr lang="en-US" altLang="zh-TW" sz="14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14%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94094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BADFF10-BBE7-41BE-B6F0-55894BC63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2D1BA6-A525-4294-9821-88548ADF96C9}" type="slidenum">
              <a:rPr lang="en-US" altLang="zh-TW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1BE205DB-F0B3-44CD-880A-CD41A7FFB3B1}"/>
              </a:ext>
            </a:extLst>
          </p:cNvPr>
          <p:cNvSpPr txBox="1">
            <a:spLocks/>
          </p:cNvSpPr>
          <p:nvPr/>
        </p:nvSpPr>
        <p:spPr bwMode="auto">
          <a:xfrm>
            <a:off x="3515033" y="2268773"/>
            <a:ext cx="6715432" cy="1565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87CEFA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組業務能見度</a:t>
            </a:r>
            <a:endParaRPr lang="en-US" altLang="zh-TW" b="1" kern="0" dirty="0">
              <a:solidFill>
                <a:srgbClr val="87CEFA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 eaLnBrk="1" hangingPunct="1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b="1" kern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重大效益推動進度</a:t>
            </a: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kumimoji="0"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zh-TW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eaLnBrk="1" hangingPunct="1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endParaRPr lang="en-US" altLang="zh-TW" sz="3200" b="1" kern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22041" lvl="1" eaLnBrk="1" hangingPunct="1">
              <a:lnSpc>
                <a:spcPct val="120000"/>
              </a:lnSpc>
              <a:defRPr/>
            </a:pPr>
            <a:endParaRPr lang="en-US" altLang="zh-TW" sz="3200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zh-TW" altLang="en-US" b="1" kern="0" dirty="0">
              <a:solidFill>
                <a:srgbClr val="00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83955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227713"/>
              </p:ext>
            </p:extLst>
          </p:nvPr>
        </p:nvGraphicFramePr>
        <p:xfrm>
          <a:off x="485245" y="497456"/>
          <a:ext cx="11221510" cy="61981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5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4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1634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2400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重大效益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24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en-US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智慧</a:t>
                      </a: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倉儲</a:t>
                      </a:r>
                      <a:endParaRPr lang="zh-TW" altLang="en-US" sz="2000" b="1" u="non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lvl="0" indent="-1762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發展台灣領先之物就物全無人化之「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AI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廣域箱體四維堆垛技術」，完善倉儲最後一里。</a:t>
                      </a:r>
                    </a:p>
                    <a:p>
                      <a:pPr marL="176213" lvl="0" indent="-176213" algn="l" defTabSz="844083" rtl="0" eaLnBrk="1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促成千萬級優質企業收入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與台灣龍頭零售倉儲業者共創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如：全聯、萊爾富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建構自主國產化系統、設備與方案，落實進口替代。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業務推廣</a:t>
                      </a:r>
                      <a:endParaRPr lang="en-US" altLang="zh-TW" sz="15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(1)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弘達流通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全聯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)- </a:t>
                      </a:r>
                      <a:r>
                        <a:rPr lang="en-US" altLang="zh-TW" sz="15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RFID</a:t>
                      </a: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物流籠車管理系統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(12,931,800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元，含稅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，已簽約：</a:t>
                      </a: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持續優化籠車管理相關流程與軟體程式，並預定於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11/18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前完成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萬個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tag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交付。</a:t>
                      </a:r>
                    </a:p>
                    <a:p>
                      <a:pPr marL="536575" marR="0" lvl="1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洽談</a:t>
                      </a: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邊緣式</a:t>
                      </a:r>
                      <a:r>
                        <a:rPr lang="en-US" altLang="zh-TW" sz="15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AI</a:t>
                      </a: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高速動態辨識系統建置案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，計畫金額預估為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1,200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萬元。</a:t>
                      </a:r>
                      <a:endParaRPr lang="en-US" altLang="zh-TW" sz="15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(2)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旭貿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中科院材電所智慧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AMR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系統</a:t>
                      </a:r>
                    </a:p>
                    <a:p>
                      <a:pPr marL="536575" marR="0" lvl="1" indent="-179388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建置</a:t>
                      </a:r>
                      <a:r>
                        <a:rPr lang="en-US" altLang="zh-TW" sz="15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</a:t>
                      </a: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台智能倉儲機器人及交管系統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，計畫金額為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580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萬元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未稅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，契約書寄送予廠商用印中。</a:t>
                      </a:r>
                      <a:endParaRPr lang="en-US" altLang="zh-TW" sz="15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2" marR="0" lvl="1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(3)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 三欣園藝</a:t>
                      </a:r>
                      <a:endParaRPr kumimoji="0" lang="en-US" altLang="zh-TW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536575" marR="0" lvl="2" indent="-17780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於嘉義大林建置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新世代智慧溫室植物工廠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，雙方已經完成簽約，契約金額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1.2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億元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未稅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，執行期間為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113/9/1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起至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115/12/31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kumimoji="0" lang="en-US" altLang="zh-TW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358775" marR="0" lvl="2" indent="-179388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(4)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萊爾富 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: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 協助進行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分揀設備移倉 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嘉義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  <a:sym typeface="Wingdings" panose="05000000000000000000" pitchFamily="2" charset="2"/>
                        </a:rPr>
                        <a:t>樹林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，約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300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萬元。</a:t>
                      </a:r>
                      <a:endParaRPr kumimoji="0" lang="en-US" altLang="zh-TW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358775" marR="0" lvl="2" indent="-179388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(5)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書立得 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: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 於臺中倉建置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書籍快速分揀系統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，金額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12,688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千元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未稅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，執行期間為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113/11/1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至</a:t>
                      </a:r>
                      <a:r>
                        <a:rPr kumimoji="0" lang="en-US" altLang="zh-TW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114/12/31</a:t>
                      </a:r>
                      <a:r>
                        <a:rPr kumimoji="0" lang="zh-TW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。進行院內簽辦作業中。</a:t>
                      </a:r>
                      <a:endParaRPr kumimoji="0" lang="en-US" altLang="zh-TW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447675" marR="0" lvl="1" indent="-447675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2.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技術發展</a:t>
                      </a:r>
                      <a:endParaRPr lang="en-US" altLang="zh-TW" sz="15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完成堆垛機器人模組之驗測場域環境布置。預定</a:t>
                      </a:r>
                      <a:r>
                        <a:rPr lang="en-US" altLang="zh-TW" sz="15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10/15</a:t>
                      </a:r>
                      <a:r>
                        <a:rPr lang="zh-TW" altLang="en-US" sz="15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前完成環境與系統整合測試 </a:t>
                      </a:r>
                      <a:r>
                        <a:rPr lang="en-US" altLang="zh-TW" sz="15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- </a:t>
                      </a:r>
                      <a:r>
                        <a:rPr lang="zh-TW" altLang="en-US" sz="15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機器人、</a:t>
                      </a:r>
                      <a:r>
                        <a:rPr lang="en-US" altLang="zh-TW" sz="15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GAI</a:t>
                      </a:r>
                      <a:r>
                        <a:rPr lang="zh-TW" altLang="en-US" sz="15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堆垛模型、視覺辨識模組</a:t>
                      </a:r>
                      <a:r>
                        <a:rPr lang="zh-TW" altLang="en-US" sz="15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。再與團隊</a:t>
                      </a:r>
                      <a:r>
                        <a:rPr lang="zh-TW" altLang="en-US" sz="15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檢討</a:t>
                      </a:r>
                      <a:r>
                        <a:rPr lang="en-US" altLang="zh-TW" sz="15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GAI</a:t>
                      </a:r>
                      <a:r>
                        <a:rPr lang="zh-TW" altLang="en-US" sz="15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堆疊的效益與必要性</a:t>
                      </a:r>
                      <a:r>
                        <a:rPr lang="zh-TW" altLang="en-US" sz="15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。</a:t>
                      </a:r>
                      <a:endParaRPr lang="en-US" altLang="zh-TW" sz="15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358775" marR="0" lvl="1" indent="-1841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持續優化視覺辨識模組，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目前已將視覺模組安裝到機器人中，</a:t>
                      </a:r>
                      <a:r>
                        <a:rPr lang="zh-TW" altLang="en-US" sz="15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整體的精度已從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1.7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公分降到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1.1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公分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，目標</a:t>
                      </a:r>
                      <a:r>
                        <a:rPr lang="zh-TW" altLang="en-US" sz="15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降到</a:t>
                      </a:r>
                      <a:r>
                        <a:rPr lang="en-US" altLang="zh-TW" sz="15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zh-TW" altLang="en-US" sz="1500" b="1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公分</a:t>
                      </a:r>
                      <a:r>
                        <a:rPr lang="zh-TW" altLang="en-US" sz="15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606681"/>
                  </a:ext>
                </a:extLst>
              </a:tr>
              <a:tr h="9257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與國際科技廠商及國內自動化大廠合作共創冷鏈物流自動化技術，打造國際聯盟旗艦隊，進軍國際，臺灣試鍊，推進東南亞市場，進軍國際市場。</a:t>
                      </a:r>
                      <a:endParaRPr lang="zh-TW" altLang="en-US" sz="15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68288" indent="-268288">
                        <a:lnSpc>
                          <a:spcPts val="2000"/>
                        </a:lnSpc>
                        <a:spcBef>
                          <a:spcPts val="0"/>
                        </a:spcBef>
                        <a:buAutoNum type="arabicPeriod"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與盟立、西門子、科菱冷凍共同討論東南亞冷鏈自動化倉輸出機會，包括</a:t>
                      </a: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馬來西亞、越南</a:t>
                      </a:r>
                      <a:r>
                        <a:rPr lang="en-US" altLang="zh-TW" sz="15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信海水產</a:t>
                      </a:r>
                      <a:r>
                        <a:rPr lang="en-US" altLang="zh-TW" sz="15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，盟立已於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9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月中派人至馬來西亞、越南訪查。</a:t>
                      </a:r>
                      <a:endParaRPr lang="en-US" altLang="zh-TW" sz="15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68288" indent="-268288">
                        <a:lnSpc>
                          <a:spcPts val="2000"/>
                        </a:lnSpc>
                        <a:spcBef>
                          <a:spcPts val="0"/>
                        </a:spcBef>
                        <a:buAutoNum type="arabicPeriod"/>
                      </a:pP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越南南河製藥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預計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10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月底來訪，其欲</a:t>
                      </a:r>
                      <a:r>
                        <a:rPr lang="zh-TW" altLang="en-US" sz="1500" b="1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於北越建置中藥材冷鏈倉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，將結合台灣冷鏈協會、科菱、世倉、美嘉共同討論接待與技術展示、討論事宜。</a:t>
                      </a:r>
                      <a:endParaRPr lang="en-US" altLang="zh-TW" sz="150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649311"/>
                  </a:ext>
                </a:extLst>
              </a:tr>
            </a:tbl>
          </a:graphicData>
        </a:graphic>
      </p:graphicFrame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433410" y="-44823"/>
            <a:ext cx="7325179" cy="551244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重大效益項目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1/2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261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2449921" y="52214"/>
            <a:ext cx="7325179" cy="460125"/>
          </a:xfrm>
        </p:spPr>
        <p:txBody>
          <a:bodyPr/>
          <a:lstStyle/>
          <a:p>
            <a:pPr algn="ctr"/>
            <a:r>
              <a:rPr lang="zh-TW" altLang="en-US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重大效益項目 </a:t>
            </a:r>
            <a:r>
              <a:rPr lang="en-US" altLang="zh-TW" b="1" kern="1200" dirty="0">
                <a:solidFill>
                  <a:srgbClr val="007474"/>
                </a:solidFill>
                <a:latin typeface="Arial" panose="020B0604020202020204" pitchFamily="34" charset="0"/>
                <a:ea typeface="微軟正黑體" panose="020B0604030504040204" pitchFamily="34" charset="-120"/>
              </a:rPr>
              <a:t>2/2</a:t>
            </a:r>
            <a:endParaRPr lang="zh-TW" altLang="en-US" b="1" kern="1200" dirty="0">
              <a:solidFill>
                <a:srgbClr val="007474"/>
              </a:solidFill>
              <a:latin typeface="Arial" panose="020B0604020202020204" pitchFamily="34" charset="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4">
            <a:extLst>
              <a:ext uri="{FF2B5EF4-FFF2-40B4-BE49-F238E27FC236}">
                <a16:creationId xmlns:a16="http://schemas.microsoft.com/office/drawing/2014/main" id="{0FF137C4-CAB2-474F-ACD6-13CE76538D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293222"/>
              </p:ext>
            </p:extLst>
          </p:nvPr>
        </p:nvGraphicFramePr>
        <p:xfrm>
          <a:off x="219711" y="713289"/>
          <a:ext cx="11972289" cy="57318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4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2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6122">
                  <a:extLst>
                    <a:ext uri="{9D8B030D-6E8A-4147-A177-3AD203B41FA5}">
                      <a16:colId xmlns:a16="http://schemas.microsoft.com/office/drawing/2014/main" val="1692707848"/>
                    </a:ext>
                  </a:extLst>
                </a:gridCol>
              </a:tblGrid>
              <a:tr h="3786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重大效益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發展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推動進度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65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zh-TW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淨零碳排</a:t>
                      </a:r>
                      <a:endParaRPr lang="en-US" altLang="zh-TW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zh-TW" altLang="en-US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跨部會</a:t>
                      </a:r>
                      <a:r>
                        <a:rPr lang="en-US" altLang="zh-TW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跨單位</a:t>
                      </a:r>
                      <a:r>
                        <a:rPr lang="en-US" altLang="zh-TW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跨業共創，導入循環經濟，建構國內最大循環包材服務網絡與解決方案，創新使用端商業模式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商業署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「物流循環包材發展與推動計畫」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開發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B2B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、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B2C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兩款低碳循環箱，並運用資源發展循環包材流通管理平台及技術，促進更多相關業者合作推動循環物流服務。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10/3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產服中心引介洽談正美集團，正美有投資配客嘉，有意願跟工研院一起發展推動。將進一步討論循環包材設計、服務推動等可能合作機會。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完成兩款循環箱設計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3D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示意圖繪製，並與邦宇化學討論循環箱產製規劃。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IoT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平台手機介面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(android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版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已初步完成行動化管理功能，將再繼續強化。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規劃拜會運籌協會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討論標準與流程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及安排與中華郵政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討論運用智取櫃回收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合作討論會議。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3207723"/>
                  </a:ext>
                </a:extLst>
              </a:tr>
              <a:tr h="13980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zh-TW" altLang="en-US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碳資產管理及碳排放估算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與威剛團隊之產創提案「前瞻科技賦能碳管理及技術服務平台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｣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9/2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已審查，等待結果。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院碳交易前期規劃案 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已通過永續長審核，執行到明年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8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月為止，將整合</a:t>
                      </a:r>
                      <a:r>
                        <a:rPr lang="en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Line</a:t>
                      </a:r>
                      <a:r>
                        <a:rPr lang="zh-TW" altLang="en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、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員工識別證、與發票服務，提供個人減碳紀錄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參與產服中心－中小企業因應淨零碳趨勢提升綠色競爭力計畫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中企署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</a:p>
                    <a:p>
                      <a:pPr marL="447675" marR="0" lvl="1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10/1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前往花自在實地訪查與討論碳排熱點及減碳方案。</a:t>
                      </a:r>
                    </a:p>
                    <a:p>
                      <a:pPr marL="447675" marR="0" lvl="1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協助銳馳國際蒐集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112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年能源使用資料並線上填寫碳排放估算報告，待安排實地訪視。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9944462"/>
                  </a:ext>
                </a:extLst>
              </a:tr>
              <a:tr h="21809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GAI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l" defTabSz="84408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zh-TW" altLang="zh-TW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發展會展</a:t>
                      </a:r>
                      <a:r>
                        <a:rPr lang="en-US" altLang="zh-TW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零售</a:t>
                      </a:r>
                      <a:r>
                        <a:rPr lang="zh-TW" altLang="zh-TW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產業</a:t>
                      </a:r>
                      <a:r>
                        <a:rPr lang="en-US" altLang="zh-TW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Gen AI</a:t>
                      </a:r>
                      <a:r>
                        <a:rPr lang="zh-TW" altLang="zh-TW" sz="1500" b="0" kern="1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加速器</a:t>
                      </a:r>
                      <a:endParaRPr lang="en-US" altLang="zh-TW" sz="1500" b="0" kern="1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5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1.</a:t>
                      </a:r>
                      <a:r>
                        <a:rPr lang="zh-TW" altLang="zh-TW" sz="15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會展</a:t>
                      </a:r>
                      <a:r>
                        <a:rPr lang="en-US" altLang="zh-TW" sz="15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</a:t>
                      </a:r>
                      <a:r>
                        <a:rPr lang="zh-TW" altLang="zh-TW" sz="15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零售</a:t>
                      </a:r>
                      <a:r>
                        <a:rPr lang="en-US" altLang="zh-TW" sz="15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GAI</a:t>
                      </a:r>
                      <a:r>
                        <a:rPr lang="zh-TW" altLang="zh-TW" sz="1500" b="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：</a:t>
                      </a:r>
                      <a:endParaRPr lang="en-US" altLang="zh-TW" sz="1500" b="0" u="none" strike="noStrike" kern="12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68288" indent="-73025" algn="just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規劃於臺灣五金展導入</a:t>
                      </a:r>
                      <a:r>
                        <a:rPr lang="zh-TW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「展品說明圖文智慧生成」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及</a:t>
                      </a:r>
                      <a:r>
                        <a:rPr lang="zh-TW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「展品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3D</a:t>
                      </a:r>
                      <a:r>
                        <a:rPr lang="zh-TW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圖模型自動生成」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服務，兩者均將以國內特色五金工具為對象。後者預計與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29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家五金廠商合作，並利用高速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3D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全像投影技術，以浮空投影方式呈現</a:t>
                      </a:r>
                      <a:r>
                        <a:rPr lang="en-US" altLang="zh-TW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3D</a:t>
                      </a:r>
                      <a:r>
                        <a:rPr lang="zh-TW" altLang="en-US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模型。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2.(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院級主題型前瞻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 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行銷廣告影像生成優化技術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：</a:t>
                      </a:r>
                      <a:endParaRPr lang="en-US" altLang="zh-TW" sz="1500" u="none" strike="noStrike" kern="120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68288" marR="0" lvl="0" indent="-730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建立行銷專用多模型平台，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與資通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協作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text2video API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串接流程與格式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，預計月底完成雛形平台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3.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碩網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-GAI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跨境行銷推廣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數發部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AI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領航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II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期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：</a:t>
                      </a:r>
                      <a:endParaRPr lang="en-US" altLang="zh-TW" sz="15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marR="0" lvl="0" indent="-1063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提案內容 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 </a:t>
                      </a:r>
                      <a:r>
                        <a:rPr lang="en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GAI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驅動金融業智能助理，包含客戶智慧詢答、行銷圖案影音生成、語音會議記錄等關鍵流程。</a:t>
                      </a:r>
                      <a:endParaRPr lang="en-US" altLang="zh-TW" sz="150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68288" indent="-730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已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於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9/2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送件提案計畫書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，將於</a:t>
                      </a:r>
                      <a:r>
                        <a:rPr lang="en-US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10/21</a:t>
                      </a:r>
                      <a:r>
                        <a:rPr lang="zh-TW" altLang="en-US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進行審查</a:t>
                      </a:r>
                      <a:r>
                        <a:rPr lang="zh-TW" altLang="zh-TW" sz="1500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。</a:t>
                      </a:r>
                      <a:endParaRPr lang="en-US" altLang="zh-TW" sz="150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6425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25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62_493 xmlns="b8aed4a6-ac34-40d8-b1d7-8aea5af98334" xsi:nil="true"/>
    <_x4e0b__x8f09__x526f__x672c_ xmlns="b8aed4a6-ac34-40d8-b1d7-8aea5af983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7F3432FD16F3A1449D501EC8CDE7FB1F" ma:contentTypeVersion="3" ma:contentTypeDescription="建立新的文件。" ma:contentTypeScope="" ma:versionID="b3f1642025d45c847b73c737ebcb38af">
  <xsd:schema xmlns:xsd="http://www.w3.org/2001/XMLSchema" xmlns:xs="http://www.w3.org/2001/XMLSchema" xmlns:p="http://schemas.microsoft.com/office/2006/metadata/properties" xmlns:ns2="b8aed4a6-ac34-40d8-b1d7-8aea5af98334" targetNamespace="http://schemas.microsoft.com/office/2006/metadata/properties" ma:root="true" ma:fieldsID="d6832a95031df36a955464a47fafedad" ns2:_="">
    <xsd:import namespace="b8aed4a6-ac34-40d8-b1d7-8aea5af98334"/>
    <xsd:element name="properties">
      <xsd:complexType>
        <xsd:sequence>
          <xsd:element name="documentManagement">
            <xsd:complexType>
              <xsd:all>
                <xsd:element ref="ns2:_x0062_493" minOccurs="0"/>
                <xsd:element ref="ns2:_x4e0b__x8f09__x526f__x672c_" minOccurs="0"/>
                <xsd:element ref="ns2:_x4e0b__x8f09__x526f__x672c__x003a__x8907__x88fd__x4f86__x6e9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aed4a6-ac34-40d8-b1d7-8aea5af98334" elementFormDefault="qualified">
    <xsd:import namespace="http://schemas.microsoft.com/office/2006/documentManagement/types"/>
    <xsd:import namespace="http://schemas.microsoft.com/office/infopath/2007/PartnerControls"/>
    <xsd:element name="_x0062_493" ma:index="8" nillable="true" ma:displayName="日期及時間" ma:internalName="_x0062_493">
      <xsd:simpleType>
        <xsd:restriction base="dms:DateTime"/>
      </xsd:simpleType>
    </xsd:element>
    <xsd:element name="_x4e0b__x8f09__x526f__x672c_" ma:index="9" nillable="true" ma:displayName="下載副本" ma:description="下載副本" ma:list="{b8aed4a6-ac34-40d8-b1d7-8aea5af98334}" ma:internalName="_x4e0b__x8f09__x526f__x672c_" ma:showField="Title">
      <xsd:simpleType>
        <xsd:restriction base="dms:Lookup"/>
      </xsd:simpleType>
    </xsd:element>
    <xsd:element name="_x4e0b__x8f09__x526f__x672c__x003a__x8907__x88fd__x4f86__x6e90_" ma:index="10" nillable="true" ma:displayName="下載副本:複製來源" ma:list="{b8aed4a6-ac34-40d8-b1d7-8aea5af98334}" ma:internalName="_x4e0b__x8f09__x526f__x672c__x003a__x8907__x88fd__x4f86__x6e90_" ma:readOnly="true" ma:showField="_CopySource" ma:web="8ca855e4-adfb-4fc0-8985-d3ee15689915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8C3FC8-FB86-4009-BB67-08D4F81C776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b8aed4a6-ac34-40d8-b1d7-8aea5af98334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E19602A-BF72-47CE-A4BE-578010346C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aed4a6-ac34-40d8-b1d7-8aea5af983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1A7DF1-1490-4032-A288-9678AD5874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5832</TotalTime>
  <Words>1760</Words>
  <Application>Microsoft Office PowerPoint</Application>
  <PresentationFormat>寬螢幕</PresentationFormat>
  <Paragraphs>263</Paragraphs>
  <Slides>10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Arial</vt:lpstr>
      <vt:lpstr>Calibri</vt:lpstr>
      <vt:lpstr>Wingdings</vt:lpstr>
      <vt:lpstr>簡報內頁</vt:lpstr>
      <vt:lpstr>1_簡報內頁</vt:lpstr>
      <vt:lpstr>U組核心業務報告 (113年10月份)</vt:lpstr>
      <vt:lpstr>綱   要</vt:lpstr>
      <vt:lpstr>PowerPoint 簡報</vt:lpstr>
      <vt:lpstr>PowerPoint 簡報</vt:lpstr>
      <vt:lpstr>PowerPoint 簡報</vt:lpstr>
      <vt:lpstr>PowerPoint 簡報</vt:lpstr>
      <vt:lpstr>PowerPoint 簡報</vt:lpstr>
      <vt:lpstr>重大效益項目 1/2</vt:lpstr>
      <vt:lpstr>重大效益項目 2/2</vt:lpstr>
      <vt:lpstr>報告完畢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陳慧娟</cp:lastModifiedBy>
  <cp:revision>739</cp:revision>
  <cp:lastPrinted>2021-11-08T09:04:53Z</cp:lastPrinted>
  <dcterms:created xsi:type="dcterms:W3CDTF">2008-05-08T04:38:45Z</dcterms:created>
  <dcterms:modified xsi:type="dcterms:W3CDTF">2024-10-07T16:53:46Z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0x0101007F3432FD16F3A1449D501EC8CDE7FB1F</vt:lpwstr>
  </property>
</Properties>
</file>