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61" r:id="rId7"/>
    <p:sldId id="274" r:id="rId8"/>
    <p:sldId id="275" r:id="rId9"/>
    <p:sldId id="264" r:id="rId10"/>
    <p:sldId id="265" r:id="rId11"/>
    <p:sldId id="266" r:id="rId12"/>
    <p:sldId id="267" r:id="rId13"/>
    <p:sldId id="268" r:id="rId14"/>
    <p:sldId id="269" r:id="rId15"/>
    <p:sldId id="270" r:id="rId16"/>
    <p:sldId id="276" r:id="rId17"/>
    <p:sldId id="272" r:id="rId18"/>
    <p:sldId id="273"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p:cViewPr varScale="1">
        <p:scale>
          <a:sx n="58" d="100"/>
          <a:sy n="58" d="100"/>
        </p:scale>
        <p:origin x="896" y="4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8" name="Shape 1028"/>
          <p:cNvSpPr>
            <a:spLocks noGrp="1" noRot="1" noChangeAspect="1"/>
          </p:cNvSpPr>
          <p:nvPr>
            <p:ph type="sldImg"/>
          </p:nvPr>
        </p:nvSpPr>
        <p:spPr>
          <a:xfrm>
            <a:off x="1143000" y="685800"/>
            <a:ext cx="4572000" cy="3429000"/>
          </a:xfrm>
          <a:prstGeom prst="rect">
            <a:avLst/>
          </a:prstGeom>
        </p:spPr>
        <p:txBody>
          <a:bodyPr/>
          <a:lstStyle/>
          <a:p>
            <a:endParaRPr/>
          </a:p>
        </p:txBody>
      </p:sp>
      <p:sp>
        <p:nvSpPr>
          <p:cNvPr id="1029" name="Shape 102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Shape 1079"/>
          <p:cNvSpPr>
            <a:spLocks noGrp="1" noRot="1" noChangeAspect="1"/>
          </p:cNvSpPr>
          <p:nvPr>
            <p:ph type="sldImg"/>
          </p:nvPr>
        </p:nvSpPr>
        <p:spPr>
          <a:xfrm>
            <a:off x="381000" y="685800"/>
            <a:ext cx="6096000" cy="3429000"/>
          </a:xfrm>
          <a:prstGeom prst="rect">
            <a:avLst/>
          </a:prstGeom>
        </p:spPr>
        <p:txBody>
          <a:bodyPr/>
          <a:lstStyle/>
          <a:p>
            <a:endParaRPr/>
          </a:p>
        </p:txBody>
      </p:sp>
      <p:sp>
        <p:nvSpPr>
          <p:cNvPr id="1080" name="Shape 1080"/>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a:p>
            <a:pPr>
              <a:defRPr>
                <a:latin typeface="微軟正黑體"/>
                <a:ea typeface="微軟正黑體"/>
                <a:cs typeface="微軟正黑體"/>
                <a:sym typeface="微軟正黑體"/>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8"/>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章節標題">
    <p:spTree>
      <p:nvGrpSpPr>
        <p:cNvPr id="1" name=""/>
        <p:cNvGrpSpPr/>
        <p:nvPr/>
      </p:nvGrpSpPr>
      <p:grpSpPr>
        <a:xfrm>
          <a:off x="0" y="0"/>
          <a:ext cx="0" cy="0"/>
          <a:chOff x="0" y="0"/>
          <a:chExt cx="0" cy="0"/>
        </a:xfrm>
      </p:grpSpPr>
      <p:sp>
        <p:nvSpPr>
          <p:cNvPr id="159" name="大標題文字"/>
          <p:cNvSpPr txBox="1">
            <a:spLocks noGrp="1"/>
          </p:cNvSpPr>
          <p:nvPr>
            <p:ph type="title"/>
          </p:nvPr>
        </p:nvSpPr>
        <p:spPr>
          <a:xfrm>
            <a:off x="963084" y="4406953"/>
            <a:ext cx="10363201" cy="1362082"/>
          </a:xfrm>
          <a:prstGeom prst="rect">
            <a:avLst/>
          </a:prstGeom>
        </p:spPr>
        <p:txBody>
          <a:bodyPr/>
          <a:lstStyle>
            <a:lvl1pPr>
              <a:defRPr sz="3000" b="1" cap="all"/>
            </a:lvl1pPr>
          </a:lstStyle>
          <a:p>
            <a:r>
              <a:t>大標題文字</a:t>
            </a:r>
          </a:p>
        </p:txBody>
      </p:sp>
      <p:sp>
        <p:nvSpPr>
          <p:cNvPr id="160"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68" name="Picture 57" descr="Picture 57"/>
          <p:cNvPicPr>
            <a:picLocks noChangeAspect="1"/>
          </p:cNvPicPr>
          <p:nvPr/>
        </p:nvPicPr>
        <p:blipFill>
          <a:blip r:embed="rId2"/>
          <a:stretch>
            <a:fillRect/>
          </a:stretch>
        </p:blipFill>
        <p:spPr>
          <a:xfrm>
            <a:off x="8509000" y="4110037"/>
            <a:ext cx="3683000" cy="2747969"/>
          </a:xfrm>
          <a:prstGeom prst="rect">
            <a:avLst/>
          </a:prstGeom>
          <a:ln w="12700">
            <a:miter lim="400000"/>
          </a:ln>
        </p:spPr>
      </p:pic>
      <p:sp>
        <p:nvSpPr>
          <p:cNvPr id="1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0"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1"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2"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3"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77" name="群組 10"/>
          <p:cNvGrpSpPr/>
          <p:nvPr/>
        </p:nvGrpSpPr>
        <p:grpSpPr>
          <a:xfrm>
            <a:off x="10068579" y="0"/>
            <a:ext cx="2117736" cy="6858000"/>
            <a:chOff x="-1" y="0"/>
            <a:chExt cx="2117735" cy="6858000"/>
          </a:xfrm>
        </p:grpSpPr>
        <p:pic>
          <p:nvPicPr>
            <p:cNvPr id="175" name="圖片 14" descr="圖片 14"/>
            <p:cNvPicPr>
              <a:picLocks noChangeAspect="1"/>
            </p:cNvPicPr>
            <p:nvPr/>
          </p:nvPicPr>
          <p:blipFill>
            <a:blip r:embed="rId4"/>
            <a:stretch>
              <a:fillRect/>
            </a:stretch>
          </p:blipFill>
          <p:spPr>
            <a:xfrm>
              <a:off x="-2" y="0"/>
              <a:ext cx="2117736" cy="6858000"/>
            </a:xfrm>
            <a:prstGeom prst="rect">
              <a:avLst/>
            </a:prstGeom>
            <a:ln w="12700" cap="flat">
              <a:noFill/>
              <a:miter lim="400000"/>
            </a:ln>
            <a:effectLst/>
          </p:spPr>
        </p:pic>
        <p:pic>
          <p:nvPicPr>
            <p:cNvPr id="176" name="圖片 16" descr="圖片 16"/>
            <p:cNvPicPr>
              <a:picLocks noChangeAspect="1"/>
            </p:cNvPicPr>
            <p:nvPr/>
          </p:nvPicPr>
          <p:blipFill>
            <a:blip r:embed="rId5"/>
            <a:stretch>
              <a:fillRect/>
            </a:stretch>
          </p:blipFill>
          <p:spPr>
            <a:xfrm>
              <a:off x="418897" y="660394"/>
              <a:ext cx="1436696" cy="1590684"/>
            </a:xfrm>
            <a:prstGeom prst="rect">
              <a:avLst/>
            </a:prstGeom>
            <a:ln w="12700" cap="flat">
              <a:noFill/>
              <a:miter lim="400000"/>
            </a:ln>
            <a:effectLst/>
          </p:spPr>
        </p:pic>
      </p:grpSp>
      <p:pic>
        <p:nvPicPr>
          <p:cNvPr id="178" name="圖片 16" descr="圖片 16"/>
          <p:cNvPicPr>
            <a:picLocks noChangeAspect="1"/>
          </p:cNvPicPr>
          <p:nvPr/>
        </p:nvPicPr>
        <p:blipFill>
          <a:blip r:embed="rId6"/>
          <a:stretch>
            <a:fillRect/>
          </a:stretch>
        </p:blipFill>
        <p:spPr>
          <a:xfrm>
            <a:off x="9291193" y="254788"/>
            <a:ext cx="682742" cy="310334"/>
          </a:xfrm>
          <a:prstGeom prst="rect">
            <a:avLst/>
          </a:prstGeom>
          <a:ln w="12700">
            <a:miter lim="400000"/>
          </a:ln>
        </p:spPr>
      </p:pic>
      <p:sp>
        <p:nvSpPr>
          <p:cNvPr id="17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8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87"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188"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189"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19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1"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19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3"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3"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04"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05"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0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07"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0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09"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1" name="圖片版面配置區 2"/>
          <p:cNvSpPr>
            <a:spLocks noGrp="1"/>
          </p:cNvSpPr>
          <p:nvPr>
            <p:ph type="pic" sz="quarter" idx="21"/>
          </p:nvPr>
        </p:nvSpPr>
        <p:spPr>
          <a:xfrm>
            <a:off x="8962100" y="1439862"/>
            <a:ext cx="2798108" cy="4757743"/>
          </a:xfrm>
          <a:prstGeom prst="rect">
            <a:avLst/>
          </a:prstGeom>
        </p:spPr>
        <p:txBody>
          <a:bodyPr lIns="91439" tIns="45719" rIns="91439" bIns="45719">
            <a:noAutofit/>
          </a:bodyPr>
          <a:lstStyle/>
          <a:p>
            <a:endParaRPr/>
          </a:p>
        </p:txBody>
      </p:sp>
      <p:sp>
        <p:nvSpPr>
          <p:cNvPr id="212"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1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0"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21"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22"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23"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4"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25"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26"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27"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28" name="圖片版面配置區 2"/>
          <p:cNvSpPr>
            <a:spLocks noGrp="1"/>
          </p:cNvSpPr>
          <p:nvPr>
            <p:ph type="pic" sz="half" idx="21"/>
          </p:nvPr>
        </p:nvSpPr>
        <p:spPr>
          <a:xfrm>
            <a:off x="609601" y="4725144"/>
            <a:ext cx="11146971" cy="1584183"/>
          </a:xfrm>
          <a:prstGeom prst="rect">
            <a:avLst/>
          </a:prstGeom>
        </p:spPr>
        <p:txBody>
          <a:bodyPr lIns="91439" tIns="45719" rIns="91439" bIns="45719">
            <a:noAutofit/>
          </a:bodyPr>
          <a:lstStyle/>
          <a:p>
            <a:endParaRPr/>
          </a:p>
        </p:txBody>
      </p:sp>
      <p:sp>
        <p:nvSpPr>
          <p:cNvPr id="22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3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37"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38"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39"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4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1"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4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3"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4"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3"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54"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55"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5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57"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5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59" name="大標題文字"/>
          <p:cNvSpPr txBox="1">
            <a:spLocks noGrp="1"/>
          </p:cNvSpPr>
          <p:nvPr>
            <p:ph type="title"/>
          </p:nvPr>
        </p:nvSpPr>
        <p:spPr>
          <a:xfrm>
            <a:off x="963084" y="4406903"/>
            <a:ext cx="10363201" cy="1362082"/>
          </a:xfrm>
          <a:prstGeom prst="rect">
            <a:avLst/>
          </a:prstGeom>
        </p:spPr>
        <p:txBody>
          <a:bodyPr/>
          <a:lstStyle>
            <a:lvl1pPr>
              <a:defRPr sz="3000" b="1" cap="all">
                <a:solidFill>
                  <a:srgbClr val="00B2B3"/>
                </a:solidFill>
              </a:defRPr>
            </a:lvl1pPr>
          </a:lstStyle>
          <a:p>
            <a:r>
              <a:t>大標題文字</a:t>
            </a:r>
          </a:p>
        </p:txBody>
      </p:sp>
      <p:sp>
        <p:nvSpPr>
          <p:cNvPr id="260"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69"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70"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71"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7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3"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5"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76"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7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5"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286"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287"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28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89"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29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1"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2"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293"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2"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03"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04"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05"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06"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07"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0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0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1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17"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18"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19"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2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1"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2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1"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32"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33"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3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5"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3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37"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38"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39" name="文字版面配置區 3"/>
          <p:cNvSpPr>
            <a:spLocks noGrp="1"/>
          </p:cNvSpPr>
          <p:nvPr>
            <p:ph type="body" sz="half" idx="21"/>
          </p:nvPr>
        </p:nvSpPr>
        <p:spPr>
          <a:xfrm>
            <a:off x="609597" y="1435103"/>
            <a:ext cx="4011095" cy="4691063"/>
          </a:xfrm>
          <a:prstGeom prst="rect">
            <a:avLst/>
          </a:prstGeom>
        </p:spPr>
        <p:txBody>
          <a:bodyPr/>
          <a:lstStyle/>
          <a:p>
            <a:endParaRPr/>
          </a:p>
        </p:txBody>
      </p:sp>
      <p:sp>
        <p:nvSpPr>
          <p:cNvPr id="34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4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48"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49"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50"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51"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2"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53"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4"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5"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56"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5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5" name="Picture 49" descr="Picture 49"/>
          <p:cNvPicPr>
            <a:picLocks noChangeAspect="1"/>
          </p:cNvPicPr>
          <p:nvPr/>
        </p:nvPicPr>
        <p:blipFill>
          <a:blip r:embed="rId2"/>
          <a:stretch>
            <a:fillRect/>
          </a:stretch>
        </p:blipFill>
        <p:spPr>
          <a:xfrm>
            <a:off x="10458452" y="6278562"/>
            <a:ext cx="1667940" cy="290519"/>
          </a:xfrm>
          <a:prstGeom prst="rect">
            <a:avLst/>
          </a:prstGeom>
          <a:ln w="12700">
            <a:miter lim="400000"/>
          </a:ln>
        </p:spPr>
      </p:pic>
      <p:sp>
        <p:nvSpPr>
          <p:cNvPr id="366" name="Line 50"/>
          <p:cNvSpPr/>
          <p:nvPr/>
        </p:nvSpPr>
        <p:spPr>
          <a:xfrm>
            <a:off x="12194119" y="6202362"/>
            <a:ext cx="1155707" cy="7"/>
          </a:xfrm>
          <a:prstGeom prst="line">
            <a:avLst/>
          </a:prstGeom>
          <a:ln>
            <a:solidFill>
              <a:srgbClr val="FF0000"/>
            </a:solidFill>
          </a:ln>
        </p:spPr>
        <p:txBody>
          <a:bodyPr lIns="45718" tIns="45718" rIns="45718" bIns="45718"/>
          <a:lstStyle/>
          <a:p>
            <a:endParaRPr/>
          </a:p>
        </p:txBody>
      </p:sp>
      <p:sp>
        <p:nvSpPr>
          <p:cNvPr id="367" name="Line 51"/>
          <p:cNvSpPr/>
          <p:nvPr/>
        </p:nvSpPr>
        <p:spPr>
          <a:xfrm>
            <a:off x="10353253" y="6860223"/>
            <a:ext cx="7" cy="536582"/>
          </a:xfrm>
          <a:prstGeom prst="line">
            <a:avLst/>
          </a:prstGeom>
          <a:ln>
            <a:solidFill>
              <a:srgbClr val="FF0000"/>
            </a:solidFill>
          </a:ln>
        </p:spPr>
        <p:txBody>
          <a:bodyPr lIns="45718" tIns="45718" rIns="45718" bIns="45718"/>
          <a:lstStyle/>
          <a:p>
            <a:endParaRPr/>
          </a:p>
        </p:txBody>
      </p:sp>
      <p:sp>
        <p:nvSpPr>
          <p:cNvPr id="36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69" name="圖片 10" descr="圖片 10"/>
          <p:cNvPicPr>
            <a:picLocks noChangeAspect="1"/>
          </p:cNvPicPr>
          <p:nvPr/>
        </p:nvPicPr>
        <p:blipFill>
          <a:blip r:embed="rId3"/>
          <a:stretch>
            <a:fillRect/>
          </a:stretch>
        </p:blipFill>
        <p:spPr>
          <a:xfrm>
            <a:off x="11020280" y="193871"/>
            <a:ext cx="910319" cy="310334"/>
          </a:xfrm>
          <a:prstGeom prst="rect">
            <a:avLst/>
          </a:prstGeom>
          <a:ln w="12700">
            <a:miter lim="400000"/>
          </a:ln>
        </p:spPr>
      </p:pic>
      <p:sp>
        <p:nvSpPr>
          <p:cNvPr id="37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1"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2"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79"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0" name="Picture 57" descr="Picture 57"/>
          <p:cNvPicPr>
            <a:picLocks noChangeAspect="1"/>
          </p:cNvPicPr>
          <p:nvPr/>
        </p:nvPicPr>
        <p:blipFill>
          <a:blip r:embed="rId3"/>
          <a:stretch>
            <a:fillRect/>
          </a:stretch>
        </p:blipFill>
        <p:spPr>
          <a:xfrm>
            <a:off x="8509000" y="4110037"/>
            <a:ext cx="3683000" cy="2747969"/>
          </a:xfrm>
          <a:prstGeom prst="rect">
            <a:avLst/>
          </a:prstGeom>
          <a:ln w="12700">
            <a:miter lim="400000"/>
          </a:ln>
        </p:spPr>
      </p:pic>
      <p:sp>
        <p:nvSpPr>
          <p:cNvPr id="381"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2" name="內文層級一…"/>
          <p:cNvSpPr txBox="1">
            <a:spLocks noGrp="1"/>
          </p:cNvSpPr>
          <p:nvPr>
            <p:ph type="body" sz="quarter" idx="1"/>
          </p:nvPr>
        </p:nvSpPr>
        <p:spPr>
          <a:xfrm>
            <a:off x="958853" y="3598862"/>
            <a:ext cx="9351434" cy="914407"/>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3" name="圖片 7" descr="圖片 7"/>
          <p:cNvPicPr>
            <a:picLocks noChangeAspect="1"/>
          </p:cNvPicPr>
          <p:nvPr/>
        </p:nvPicPr>
        <p:blipFill>
          <a:blip r:embed="rId4"/>
          <a:stretch>
            <a:fillRect/>
          </a:stretch>
        </p:blipFill>
        <p:spPr>
          <a:xfrm>
            <a:off x="10929408" y="193869"/>
            <a:ext cx="1001191" cy="341312"/>
          </a:xfrm>
          <a:prstGeom prst="rect">
            <a:avLst/>
          </a:prstGeom>
          <a:ln w="12700">
            <a:miter lim="400000"/>
          </a:ln>
        </p:spPr>
      </p:pic>
      <p:sp>
        <p:nvSpPr>
          <p:cNvPr id="384"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5" name="Text Box 48"/>
          <p:cNvSpPr txBox="1"/>
          <p:nvPr/>
        </p:nvSpPr>
        <p:spPr>
          <a:xfrm>
            <a:off x="45719" y="6620019"/>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8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3" name="Picture 57" descr="Picture 57"/>
          <p:cNvPicPr>
            <a:picLocks noChangeAspect="1"/>
          </p:cNvPicPr>
          <p:nvPr/>
        </p:nvPicPr>
        <p:blipFill>
          <a:blip r:embed="rId2"/>
          <a:stretch>
            <a:fillRect/>
          </a:stretch>
        </p:blipFill>
        <p:spPr>
          <a:xfrm>
            <a:off x="8509000" y="4110037"/>
            <a:ext cx="3683000" cy="2747969"/>
          </a:xfrm>
          <a:prstGeom prst="rect">
            <a:avLst/>
          </a:prstGeom>
          <a:ln w="12700">
            <a:miter lim="400000"/>
          </a:ln>
        </p:spPr>
      </p:pic>
      <p:sp>
        <p:nvSpPr>
          <p:cNvPr id="39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5"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396" name="簡報標題"/>
          <p:cNvSpPr txBox="1">
            <a:spLocks noGrp="1"/>
          </p:cNvSpPr>
          <p:nvPr>
            <p:ph type="title" hasCustomPrompt="1"/>
          </p:nvPr>
        </p:nvSpPr>
        <p:spPr>
          <a:xfrm>
            <a:off x="728188" y="2584704"/>
            <a:ext cx="8794754" cy="1219208"/>
          </a:xfrm>
          <a:prstGeom prst="rect">
            <a:avLst/>
          </a:prstGeom>
        </p:spPr>
        <p:txBody>
          <a:bodyPr/>
          <a:lstStyle>
            <a:lvl1pPr>
              <a:defRPr sz="4400" b="1">
                <a:solidFill>
                  <a:srgbClr val="00B2B3"/>
                </a:solidFill>
              </a:defRPr>
            </a:lvl1pPr>
          </a:lstStyle>
          <a:p>
            <a:r>
              <a:t>簡報標題</a:t>
            </a:r>
          </a:p>
        </p:txBody>
      </p:sp>
      <p:sp>
        <p:nvSpPr>
          <p:cNvPr id="397"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39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3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2" name="群組 10"/>
          <p:cNvGrpSpPr/>
          <p:nvPr/>
        </p:nvGrpSpPr>
        <p:grpSpPr>
          <a:xfrm>
            <a:off x="10068579" y="0"/>
            <a:ext cx="2117736" cy="6858000"/>
            <a:chOff x="-1" y="0"/>
            <a:chExt cx="2117735" cy="6858000"/>
          </a:xfrm>
        </p:grpSpPr>
        <p:pic>
          <p:nvPicPr>
            <p:cNvPr id="400" name="圖片 14" descr="圖片 14"/>
            <p:cNvPicPr>
              <a:picLocks noChangeAspect="1"/>
            </p:cNvPicPr>
            <p:nvPr/>
          </p:nvPicPr>
          <p:blipFill>
            <a:blip r:embed="rId4"/>
            <a:stretch>
              <a:fillRect/>
            </a:stretch>
          </p:blipFill>
          <p:spPr>
            <a:xfrm>
              <a:off x="-2" y="0"/>
              <a:ext cx="2117736" cy="6858000"/>
            </a:xfrm>
            <a:prstGeom prst="rect">
              <a:avLst/>
            </a:prstGeom>
            <a:ln w="12700" cap="flat">
              <a:noFill/>
              <a:miter lim="400000"/>
            </a:ln>
            <a:effectLst/>
          </p:spPr>
        </p:pic>
        <p:pic>
          <p:nvPicPr>
            <p:cNvPr id="401" name="圖片 16" descr="圖片 16"/>
            <p:cNvPicPr>
              <a:picLocks noChangeAspect="1"/>
            </p:cNvPicPr>
            <p:nvPr/>
          </p:nvPicPr>
          <p:blipFill>
            <a:blip r:embed="rId5"/>
            <a:stretch>
              <a:fillRect/>
            </a:stretch>
          </p:blipFill>
          <p:spPr>
            <a:xfrm>
              <a:off x="418897" y="660394"/>
              <a:ext cx="1436696" cy="1590684"/>
            </a:xfrm>
            <a:prstGeom prst="rect">
              <a:avLst/>
            </a:prstGeom>
            <a:ln w="12700" cap="flat">
              <a:noFill/>
              <a:miter lim="400000"/>
            </a:ln>
            <a:effectLst/>
          </p:spPr>
        </p:pic>
      </p:grpSp>
      <p:pic>
        <p:nvPicPr>
          <p:cNvPr id="403"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1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1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1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1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1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18"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1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2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28"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29"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30"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3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2"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3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4"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36" name="圖片版面配置區 2"/>
          <p:cNvSpPr>
            <a:spLocks noGrp="1"/>
          </p:cNvSpPr>
          <p:nvPr>
            <p:ph type="pic" sz="quarter" idx="21"/>
          </p:nvPr>
        </p:nvSpPr>
        <p:spPr>
          <a:xfrm>
            <a:off x="8962097" y="1439862"/>
            <a:ext cx="2798108" cy="4757743"/>
          </a:xfrm>
          <a:prstGeom prst="rect">
            <a:avLst/>
          </a:prstGeom>
        </p:spPr>
        <p:txBody>
          <a:bodyPr lIns="91439" tIns="45719" rIns="91439" bIns="45719">
            <a:noAutofit/>
          </a:bodyPr>
          <a:lstStyle/>
          <a:p>
            <a:endParaRPr/>
          </a:p>
        </p:txBody>
      </p:sp>
      <p:sp>
        <p:nvSpPr>
          <p:cNvPr id="43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8"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5"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46"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47"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4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49"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5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1"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2"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3" name="圖片版面配置區 2"/>
          <p:cNvSpPr>
            <a:spLocks noGrp="1"/>
          </p:cNvSpPr>
          <p:nvPr>
            <p:ph type="pic" sz="half" idx="21"/>
          </p:nvPr>
        </p:nvSpPr>
        <p:spPr>
          <a:xfrm>
            <a:off x="609600" y="4725144"/>
            <a:ext cx="11146971" cy="1584183"/>
          </a:xfrm>
          <a:prstGeom prst="rect">
            <a:avLst/>
          </a:prstGeom>
        </p:spPr>
        <p:txBody>
          <a:bodyPr lIns="91439" tIns="45719" rIns="91439" bIns="45719">
            <a:noAutofit/>
          </a:bodyPr>
          <a:lstStyle/>
          <a:p>
            <a:endParaRPr/>
          </a:p>
        </p:txBody>
      </p:sp>
      <p:sp>
        <p:nvSpPr>
          <p:cNvPr id="45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6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6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6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6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6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68"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69"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7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78"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79"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80"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8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2"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8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4" name="大標題文字"/>
          <p:cNvSpPr txBox="1">
            <a:spLocks noGrp="1"/>
          </p:cNvSpPr>
          <p:nvPr>
            <p:ph type="title"/>
          </p:nvPr>
        </p:nvSpPr>
        <p:spPr>
          <a:xfrm>
            <a:off x="963084" y="4406901"/>
            <a:ext cx="10363201" cy="1362082"/>
          </a:xfrm>
          <a:prstGeom prst="rect">
            <a:avLst/>
          </a:prstGeom>
        </p:spPr>
        <p:txBody>
          <a:bodyPr/>
          <a:lstStyle>
            <a:lvl1pPr>
              <a:defRPr sz="4000" b="1" cap="all">
                <a:solidFill>
                  <a:srgbClr val="00B2B3"/>
                </a:solidFill>
              </a:defRPr>
            </a:lvl1pPr>
          </a:lstStyle>
          <a:p>
            <a:r>
              <a:t>大標題文字</a:t>
            </a:r>
          </a:p>
        </p:txBody>
      </p:sp>
      <p:sp>
        <p:nvSpPr>
          <p:cNvPr id="485"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49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49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49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98"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4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0"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0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1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1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1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4"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1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16"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17"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518"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1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2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27"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28"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29"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3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1"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3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4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4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4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4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4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4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56"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57"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58"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5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0"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6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2"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3"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4"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3"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74"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75"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76"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77"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7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79"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1"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8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59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59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59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4"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5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96"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9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3"/>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5"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06"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07"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0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09"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1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1"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2"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1"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22"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23"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2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5"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2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27"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28"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29"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3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37"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38"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39"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4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1"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4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3"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4" name="幻燈片編號"/>
          <p:cNvSpPr txBox="1">
            <a:spLocks noGrp="1"/>
          </p:cNvSpPr>
          <p:nvPr>
            <p:ph type="sldNum" sz="quarter" idx="2"/>
          </p:nvPr>
        </p:nvSpPr>
        <p:spPr>
          <a:xfrm>
            <a:off x="8463951" y="6224225"/>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5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5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5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56" name="圖片 10" descr="圖片 10"/>
          <p:cNvPicPr>
            <a:picLocks noChangeAspect="1"/>
          </p:cNvPicPr>
          <p:nvPr/>
        </p:nvPicPr>
        <p:blipFill>
          <a:blip r:embed="rId3"/>
          <a:stretch>
            <a:fillRect/>
          </a:stretch>
        </p:blipFill>
        <p:spPr>
          <a:xfrm>
            <a:off x="11281688" y="80863"/>
            <a:ext cx="910319" cy="310333"/>
          </a:xfrm>
          <a:prstGeom prst="rect">
            <a:avLst/>
          </a:prstGeom>
          <a:ln w="12700">
            <a:miter lim="400000"/>
          </a:ln>
        </p:spPr>
      </p:pic>
      <p:sp>
        <p:nvSpPr>
          <p:cNvPr id="65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5" name="Picture 57" descr="Picture 57"/>
          <p:cNvPicPr>
            <a:picLocks noChangeAspect="1"/>
          </p:cNvPicPr>
          <p:nvPr/>
        </p:nvPicPr>
        <p:blipFill>
          <a:blip r:embed="rId2"/>
          <a:stretch>
            <a:fillRect/>
          </a:stretch>
        </p:blipFill>
        <p:spPr>
          <a:xfrm>
            <a:off x="8509000" y="4110037"/>
            <a:ext cx="3683000" cy="2747969"/>
          </a:xfrm>
          <a:prstGeom prst="rect">
            <a:avLst/>
          </a:prstGeom>
          <a:ln w="12700">
            <a:miter lim="400000"/>
          </a:ln>
        </p:spPr>
      </p:pic>
      <p:sp>
        <p:nvSpPr>
          <p:cNvPr id="66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67"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68" name="簡報標題"/>
          <p:cNvSpPr txBox="1">
            <a:spLocks noGrp="1"/>
          </p:cNvSpPr>
          <p:nvPr>
            <p:ph type="title" hasCustomPrompt="1"/>
          </p:nvPr>
        </p:nvSpPr>
        <p:spPr>
          <a:xfrm>
            <a:off x="728188" y="2584704"/>
            <a:ext cx="8794754" cy="1219208"/>
          </a:xfrm>
          <a:prstGeom prst="rect">
            <a:avLst/>
          </a:prstGeom>
        </p:spPr>
        <p:txBody>
          <a:bodyPr/>
          <a:lstStyle>
            <a:lvl1pPr>
              <a:defRPr sz="4400" b="1">
                <a:solidFill>
                  <a:srgbClr val="00B2B3"/>
                </a:solidFill>
              </a:defRPr>
            </a:lvl1pPr>
          </a:lstStyle>
          <a:p>
            <a:r>
              <a:t>簡報標題</a:t>
            </a:r>
          </a:p>
        </p:txBody>
      </p:sp>
      <p:sp>
        <p:nvSpPr>
          <p:cNvPr id="669" name="內文層級一…"/>
          <p:cNvSpPr txBox="1">
            <a:spLocks noGrp="1"/>
          </p:cNvSpPr>
          <p:nvPr>
            <p:ph type="body" sz="quarter" idx="1" hasCustomPrompt="1"/>
          </p:nvPr>
        </p:nvSpPr>
        <p:spPr>
          <a:xfrm>
            <a:off x="728188" y="5059679"/>
            <a:ext cx="9027829" cy="755911"/>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0"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4" name="群組 10"/>
          <p:cNvGrpSpPr/>
          <p:nvPr/>
        </p:nvGrpSpPr>
        <p:grpSpPr>
          <a:xfrm>
            <a:off x="10068579" y="0"/>
            <a:ext cx="2117736" cy="6858000"/>
            <a:chOff x="-1" y="0"/>
            <a:chExt cx="2117735" cy="6858000"/>
          </a:xfrm>
        </p:grpSpPr>
        <p:pic>
          <p:nvPicPr>
            <p:cNvPr id="672" name="圖片 14" descr="圖片 14"/>
            <p:cNvPicPr>
              <a:picLocks noChangeAspect="1"/>
            </p:cNvPicPr>
            <p:nvPr/>
          </p:nvPicPr>
          <p:blipFill>
            <a:blip r:embed="rId4"/>
            <a:stretch>
              <a:fillRect/>
            </a:stretch>
          </p:blipFill>
          <p:spPr>
            <a:xfrm>
              <a:off x="-2" y="0"/>
              <a:ext cx="2117736" cy="6858000"/>
            </a:xfrm>
            <a:prstGeom prst="rect">
              <a:avLst/>
            </a:prstGeom>
            <a:ln w="12700" cap="flat">
              <a:noFill/>
              <a:miter lim="400000"/>
            </a:ln>
            <a:effectLst/>
          </p:spPr>
        </p:pic>
        <p:pic>
          <p:nvPicPr>
            <p:cNvPr id="673" name="圖片 16" descr="圖片 16"/>
            <p:cNvPicPr>
              <a:picLocks noChangeAspect="1"/>
            </p:cNvPicPr>
            <p:nvPr/>
          </p:nvPicPr>
          <p:blipFill>
            <a:blip r:embed="rId5"/>
            <a:stretch>
              <a:fillRect/>
            </a:stretch>
          </p:blipFill>
          <p:spPr>
            <a:xfrm>
              <a:off x="418897" y="660394"/>
              <a:ext cx="1436696" cy="1590684"/>
            </a:xfrm>
            <a:prstGeom prst="rect">
              <a:avLst/>
            </a:prstGeom>
            <a:ln w="12700" cap="flat">
              <a:noFill/>
              <a:miter lim="400000"/>
            </a:ln>
            <a:effectLst/>
          </p:spPr>
        </p:pic>
      </p:grpSp>
      <p:pic>
        <p:nvPicPr>
          <p:cNvPr id="675"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7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68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68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68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88"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68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0"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69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0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0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0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4"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0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6"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0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08" name="圖片版面配置區 2"/>
          <p:cNvSpPr>
            <a:spLocks noGrp="1"/>
          </p:cNvSpPr>
          <p:nvPr>
            <p:ph type="pic" sz="quarter" idx="21"/>
          </p:nvPr>
        </p:nvSpPr>
        <p:spPr>
          <a:xfrm>
            <a:off x="8962097" y="1439862"/>
            <a:ext cx="2798108" cy="4757743"/>
          </a:xfrm>
          <a:prstGeom prst="rect">
            <a:avLst/>
          </a:prstGeom>
        </p:spPr>
        <p:txBody>
          <a:bodyPr lIns="91439" tIns="45719" rIns="91439" bIns="45719">
            <a:noAutofit/>
          </a:bodyPr>
          <a:lstStyle/>
          <a:p>
            <a:endParaRPr/>
          </a:p>
        </p:txBody>
      </p:sp>
      <p:sp>
        <p:nvSpPr>
          <p:cNvPr id="70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1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17"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18"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19"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2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1"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3"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4"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5" name="圖片版面配置區 2"/>
          <p:cNvSpPr>
            <a:spLocks noGrp="1"/>
          </p:cNvSpPr>
          <p:nvPr>
            <p:ph type="pic" sz="half" idx="21"/>
          </p:nvPr>
        </p:nvSpPr>
        <p:spPr>
          <a:xfrm>
            <a:off x="609600" y="4725144"/>
            <a:ext cx="11146971" cy="1584183"/>
          </a:xfrm>
          <a:prstGeom prst="rect">
            <a:avLst/>
          </a:prstGeom>
        </p:spPr>
        <p:txBody>
          <a:bodyPr lIns="91439" tIns="45719" rIns="91439" bIns="45719">
            <a:noAutofit/>
          </a:bodyPr>
          <a:lstStyle/>
          <a:p>
            <a:endParaRPr/>
          </a:p>
        </p:txBody>
      </p:sp>
      <p:sp>
        <p:nvSpPr>
          <p:cNvPr id="72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3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3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3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38"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3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0"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4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0"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51"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52"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5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4"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56" name="大標題文字"/>
          <p:cNvSpPr txBox="1">
            <a:spLocks noGrp="1"/>
          </p:cNvSpPr>
          <p:nvPr>
            <p:ph type="title"/>
          </p:nvPr>
        </p:nvSpPr>
        <p:spPr>
          <a:xfrm>
            <a:off x="963084" y="4406901"/>
            <a:ext cx="10363201" cy="1362082"/>
          </a:xfrm>
          <a:prstGeom prst="rect">
            <a:avLst/>
          </a:prstGeom>
        </p:spPr>
        <p:txBody>
          <a:bodyPr/>
          <a:lstStyle>
            <a:lvl1pPr>
              <a:defRPr sz="4000" b="1" cap="all">
                <a:solidFill>
                  <a:srgbClr val="00B2B3"/>
                </a:solidFill>
              </a:defRPr>
            </a:lvl1pPr>
          </a:lstStyle>
          <a:p>
            <a:r>
              <a:t>大標題文字</a:t>
            </a:r>
          </a:p>
        </p:txBody>
      </p:sp>
      <p:sp>
        <p:nvSpPr>
          <p:cNvPr id="757"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66"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67"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68"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0"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2"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78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78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78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86"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78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88"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89"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79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7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99"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00"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01"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0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3"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0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4"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15"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16"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1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18"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1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2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28"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29"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30"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3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2"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3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4"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5"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36"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3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5"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46"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47"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4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49"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5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1"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2"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3" name="內文層級一…"/>
          <p:cNvSpPr txBox="1">
            <a:spLocks noGrp="1"/>
          </p:cNvSpPr>
          <p:nvPr>
            <p:ph type="body" sz="quarter" idx="1"/>
          </p:nvPr>
        </p:nvSpPr>
        <p:spPr>
          <a:xfrm>
            <a:off x="2389714" y="5367337"/>
            <a:ext cx="7315204" cy="804869"/>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2" name="Picture 49" descr="Picture 49"/>
          <p:cNvPicPr>
            <a:picLocks noChangeAspect="1"/>
          </p:cNvPicPr>
          <p:nvPr/>
        </p:nvPicPr>
        <p:blipFill>
          <a:blip r:embed="rId2"/>
          <a:stretch>
            <a:fillRect/>
          </a:stretch>
        </p:blipFill>
        <p:spPr>
          <a:xfrm>
            <a:off x="10458450" y="6278562"/>
            <a:ext cx="1667936" cy="290519"/>
          </a:xfrm>
          <a:prstGeom prst="rect">
            <a:avLst/>
          </a:prstGeom>
          <a:ln w="12700">
            <a:miter lim="400000"/>
          </a:ln>
        </p:spPr>
      </p:pic>
      <p:sp>
        <p:nvSpPr>
          <p:cNvPr id="863" name="Line 50"/>
          <p:cNvSpPr/>
          <p:nvPr/>
        </p:nvSpPr>
        <p:spPr>
          <a:xfrm>
            <a:off x="12194116" y="6202362"/>
            <a:ext cx="1155707" cy="7"/>
          </a:xfrm>
          <a:prstGeom prst="line">
            <a:avLst/>
          </a:prstGeom>
          <a:ln>
            <a:solidFill>
              <a:srgbClr val="FF0000"/>
            </a:solidFill>
          </a:ln>
        </p:spPr>
        <p:txBody>
          <a:bodyPr lIns="45718" tIns="45718" rIns="45718" bIns="45718"/>
          <a:lstStyle/>
          <a:p>
            <a:endParaRPr/>
          </a:p>
        </p:txBody>
      </p:sp>
      <p:sp>
        <p:nvSpPr>
          <p:cNvPr id="864" name="Line 51"/>
          <p:cNvSpPr/>
          <p:nvPr/>
        </p:nvSpPr>
        <p:spPr>
          <a:xfrm>
            <a:off x="10353250" y="6860223"/>
            <a:ext cx="7" cy="536582"/>
          </a:xfrm>
          <a:prstGeom prst="line">
            <a:avLst/>
          </a:prstGeom>
          <a:ln>
            <a:solidFill>
              <a:srgbClr val="FF0000"/>
            </a:solidFill>
          </a:ln>
        </p:spPr>
        <p:txBody>
          <a:bodyPr lIns="45718" tIns="45718" rIns="45718" bIns="45718"/>
          <a:lstStyle/>
          <a:p>
            <a:endParaRPr/>
          </a:p>
        </p:txBody>
      </p:sp>
      <p:sp>
        <p:nvSpPr>
          <p:cNvPr id="86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66" name="圖片 10" descr="圖片 10"/>
          <p:cNvPicPr>
            <a:picLocks noChangeAspect="1"/>
          </p:cNvPicPr>
          <p:nvPr/>
        </p:nvPicPr>
        <p:blipFill>
          <a:blip r:embed="rId3"/>
          <a:stretch>
            <a:fillRect/>
          </a:stretch>
        </p:blipFill>
        <p:spPr>
          <a:xfrm>
            <a:off x="11020280" y="193869"/>
            <a:ext cx="910319" cy="310334"/>
          </a:xfrm>
          <a:prstGeom prst="rect">
            <a:avLst/>
          </a:prstGeom>
          <a:ln w="12700">
            <a:miter lim="400000"/>
          </a:ln>
        </p:spPr>
      </p:pic>
      <p:sp>
        <p:nvSpPr>
          <p:cNvPr id="86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68"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7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7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7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879"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8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889"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0"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1"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9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0"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0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2"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2"/>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4"/>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09"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0"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1"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12"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3"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2"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2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4"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5"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4"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35" name="大標題文字"/>
          <p:cNvSpPr txBox="1">
            <a:spLocks noGrp="1"/>
          </p:cNvSpPr>
          <p:nvPr>
            <p:ph type="title"/>
          </p:nvPr>
        </p:nvSpPr>
        <p:spPr>
          <a:xfrm>
            <a:off x="914400" y="2130591"/>
            <a:ext cx="10363200" cy="1470032"/>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36"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37"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46"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4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8"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9"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5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5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59"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0"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67"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8"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9"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70"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1"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2" name="文字版面配置區 8"/>
          <p:cNvSpPr>
            <a:spLocks noGrp="1"/>
          </p:cNvSpPr>
          <p:nvPr>
            <p:ph type="body" sz="quarter" idx="21"/>
          </p:nvPr>
        </p:nvSpPr>
        <p:spPr>
          <a:xfrm>
            <a:off x="96000" y="6650297"/>
            <a:ext cx="4415965" cy="188648"/>
          </a:xfrm>
          <a:prstGeom prst="rect">
            <a:avLst/>
          </a:prstGeom>
        </p:spPr>
        <p:txBody>
          <a:bodyPr lIns="0" tIns="0" rIns="0" bIns="0" anchor="ctr"/>
          <a:lstStyle/>
          <a:p>
            <a:pPr marL="147447" indent="-147447" defTabSz="393192">
              <a:spcBef>
                <a:spcPts val="300"/>
              </a:spcBef>
              <a:defRPr sz="1376"/>
            </a:pPr>
            <a:endParaRPr/>
          </a:p>
        </p:txBody>
      </p:sp>
      <p:sp>
        <p:nvSpPr>
          <p:cNvPr id="973"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2"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83" name="大標題文字"/>
          <p:cNvSpPr txBox="1">
            <a:spLocks noGrp="1"/>
          </p:cNvSpPr>
          <p:nvPr>
            <p:ph type="title"/>
          </p:nvPr>
        </p:nvSpPr>
        <p:spPr>
          <a:xfrm>
            <a:off x="914400" y="2130567"/>
            <a:ext cx="10363200" cy="1470032"/>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4"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5"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4"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995"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996"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97"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06"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1007"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8"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09"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1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1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8" name="圖片 11" descr="圖片 11"/>
          <p:cNvPicPr>
            <a:picLocks noChangeAspect="1"/>
          </p:cNvPicPr>
          <p:nvPr/>
        </p:nvPicPr>
        <p:blipFill>
          <a:blip r:embed="rId2"/>
          <a:srcRect r="31073"/>
          <a:stretch>
            <a:fillRect/>
          </a:stretch>
        </p:blipFill>
        <p:spPr>
          <a:xfrm>
            <a:off x="16933" y="-7945"/>
            <a:ext cx="1950609" cy="508012"/>
          </a:xfrm>
          <a:prstGeom prst="rect">
            <a:avLst/>
          </a:prstGeom>
          <a:ln w="12700">
            <a:miter lim="400000"/>
          </a:ln>
        </p:spPr>
      </p:pic>
      <p:sp>
        <p:nvSpPr>
          <p:cNvPr id="1019"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0" name="Picture 60" descr="Picture 60"/>
          <p:cNvPicPr>
            <a:picLocks noChangeAspect="1"/>
          </p:cNvPicPr>
          <p:nvPr/>
        </p:nvPicPr>
        <p:blipFill>
          <a:blip r:embed="rId3"/>
          <a:stretch>
            <a:fillRect/>
          </a:stretch>
        </p:blipFill>
        <p:spPr>
          <a:xfrm>
            <a:off x="8509000" y="3866591"/>
            <a:ext cx="3683000" cy="2747969"/>
          </a:xfrm>
          <a:prstGeom prst="rect">
            <a:avLst/>
          </a:prstGeom>
          <a:ln w="12700">
            <a:miter lim="400000"/>
          </a:ln>
        </p:spPr>
      </p:pic>
      <p:sp>
        <p:nvSpPr>
          <p:cNvPr id="1021"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2" name="幻燈片編號"/>
          <p:cNvSpPr txBox="1">
            <a:spLocks noGrp="1"/>
          </p:cNvSpPr>
          <p:nvPr>
            <p:ph type="sldNum" sz="quarter" idx="2"/>
          </p:nvPr>
        </p:nvSpPr>
        <p:spPr>
          <a:xfrm>
            <a:off x="11918353"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0"/>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19"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19"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2"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t>S</a:t>
            </a:r>
            <a:r>
              <a:rPr u="none"/>
              <a:t>組核心業務報告</a:t>
            </a:r>
            <a:br>
              <a:rPr u="none"/>
            </a:br>
            <a:r>
              <a:rPr sz="3200" u="none"/>
              <a:t>(113年</a:t>
            </a:r>
            <a:r>
              <a:rPr sz="3200"/>
              <a:t>10</a:t>
            </a:r>
            <a:r>
              <a:rPr sz="3200" u="none"/>
              <a:t>月份)</a:t>
            </a:r>
          </a:p>
        </p:txBody>
      </p:sp>
      <p:sp>
        <p:nvSpPr>
          <p:cNvPr id="1032" name="文字方塊 11"/>
          <p:cNvSpPr txBox="1"/>
          <p:nvPr/>
        </p:nvSpPr>
        <p:spPr>
          <a:xfrm>
            <a:off x="5091559" y="4669371"/>
            <a:ext cx="2246765" cy="907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報告人：林宏墩</a:t>
            </a:r>
            <a:endParaRPr dirty="0"/>
          </a:p>
          <a:p>
            <a:pPr algn="ctr">
              <a:spcBef>
                <a:spcPts val="600"/>
              </a:spcBef>
              <a:defRPr sz="2400" b="1">
                <a:latin typeface="微軟正黑體"/>
                <a:ea typeface="微軟正黑體"/>
                <a:cs typeface="微軟正黑體"/>
                <a:sym typeface="微軟正黑體"/>
              </a:defRPr>
            </a:pPr>
            <a:r>
              <a:rPr dirty="0"/>
              <a:t>113.10.</a:t>
            </a:r>
            <a:r>
              <a:rPr lang="en-US" dirty="0"/>
              <a:t>29</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7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78" name="內容版面配置區 6"/>
          <p:cNvGraphicFramePr/>
          <p:nvPr>
            <p:extLst>
              <p:ext uri="{D42A27DB-BD31-4B8C-83A1-F6EECF244321}">
                <p14:modId xmlns:p14="http://schemas.microsoft.com/office/powerpoint/2010/main" val="1410515409"/>
              </p:ext>
            </p:extLst>
          </p:nvPr>
        </p:nvGraphicFramePr>
        <p:xfrm>
          <a:off x="304799" y="1025964"/>
          <a:ext cx="11582401" cy="5322472"/>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鈕酷樂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 126萬元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博物館文化數據指標研究與分析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已簽約，進行褲子新產品開發設計與量產規劃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a:latin typeface="微軟正黑體"/>
                          <a:ea typeface="微軟正黑體"/>
                          <a:cs typeface="微軟正黑體"/>
                          <a:sym typeface="微軟正黑體"/>
                        </a:rPr>
                        <a:t>台灣手語語料庫建置/人文司/中正大學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捷徑文化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新型手語語料建置/虛擬人</a:t>
                      </a:r>
                    </a:p>
                    <a:p>
                      <a:pPr algn="l" defTabSz="686004">
                        <a:defRPr sz="1600">
                          <a:latin typeface="微軟正黑體"/>
                          <a:ea typeface="微軟正黑體"/>
                          <a:cs typeface="微軟正黑體"/>
                          <a:sym typeface="微軟正黑體"/>
                        </a:defRPr>
                      </a:pPr>
                      <a:r>
                        <a:t>明年延續案預估 600萬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641274">
                <a:tc>
                  <a:txBody>
                    <a:bodyPr/>
                    <a:lstStyle/>
                    <a:p>
                      <a:pPr algn="l" defTabSz="686004">
                        <a:defRPr sz="1800"/>
                      </a:pPr>
                      <a:r>
                        <a:rPr sz="1600">
                          <a:latin typeface="微軟正黑體"/>
                          <a:ea typeface="微軟正黑體"/>
                          <a:cs typeface="微軟正黑體"/>
                          <a:sym typeface="微軟正黑體"/>
                        </a:rPr>
                        <a:t>智慧感測光能量高齡健康照護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泰沂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600萬元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智慧感測光能量高齡健康照護平台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調查醫材的規範並做臨床案例，已拜訪關鍵相關人請益，泰沂與敏盛睡眠中心確認進行光能帽確效性驗證，確認測試規劃中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l" defTabSz="686004">
                        <a:defRPr sz="1800"/>
                      </a:pPr>
                      <a:r>
                        <a:rPr sz="1600">
                          <a:latin typeface="微軟正黑體"/>
                          <a:ea typeface="微軟正黑體"/>
                          <a:cs typeface="微軟正黑體"/>
                          <a:sym typeface="微軟正黑體"/>
                        </a:rPr>
                        <a:t>虛實融合一體機前瞻顯示互動系統開發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中強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1800萬元</a:t>
                      </a:r>
                    </a:p>
                    <a:p>
                      <a:pPr algn="l" defTabSz="686004">
                        <a:defRPr sz="1600">
                          <a:latin typeface="微軟正黑體"/>
                          <a:ea typeface="微軟正黑體"/>
                          <a:cs typeface="微軟正黑體"/>
                          <a:sym typeface="微軟正黑體"/>
                        </a:defRPr>
                      </a:pPr>
                      <a:r>
                        <a:t>(兩年3600萬</a:t>
                      </a:r>
                    </a:p>
                    <a:p>
                      <a:pPr algn="l" defTabSz="686004">
                        <a:defRPr sz="1600">
                          <a:latin typeface="微軟正黑體"/>
                          <a:ea typeface="微軟正黑體"/>
                          <a:cs typeface="微軟正黑體"/>
                          <a:sym typeface="微軟正黑體"/>
                        </a:defRPr>
                      </a:pPr>
                      <a:r>
                        <a:t>FY113-FY115)</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虛實融合一體機前瞻顯示互動系統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a:sym typeface="Calibri"/>
                        </a:rPr>
                        <a:t>9/20已完成第二次概念審查，此次會議委員主要是以技術建議與場域應用相關詢問為主，因部內政策調整，目前需要調整為中光創境作為主要提案廠商，目前協調創境營收狀況後進行提案方式確認</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6"/>
                  </a:ext>
                </a:extLst>
              </a:tr>
            </a:tbl>
          </a:graphicData>
        </a:graphic>
      </p:graphicFrame>
      <p:sp>
        <p:nvSpPr>
          <p:cNvPr id="6" name="文字方塊 5">
            <a:extLst>
              <a:ext uri="{FF2B5EF4-FFF2-40B4-BE49-F238E27FC236}">
                <a16:creationId xmlns:a16="http://schemas.microsoft.com/office/drawing/2014/main" id="{69D04664-9C3C-4BF8-A872-FBFE8A2B007D}"/>
              </a:ext>
            </a:extLst>
          </p:cNvPr>
          <p:cNvSpPr txBox="1"/>
          <p:nvPr/>
        </p:nvSpPr>
        <p:spPr>
          <a:xfrm>
            <a:off x="7700802" y="656636"/>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3</a:t>
            </a:r>
            <a:r>
              <a:rPr dirty="0"/>
              <a:t>,</a:t>
            </a:r>
            <a:r>
              <a:rPr lang="en-US" altLang="zh-TW" dirty="0"/>
              <a:t>83</a:t>
            </a:r>
            <a:r>
              <a:rPr dirty="0"/>
              <a:t>8萬元/努力與洽談</a:t>
            </a:r>
            <a:r>
              <a:rPr lang="en-US" altLang="zh-TW" dirty="0"/>
              <a:t>3</a:t>
            </a:r>
            <a:r>
              <a:rPr dirty="0"/>
              <a:t>,1</a:t>
            </a:r>
            <a:r>
              <a:rPr lang="en-US" altLang="zh-TW" dirty="0"/>
              <a:t>8</a:t>
            </a:r>
            <a:r>
              <a:rPr dirty="0"/>
              <a:t>0萬元</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 name="投影片編號版面配置區 3"/>
          <p:cNvSpPr txBox="1">
            <a:spLocks noGrp="1"/>
          </p:cNvSpPr>
          <p:nvPr>
            <p:ph type="sldNum" sz="quarter" idx="4294967295"/>
          </p:nvPr>
        </p:nvSpPr>
        <p:spPr>
          <a:xfrm>
            <a:off x="11929581" y="6604317"/>
            <a:ext cx="262415"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3"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4" name="內容版面配置區 6"/>
          <p:cNvGraphicFramePr/>
          <p:nvPr>
            <p:extLst>
              <p:ext uri="{D42A27DB-BD31-4B8C-83A1-F6EECF244321}">
                <p14:modId xmlns:p14="http://schemas.microsoft.com/office/powerpoint/2010/main" val="3159298121"/>
              </p:ext>
            </p:extLst>
          </p:nvPr>
        </p:nvGraphicFramePr>
        <p:xfrm>
          <a:off x="304799" y="1249271"/>
          <a:ext cx="11582401" cy="4496412"/>
        </p:xfrm>
        <a:graphic>
          <a:graphicData uri="http://schemas.openxmlformats.org/drawingml/2006/table">
            <a:tbl>
              <a:tblPr firstRow="1" bandRow="1">
                <a:tableStyleId>{4C3C2611-4C71-4FC5-86AE-919BDF0F9419}</a:tableStyleId>
              </a:tblPr>
              <a:tblGrid>
                <a:gridCol w="2189019">
                  <a:extLst>
                    <a:ext uri="{9D8B030D-6E8A-4147-A177-3AD203B41FA5}">
                      <a16:colId xmlns:a16="http://schemas.microsoft.com/office/drawing/2014/main" val="20000"/>
                    </a:ext>
                  </a:extLst>
                </a:gridCol>
                <a:gridCol w="1230457">
                  <a:extLst>
                    <a:ext uri="{9D8B030D-6E8A-4147-A177-3AD203B41FA5}">
                      <a16:colId xmlns:a16="http://schemas.microsoft.com/office/drawing/2014/main" val="20001"/>
                    </a:ext>
                  </a:extLst>
                </a:gridCol>
                <a:gridCol w="1180234">
                  <a:extLst>
                    <a:ext uri="{9D8B030D-6E8A-4147-A177-3AD203B41FA5}">
                      <a16:colId xmlns:a16="http://schemas.microsoft.com/office/drawing/2014/main" val="20002"/>
                    </a:ext>
                  </a:extLst>
                </a:gridCol>
                <a:gridCol w="2945081">
                  <a:extLst>
                    <a:ext uri="{9D8B030D-6E8A-4147-A177-3AD203B41FA5}">
                      <a16:colId xmlns:a16="http://schemas.microsoft.com/office/drawing/2014/main" val="20003"/>
                    </a:ext>
                  </a:extLst>
                </a:gridCol>
                <a:gridCol w="4037610">
                  <a:extLst>
                    <a:ext uri="{9D8B030D-6E8A-4147-A177-3AD203B41FA5}">
                      <a16:colId xmlns:a16="http://schemas.microsoft.com/office/drawing/2014/main" val="20004"/>
                    </a:ext>
                  </a:extLst>
                </a:gridCol>
              </a:tblGrid>
              <a:tr h="433470">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790854">
                <a:tc>
                  <a:txBody>
                    <a:bodyPr/>
                    <a:lstStyle/>
                    <a:p>
                      <a:pPr algn="ctr">
                        <a:defRPr sz="1800"/>
                      </a:pPr>
                      <a:r>
                        <a:rPr sz="1600">
                          <a:latin typeface="微軟正黑體"/>
                          <a:ea typeface="微軟正黑體"/>
                          <a:cs typeface="微軟正黑體"/>
                          <a:sym typeface="微軟正黑體"/>
                        </a:rPr>
                        <a:t>ARTLAND高球場館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Microsoft JhengHei"/>
                          <a:ea typeface="Microsoft JhengHei"/>
                          <a:cs typeface="Microsoft JhengHei"/>
                          <a:sym typeface="Microsoft JhengHei"/>
                        </a:rPr>
                        <a:t>保安捌肆文創有限公司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2,700萬元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複合式餐飲娛樂化智慧高球場館建置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558140">
                <a:tc>
                  <a:txBody>
                    <a:bodyPr/>
                    <a:lstStyle/>
                    <a:p>
                      <a:pPr algn="ctr">
                        <a:defRPr sz="1800"/>
                      </a:pPr>
                      <a:r>
                        <a:rPr sz="1600">
                          <a:latin typeface="微軟正黑體"/>
                          <a:ea typeface="微軟正黑體"/>
                          <a:cs typeface="微軟正黑體"/>
                          <a:sym typeface="微軟正黑體"/>
                        </a:rPr>
                        <a:t>智慧寵物背帶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意意創思</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330萬元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寵物健康照護服務背帶產品開發</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已報價，合作內容已進行內容討論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路況圖資生成, </a:t>
                      </a:r>
                    </a:p>
                    <a:p>
                      <a:pPr algn="l">
                        <a:defRPr sz="1600">
                          <a:latin typeface="微軟正黑體"/>
                          <a:ea typeface="微軟正黑體"/>
                          <a:cs typeface="微軟正黑體"/>
                          <a:sym typeface="微軟正黑體"/>
                        </a:defRPr>
                      </a:pPr>
                      <a:r>
                        <a:t>Image-to-Image生成, 訓練獨有LoRA, 及平順化貼圖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由工研院院部業發處協助，法務審約中</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735438">
                <a:tc>
                  <a:txBody>
                    <a:bodyPr/>
                    <a:lstStyle/>
                    <a:p>
                      <a:pPr algn="ctr">
                        <a:defRPr sz="1800"/>
                      </a:pPr>
                      <a:r>
                        <a:rPr sz="1600">
                          <a:latin typeface="微軟正黑體"/>
                          <a:ea typeface="微軟正黑體"/>
                          <a:cs typeface="微軟正黑體"/>
                          <a:sym typeface="微軟正黑體"/>
                        </a:rPr>
                        <a:t>食物分析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北市大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運動</a:t>
                      </a:r>
                      <a:r>
                        <a:rPr lang="zh-TW" altLang="en-US" sz="1600">
                          <a:latin typeface="微軟正黑體"/>
                          <a:ea typeface="微軟正黑體"/>
                          <a:cs typeface="微軟正黑體"/>
                          <a:sym typeface="微軟正黑體"/>
                        </a:rPr>
                        <a:t>食物</a:t>
                      </a:r>
                      <a:r>
                        <a:rPr sz="1600">
                          <a:latin typeface="微軟正黑體"/>
                          <a:ea typeface="微軟正黑體"/>
                          <a:cs typeface="微軟正黑體"/>
                          <a:sym typeface="微軟正黑體"/>
                        </a:rPr>
                        <a:t>管理</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報價中​，確認採購程序中</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ctr">
                        <a:defRPr sz="1800"/>
                      </a:pPr>
                      <a:r>
                        <a:rPr sz="1600" dirty="0" err="1">
                          <a:latin typeface="微軟正黑體"/>
                          <a:ea typeface="微軟正黑體"/>
                          <a:cs typeface="微軟正黑體"/>
                          <a:sym typeface="微軟正黑體"/>
                        </a:rPr>
                        <a:t>智慧庫房管理</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新北</a:t>
                      </a:r>
                    </a:p>
                    <a:p>
                      <a:pPr algn="ctr">
                        <a:defRPr sz="1600">
                          <a:latin typeface="微軟正黑體"/>
                          <a:ea typeface="微軟正黑體"/>
                          <a:cs typeface="微軟正黑體"/>
                          <a:sym typeface="微軟正黑體"/>
                        </a:defRPr>
                      </a:pPr>
                      <a:r>
                        <a:t>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庫房管理系統建置與環境監控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規劃中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7" name="文字方塊 5">
            <a:extLst>
              <a:ext uri="{FF2B5EF4-FFF2-40B4-BE49-F238E27FC236}">
                <a16:creationId xmlns:a16="http://schemas.microsoft.com/office/drawing/2014/main" id="{A7141A4A-9FE9-487A-A59A-84A4B860FBA7}"/>
              </a:ext>
            </a:extLst>
          </p:cNvPr>
          <p:cNvSpPr txBox="1"/>
          <p:nvPr/>
        </p:nvSpPr>
        <p:spPr>
          <a:xfrm>
            <a:off x="7700802" y="742989"/>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3</a:t>
            </a:r>
            <a:r>
              <a:rPr dirty="0"/>
              <a:t>,</a:t>
            </a:r>
            <a:r>
              <a:rPr lang="en-US" altLang="zh-TW" dirty="0"/>
              <a:t>83</a:t>
            </a:r>
            <a:r>
              <a:rPr dirty="0"/>
              <a:t>8萬元/努力與洽談</a:t>
            </a:r>
            <a:r>
              <a:rPr lang="en-US" altLang="zh-TW" dirty="0"/>
              <a:t>3</a:t>
            </a:r>
            <a:r>
              <a:rPr dirty="0"/>
              <a:t>,1</a:t>
            </a:r>
            <a:r>
              <a:rPr lang="en-US" altLang="zh-TW" dirty="0"/>
              <a:t>8</a:t>
            </a:r>
            <a:r>
              <a:rPr dirty="0"/>
              <a:t>0萬元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7" name="內容版面配置區 6"/>
          <p:cNvGraphicFramePr/>
          <p:nvPr>
            <p:extLst>
              <p:ext uri="{D42A27DB-BD31-4B8C-83A1-F6EECF244321}">
                <p14:modId xmlns:p14="http://schemas.microsoft.com/office/powerpoint/2010/main" val="1325913484"/>
              </p:ext>
            </p:extLst>
          </p:nvPr>
        </p:nvGraphicFramePr>
        <p:xfrm>
          <a:off x="304800" y="1139238"/>
          <a:ext cx="11582401" cy="4579523"/>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874995">
                  <a:extLst>
                    <a:ext uri="{9D8B030D-6E8A-4147-A177-3AD203B41FA5}">
                      <a16:colId xmlns:a16="http://schemas.microsoft.com/office/drawing/2014/main" val="20003"/>
                    </a:ext>
                  </a:extLst>
                </a:gridCol>
                <a:gridCol w="3943350">
                  <a:extLst>
                    <a:ext uri="{9D8B030D-6E8A-4147-A177-3AD203B41FA5}">
                      <a16:colId xmlns:a16="http://schemas.microsoft.com/office/drawing/2014/main" val="20004"/>
                    </a:ext>
                  </a:extLst>
                </a:gridCol>
              </a:tblGrid>
              <a:tr h="416603">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50760">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50760">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創智生物科技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1259640">
                <a:tc>
                  <a:txBody>
                    <a:bodyPr/>
                    <a:lstStyle/>
                    <a:p>
                      <a:pPr algn="ctr">
                        <a:defRPr sz="1800"/>
                      </a:pPr>
                      <a:r>
                        <a:rPr sz="1600">
                          <a:latin typeface="微軟正黑體"/>
                          <a:ea typeface="微軟正黑體"/>
                          <a:cs typeface="微軟正黑體"/>
                          <a:sym typeface="微軟正黑體"/>
                        </a:rPr>
                        <a:t>科技藝術媒合案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大可創意/台北市文化局</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r>
                        <a:rPr>
                          <a:latin typeface="+mj-lt"/>
                          <a:ea typeface="+mj-ea"/>
                          <a:cs typeface="+mj-cs"/>
                          <a:sym typeface="Calibri"/>
                        </a:rPr>
                        <a:t>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藝術家進駐（三個月）台北數位藝術中心，辦理科技工作坊與科技支援及國際合作</a:t>
                      </a:r>
                    </a:p>
                    <a:p>
                      <a:pPr algn="l">
                        <a:defRPr sz="1600">
                          <a:latin typeface="微軟正黑體"/>
                          <a:ea typeface="微軟正黑體"/>
                          <a:cs typeface="微軟正黑體"/>
                          <a:sym typeface="微軟正黑體"/>
                        </a:defRPr>
                      </a:pPr>
                      <a:r>
                        <a:t>明年簽約金額上下半年約300萬（不需招標）</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sym typeface="Calibri"/>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50760">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800"/>
                      </a:pPr>
                      <a:r>
                        <a:rPr sz="1600">
                          <a:latin typeface="微軟正黑體"/>
                          <a:ea typeface="微軟正黑體"/>
                          <a:cs typeface="微軟正黑體"/>
                          <a:sym typeface="微軟正黑體"/>
                        </a:rPr>
                        <a:t>台中市立美術館</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a:defRPr sz="1600">
                          <a:latin typeface="微軟正黑體"/>
                          <a:ea typeface="微軟正黑體"/>
                          <a:cs typeface="微軟正黑體"/>
                          <a:sym typeface="微軟正黑體"/>
                        </a:defRPr>
                      </a:pPr>
                      <a:r>
                        <a:t>150萬</a:t>
                      </a:r>
                      <a:r>
                        <a:rPr>
                          <a:latin typeface="+mj-lt"/>
                          <a:ea typeface="+mj-ea"/>
                          <a:cs typeface="+mj-cs"/>
                          <a:sym typeface="Calibri"/>
                        </a:rPr>
                        <a:t>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a:latin typeface="微軟正黑體"/>
                          <a:ea typeface="微軟正黑體"/>
                          <a:cs typeface="微軟正黑體"/>
                          <a:sym typeface="微軟正黑體"/>
                        </a:rPr>
                        <a:t>智慧庫房管理系統規劃案</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a:defRPr sz="1800"/>
                      </a:pPr>
                      <a:r>
                        <a:rPr sz="1600" dirty="0" err="1">
                          <a:latin typeface="微軟正黑體"/>
                          <a:ea typeface="微軟正黑體"/>
                          <a:cs typeface="微軟正黑體"/>
                          <a:sym typeface="微軟正黑體"/>
                        </a:rPr>
                        <a:t>報價中，預計明年執行</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88"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8" name="文字方塊 5">
            <a:extLst>
              <a:ext uri="{FF2B5EF4-FFF2-40B4-BE49-F238E27FC236}">
                <a16:creationId xmlns:a16="http://schemas.microsoft.com/office/drawing/2014/main" id="{1EB21823-9A03-4086-AB47-177FEF6725AF}"/>
              </a:ext>
            </a:extLst>
          </p:cNvPr>
          <p:cNvSpPr txBox="1"/>
          <p:nvPr/>
        </p:nvSpPr>
        <p:spPr>
          <a:xfrm>
            <a:off x="7700802" y="769910"/>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3</a:t>
            </a:r>
            <a:r>
              <a:rPr dirty="0"/>
              <a:t>,</a:t>
            </a:r>
            <a:r>
              <a:rPr lang="en-US" altLang="zh-TW" dirty="0"/>
              <a:t>83</a:t>
            </a:r>
            <a:r>
              <a:rPr dirty="0"/>
              <a:t>8萬元/努力與洽談</a:t>
            </a:r>
            <a:r>
              <a:rPr lang="en-US" altLang="zh-TW" dirty="0"/>
              <a:t>3</a:t>
            </a:r>
            <a:r>
              <a:rPr dirty="0"/>
              <a:t>,1</a:t>
            </a:r>
            <a:r>
              <a:rPr lang="en-US" altLang="zh-TW" dirty="0"/>
              <a:t>8</a:t>
            </a:r>
            <a:r>
              <a:rPr dirty="0"/>
              <a:t>0萬元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3" name="內容版面配置區 6"/>
          <p:cNvGraphicFramePr/>
          <p:nvPr>
            <p:extLst>
              <p:ext uri="{D42A27DB-BD31-4B8C-83A1-F6EECF244321}">
                <p14:modId xmlns:p14="http://schemas.microsoft.com/office/powerpoint/2010/main" val="4184250403"/>
              </p:ext>
            </p:extLst>
          </p:nvPr>
        </p:nvGraphicFramePr>
        <p:xfrm>
          <a:off x="539823" y="1387868"/>
          <a:ext cx="11112353" cy="4306011"/>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技術移轉</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dirty="0">
                          <a:latin typeface="微軟正黑體"/>
                          <a:ea typeface="微軟正黑體"/>
                          <a:cs typeface="微軟正黑體"/>
                          <a:sym typeface="微軟正黑體"/>
                        </a:rPr>
                        <a:t>160萬元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動物非接觸生理感測照護應用</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已簽約，完成成果簽收，並進行結案驗收程序</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寵物生理感測背帶技術授權</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寵物生理監測與健康照護服務</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已報價，合作內容已進行內容討論</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a:latin typeface="微軟正黑體"/>
                          <a:ea typeface="微軟正黑體"/>
                          <a:cs typeface="微軟正黑體"/>
                          <a:sym typeface="微軟正黑體"/>
                        </a:rPr>
                        <a:t>生成式認知遊戲系統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嘉和智能</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生成式認知遊戲系統之技術轉移及場域導入</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sym typeface="Arial"/>
                        </a:rPr>
                        <a:t>與嘉惠集團共同申請數位部高齡計畫</a:t>
                      </a:r>
                      <a:r>
                        <a:rPr lang="zh-TW" altLang="en-US" dirty="0"/>
                        <a:t>，</a:t>
                      </a:r>
                      <a:r>
                        <a:rPr lang="zh-TW" altLang="en-US" sz="1600" b="0" i="0" u="none" strike="noStrike" cap="none" spc="0" baseline="0" dirty="0">
                          <a:solidFill>
                            <a:srgbClr val="000000"/>
                          </a:solidFill>
                          <a:uFillTx/>
                          <a:latin typeface="微軟正黑體"/>
                          <a:ea typeface="微軟正黑體"/>
                          <a:sym typeface="Arial"/>
                        </a:rPr>
                        <a:t>此系統為委託項目，已於</a:t>
                      </a:r>
                      <a:r>
                        <a:rPr lang="en-US" altLang="zh-TW" sz="1600" b="0" i="0" u="none" strike="noStrike" cap="none" spc="0" baseline="0" dirty="0">
                          <a:solidFill>
                            <a:srgbClr val="000000"/>
                          </a:solidFill>
                          <a:uFillTx/>
                          <a:latin typeface="微軟正黑體"/>
                          <a:ea typeface="微軟正黑體"/>
                          <a:sym typeface="Arial"/>
                        </a:rPr>
                        <a:t>8/30</a:t>
                      </a:r>
                      <a:r>
                        <a:rPr lang="zh-TW" altLang="en-US" sz="1600" b="0" i="0" u="none" strike="noStrike" cap="none" spc="0" baseline="0" dirty="0">
                          <a:solidFill>
                            <a:srgbClr val="000000"/>
                          </a:solidFill>
                          <a:uFillTx/>
                          <a:latin typeface="微軟正黑體"/>
                          <a:ea typeface="微軟正黑體"/>
                          <a:sym typeface="Arial"/>
                        </a:rPr>
                        <a:t>審查，廠商未獲通過，擬洽談其他合作方式</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800"/>
                      </a:pPr>
                      <a:r>
                        <a:rPr sz="1600">
                          <a:latin typeface="微軟正黑體"/>
                          <a:ea typeface="微軟正黑體"/>
                          <a:cs typeface="微軟正黑體"/>
                          <a:sym typeface="微軟正黑體"/>
                        </a:rPr>
                        <a:t>科技藝術「永生動物園」</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電慈學機組工作室</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40萬元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GAI模型、雷達定位技術</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a:t>依授權範圍釐清中（S300+S100）</a:t>
                      </a:r>
                    </a:p>
                    <a:p>
                      <a:pPr algn="l" defTabSz="686004">
                        <a:defRPr sz="1600">
                          <a:latin typeface="微軟正黑體"/>
                          <a:ea typeface="微軟正黑體"/>
                          <a:cs typeface="微軟正黑體"/>
                          <a:sym typeface="微軟正黑體"/>
                        </a:defRPr>
                      </a:pPr>
                      <a:r>
                        <a:rPr dirty="0" err="1"/>
                        <a:t>擬約中</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bl>
          </a:graphicData>
        </a:graphic>
      </p:graphicFrame>
      <p:sp>
        <p:nvSpPr>
          <p:cNvPr id="1094" name="文字方塊 1"/>
          <p:cNvSpPr txBox="1"/>
          <p:nvPr/>
        </p:nvSpPr>
        <p:spPr>
          <a:xfrm>
            <a:off x="7860116" y="978931"/>
            <a:ext cx="3673668"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簽約：160萬/努力與洽談中440萬元</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97" name="標題 1"/>
          <p:cNvSpPr txBox="1">
            <a:spLocks noGrp="1"/>
          </p:cNvSpPr>
          <p:nvPr>
            <p:ph type="title"/>
          </p:nvPr>
        </p:nvSpPr>
        <p:spPr>
          <a:xfrm>
            <a:off x="1347736" y="32726"/>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工服</a:t>
            </a:r>
            <a:r>
              <a:rPr dirty="0"/>
              <a:t>)</a:t>
            </a:r>
          </a:p>
        </p:txBody>
      </p:sp>
      <p:graphicFrame>
        <p:nvGraphicFramePr>
          <p:cNvPr id="1098" name="內容版面配置區 6"/>
          <p:cNvGraphicFramePr/>
          <p:nvPr>
            <p:extLst>
              <p:ext uri="{D42A27DB-BD31-4B8C-83A1-F6EECF244321}">
                <p14:modId xmlns:p14="http://schemas.microsoft.com/office/powerpoint/2010/main" val="2230559530"/>
              </p:ext>
            </p:extLst>
          </p:nvPr>
        </p:nvGraphicFramePr>
        <p:xfrm>
          <a:off x="350341" y="696529"/>
          <a:ext cx="11544300" cy="5353371"/>
        </p:xfrm>
        <a:graphic>
          <a:graphicData uri="http://schemas.openxmlformats.org/drawingml/2006/table">
            <a:tbl>
              <a:tblPr firstRow="1" bandRow="1">
                <a:tableStyleId>{4C3C2611-4C71-4FC5-86AE-919BDF0F9419}</a:tableStyleId>
              </a:tblPr>
              <a:tblGrid>
                <a:gridCol w="2769489">
                  <a:extLst>
                    <a:ext uri="{9D8B030D-6E8A-4147-A177-3AD203B41FA5}">
                      <a16:colId xmlns:a16="http://schemas.microsoft.com/office/drawing/2014/main" val="20000"/>
                    </a:ext>
                  </a:extLst>
                </a:gridCol>
                <a:gridCol w="1013273">
                  <a:extLst>
                    <a:ext uri="{9D8B030D-6E8A-4147-A177-3AD203B41FA5}">
                      <a16:colId xmlns:a16="http://schemas.microsoft.com/office/drawing/2014/main" val="20001"/>
                    </a:ext>
                  </a:extLst>
                </a:gridCol>
                <a:gridCol w="1108267">
                  <a:extLst>
                    <a:ext uri="{9D8B030D-6E8A-4147-A177-3AD203B41FA5}">
                      <a16:colId xmlns:a16="http://schemas.microsoft.com/office/drawing/2014/main" val="20002"/>
                    </a:ext>
                  </a:extLst>
                </a:gridCol>
                <a:gridCol w="2839276">
                  <a:extLst>
                    <a:ext uri="{9D8B030D-6E8A-4147-A177-3AD203B41FA5}">
                      <a16:colId xmlns:a16="http://schemas.microsoft.com/office/drawing/2014/main" val="20003"/>
                    </a:ext>
                  </a:extLst>
                </a:gridCol>
                <a:gridCol w="3813995">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標的廠商</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AFIT護具膜片生產工服案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電刺激轉印膜片製作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寬緯科技工服案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寬緯科技</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養殖蝦體長智慧估測系統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報價16萬, 擬進行簽約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a:latin typeface="微軟正黑體"/>
                          <a:ea typeface="微軟正黑體"/>
                          <a:cs typeface="微軟正黑體"/>
                          <a:sym typeface="微軟正黑體"/>
                        </a:rPr>
                        <a:t>寵物發熱膜片設計與製作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寵物保暖衣設計開發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已報價，進行設計與經費討論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800"/>
                      </a:pPr>
                      <a:r>
                        <a:rPr sz="1600">
                          <a:latin typeface="微軟正黑體"/>
                          <a:ea typeface="微軟正黑體"/>
                          <a:cs typeface="微軟正黑體"/>
                          <a:sym typeface="微軟正黑體"/>
                        </a:rPr>
                        <a:t>藝文場域體感平權5G科技應用計畫.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桃園市政府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a:latin typeface="微軟正黑體"/>
                          <a:ea typeface="微軟正黑體"/>
                          <a:cs typeface="微軟正黑體"/>
                          <a:sym typeface="微軟正黑體"/>
                        </a:rPr>
                        <a:t>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Microsoft JhengHei"/>
                          <a:ea typeface="Microsoft JhengHei"/>
                          <a:cs typeface="Microsoft JhengHei"/>
                          <a:sym typeface="Microsoft JhengHei"/>
                        </a:rPr>
                        <a:t>桃園市政府藝文設施管理中心因進行平權演唱會內容製作與平權展示等需求，進行契約變更擴充191萬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已完成企業變更流程簽訂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934058">
                <a:tc>
                  <a:txBody>
                    <a:bodyPr/>
                    <a:lstStyle/>
                    <a:p>
                      <a:pPr algn="l" defTabSz="686004">
                        <a:defRPr sz="1800"/>
                      </a:pPr>
                      <a:r>
                        <a:rPr sz="1600">
                          <a:latin typeface="微軟正黑體"/>
                          <a:ea typeface="微軟正黑體"/>
                          <a:cs typeface="微軟正黑體"/>
                          <a:sym typeface="微軟正黑體"/>
                        </a:rPr>
                        <a:t>113-114年藝文場館科藝創新計畫成果專輯藝文採購案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文化部藝發司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a:latin typeface="微軟正黑體"/>
                          <a:ea typeface="微軟正黑體"/>
                          <a:cs typeface="微軟正黑體"/>
                          <a:sym typeface="微軟正黑體"/>
                        </a:rPr>
                        <a:t>126萬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藝文場館科藝創新計畫成果專輯</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已完成議價</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文字方塊 1">
            <a:extLst>
              <a:ext uri="{FF2B5EF4-FFF2-40B4-BE49-F238E27FC236}">
                <a16:creationId xmlns:a16="http://schemas.microsoft.com/office/drawing/2014/main" id="{951E4425-F9B4-42DC-9B4D-BDE46BA2AA19}"/>
              </a:ext>
            </a:extLst>
          </p:cNvPr>
          <p:cNvSpPr txBox="1"/>
          <p:nvPr/>
        </p:nvSpPr>
        <p:spPr>
          <a:xfrm>
            <a:off x="8220973" y="287592"/>
            <a:ext cx="3792060"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138</a:t>
            </a:r>
            <a:r>
              <a:rPr dirty="0"/>
              <a:t>萬/努力與洽談中</a:t>
            </a:r>
            <a:r>
              <a:rPr lang="en-US" dirty="0"/>
              <a:t>257</a:t>
            </a:r>
            <a:r>
              <a:rPr dirty="0"/>
              <a:t>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3" name="表格 1"/>
          <p:cNvGraphicFramePr/>
          <p:nvPr>
            <p:extLst>
              <p:ext uri="{D42A27DB-BD31-4B8C-83A1-F6EECF244321}">
                <p14:modId xmlns:p14="http://schemas.microsoft.com/office/powerpoint/2010/main" val="2596634443"/>
              </p:ext>
            </p:extLst>
          </p:nvPr>
        </p:nvGraphicFramePr>
        <p:xfrm>
          <a:off x="176212" y="633200"/>
          <a:ext cx="11839575" cy="6097992"/>
        </p:xfrm>
        <a:graphic>
          <a:graphicData uri="http://schemas.openxmlformats.org/drawingml/2006/table">
            <a:tbl>
              <a:tblPr>
                <a:tableStyleId>{4C3C2611-4C71-4FC5-86AE-919BDF0F9419}</a:tableStyleId>
              </a:tblPr>
              <a:tblGrid>
                <a:gridCol w="2423790">
                  <a:extLst>
                    <a:ext uri="{9D8B030D-6E8A-4147-A177-3AD203B41FA5}">
                      <a16:colId xmlns:a16="http://schemas.microsoft.com/office/drawing/2014/main" val="20000"/>
                    </a:ext>
                  </a:extLst>
                </a:gridCol>
                <a:gridCol w="2255961">
                  <a:extLst>
                    <a:ext uri="{9D8B030D-6E8A-4147-A177-3AD203B41FA5}">
                      <a16:colId xmlns:a16="http://schemas.microsoft.com/office/drawing/2014/main" val="20001"/>
                    </a:ext>
                  </a:extLst>
                </a:gridCol>
                <a:gridCol w="878055">
                  <a:extLst>
                    <a:ext uri="{9D8B030D-6E8A-4147-A177-3AD203B41FA5}">
                      <a16:colId xmlns:a16="http://schemas.microsoft.com/office/drawing/2014/main" val="20002"/>
                    </a:ext>
                  </a:extLst>
                </a:gridCol>
                <a:gridCol w="4602288">
                  <a:extLst>
                    <a:ext uri="{9D8B030D-6E8A-4147-A177-3AD203B41FA5}">
                      <a16:colId xmlns:a16="http://schemas.microsoft.com/office/drawing/2014/main" val="20003"/>
                    </a:ext>
                  </a:extLst>
                </a:gridCol>
                <a:gridCol w="966694">
                  <a:extLst>
                    <a:ext uri="{9D8B030D-6E8A-4147-A177-3AD203B41FA5}">
                      <a16:colId xmlns:a16="http://schemas.microsoft.com/office/drawing/2014/main" val="20004"/>
                    </a:ext>
                  </a:extLst>
                </a:gridCol>
                <a:gridCol w="712787">
                  <a:extLst>
                    <a:ext uri="{9D8B030D-6E8A-4147-A177-3AD203B41FA5}">
                      <a16:colId xmlns:a16="http://schemas.microsoft.com/office/drawing/2014/main" val="20005"/>
                    </a:ext>
                  </a:extLst>
                </a:gridCol>
              </a:tblGrid>
              <a:tr h="2440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gridSpan="2">
                  <a:txBody>
                    <a:bodyPr/>
                    <a:lstStyle/>
                    <a:p>
                      <a:pPr marR="323850" algn="ctr">
                        <a:defRPr sz="1800"/>
                      </a:pPr>
                      <a:r>
                        <a:rPr sz="1600">
                          <a:latin typeface="+mj-lt"/>
                          <a:ea typeface="+mj-ea"/>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j-lt"/>
                          <a:ea typeface="+mj-ea"/>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488042">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vMerge="1">
                  <a:txBody>
                    <a:bodyPr/>
                    <a:lstStyle/>
                    <a:p>
                      <a:endParaRPr lang="zh-TW"/>
                    </a:p>
                  </a:txBody>
                  <a:tcPr/>
                </a:tc>
                <a:extLst>
                  <a:ext uri="{0D108BD9-81ED-4DB2-BD59-A6C34878D82A}">
                    <a16:rowId xmlns:a16="http://schemas.microsoft.com/office/drawing/2014/main" val="10001"/>
                  </a:ext>
                </a:extLst>
              </a:tr>
              <a:tr h="3286885">
                <a:tc>
                  <a:txBody>
                    <a:bodyPr/>
                    <a:lstStyle/>
                    <a:p>
                      <a:pPr algn="just">
                        <a:lnSpc>
                          <a:spcPts val="2000"/>
                        </a:lnSpc>
                        <a:defRPr sz="1800"/>
                      </a:pPr>
                      <a:r>
                        <a:rPr sz="1600">
                          <a:latin typeface="微軟正黑體"/>
                          <a:ea typeface="微軟正黑體"/>
                          <a:cs typeface="微軟正黑體"/>
                          <a:sym typeface="微軟正黑體"/>
                        </a:rPr>
                        <a:t>推動跨業整合智慧環景顯示與AI感知新興運動科技服務應用系統平台解決方案</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與1家國內投影顯示設備大廠共創發展創新智慧互動應用投影一體機系統提供場館/居家服務應用</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重大技術突破：透過單一視角以複合式微波/影像感知技術完成3D抗遮蔽人/物之體態與速度/角度/旋度等參數感知，解決傳統需要以多方向角度安裝設備與繁瑣校正問題，提供快速系統建置，提升時效1/3</a:t>
                      </a:r>
                    </a:p>
                    <a:p>
                      <a:pPr marL="342900" indent="-342900" algn="just">
                        <a:buSzPts val="1600"/>
                        <a:buFont typeface="Symbol"/>
                        <a:buChar char="-"/>
                        <a:defRPr sz="1600">
                          <a:latin typeface="微軟正黑體"/>
                          <a:ea typeface="微軟正黑體"/>
                          <a:cs typeface="微軟正黑體"/>
                          <a:sym typeface="微軟正黑體"/>
                        </a:defRPr>
                      </a:pPr>
                      <a:r>
                        <a:t>大型業科推動：與國內主要投影機業者共推智慧沈浸式AI互動感知投影系統關鍵技術整合技術發展，並研提億級A+業科計畫，已於9/20完成概念審查，</a:t>
                      </a:r>
                      <a:r>
                        <a:rPr>
                          <a:latin typeface="+mj-lt"/>
                          <a:ea typeface="+mj-ea"/>
                          <a:cs typeface="+mj-cs"/>
                          <a:sym typeface="Calibri"/>
                        </a:rPr>
                        <a:t>因部內政策調整，需要調整為中光創境作為主要提案廠商，目前協調創境營收狀況後進行提案方式確認</a:t>
                      </a:r>
                    </a:p>
                    <a:p>
                      <a:pPr marL="342900" indent="-342900" algn="just">
                        <a:buSzPts val="1600"/>
                        <a:buFont typeface="Symbol"/>
                        <a:buChar char="-"/>
                        <a:defRPr sz="1600">
                          <a:sym typeface="Calibri"/>
                        </a:defRPr>
                      </a:pPr>
                      <a:r>
                        <a:t>新商模與場域擴散應用：千萬級國內高階餐酒場域佈建室內高球系統合作與延伸發展新型態無人場館，拓展類TopGolf服務應用</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686004">
                        <a:defRPr sz="1600">
                          <a:latin typeface="微軟正黑體"/>
                          <a:ea typeface="微軟正黑體"/>
                          <a:cs typeface="微軟正黑體"/>
                          <a:sym typeface="微軟正黑體"/>
                        </a:defRPr>
                      </a:pPr>
                      <a:endParaRPr/>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1952168">
                <a:tc>
                  <a:txBody>
                    <a:bodyPr/>
                    <a:lstStyle/>
                    <a:p>
                      <a:pPr algn="just">
                        <a:lnSpc>
                          <a:spcPts val="2000"/>
                        </a:lnSpc>
                        <a:defRPr sz="1800"/>
                      </a:pPr>
                      <a:r>
                        <a:rPr sz="1600">
                          <a:latin typeface="微軟正黑體"/>
                          <a:ea typeface="微軟正黑體"/>
                          <a:cs typeface="微軟正黑體"/>
                          <a:sym typeface="微軟正黑體"/>
                        </a:rPr>
                        <a:t>以新展演與新音樂打造新興文化影視音產業解決方案與服務</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與策展領頭業者，如:國內領頭內容產製（夢境現實、兔將影視娛樂）與展演(必應)並結合終端裝置，打造虛實互動新展演與新音樂方案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虛實風格化互動影音生成式AI偶像 x TTXC多邊合作展演：「藝術家進駐工研院」的內容＠駁二科技駐村，參與10/26論壇分享</a:t>
                      </a:r>
                    </a:p>
                    <a:p>
                      <a:pPr marL="342900" lvl="4" indent="-342900" algn="just">
                        <a:buSzPts val="1600"/>
                        <a:buFont typeface="Symbol"/>
                        <a:buChar char="-"/>
                        <a:defRPr sz="1600">
                          <a:latin typeface="微軟正黑體"/>
                          <a:ea typeface="微軟正黑體"/>
                          <a:cs typeface="微軟正黑體"/>
                          <a:sym typeface="微軟正黑體"/>
                        </a:defRPr>
                      </a:pPr>
                      <a:r>
                        <a:t>目前已與兔將簽署合作意向書，開始展開亞灣計畫書寫，並佈局黑潮計畫補助延伸策略發展</a:t>
                      </a:r>
                    </a:p>
                    <a:p>
                      <a:pPr marL="342900" lvl="4" indent="-342900" algn="just">
                        <a:buSzPts val="1600"/>
                        <a:buFont typeface="Symbol"/>
                        <a:buChar char="-"/>
                        <a:defRPr sz="1600">
                          <a:latin typeface="微軟正黑體"/>
                          <a:ea typeface="微軟正黑體"/>
                          <a:cs typeface="微軟正黑體"/>
                          <a:sym typeface="微軟正黑體"/>
                        </a:defRPr>
                      </a:pPr>
                      <a:r>
                        <a:t>洽談衛武營虛實融合互動影音展演，已洽談展覽組，計畫明年二\三月前有一檔合作演出</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113.12.30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just">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nvGraphicFramePr>
        <p:xfrm>
          <a:off x="145039" y="634638"/>
          <a:ext cx="11901918" cy="5946648"/>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623749">
                  <a:extLst>
                    <a:ext uri="{9D8B030D-6E8A-4147-A177-3AD203B41FA5}">
                      <a16:colId xmlns:a16="http://schemas.microsoft.com/office/drawing/2014/main" val="20001"/>
                    </a:ext>
                  </a:extLst>
                </a:gridCol>
                <a:gridCol w="649251">
                  <a:extLst>
                    <a:ext uri="{9D8B030D-6E8A-4147-A177-3AD203B41FA5}">
                      <a16:colId xmlns:a16="http://schemas.microsoft.com/office/drawing/2014/main" val="20002"/>
                    </a:ext>
                  </a:extLst>
                </a:gridCol>
                <a:gridCol w="3644453">
                  <a:extLst>
                    <a:ext uri="{9D8B030D-6E8A-4147-A177-3AD203B41FA5}">
                      <a16:colId xmlns:a16="http://schemas.microsoft.com/office/drawing/2014/main" val="20003"/>
                    </a:ext>
                  </a:extLst>
                </a:gridCol>
                <a:gridCol w="1684314">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92100">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8509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1777249">
                <a:tc>
                  <a:txBody>
                    <a:bodyPr/>
                    <a:lstStyle/>
                    <a:p>
                      <a:pPr algn="just">
                        <a:lnSpc>
                          <a:spcPts val="2000"/>
                        </a:lnSpc>
                        <a:defRPr sz="1800"/>
                      </a:pPr>
                      <a:r>
                        <a:rPr lang="en-US" altLang="zh-TW" sz="1600" dirty="0">
                          <a:latin typeface="微軟正黑體"/>
                          <a:ea typeface="微軟正黑體"/>
                          <a:cs typeface="微軟正黑體"/>
                          <a:sym typeface="微軟正黑體"/>
                        </a:rPr>
                        <a:t>2025</a:t>
                      </a:r>
                      <a:r>
                        <a:rPr lang="zh-TW" altLang="en-US" sz="1600" dirty="0">
                          <a:latin typeface="微軟正黑體"/>
                          <a:ea typeface="微軟正黑體"/>
                          <a:cs typeface="微軟正黑體"/>
                          <a:sym typeface="微軟正黑體"/>
                        </a:rPr>
                        <a:t>大阪故宮</a:t>
                      </a:r>
                      <a:r>
                        <a:rPr lang="zh-CN" altLang="en-US" sz="1600" dirty="0">
                          <a:latin typeface="微軟正黑體"/>
                          <a:ea typeface="微軟正黑體"/>
                          <a:cs typeface="微軟正黑體"/>
                          <a:sym typeface="微軟正黑體"/>
                        </a:rPr>
                        <a:t>世界</a:t>
                      </a:r>
                      <a:r>
                        <a:rPr lang="zh-TW" altLang="en-US" sz="1600" dirty="0">
                          <a:latin typeface="微軟正黑體"/>
                          <a:ea typeface="微軟正黑體"/>
                          <a:cs typeface="微軟正黑體"/>
                          <a:sym typeface="微軟正黑體"/>
                        </a:rPr>
                        <a:t>博覽會</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marR="0" lvl="0" indent="-342900" algn="l" defTabSz="914400" rtl="0" eaLnBrk="1" fontAlgn="auto" latinLnBrk="0" hangingPunct="1">
                        <a:lnSpc>
                          <a:spcPct val="9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en-US" dirty="0"/>
                        <a:t>FY114</a:t>
                      </a:r>
                      <a:r>
                        <a:rPr lang="zh-CN" altLang="en-US" dirty="0"/>
                        <a:t>參與於故宮於」大阪參與國際博覽會建置</a:t>
                      </a:r>
                      <a:r>
                        <a:rPr lang="zh-TW" altLang="en-US" sz="1600" b="1" dirty="0">
                          <a:latin typeface="微軟正黑體" panose="020B0604030504040204" pitchFamily="34" charset="-120"/>
                          <a:ea typeface="微軟正黑體" panose="020B0604030504040204" pitchFamily="34" charset="-120"/>
                        </a:rPr>
                        <a:t>故宮區「</a:t>
                      </a:r>
                      <a:r>
                        <a:rPr lang="zh-TW" altLang="en-US" sz="1600" dirty="0">
                          <a:latin typeface="微軟正黑體" panose="020B0604030504040204" pitchFamily="34" charset="-120"/>
                          <a:ea typeface="微軟正黑體" panose="020B0604030504040204" pitchFamily="34" charset="-120"/>
                        </a:rPr>
                        <a:t>未來</a:t>
                      </a:r>
                      <a:r>
                        <a:rPr lang="en-US" altLang="zh-TW" sz="1600" dirty="0">
                          <a:latin typeface="微軟正黑體" panose="020B0604030504040204" pitchFamily="34" charset="-120"/>
                          <a:ea typeface="微軟正黑體" panose="020B0604030504040204" pitchFamily="34" charset="-120"/>
                        </a:rPr>
                        <a:t>x</a:t>
                      </a:r>
                      <a:r>
                        <a:rPr lang="zh-TW" altLang="en-US" sz="1600" dirty="0">
                          <a:latin typeface="微軟正黑體" panose="020B0604030504040204" pitchFamily="34" charset="-120"/>
                          <a:ea typeface="微軟正黑體" panose="020B0604030504040204" pitchFamily="34" charset="-120"/>
                        </a:rPr>
                        <a:t>文化」</a:t>
                      </a:r>
                      <a:endParaRPr lang="en-US" altLang="zh-TW" sz="1600" dirty="0">
                        <a:latin typeface="微軟正黑體" panose="020B0604030504040204" pitchFamily="34" charset="-120"/>
                        <a:ea typeface="微軟正黑體" panose="020B0604030504040204" pitchFamily="34" charset="-120"/>
                      </a:endParaRPr>
                    </a:p>
                    <a:p>
                      <a:pPr marL="457200" indent="-457200" algn="l">
                        <a:lnSpc>
                          <a:spcPct val="100000"/>
                        </a:lnSpc>
                        <a:buFont typeface="Arial" panose="020B0604020202020204" pitchFamily="34" charset="0"/>
                        <a:buChar char="•"/>
                      </a:pPr>
                      <a:r>
                        <a:rPr lang="zh-TW" altLang="en-US" sz="1600" b="0" dirty="0">
                          <a:latin typeface="微軟正黑體" panose="020B0604030504040204" pitchFamily="34" charset="-120"/>
                          <a:ea typeface="微軟正黑體" panose="020B0604030504040204" pitchFamily="34" charset="-120"/>
                        </a:rPr>
                        <a:t>穿越風景：新時代的島嶼對話；以</a:t>
                      </a:r>
                      <a:r>
                        <a:rPr lang="zh-TW" altLang="en-US" sz="1600" b="0" dirty="0">
                          <a:solidFill>
                            <a:schemeClr val="accent2"/>
                          </a:solidFill>
                          <a:latin typeface="微軟正黑體" panose="020B0604030504040204" pitchFamily="34" charset="-120"/>
                          <a:ea typeface="微軟正黑體" panose="020B0604030504040204" pitchFamily="34" charset="-120"/>
                        </a:rPr>
                        <a:t>台灣藝術代表風格</a:t>
                      </a:r>
                      <a:r>
                        <a:rPr lang="en-US" altLang="zh-TW" sz="1600" b="0" dirty="0">
                          <a:solidFill>
                            <a:schemeClr val="accent2"/>
                          </a:solidFill>
                          <a:latin typeface="微軟正黑體" panose="020B0604030504040204" pitchFamily="34" charset="-120"/>
                          <a:ea typeface="微軟正黑體" panose="020B0604030504040204" pitchFamily="34" charset="-120"/>
                        </a:rPr>
                        <a:t>/</a:t>
                      </a:r>
                      <a:r>
                        <a:rPr lang="zh-TW" altLang="en-US" sz="1600" b="0" dirty="0">
                          <a:solidFill>
                            <a:schemeClr val="accent2"/>
                          </a:solidFill>
                          <a:latin typeface="微軟正黑體" panose="020B0604030504040204" pitchFamily="34" charset="-120"/>
                          <a:ea typeface="微軟正黑體" panose="020B0604030504040204" pitchFamily="34" charset="-120"/>
                        </a:rPr>
                        <a:t>媒材</a:t>
                      </a:r>
                      <a:r>
                        <a:rPr lang="zh-TW" altLang="en-US" sz="1600" b="0" dirty="0">
                          <a:latin typeface="微軟正黑體" panose="020B0604030504040204" pitchFamily="34" charset="-120"/>
                          <a:ea typeface="微軟正黑體" panose="020B0604030504040204" pitchFamily="34" charset="-120"/>
                        </a:rPr>
                        <a:t>，透過藝術登峰之作傳達永恆不朽性</a:t>
                      </a:r>
                    </a:p>
                    <a:p>
                      <a:pPr marL="457200" indent="-457200" algn="l">
                        <a:lnSpc>
                          <a:spcPct val="100000"/>
                        </a:lnSpc>
                        <a:buFont typeface="Arial" panose="020B0604020202020204" pitchFamily="34" charset="0"/>
                        <a:buChar char="•"/>
                      </a:pPr>
                      <a:r>
                        <a:rPr lang="zh-TW" altLang="en-US" sz="1600" b="0" dirty="0">
                          <a:latin typeface="微軟正黑體" panose="020B0604030504040204" pitchFamily="34" charset="-120"/>
                          <a:ea typeface="微軟正黑體" panose="020B0604030504040204" pitchFamily="34" charset="-120"/>
                        </a:rPr>
                        <a:t>自然風景推移至城市人文生活，展現新時代</a:t>
                      </a:r>
                      <a:r>
                        <a:rPr lang="en-US" altLang="zh-TW" sz="1600" b="0" dirty="0">
                          <a:latin typeface="微軟正黑體" panose="020B0604030504040204" pitchFamily="34" charset="-120"/>
                          <a:ea typeface="微軟正黑體" panose="020B0604030504040204" pitchFamily="34" charset="-120"/>
                        </a:rPr>
                        <a:t>AI</a:t>
                      </a:r>
                      <a:r>
                        <a:rPr lang="zh-TW" altLang="en-US" sz="1600" b="0" dirty="0">
                          <a:latin typeface="微軟正黑體" panose="020B0604030504040204" pitchFamily="34" charset="-120"/>
                          <a:ea typeface="微軟正黑體" panose="020B0604030504040204" pitchFamily="34" charset="-120"/>
                        </a:rPr>
                        <a:t>技術下的當代風景</a:t>
                      </a:r>
                      <a:endParaRPr lang="en-US" altLang="zh-TW" sz="1600" b="0" dirty="0">
                        <a:latin typeface="微軟正黑體" panose="020B0604030504040204" pitchFamily="34" charset="-120"/>
                        <a:ea typeface="微軟正黑體" panose="020B0604030504040204" pitchFamily="34" charset="-12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l">
                        <a:lnSpc>
                          <a:spcPts val="2000"/>
                        </a:lnSpc>
                        <a:defRPr sz="1800"/>
                      </a:pPr>
                      <a:endParaRPr sz="1600" dirty="0">
                        <a:latin typeface="微軟正黑體"/>
                        <a:ea typeface="微軟正黑體"/>
                        <a:cs typeface="微軟正黑體"/>
                        <a:sym typeface="微軟正黑體"/>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899" indent="-342899" algn="l">
                        <a:buSzPts val="1600"/>
                        <a:buFont typeface="Symbol"/>
                        <a:buChar char="-"/>
                        <a:defRPr sz="1600">
                          <a:latin typeface="微軟正黑體"/>
                          <a:ea typeface="微軟正黑體"/>
                          <a:cs typeface="微軟正黑體"/>
                          <a:sym typeface="微軟正黑體"/>
                        </a:defRPr>
                      </a:pPr>
                      <a:r>
                        <a:rPr lang="zh-TW" altLang="en-US" dirty="0"/>
                        <a:t>以展演映指標性國家代表製作，故宮作為文化未來展演龍頭，應用代表性</a:t>
                      </a:r>
                      <a:r>
                        <a:rPr lang="en-US" altLang="zh-TW" dirty="0"/>
                        <a:t>AI</a:t>
                      </a:r>
                      <a:r>
                        <a:rPr lang="zh-CN" altLang="en-US" dirty="0"/>
                        <a:t>多模態技術</a:t>
                      </a:r>
                      <a:r>
                        <a:rPr lang="zh-TW" altLang="en-US" dirty="0"/>
                        <a:t>，</a:t>
                      </a:r>
                      <a:r>
                        <a:rPr lang="zh-CN" altLang="en-US" dirty="0"/>
                        <a:t>及前瞻顯示科技與專利技術整合應用</a:t>
                      </a:r>
                      <a:endParaRPr lang="en-US" altLang="zh-CN" dirty="0"/>
                    </a:p>
                    <a:p>
                      <a:pPr marL="342899" indent="-342899" algn="l">
                        <a:buSzPts val="1600"/>
                        <a:buFont typeface="Symbol"/>
                        <a:buChar char="-"/>
                        <a:defRPr sz="1600">
                          <a:latin typeface="微軟正黑體"/>
                          <a:ea typeface="微軟正黑體"/>
                          <a:cs typeface="微軟正黑體"/>
                          <a:sym typeface="微軟正黑體"/>
                        </a:defRPr>
                      </a:pPr>
                      <a:r>
                        <a:rPr lang="zh-CN" altLang="en-US" dirty="0"/>
                        <a:t>作為國家隊的典範示範之一，將帶來大量人潮驗證提升國家文化科技亮點</a:t>
                      </a: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lang="en-US" altLang="zh-TW" dirty="0"/>
                        <a:t>F</a:t>
                      </a:r>
                      <a:r>
                        <a:rPr lang="zh-TW" altLang="en-US" dirty="0"/>
                        <a:t>Ｙ</a:t>
                      </a:r>
                      <a:r>
                        <a:rPr lang="en-US" altLang="zh-TW" dirty="0"/>
                        <a:t>113/12-F</a:t>
                      </a:r>
                      <a:r>
                        <a:rPr lang="zh-TW" altLang="en-US" dirty="0"/>
                        <a:t>Ｙ</a:t>
                      </a:r>
                      <a:r>
                        <a:rPr lang="en-US" altLang="zh-TW" dirty="0"/>
                        <a:t>114/2</a:t>
                      </a:r>
                      <a:r>
                        <a:rPr lang="zh-CN" altLang="en-US" dirty="0"/>
                        <a:t>餘工研院國內測試，故宮將來院測試驗收</a:t>
                      </a:r>
                      <a:endParaRPr lang="en-US" altLang="zh-CN" dirty="0"/>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en-US" altLang="zh-CN" dirty="0"/>
                        <a:t>FY114/4-10</a:t>
                      </a:r>
                      <a:r>
                        <a:rPr lang="zh-CN" altLang="en-US" dirty="0"/>
                        <a:t>於打阪演出</a:t>
                      </a:r>
                      <a:endParaRPr lang="en-US" altLang="zh-CN" dirty="0"/>
                    </a:p>
                    <a:p>
                      <a:pPr marL="342900" indent="-342900" algn="l">
                        <a:lnSpc>
                          <a:spcPct val="90000"/>
                        </a:lnSpc>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R="323850" algn="l">
                        <a:lnSpc>
                          <a:spcPts val="2000"/>
                        </a:lnSpc>
                        <a:defRPr sz="1800"/>
                      </a:pPr>
                      <a:endParaRPr sz="1600" dirty="0">
                        <a:latin typeface="微軟正黑體"/>
                        <a:ea typeface="微軟正黑體"/>
                        <a:cs typeface="微軟正黑體"/>
                        <a:sym typeface="微軟正黑體"/>
                      </a:endParaRPr>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2374934"/>
                  </a:ext>
                </a:extLst>
              </a:tr>
              <a:tr h="1929905">
                <a:tc>
                  <a:txBody>
                    <a:bodyPr/>
                    <a:lstStyle/>
                    <a:p>
                      <a:pPr algn="just">
                        <a:lnSpc>
                          <a:spcPts val="2000"/>
                        </a:lnSpc>
                        <a:defRPr sz="1800"/>
                      </a:pPr>
                      <a:r>
                        <a:rPr sz="1600" dirty="0" err="1">
                          <a:latin typeface="微軟正黑體"/>
                          <a:ea typeface="微軟正黑體"/>
                          <a:cs typeface="微軟正黑體"/>
                          <a:sym typeface="微軟正黑體"/>
                        </a:rPr>
                        <a:t>GAI演奏擴增演繹產業共創</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lnSpc>
                          <a:spcPct val="90000"/>
                        </a:lnSpc>
                        <a:buSzPts val="1600"/>
                        <a:buFont typeface="Symbol"/>
                        <a:buChar char="-"/>
                        <a:defRPr sz="1600">
                          <a:latin typeface="微軟正黑體"/>
                          <a:ea typeface="微軟正黑體"/>
                          <a:cs typeface="微軟正黑體"/>
                          <a:sym typeface="微軟正黑體"/>
                        </a:defRPr>
                      </a:pPr>
                      <a:r>
                        <a:rPr dirty="0"/>
                        <a:t>以「</a:t>
                      </a:r>
                      <a:r>
                        <a:rPr b="1" dirty="0"/>
                        <a:t>展科技．助內容、建網脈</a:t>
                      </a:r>
                      <a:r>
                        <a:rPr dirty="0"/>
                        <a:t>」模式，邀請對國外市場有影響力的國內外關鍵貴賓，親眼見證GAI技術應用於音樂會的市場價值；並透過企業共創與經營，掌握影響國內外關鍵市場擴散</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114.05.31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899" indent="-342899" algn="l">
                        <a:buSzPts val="1600"/>
                        <a:buFont typeface="Symbol"/>
                        <a:buChar char="-"/>
                        <a:defRPr sz="1600">
                          <a:latin typeface="微軟正黑體"/>
                          <a:ea typeface="微軟正黑體"/>
                          <a:cs typeface="微軟正黑體"/>
                          <a:sym typeface="微軟正黑體"/>
                        </a:defRPr>
                      </a:pPr>
                      <a:r>
                        <a:rPr dirty="0"/>
                        <a:t>11/17:迎賓晚宴演出（1）藝術家黃方亭（島嶼是我的舞台）＋</a:t>
                      </a:r>
                      <a:r>
                        <a:rPr dirty="0" err="1"/>
                        <a:t>本屆進駐藝術家張晏慈</a:t>
                      </a:r>
                      <a:r>
                        <a:rPr dirty="0"/>
                        <a:t>(2)</a:t>
                      </a:r>
                      <a:r>
                        <a:rPr dirty="0" err="1"/>
                        <a:t>洪一博（皇后與他的魔境</a:t>
                      </a:r>
                      <a:r>
                        <a:rPr dirty="0"/>
                        <a:t>）(3)</a:t>
                      </a:r>
                      <a:r>
                        <a:rPr dirty="0" err="1"/>
                        <a:t>陳乂（演算法和諧）進駐藝術家技術與演出擴充國際</a:t>
                      </a:r>
                      <a:r>
                        <a:rPr sz="1400" dirty="0" err="1"/>
                        <a:t>，</a:t>
                      </a:r>
                      <a:r>
                        <a:rPr dirty="0" err="1"/>
                        <a:t>以達成延伸效益，目前與產科國際規劃中</a:t>
                      </a:r>
                      <a:endParaRPr dirty="0"/>
                    </a:p>
                    <a:p>
                      <a:pPr marL="342899" indent="-342899" algn="l">
                        <a:buSzPts val="1600"/>
                        <a:buFont typeface="Symbol"/>
                        <a:buChar char="-"/>
                        <a:defRPr sz="1600">
                          <a:latin typeface="微軟正黑體"/>
                          <a:ea typeface="微軟正黑體"/>
                          <a:cs typeface="微軟正黑體"/>
                          <a:sym typeface="微軟正黑體"/>
                        </a:defRPr>
                      </a:pPr>
                      <a:r>
                        <a:rPr dirty="0"/>
                        <a:t> 11/18開幕演唱會：與灣聲合作GAI等技術（以台灣民謠為主要管樂演出）促成產業共創，開發新商模</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dirty="0"/>
                        <a:t>11/17、18兩場國際場域示範演出</a:t>
                      </a:r>
                    </a:p>
                    <a:p>
                      <a:pPr marL="342900" indent="-342900" algn="l">
                        <a:lnSpc>
                          <a:spcPct val="90000"/>
                        </a:lnSpc>
                        <a:buSzPts val="1600"/>
                        <a:buFont typeface="Symbol"/>
                        <a:buChar char="-"/>
                        <a:defRPr sz="1600">
                          <a:latin typeface="微軟正黑體"/>
                          <a:ea typeface="微軟正黑體"/>
                          <a:cs typeface="微軟正黑體"/>
                          <a:sym typeface="微軟正黑體"/>
                        </a:defRPr>
                      </a:pPr>
                      <a:r>
                        <a:rPr dirty="0"/>
                        <a:t> 114/2-3辦理國際論壇</a:t>
                      </a:r>
                    </a:p>
                    <a:p>
                      <a:pPr marL="342900" indent="-342900" algn="l">
                        <a:lnSpc>
                          <a:spcPct val="90000"/>
                        </a:lnSpc>
                        <a:buSzPts val="1600"/>
                        <a:buFont typeface="Symbol"/>
                        <a:buChar char="-"/>
                        <a:defRPr sz="1600">
                          <a:latin typeface="微軟正黑體"/>
                          <a:ea typeface="微軟正黑體"/>
                          <a:cs typeface="微軟正黑體"/>
                          <a:sym typeface="微軟正黑體"/>
                        </a:defRPr>
                      </a:pPr>
                      <a:r>
                        <a:rPr dirty="0"/>
                        <a:t>114/5前成立科技藝術促進會</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800"/>
                      </a:pPr>
                      <a:r>
                        <a:rPr sz="1600" dirty="0">
                          <a:latin typeface="微軟正黑體"/>
                          <a:ea typeface="微軟正黑體"/>
                          <a:cs typeface="微軟正黑體"/>
                          <a:sym typeface="微軟正黑體"/>
                        </a:rPr>
                        <a:t>本案院補助350萬單位自籌117萬合計467萬</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17</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5" name="表格 1">
            <a:extLst>
              <a:ext uri="{FF2B5EF4-FFF2-40B4-BE49-F238E27FC236}">
                <a16:creationId xmlns:a16="http://schemas.microsoft.com/office/drawing/2014/main" id="{06C5383B-2429-4F76-8D93-80135731290B}"/>
              </a:ext>
            </a:extLst>
          </p:cNvPr>
          <p:cNvGraphicFramePr/>
          <p:nvPr>
            <p:extLst>
              <p:ext uri="{D42A27DB-BD31-4B8C-83A1-F6EECF244321}">
                <p14:modId xmlns:p14="http://schemas.microsoft.com/office/powerpoint/2010/main" val="1846495434"/>
              </p:ext>
            </p:extLst>
          </p:nvPr>
        </p:nvGraphicFramePr>
        <p:xfrm>
          <a:off x="145039" y="634638"/>
          <a:ext cx="11901918" cy="4215384"/>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92100">
                <a:tc rowSpan="2">
                  <a:txBody>
                    <a:bodyPr/>
                    <a:lstStyle/>
                    <a:p>
                      <a:pPr algn="ctr">
                        <a:defRPr sz="1600">
                          <a:latin typeface="微軟正黑體"/>
                          <a:ea typeface="微軟正黑體"/>
                          <a:cs typeface="微軟正黑體"/>
                          <a:sym typeface="微軟正黑體"/>
                        </a:defRPr>
                      </a:pPr>
                      <a:r>
                        <a:rPr dirty="0" err="1"/>
                        <a:t>重大效益</a:t>
                      </a:r>
                      <a:r>
                        <a:rPr dirty="0"/>
                        <a:t>/</a:t>
                      </a:r>
                    </a:p>
                    <a:p>
                      <a:pPr algn="ctr">
                        <a:defRPr sz="1600">
                          <a:latin typeface="微軟正黑體"/>
                          <a:ea typeface="微軟正黑體"/>
                          <a:cs typeface="微軟正黑體"/>
                          <a:sym typeface="微軟正黑體"/>
                        </a:defRPr>
                      </a:pPr>
                      <a:r>
                        <a:rPr dirty="0" err="1"/>
                        <a:t>重要任務事項</a:t>
                      </a:r>
                      <a:endParaRPr dirty="0"/>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8509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vMerge="1">
                  <a:txBody>
                    <a:bodyPr/>
                    <a:lstStyle/>
                    <a:p>
                      <a:endParaRPr lang="zh-TW"/>
                    </a:p>
                  </a:txBody>
                  <a:tcPr/>
                </a:tc>
                <a:extLst>
                  <a:ext uri="{0D108BD9-81ED-4DB2-BD59-A6C34878D82A}">
                    <a16:rowId xmlns:a16="http://schemas.microsoft.com/office/drawing/2014/main" val="10001"/>
                  </a:ext>
                </a:extLst>
              </a:tr>
              <a:tr h="2806700">
                <a:tc>
                  <a:txBody>
                    <a:bodyPr/>
                    <a:lstStyle/>
                    <a:p>
                      <a:pPr algn="just">
                        <a:lnSpc>
                          <a:spcPts val="2000"/>
                        </a:lnSpc>
                        <a:defRPr sz="1800"/>
                      </a:pPr>
                      <a:r>
                        <a:rPr sz="1600" dirty="0">
                          <a:latin typeface="微軟正黑體"/>
                          <a:ea typeface="微軟正黑體"/>
                          <a:cs typeface="微軟正黑體"/>
                          <a:sym typeface="微軟正黑體"/>
                        </a:rPr>
                        <a:t>藝文場域體感平權5G科技應用計畫</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Microsoft JhengHei"/>
                          <a:ea typeface="Microsoft JhengHei"/>
                          <a:cs typeface="Microsoft JhengHei"/>
                          <a:sym typeface="Microsoft JhengHei"/>
                        </a:defRPr>
                      </a:pPr>
                      <a:r>
                        <a:rPr dirty="0"/>
                        <a:t>113-114年平權案企業收入及民營收入798萬，後續原業主桃園市政府藝文設施管理中心因進行平權演唱會內容製作與平權展示等需求，進行契約變更擴充191萬。另與H組合作院級前瞻數位療法、申請院內公益計畫</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113.10.31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rPr dirty="0"/>
                        <a:t>創新性的音樂轉換震動、低延遲傳輸技術，個人化終端裝置，為聾人族群提供全新體感，達成部門</a:t>
                      </a:r>
                      <a:r>
                        <a:rPr b="1" dirty="0"/>
                        <a:t>「任意型態追蹤與感知互補服務平台」</a:t>
                      </a:r>
                      <a:r>
                        <a:rPr dirty="0"/>
                        <a:t>之技術層與整合層開發。除聾人族群合作外，亦與國家級文化場館：國家兩廳院、國家人權博物館合作，並與台北市啟聰學校、社團法人中華民國聽障協會、中華民國聾人協會、大可創意等單位合作。推動技術行銷</a:t>
                      </a:r>
                    </a:p>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rPr dirty="0" err="1"/>
                        <a:t>因應後續推動領域，以公益計畫推動至聾人場域外，亦投入樂齡社區進行前期測試</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600">
                          <a:latin typeface="微軟正黑體"/>
                          <a:ea typeface="微軟正黑體"/>
                          <a:cs typeface="微軟正黑體"/>
                          <a:sym typeface="微軟正黑體"/>
                        </a:defRPr>
                      </a:pPr>
                      <a:r>
                        <a:rPr dirty="0"/>
                        <a:t>9月30記者會，邀請執行長與何副總參與</a:t>
                      </a:r>
                    </a:p>
                    <a:p>
                      <a:pPr algn="just">
                        <a:lnSpc>
                          <a:spcPts val="2000"/>
                        </a:lnSpc>
                        <a:defRPr sz="1600">
                          <a:latin typeface="微軟正黑體"/>
                          <a:ea typeface="微軟正黑體"/>
                          <a:cs typeface="微軟正黑體"/>
                          <a:sym typeface="微軟正黑體"/>
                        </a:defRPr>
                      </a:pPr>
                      <a:r>
                        <a:rPr dirty="0"/>
                        <a:t>10月5、6日鐵玫瑰藝術節陽光劇場演出，文化部委員審查</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3"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4"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5"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36" name="內容版面配置區 4"/>
          <p:cNvSpPr txBox="1">
            <a:spLocks noGrp="1"/>
          </p:cNvSpPr>
          <p:nvPr>
            <p:ph type="body" sz="half" idx="1"/>
          </p:nvPr>
        </p:nvSpPr>
        <p:spPr>
          <a:xfrm>
            <a:off x="1475655" y="1844822"/>
            <a:ext cx="6696744" cy="3024345"/>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39" name="標題 2"/>
          <p:cNvSpPr txBox="1"/>
          <p:nvPr/>
        </p:nvSpPr>
        <p:spPr>
          <a:xfrm>
            <a:off x="562183" y="124750"/>
            <a:ext cx="11067631"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0" name="文字方塊 10"/>
          <p:cNvSpPr txBox="1"/>
          <p:nvPr/>
        </p:nvSpPr>
        <p:spPr>
          <a:xfrm>
            <a:off x="9724789" y="503510"/>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3" name="表格 2">
            <a:extLst>
              <a:ext uri="{FF2B5EF4-FFF2-40B4-BE49-F238E27FC236}">
                <a16:creationId xmlns:a16="http://schemas.microsoft.com/office/drawing/2014/main" id="{4F27FBA4-291A-495E-A092-F96E67EE7D55}"/>
              </a:ext>
            </a:extLst>
          </p:cNvPr>
          <p:cNvGraphicFramePr>
            <a:graphicFrameLocks noGrp="1"/>
          </p:cNvGraphicFramePr>
          <p:nvPr>
            <p:extLst>
              <p:ext uri="{D42A27DB-BD31-4B8C-83A1-F6EECF244321}">
                <p14:modId xmlns:p14="http://schemas.microsoft.com/office/powerpoint/2010/main" val="279813870"/>
              </p:ext>
            </p:extLst>
          </p:nvPr>
        </p:nvGraphicFramePr>
        <p:xfrm>
          <a:off x="1643498" y="851187"/>
          <a:ext cx="8905000" cy="5793468"/>
        </p:xfrm>
        <a:graphic>
          <a:graphicData uri="http://schemas.openxmlformats.org/drawingml/2006/table">
            <a:tbl>
              <a:tblPr/>
              <a:tblGrid>
                <a:gridCol w="1949681">
                  <a:extLst>
                    <a:ext uri="{9D8B030D-6E8A-4147-A177-3AD203B41FA5}">
                      <a16:colId xmlns:a16="http://schemas.microsoft.com/office/drawing/2014/main" val="1251389891"/>
                    </a:ext>
                  </a:extLst>
                </a:gridCol>
                <a:gridCol w="709770">
                  <a:extLst>
                    <a:ext uri="{9D8B030D-6E8A-4147-A177-3AD203B41FA5}">
                      <a16:colId xmlns:a16="http://schemas.microsoft.com/office/drawing/2014/main" val="538863695"/>
                    </a:ext>
                  </a:extLst>
                </a:gridCol>
                <a:gridCol w="571761">
                  <a:extLst>
                    <a:ext uri="{9D8B030D-6E8A-4147-A177-3AD203B41FA5}">
                      <a16:colId xmlns:a16="http://schemas.microsoft.com/office/drawing/2014/main" val="2827851841"/>
                    </a:ext>
                  </a:extLst>
                </a:gridCol>
                <a:gridCol w="711962">
                  <a:extLst>
                    <a:ext uri="{9D8B030D-6E8A-4147-A177-3AD203B41FA5}">
                      <a16:colId xmlns:a16="http://schemas.microsoft.com/office/drawing/2014/main" val="1058424016"/>
                    </a:ext>
                  </a:extLst>
                </a:gridCol>
                <a:gridCol w="974838">
                  <a:extLst>
                    <a:ext uri="{9D8B030D-6E8A-4147-A177-3AD203B41FA5}">
                      <a16:colId xmlns:a16="http://schemas.microsoft.com/office/drawing/2014/main" val="2802638857"/>
                    </a:ext>
                  </a:extLst>
                </a:gridCol>
                <a:gridCol w="1555363">
                  <a:extLst>
                    <a:ext uri="{9D8B030D-6E8A-4147-A177-3AD203B41FA5}">
                      <a16:colId xmlns:a16="http://schemas.microsoft.com/office/drawing/2014/main" val="3988844346"/>
                    </a:ext>
                  </a:extLst>
                </a:gridCol>
                <a:gridCol w="711962">
                  <a:extLst>
                    <a:ext uri="{9D8B030D-6E8A-4147-A177-3AD203B41FA5}">
                      <a16:colId xmlns:a16="http://schemas.microsoft.com/office/drawing/2014/main" val="4108640609"/>
                    </a:ext>
                  </a:extLst>
                </a:gridCol>
                <a:gridCol w="865308">
                  <a:extLst>
                    <a:ext uri="{9D8B030D-6E8A-4147-A177-3AD203B41FA5}">
                      <a16:colId xmlns:a16="http://schemas.microsoft.com/office/drawing/2014/main" val="25297117"/>
                    </a:ext>
                  </a:extLst>
                </a:gridCol>
                <a:gridCol w="854355">
                  <a:extLst>
                    <a:ext uri="{9D8B030D-6E8A-4147-A177-3AD203B41FA5}">
                      <a16:colId xmlns:a16="http://schemas.microsoft.com/office/drawing/2014/main" val="2929977851"/>
                    </a:ext>
                  </a:extLst>
                </a:gridCol>
              </a:tblGrid>
              <a:tr h="351369">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 預算目標</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當月數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累計數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已簽約預計執行</a:t>
                      </a:r>
                      <a:br>
                        <a:rPr lang="zh-TW" altLang="en-US" sz="900" b="1" i="0" u="none" strike="noStrike">
                          <a:effectLst/>
                          <a:latin typeface="微軟正黑體" panose="020B0604030504040204" pitchFamily="34" charset="-120"/>
                          <a:ea typeface="微軟正黑體" panose="020B0604030504040204" pitchFamily="34" charset="-120"/>
                        </a:rPr>
                      </a:br>
                      <a:r>
                        <a:rPr lang="en-US" altLang="zh-TW" sz="9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洽談中</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全年度</a:t>
                      </a:r>
                      <a:br>
                        <a:rPr lang="zh-TW" altLang="en-US" sz="900" b="1" i="0" u="none" strike="noStrike">
                          <a:effectLst/>
                          <a:latin typeface="微軟正黑體" panose="020B0604030504040204" pitchFamily="34" charset="-120"/>
                          <a:ea typeface="微軟正黑體" panose="020B0604030504040204" pitchFamily="34" charset="-120"/>
                        </a:rPr>
                      </a:br>
                      <a:r>
                        <a:rPr lang="zh-TW" altLang="en-US" sz="900" b="1" i="0" u="none" strike="noStrike">
                          <a:effectLst/>
                          <a:latin typeface="微軟正黑體" panose="020B0604030504040204" pitchFamily="34" charset="-120"/>
                          <a:ea typeface="微軟正黑體" panose="020B0604030504040204" pitchFamily="34" charset="-120"/>
                        </a:rPr>
                        <a:t>預測數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全年預測</a:t>
                      </a:r>
                      <a:br>
                        <a:rPr lang="zh-TW" altLang="en-US" sz="900" b="1" i="0" u="none" strike="noStrike">
                          <a:effectLst/>
                          <a:latin typeface="微軟正黑體" panose="020B0604030504040204" pitchFamily="34" charset="-120"/>
                          <a:ea typeface="微軟正黑體" panose="020B0604030504040204" pitchFamily="34" charset="-120"/>
                        </a:rPr>
                      </a:br>
                      <a:r>
                        <a:rPr lang="zh-TW" altLang="en-US" sz="900" b="1" i="0" u="none" strike="noStrike">
                          <a:effectLst/>
                          <a:latin typeface="微軟正黑體" panose="020B0604030504040204" pitchFamily="34" charset="-120"/>
                          <a:ea typeface="微軟正黑體" panose="020B0604030504040204" pitchFamily="34" charset="-120"/>
                        </a:rPr>
                        <a:t>達成率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3451454758"/>
                  </a:ext>
                </a:extLst>
              </a:tr>
              <a:tr h="31431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8,342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66,391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95,143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99,349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412100503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5,277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38,875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654027516"/>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3,066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25,916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36,974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41,180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3563278679"/>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17,688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25,992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2,641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28,633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4799507"/>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0940800"/>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10,982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12,547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3388958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023568660"/>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毛利</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毛利率</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15,052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18,945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990907115"/>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4,788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62660082"/>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12,241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13,502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7448570"/>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7,099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8,847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9,639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04555645"/>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800" b="1"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17157394"/>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00515864"/>
                  </a:ext>
                </a:extLst>
              </a:tr>
              <a:tr h="2388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272507"/>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7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6,803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7,892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9,153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66209840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3741838"/>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知服</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可盈餘</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8,399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7,002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9,632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4236406"/>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知服</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成本加公費法</a:t>
                      </a:r>
                      <a:endParaRPr lang="zh-TW" altLang="en-US" sz="900" b="1" i="0" u="none" strike="noStrike">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4986203"/>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7026422"/>
                  </a:ext>
                </a:extLst>
              </a:tr>
              <a:tr h="351369">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企業收入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2,462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19,288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29,378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2,641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32,019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177294670"/>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科專研發成果收入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3,100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412516162"/>
                  </a:ext>
                </a:extLst>
              </a:tr>
              <a:tr h="238821">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科專研發成果收入繳庫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640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dirty="0">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044219261"/>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4"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5" name="文字方塊 7"/>
          <p:cNvSpPr txBox="1"/>
          <p:nvPr/>
        </p:nvSpPr>
        <p:spPr>
          <a:xfrm>
            <a:off x="9776951" y="599393"/>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46" name="矩形 6"/>
          <p:cNvSpPr txBox="1"/>
          <p:nvPr/>
        </p:nvSpPr>
        <p:spPr>
          <a:xfrm>
            <a:off x="4096141" y="782275"/>
            <a:ext cx="399971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企業收入業績目標：51,773K</a:t>
            </a:r>
          </a:p>
        </p:txBody>
      </p:sp>
      <p:graphicFrame>
        <p:nvGraphicFramePr>
          <p:cNvPr id="3" name="表格 2">
            <a:extLst>
              <a:ext uri="{FF2B5EF4-FFF2-40B4-BE49-F238E27FC236}">
                <a16:creationId xmlns:a16="http://schemas.microsoft.com/office/drawing/2014/main" id="{61A10A8D-90AE-4BCF-A7D3-C09B81718E82}"/>
              </a:ext>
            </a:extLst>
          </p:cNvPr>
          <p:cNvGraphicFramePr>
            <a:graphicFrameLocks noGrp="1"/>
          </p:cNvGraphicFramePr>
          <p:nvPr>
            <p:extLst>
              <p:ext uri="{D42A27DB-BD31-4B8C-83A1-F6EECF244321}">
                <p14:modId xmlns:p14="http://schemas.microsoft.com/office/powerpoint/2010/main" val="823562046"/>
              </p:ext>
            </p:extLst>
          </p:nvPr>
        </p:nvGraphicFramePr>
        <p:xfrm>
          <a:off x="857325" y="1225917"/>
          <a:ext cx="10477350" cy="5470840"/>
        </p:xfrm>
        <a:graphic>
          <a:graphicData uri="http://schemas.openxmlformats.org/drawingml/2006/table">
            <a:tbl>
              <a:tblPr/>
              <a:tblGrid>
                <a:gridCol w="484379">
                  <a:extLst>
                    <a:ext uri="{9D8B030D-6E8A-4147-A177-3AD203B41FA5}">
                      <a16:colId xmlns:a16="http://schemas.microsoft.com/office/drawing/2014/main" val="3322884162"/>
                    </a:ext>
                  </a:extLst>
                </a:gridCol>
                <a:gridCol w="652861">
                  <a:extLst>
                    <a:ext uri="{9D8B030D-6E8A-4147-A177-3AD203B41FA5}">
                      <a16:colId xmlns:a16="http://schemas.microsoft.com/office/drawing/2014/main" val="1762093570"/>
                    </a:ext>
                  </a:extLst>
                </a:gridCol>
                <a:gridCol w="568620">
                  <a:extLst>
                    <a:ext uri="{9D8B030D-6E8A-4147-A177-3AD203B41FA5}">
                      <a16:colId xmlns:a16="http://schemas.microsoft.com/office/drawing/2014/main" val="2643304603"/>
                    </a:ext>
                  </a:extLst>
                </a:gridCol>
                <a:gridCol w="549665">
                  <a:extLst>
                    <a:ext uri="{9D8B030D-6E8A-4147-A177-3AD203B41FA5}">
                      <a16:colId xmlns:a16="http://schemas.microsoft.com/office/drawing/2014/main" val="19561349"/>
                    </a:ext>
                  </a:extLst>
                </a:gridCol>
                <a:gridCol w="612846">
                  <a:extLst>
                    <a:ext uri="{9D8B030D-6E8A-4147-A177-3AD203B41FA5}">
                      <a16:colId xmlns:a16="http://schemas.microsoft.com/office/drawing/2014/main" val="4066676155"/>
                    </a:ext>
                  </a:extLst>
                </a:gridCol>
                <a:gridCol w="612846">
                  <a:extLst>
                    <a:ext uri="{9D8B030D-6E8A-4147-A177-3AD203B41FA5}">
                      <a16:colId xmlns:a16="http://schemas.microsoft.com/office/drawing/2014/main" val="4243846422"/>
                    </a:ext>
                  </a:extLst>
                </a:gridCol>
                <a:gridCol w="701299">
                  <a:extLst>
                    <a:ext uri="{9D8B030D-6E8A-4147-A177-3AD203B41FA5}">
                      <a16:colId xmlns:a16="http://schemas.microsoft.com/office/drawing/2014/main" val="4021081715"/>
                    </a:ext>
                  </a:extLst>
                </a:gridCol>
                <a:gridCol w="1926990">
                  <a:extLst>
                    <a:ext uri="{9D8B030D-6E8A-4147-A177-3AD203B41FA5}">
                      <a16:colId xmlns:a16="http://schemas.microsoft.com/office/drawing/2014/main" val="1318050046"/>
                    </a:ext>
                  </a:extLst>
                </a:gridCol>
                <a:gridCol w="587575">
                  <a:extLst>
                    <a:ext uri="{9D8B030D-6E8A-4147-A177-3AD203B41FA5}">
                      <a16:colId xmlns:a16="http://schemas.microsoft.com/office/drawing/2014/main" val="1729662786"/>
                    </a:ext>
                  </a:extLst>
                </a:gridCol>
                <a:gridCol w="644435">
                  <a:extLst>
                    <a:ext uri="{9D8B030D-6E8A-4147-A177-3AD203B41FA5}">
                      <a16:colId xmlns:a16="http://schemas.microsoft.com/office/drawing/2014/main" val="3246960054"/>
                    </a:ext>
                  </a:extLst>
                </a:gridCol>
                <a:gridCol w="543348">
                  <a:extLst>
                    <a:ext uri="{9D8B030D-6E8A-4147-A177-3AD203B41FA5}">
                      <a16:colId xmlns:a16="http://schemas.microsoft.com/office/drawing/2014/main" val="986571682"/>
                    </a:ext>
                  </a:extLst>
                </a:gridCol>
                <a:gridCol w="505440">
                  <a:extLst>
                    <a:ext uri="{9D8B030D-6E8A-4147-A177-3AD203B41FA5}">
                      <a16:colId xmlns:a16="http://schemas.microsoft.com/office/drawing/2014/main" val="3047857978"/>
                    </a:ext>
                  </a:extLst>
                </a:gridCol>
                <a:gridCol w="518076">
                  <a:extLst>
                    <a:ext uri="{9D8B030D-6E8A-4147-A177-3AD203B41FA5}">
                      <a16:colId xmlns:a16="http://schemas.microsoft.com/office/drawing/2014/main" val="133933900"/>
                    </a:ext>
                  </a:extLst>
                </a:gridCol>
                <a:gridCol w="737101">
                  <a:extLst>
                    <a:ext uri="{9D8B030D-6E8A-4147-A177-3AD203B41FA5}">
                      <a16:colId xmlns:a16="http://schemas.microsoft.com/office/drawing/2014/main" val="732465707"/>
                    </a:ext>
                  </a:extLst>
                </a:gridCol>
                <a:gridCol w="831869">
                  <a:extLst>
                    <a:ext uri="{9D8B030D-6E8A-4147-A177-3AD203B41FA5}">
                      <a16:colId xmlns:a16="http://schemas.microsoft.com/office/drawing/2014/main" val="3933075535"/>
                    </a:ext>
                  </a:extLst>
                </a:gridCol>
              </a:tblGrid>
              <a:tr h="27976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79451577"/>
                  </a:ext>
                </a:extLst>
              </a:tr>
              <a:tr h="25878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22420972"/>
                  </a:ext>
                </a:extLst>
              </a:tr>
              <a:tr h="36369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88,636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47,800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2,300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33,267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64%</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18,506 </a:t>
                      </a:r>
                    </a:p>
                  </a:txBody>
                  <a:tcPr marL="0" marR="0" marT="0" marB="0" anchor="ctr">
                    <a:lnL>
                      <a:noFill/>
                    </a:lnL>
                    <a:lnR>
                      <a:noFill/>
                    </a:lnR>
                    <a:lnT>
                      <a:noFill/>
                    </a:lnT>
                    <a:lnB>
                      <a:noFill/>
                    </a:lnB>
                  </a:tcPr>
                </a:tc>
                <a:extLst>
                  <a:ext uri="{0D108BD9-81ED-4DB2-BD59-A6C34878D82A}">
                    <a16:rowId xmlns:a16="http://schemas.microsoft.com/office/drawing/2014/main" val="1596748009"/>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032877051"/>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312386303"/>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23812173"/>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67174006"/>
                  </a:ext>
                </a:extLst>
              </a:tr>
              <a:tr h="26577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545857535"/>
                  </a:ext>
                </a:extLst>
              </a:tr>
              <a:tr h="25738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雙葉電子</a:t>
                      </a:r>
                      <a:r>
                        <a:rPr lang="en-US" altLang="zh-TW" sz="900" b="0"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663059168"/>
                  </a:ext>
                </a:extLst>
              </a:tr>
              <a:tr h="25738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dirty="0">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384628284"/>
                  </a:ext>
                </a:extLst>
              </a:tr>
              <a:tr h="376286">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10,937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79%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40,836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30,967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60%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20,806 </a:t>
                      </a:r>
                    </a:p>
                  </a:txBody>
                  <a:tcPr marL="0" marR="0" marT="0" marB="0" anchor="ctr">
                    <a:lnL>
                      <a:noFill/>
                    </a:lnL>
                    <a:lnR>
                      <a:noFill/>
                    </a:lnR>
                    <a:lnT>
                      <a:noFill/>
                    </a:lnT>
                    <a:lnB>
                      <a:noFill/>
                    </a:lnB>
                  </a:tcPr>
                </a:tc>
                <a:extLst>
                  <a:ext uri="{0D108BD9-81ED-4DB2-BD59-A6C34878D82A}">
                    <a16:rowId xmlns:a16="http://schemas.microsoft.com/office/drawing/2014/main" val="4123823181"/>
                  </a:ext>
                </a:extLst>
              </a:tr>
              <a:tr h="27976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大可創藝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13804329"/>
                  </a:ext>
                </a:extLst>
              </a:tr>
              <a:tr h="27976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寬緯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98001003"/>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3844001"/>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873171906"/>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創智生物科技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535330975"/>
                  </a:ext>
                </a:extLst>
              </a:tr>
              <a:tr h="27277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51786890"/>
                  </a:ext>
                </a:extLst>
              </a:tr>
              <a:tr h="363696">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10,937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79%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40,836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40,836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38,950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11,992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13,878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29,378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22,395 </a:t>
                      </a:r>
                    </a:p>
                  </a:txBody>
                  <a:tcPr marL="0" marR="0" marT="0" marB="0" anchor="ctr">
                    <a:lnL>
                      <a:noFill/>
                    </a:lnL>
                    <a:lnR>
                      <a:noFill/>
                    </a:lnR>
                    <a:lnT>
                      <a:noFill/>
                    </a:lnT>
                    <a:lnB>
                      <a:noFill/>
                    </a:lnB>
                  </a:tcPr>
                </a:tc>
                <a:extLst>
                  <a:ext uri="{0D108BD9-81ED-4DB2-BD59-A6C34878D82A}">
                    <a16:rowId xmlns:a16="http://schemas.microsoft.com/office/drawing/2014/main" val="3501838903"/>
                  </a:ext>
                </a:extLst>
              </a:tr>
              <a:tr h="33432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84499116"/>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0"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1" name="文字方塊 7"/>
          <p:cNvSpPr txBox="1"/>
          <p:nvPr/>
        </p:nvSpPr>
        <p:spPr>
          <a:xfrm>
            <a:off x="9767382" y="921407"/>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2" name="矩形 6"/>
          <p:cNvSpPr txBox="1"/>
          <p:nvPr/>
        </p:nvSpPr>
        <p:spPr>
          <a:xfrm>
            <a:off x="4133679" y="879652"/>
            <a:ext cx="3220598"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3" name="表格 2">
            <a:extLst>
              <a:ext uri="{FF2B5EF4-FFF2-40B4-BE49-F238E27FC236}">
                <a16:creationId xmlns:a16="http://schemas.microsoft.com/office/drawing/2014/main" id="{0710A0CB-41E6-4876-95FE-109F2A836177}"/>
              </a:ext>
            </a:extLst>
          </p:cNvPr>
          <p:cNvGraphicFramePr>
            <a:graphicFrameLocks noGrp="1"/>
          </p:cNvGraphicFramePr>
          <p:nvPr>
            <p:extLst>
              <p:ext uri="{D42A27DB-BD31-4B8C-83A1-F6EECF244321}">
                <p14:modId xmlns:p14="http://schemas.microsoft.com/office/powerpoint/2010/main" val="1202148282"/>
              </p:ext>
            </p:extLst>
          </p:nvPr>
        </p:nvGraphicFramePr>
        <p:xfrm>
          <a:off x="1130170" y="1347137"/>
          <a:ext cx="10093032" cy="5257180"/>
        </p:xfrm>
        <a:graphic>
          <a:graphicData uri="http://schemas.openxmlformats.org/drawingml/2006/table">
            <a:tbl>
              <a:tblPr/>
              <a:tblGrid>
                <a:gridCol w="670448">
                  <a:extLst>
                    <a:ext uri="{9D8B030D-6E8A-4147-A177-3AD203B41FA5}">
                      <a16:colId xmlns:a16="http://schemas.microsoft.com/office/drawing/2014/main" val="1020415745"/>
                    </a:ext>
                  </a:extLst>
                </a:gridCol>
                <a:gridCol w="684416">
                  <a:extLst>
                    <a:ext uri="{9D8B030D-6E8A-4147-A177-3AD203B41FA5}">
                      <a16:colId xmlns:a16="http://schemas.microsoft.com/office/drawing/2014/main" val="520413983"/>
                    </a:ext>
                  </a:extLst>
                </a:gridCol>
                <a:gridCol w="754254">
                  <a:extLst>
                    <a:ext uri="{9D8B030D-6E8A-4147-A177-3AD203B41FA5}">
                      <a16:colId xmlns:a16="http://schemas.microsoft.com/office/drawing/2014/main" val="90820638"/>
                    </a:ext>
                  </a:extLst>
                </a:gridCol>
                <a:gridCol w="687209">
                  <a:extLst>
                    <a:ext uri="{9D8B030D-6E8A-4147-A177-3AD203B41FA5}">
                      <a16:colId xmlns:a16="http://schemas.microsoft.com/office/drawing/2014/main" val="649675784"/>
                    </a:ext>
                  </a:extLst>
                </a:gridCol>
                <a:gridCol w="687209">
                  <a:extLst>
                    <a:ext uri="{9D8B030D-6E8A-4147-A177-3AD203B41FA5}">
                      <a16:colId xmlns:a16="http://schemas.microsoft.com/office/drawing/2014/main" val="4267866193"/>
                    </a:ext>
                  </a:extLst>
                </a:gridCol>
                <a:gridCol w="720731">
                  <a:extLst>
                    <a:ext uri="{9D8B030D-6E8A-4147-A177-3AD203B41FA5}">
                      <a16:colId xmlns:a16="http://schemas.microsoft.com/office/drawing/2014/main" val="4289196796"/>
                    </a:ext>
                  </a:extLst>
                </a:gridCol>
                <a:gridCol w="1899601">
                  <a:extLst>
                    <a:ext uri="{9D8B030D-6E8A-4147-A177-3AD203B41FA5}">
                      <a16:colId xmlns:a16="http://schemas.microsoft.com/office/drawing/2014/main" val="449157027"/>
                    </a:ext>
                  </a:extLst>
                </a:gridCol>
                <a:gridCol w="787776">
                  <a:extLst>
                    <a:ext uri="{9D8B030D-6E8A-4147-A177-3AD203B41FA5}">
                      <a16:colId xmlns:a16="http://schemas.microsoft.com/office/drawing/2014/main" val="902963926"/>
                    </a:ext>
                  </a:extLst>
                </a:gridCol>
                <a:gridCol w="553119">
                  <a:extLst>
                    <a:ext uri="{9D8B030D-6E8A-4147-A177-3AD203B41FA5}">
                      <a16:colId xmlns:a16="http://schemas.microsoft.com/office/drawing/2014/main" val="88889500"/>
                    </a:ext>
                  </a:extLst>
                </a:gridCol>
                <a:gridCol w="603403">
                  <a:extLst>
                    <a:ext uri="{9D8B030D-6E8A-4147-A177-3AD203B41FA5}">
                      <a16:colId xmlns:a16="http://schemas.microsoft.com/office/drawing/2014/main" val="3141153596"/>
                    </a:ext>
                  </a:extLst>
                </a:gridCol>
                <a:gridCol w="703970">
                  <a:extLst>
                    <a:ext uri="{9D8B030D-6E8A-4147-A177-3AD203B41FA5}">
                      <a16:colId xmlns:a16="http://schemas.microsoft.com/office/drawing/2014/main" val="2865929800"/>
                    </a:ext>
                  </a:extLst>
                </a:gridCol>
                <a:gridCol w="670448">
                  <a:extLst>
                    <a:ext uri="{9D8B030D-6E8A-4147-A177-3AD203B41FA5}">
                      <a16:colId xmlns:a16="http://schemas.microsoft.com/office/drawing/2014/main" val="2408840014"/>
                    </a:ext>
                  </a:extLst>
                </a:gridCol>
                <a:gridCol w="670448">
                  <a:extLst>
                    <a:ext uri="{9D8B030D-6E8A-4147-A177-3AD203B41FA5}">
                      <a16:colId xmlns:a16="http://schemas.microsoft.com/office/drawing/2014/main" val="1261800062"/>
                    </a:ext>
                  </a:extLst>
                </a:gridCol>
              </a:tblGrid>
              <a:tr h="440865">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1085655070"/>
                  </a:ext>
                </a:extLst>
              </a:tr>
              <a:tr h="341256">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2533141668"/>
                  </a:ext>
                </a:extLst>
              </a:tr>
              <a:tr h="608727">
                <a:tc>
                  <a:txBody>
                    <a:bodyPr/>
                    <a:lstStyle/>
                    <a:p>
                      <a:pPr algn="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771657875"/>
                  </a:ext>
                </a:extLst>
              </a:tr>
              <a:tr h="45193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221504659"/>
                  </a:ext>
                </a:extLst>
              </a:tr>
              <a:tr h="30436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226496332"/>
                  </a:ext>
                </a:extLst>
              </a:tr>
              <a:tr h="20659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348493662"/>
                  </a:ext>
                </a:extLst>
              </a:tr>
              <a:tr h="581056">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445497709"/>
                  </a:ext>
                </a:extLst>
              </a:tr>
              <a:tr h="42426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486477299"/>
                  </a:ext>
                </a:extLst>
              </a:tr>
              <a:tr h="221355">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64241996"/>
                  </a:ext>
                </a:extLst>
              </a:tr>
              <a:tr h="221355">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46195016"/>
                  </a:ext>
                </a:extLst>
              </a:tr>
              <a:tr h="24902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4397560"/>
                  </a:ext>
                </a:extLst>
              </a:tr>
              <a:tr h="20659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926743480"/>
                  </a:ext>
                </a:extLst>
              </a:tr>
              <a:tr h="20659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71716456"/>
                  </a:ext>
                </a:extLst>
              </a:tr>
              <a:tr h="396594">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4,584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3,084 </a:t>
                      </a:r>
                    </a:p>
                  </a:txBody>
                  <a:tcPr marL="0" marR="0" marT="0" marB="0" anchor="ctr">
                    <a:lnL>
                      <a:noFill/>
                    </a:lnL>
                    <a:lnR>
                      <a:noFill/>
                    </a:lnR>
                    <a:lnT>
                      <a:noFill/>
                    </a:lnT>
                    <a:lnB>
                      <a:noFill/>
                    </a:lnB>
                  </a:tcPr>
                </a:tc>
                <a:extLst>
                  <a:ext uri="{0D108BD9-81ED-4DB2-BD59-A6C34878D82A}">
                    <a16:rowId xmlns:a16="http://schemas.microsoft.com/office/drawing/2014/main" val="3458150884"/>
                  </a:ext>
                </a:extLst>
              </a:tr>
              <a:tr h="39659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050891153"/>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56"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57" name="文字方塊 6"/>
          <p:cNvSpPr txBox="1"/>
          <p:nvPr/>
        </p:nvSpPr>
        <p:spPr>
          <a:xfrm>
            <a:off x="9462747" y="810331"/>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8" name="矩形 7"/>
          <p:cNvSpPr txBox="1"/>
          <p:nvPr/>
        </p:nvSpPr>
        <p:spPr>
          <a:xfrm>
            <a:off x="4883472" y="627801"/>
            <a:ext cx="2594329"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3" name="表格 2">
            <a:extLst>
              <a:ext uri="{FF2B5EF4-FFF2-40B4-BE49-F238E27FC236}">
                <a16:creationId xmlns:a16="http://schemas.microsoft.com/office/drawing/2014/main" id="{7971CCAE-DE74-46FD-BC94-E67130AC722D}"/>
              </a:ext>
            </a:extLst>
          </p:cNvPr>
          <p:cNvGraphicFramePr>
            <a:graphicFrameLocks noGrp="1"/>
          </p:cNvGraphicFramePr>
          <p:nvPr>
            <p:extLst>
              <p:ext uri="{D42A27DB-BD31-4B8C-83A1-F6EECF244321}">
                <p14:modId xmlns:p14="http://schemas.microsoft.com/office/powerpoint/2010/main" val="3357247892"/>
              </p:ext>
            </p:extLst>
          </p:nvPr>
        </p:nvGraphicFramePr>
        <p:xfrm>
          <a:off x="757544" y="1138338"/>
          <a:ext cx="10676911" cy="5355252"/>
        </p:xfrm>
        <a:graphic>
          <a:graphicData uri="http://schemas.openxmlformats.org/drawingml/2006/table">
            <a:tbl>
              <a:tblPr/>
              <a:tblGrid>
                <a:gridCol w="642059">
                  <a:extLst>
                    <a:ext uri="{9D8B030D-6E8A-4147-A177-3AD203B41FA5}">
                      <a16:colId xmlns:a16="http://schemas.microsoft.com/office/drawing/2014/main" val="3837798522"/>
                    </a:ext>
                  </a:extLst>
                </a:gridCol>
                <a:gridCol w="642059">
                  <a:extLst>
                    <a:ext uri="{9D8B030D-6E8A-4147-A177-3AD203B41FA5}">
                      <a16:colId xmlns:a16="http://schemas.microsoft.com/office/drawing/2014/main" val="1084362631"/>
                    </a:ext>
                  </a:extLst>
                </a:gridCol>
                <a:gridCol w="722317">
                  <a:extLst>
                    <a:ext uri="{9D8B030D-6E8A-4147-A177-3AD203B41FA5}">
                      <a16:colId xmlns:a16="http://schemas.microsoft.com/office/drawing/2014/main" val="255525088"/>
                    </a:ext>
                  </a:extLst>
                </a:gridCol>
                <a:gridCol w="778498">
                  <a:extLst>
                    <a:ext uri="{9D8B030D-6E8A-4147-A177-3AD203B41FA5}">
                      <a16:colId xmlns:a16="http://schemas.microsoft.com/office/drawing/2014/main" val="1403066166"/>
                    </a:ext>
                  </a:extLst>
                </a:gridCol>
                <a:gridCol w="778498">
                  <a:extLst>
                    <a:ext uri="{9D8B030D-6E8A-4147-A177-3AD203B41FA5}">
                      <a16:colId xmlns:a16="http://schemas.microsoft.com/office/drawing/2014/main" val="1758604055"/>
                    </a:ext>
                  </a:extLst>
                </a:gridCol>
                <a:gridCol w="698239">
                  <a:extLst>
                    <a:ext uri="{9D8B030D-6E8A-4147-A177-3AD203B41FA5}">
                      <a16:colId xmlns:a16="http://schemas.microsoft.com/office/drawing/2014/main" val="347541553"/>
                    </a:ext>
                  </a:extLst>
                </a:gridCol>
                <a:gridCol w="2059940">
                  <a:extLst>
                    <a:ext uri="{9D8B030D-6E8A-4147-A177-3AD203B41FA5}">
                      <a16:colId xmlns:a16="http://schemas.microsoft.com/office/drawing/2014/main" val="1144475416"/>
                    </a:ext>
                  </a:extLst>
                </a:gridCol>
                <a:gridCol w="698239">
                  <a:extLst>
                    <a:ext uri="{9D8B030D-6E8A-4147-A177-3AD203B41FA5}">
                      <a16:colId xmlns:a16="http://schemas.microsoft.com/office/drawing/2014/main" val="3681662406"/>
                    </a:ext>
                  </a:extLst>
                </a:gridCol>
                <a:gridCol w="746394">
                  <a:extLst>
                    <a:ext uri="{9D8B030D-6E8A-4147-A177-3AD203B41FA5}">
                      <a16:colId xmlns:a16="http://schemas.microsoft.com/office/drawing/2014/main" val="2940380462"/>
                    </a:ext>
                  </a:extLst>
                </a:gridCol>
                <a:gridCol w="778498">
                  <a:extLst>
                    <a:ext uri="{9D8B030D-6E8A-4147-A177-3AD203B41FA5}">
                      <a16:colId xmlns:a16="http://schemas.microsoft.com/office/drawing/2014/main" val="2737449894"/>
                    </a:ext>
                  </a:extLst>
                </a:gridCol>
                <a:gridCol w="754419">
                  <a:extLst>
                    <a:ext uri="{9D8B030D-6E8A-4147-A177-3AD203B41FA5}">
                      <a16:colId xmlns:a16="http://schemas.microsoft.com/office/drawing/2014/main" val="3275445543"/>
                    </a:ext>
                  </a:extLst>
                </a:gridCol>
                <a:gridCol w="735692">
                  <a:extLst>
                    <a:ext uri="{9D8B030D-6E8A-4147-A177-3AD203B41FA5}">
                      <a16:colId xmlns:a16="http://schemas.microsoft.com/office/drawing/2014/main" val="1829047042"/>
                    </a:ext>
                  </a:extLst>
                </a:gridCol>
                <a:gridCol w="642059">
                  <a:extLst>
                    <a:ext uri="{9D8B030D-6E8A-4147-A177-3AD203B41FA5}">
                      <a16:colId xmlns:a16="http://schemas.microsoft.com/office/drawing/2014/main" val="2009806938"/>
                    </a:ext>
                  </a:extLst>
                </a:gridCol>
              </a:tblGrid>
              <a:tr h="368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644498974"/>
                  </a:ext>
                </a:extLst>
              </a:tr>
              <a:tr h="34127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84800061"/>
                  </a:ext>
                </a:extLst>
              </a:tr>
              <a:tr h="468561">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82%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46,612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37,974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67%</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18,649 </a:t>
                      </a:r>
                    </a:p>
                  </a:txBody>
                  <a:tcPr marL="0" marR="0" marT="0" marB="0" anchor="ctr">
                    <a:lnL>
                      <a:noFill/>
                    </a:lnL>
                    <a:lnR>
                      <a:noFill/>
                    </a:lnR>
                    <a:lnT>
                      <a:noFill/>
                    </a:lnT>
                    <a:lnB>
                      <a:noFill/>
                    </a:lnB>
                  </a:tcPr>
                </a:tc>
                <a:extLst>
                  <a:ext uri="{0D108BD9-81ED-4DB2-BD59-A6C34878D82A}">
                    <a16:rowId xmlns:a16="http://schemas.microsoft.com/office/drawing/2014/main" val="1534410299"/>
                  </a:ext>
                </a:extLst>
              </a:tr>
              <a:tr h="42244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dirty="0">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00957841"/>
                  </a:ext>
                </a:extLst>
              </a:tr>
              <a:tr h="42244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773441222"/>
                  </a:ext>
                </a:extLst>
              </a:tr>
              <a:tr h="42244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379330455"/>
                  </a:ext>
                </a:extLst>
              </a:tr>
              <a:tr h="42244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809390082"/>
                  </a:ext>
                </a:extLst>
              </a:tr>
              <a:tr h="516524">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72%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36,974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19,649 </a:t>
                      </a:r>
                    </a:p>
                  </a:txBody>
                  <a:tcPr marL="0" marR="0" marT="0" marB="0" anchor="ctr">
                    <a:lnL>
                      <a:noFill/>
                    </a:lnL>
                    <a:lnR>
                      <a:noFill/>
                    </a:lnR>
                    <a:lnT>
                      <a:noFill/>
                    </a:lnT>
                    <a:lnB>
                      <a:noFill/>
                    </a:lnB>
                  </a:tcPr>
                </a:tc>
                <a:extLst>
                  <a:ext uri="{0D108BD9-81ED-4DB2-BD59-A6C34878D82A}">
                    <a16:rowId xmlns:a16="http://schemas.microsoft.com/office/drawing/2014/main" val="2364309630"/>
                  </a:ext>
                </a:extLst>
              </a:tr>
              <a:tr h="368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雙葉電子</a:t>
                      </a:r>
                      <a:r>
                        <a:rPr lang="en-US" altLang="zh-TW" sz="1200" b="0"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019005574"/>
                  </a:ext>
                </a:extLst>
              </a:tr>
              <a:tr h="368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82278365"/>
                  </a:ext>
                </a:extLst>
              </a:tr>
              <a:tr h="479629">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455488834"/>
                  </a:ext>
                </a:extLst>
              </a:tr>
              <a:tr h="403996">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16,011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72%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40,612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13,654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13,654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36,974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19,649 </a:t>
                      </a:r>
                    </a:p>
                  </a:txBody>
                  <a:tcPr marL="0" marR="0" marT="0" marB="0" anchor="ctr">
                    <a:lnL>
                      <a:noFill/>
                    </a:lnL>
                    <a:lnR>
                      <a:noFill/>
                    </a:lnR>
                    <a:lnT>
                      <a:noFill/>
                    </a:lnT>
                    <a:lnB>
                      <a:noFill/>
                    </a:lnB>
                  </a:tcPr>
                </a:tc>
                <a:extLst>
                  <a:ext uri="{0D108BD9-81ED-4DB2-BD59-A6C34878D82A}">
                    <a16:rowId xmlns:a16="http://schemas.microsoft.com/office/drawing/2014/main" val="3235098031"/>
                  </a:ext>
                </a:extLst>
              </a:tr>
              <a:tr h="348654">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23,320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23,320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265009039"/>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066"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sp>
        <p:nvSpPr>
          <p:cNvPr id="1067" name="文字方塊 5"/>
          <p:cNvSpPr txBox="1"/>
          <p:nvPr/>
        </p:nvSpPr>
        <p:spPr>
          <a:xfrm>
            <a:off x="7392330" y="512684"/>
            <a:ext cx="4283565"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t>簽約：2,564萬元/努力與洽談中1,500萬元</a:t>
            </a:r>
          </a:p>
        </p:txBody>
      </p:sp>
      <p:graphicFrame>
        <p:nvGraphicFramePr>
          <p:cNvPr id="1068" name="表格 5"/>
          <p:cNvGraphicFramePr/>
          <p:nvPr/>
        </p:nvGraphicFramePr>
        <p:xfrm>
          <a:off x="246849" y="946892"/>
          <a:ext cx="11698302" cy="5165854"/>
        </p:xfrm>
        <a:graphic>
          <a:graphicData uri="http://schemas.openxmlformats.org/drawingml/2006/table">
            <a:tbl>
              <a:tblPr firstRow="1">
                <a:tableStyleId>{4C3C2611-4C71-4FC5-86AE-919BDF0F9419}</a:tableStyleId>
              </a:tblPr>
              <a:tblGrid>
                <a:gridCol w="1463079">
                  <a:extLst>
                    <a:ext uri="{9D8B030D-6E8A-4147-A177-3AD203B41FA5}">
                      <a16:colId xmlns:a16="http://schemas.microsoft.com/office/drawing/2014/main" val="20000"/>
                    </a:ext>
                  </a:extLst>
                </a:gridCol>
                <a:gridCol w="2194560">
                  <a:extLst>
                    <a:ext uri="{9D8B030D-6E8A-4147-A177-3AD203B41FA5}">
                      <a16:colId xmlns:a16="http://schemas.microsoft.com/office/drawing/2014/main" val="20001"/>
                    </a:ext>
                  </a:extLst>
                </a:gridCol>
                <a:gridCol w="996696">
                  <a:extLst>
                    <a:ext uri="{9D8B030D-6E8A-4147-A177-3AD203B41FA5}">
                      <a16:colId xmlns:a16="http://schemas.microsoft.com/office/drawing/2014/main" val="20002"/>
                    </a:ext>
                  </a:extLst>
                </a:gridCol>
                <a:gridCol w="914670">
                  <a:extLst>
                    <a:ext uri="{9D8B030D-6E8A-4147-A177-3AD203B41FA5}">
                      <a16:colId xmlns:a16="http://schemas.microsoft.com/office/drawing/2014/main" val="20003"/>
                    </a:ext>
                  </a:extLst>
                </a:gridCol>
                <a:gridCol w="4754610">
                  <a:extLst>
                    <a:ext uri="{9D8B030D-6E8A-4147-A177-3AD203B41FA5}">
                      <a16:colId xmlns:a16="http://schemas.microsoft.com/office/drawing/2014/main" val="20004"/>
                    </a:ext>
                  </a:extLst>
                </a:gridCol>
                <a:gridCol w="1374687">
                  <a:extLst>
                    <a:ext uri="{9D8B030D-6E8A-4147-A177-3AD203B41FA5}">
                      <a16:colId xmlns:a16="http://schemas.microsoft.com/office/drawing/2014/main" val="20005"/>
                    </a:ext>
                  </a:extLst>
                </a:gridCol>
              </a:tblGrid>
              <a:tr h="520822">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國家電影中心</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透明顯示互動裝置模組計畫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298</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202311-202402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400">
                          <a:latin typeface="微軟正黑體"/>
                          <a:ea typeface="微軟正黑體"/>
                          <a:cs typeface="微軟正黑體"/>
                          <a:sym typeface="微軟正黑體"/>
                        </a:defRPr>
                      </a:pPr>
                      <a:r>
                        <a:t>文化部/</a:t>
                      </a:r>
                      <a:endParaRPr sz="1600"/>
                    </a:p>
                    <a:p>
                      <a:pPr algn="l">
                        <a:defRPr sz="1400">
                          <a:latin typeface="微軟正黑體"/>
                          <a:ea typeface="微軟正黑體"/>
                          <a:cs typeface="微軟正黑體"/>
                          <a:sym typeface="微軟正黑體"/>
                        </a:defRPr>
                      </a:pPr>
                      <a:r>
                        <a:t>桃園市政府</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Feel Together藝文場域體感平權計畫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796＋191</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已簽約</a:t>
                      </a:r>
                    </a:p>
                    <a:p>
                      <a:pPr algn="ctr">
                        <a:defRPr sz="1400">
                          <a:latin typeface="微軟正黑體"/>
                          <a:ea typeface="微軟正黑體"/>
                          <a:cs typeface="微軟正黑體"/>
                          <a:sym typeface="微軟正黑體"/>
                        </a:defRPr>
                      </a:pPr>
                      <a:r>
                        <a:t>擴增平權相關展覽190萬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惠晴.泰維.香蘭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a:latin typeface="微軟正黑體"/>
                          <a:ea typeface="微軟正黑體"/>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已擬下年度發展方向並與部長官討論確定未來方向；增加智庫研究角色，梳理國內外科技藝術發展，經費增加藝術家展演經費補助，也增加培育名額，擴增藝發司等所屬單位科技計畫出版與研究書寫126萬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香蘭.又琳.</a:t>
                      </a:r>
                      <a:endParaRPr sz="1600"/>
                    </a:p>
                    <a:p>
                      <a:pPr algn="ctr">
                        <a:defRPr sz="1400">
                          <a:latin typeface="微軟正黑體"/>
                          <a:ea typeface="微軟正黑體"/>
                          <a:cs typeface="微軟正黑體"/>
                          <a:sym typeface="微軟正黑體"/>
                        </a:defRPr>
                      </a:pPr>
                      <a:r>
                        <a:t>惠晴</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489530">
                <a:tc>
                  <a:txBody>
                    <a:bodyPr/>
                    <a:lstStyle/>
                    <a:p>
                      <a:pPr algn="l">
                        <a:lnSpc>
                          <a:spcPct val="90000"/>
                        </a:lnSpc>
                        <a:defRPr sz="1800"/>
                      </a:pPr>
                      <a:r>
                        <a:rPr sz="140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a:latin typeface="微軟正黑體"/>
                          <a:ea typeface="微軟正黑體"/>
                          <a:cs typeface="微軟正黑體"/>
                          <a:sym typeface="微軟正黑體"/>
                        </a:rPr>
                        <a:t>113-114年藝文場館科藝創新計畫成果專輯藝文採購案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defTabSz="686004">
                        <a:defRPr sz="1800"/>
                      </a:pPr>
                      <a:r>
                        <a:rPr sz="1600">
                          <a:sym typeface="Calibri"/>
                        </a:rPr>
                        <a:t>126</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600">
                          <a:latin typeface="微軟正黑體"/>
                          <a:ea typeface="微軟正黑體"/>
                          <a:cs typeface="微軟正黑體"/>
                          <a:sym typeface="微軟正黑體"/>
                        </a:rPr>
                        <a:t>202409-202503</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a:latin typeface="微軟正黑體"/>
                          <a:ea typeface="微軟正黑體"/>
                          <a:cs typeface="微軟正黑體"/>
                          <a:sym typeface="微軟正黑體"/>
                        </a:rPr>
                        <a:t>藝文場館科藝創新計畫成果專輯，不需招標，已完成議價</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a:latin typeface="微軟正黑體"/>
                          <a:ea typeface="微軟正黑體"/>
                          <a:cs typeface="微軟正黑體"/>
                          <a:sym typeface="微軟正黑體"/>
                        </a:rPr>
                        <a:t>又琳. .博雅</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848888">
                <a:tc>
                  <a:txBody>
                    <a:bodyPr/>
                    <a:lstStyle/>
                    <a:p>
                      <a:pPr algn="l">
                        <a:defRPr sz="1800"/>
                      </a:pPr>
                      <a:r>
                        <a:rPr sz="1400">
                          <a:latin typeface="微軟正黑體"/>
                          <a:ea typeface="微軟正黑體"/>
                          <a:cs typeface="微軟正黑體"/>
                          <a:sym typeface="微軟正黑體"/>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國立故宮博物院2025大阪世界博覽會展示佈建維運採購案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890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202409-202512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just">
                        <a:defRPr sz="1800"/>
                      </a:pPr>
                      <a:r>
                        <a:rPr sz="1400">
                          <a:latin typeface="微軟正黑體"/>
                          <a:ea typeface="微軟正黑體"/>
                          <a:cs typeface="微軟正黑體"/>
                          <a:sym typeface="微軟正黑體"/>
                        </a:rPr>
                        <a:t>10/23完成議價，10/28第一次工作會議，並參與大阪博覽會會議，進行故宮內容報告，通過主秘及導演review故事架構，獲得肯定，並進行微調。</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香蘭.博雅.又琳、志聰、惠晴、祐頡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5"/>
                  </a:ext>
                </a:extLst>
              </a:tr>
              <a:tr h="1053548">
                <a:tc>
                  <a:txBody>
                    <a:bodyPr/>
                    <a:lstStyle/>
                    <a:p>
                      <a:pPr algn="l">
                        <a:defRPr sz="1800"/>
                      </a:pPr>
                      <a:r>
                        <a:rPr sz="1400">
                          <a:latin typeface="微軟正黑體"/>
                          <a:ea typeface="微軟正黑體"/>
                          <a:cs typeface="微軟正黑體"/>
                          <a:sym typeface="微軟正黑體"/>
                        </a:rPr>
                        <a:t>文化部黑潮計畫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視覺藝術產業補助計畫（忠壯藝術家補助）、電影產業國際合製計畫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a:latin typeface="微軟正黑體"/>
                          <a:ea typeface="微軟正黑體"/>
                          <a:cs typeface="微軟正黑體"/>
                          <a:sym typeface="微軟正黑體"/>
                        </a:rPr>
                        <a:t>202407-202506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近期黑潮計畫藝術產業與影視音產業補助案，可以實施的策略合作，已與兔將已簽完MOU，以洽平台需要引擎，並在影視局補助之佈局的掌握（S300+S100）</a:t>
                      </a:r>
                    </a:p>
                    <a:p>
                      <a:pPr algn="l">
                        <a:defRPr sz="1400">
                          <a:latin typeface="微軟正黑體"/>
                          <a:ea typeface="微軟正黑體"/>
                          <a:cs typeface="微軟正黑體"/>
                          <a:sym typeface="微軟正黑體"/>
                        </a:defRPr>
                      </a:pPr>
                      <a:r>
                        <a:t>目前也與魔森影視洽談跨部會GAI影視應用發展策略，目前積極交流中</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72" name="表格 5"/>
          <p:cNvGraphicFramePr/>
          <p:nvPr/>
        </p:nvGraphicFramePr>
        <p:xfrm>
          <a:off x="540423" y="1148121"/>
          <a:ext cx="11111153" cy="2268468"/>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915230">
                  <a:extLst>
                    <a:ext uri="{9D8B030D-6E8A-4147-A177-3AD203B41FA5}">
                      <a16:colId xmlns:a16="http://schemas.microsoft.com/office/drawing/2014/main" val="20003"/>
                    </a:ext>
                  </a:extLst>
                </a:gridCol>
                <a:gridCol w="4421265">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高齡友善跨裝置舒眠報告平台計畫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522476">
                <a:tc>
                  <a:txBody>
                    <a:bodyPr/>
                    <a:lstStyle/>
                    <a:p>
                      <a:pPr algn="l" defTabSz="686004">
                        <a:defRPr sz="1800"/>
                      </a:pPr>
                      <a:r>
                        <a:rPr sz="1400">
                          <a:latin typeface="微軟正黑體"/>
                          <a:ea typeface="微軟正黑體"/>
                          <a:cs typeface="微軟正黑體"/>
                          <a:sym typeface="微軟正黑體"/>
                        </a:rPr>
                        <a:t>電光所</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a:latin typeface="微軟正黑體"/>
                          <a:ea typeface="微軟正黑體"/>
                          <a:cs typeface="微軟正黑體"/>
                          <a:sym typeface="微軟正黑體"/>
                        </a:rPr>
                        <a:t>試製平台</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202408-202412</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邡哲</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bl>
          </a:graphicData>
        </a:graphic>
      </p:graphicFrame>
      <p:sp>
        <p:nvSpPr>
          <p:cNvPr id="1073" name="文字方塊 5"/>
          <p:cNvSpPr txBox="1"/>
          <p:nvPr/>
        </p:nvSpPr>
        <p:spPr>
          <a:xfrm>
            <a:off x="7316130" y="719907"/>
            <a:ext cx="4283565"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t>簽約：2,564萬元/努力與洽談中1,500萬元</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2"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3" name="內容版面配置區 4"/>
          <p:cNvSpPr txBox="1">
            <a:spLocks noGrp="1"/>
          </p:cNvSpPr>
          <p:nvPr>
            <p:ph type="body" sz="half" idx="1"/>
          </p:nvPr>
        </p:nvSpPr>
        <p:spPr>
          <a:xfrm>
            <a:off x="1475655" y="1844822"/>
            <a:ext cx="6696744" cy="3024345"/>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462</TotalTime>
  <Words>2076</Words>
  <Application>Microsoft Office PowerPoint</Application>
  <PresentationFormat>寬螢幕</PresentationFormat>
  <Paragraphs>1019</Paragraphs>
  <Slides>18</Slides>
  <Notes>1</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18</vt:i4>
      </vt:variant>
    </vt:vector>
  </HeadingPairs>
  <TitlesOfParts>
    <vt:vector size="28" baseType="lpstr">
      <vt:lpstr>Microsoft JhengHei UI</vt:lpstr>
      <vt:lpstr>Microsoft JhengHei</vt:lpstr>
      <vt:lpstr>Microsoft JhengHei</vt:lpstr>
      <vt:lpstr>新細明體</vt:lpstr>
      <vt:lpstr>Arial</vt:lpstr>
      <vt:lpstr>Calibri</vt:lpstr>
      <vt:lpstr>Helvetica</vt:lpstr>
      <vt:lpstr>Symbol</vt:lpstr>
      <vt:lpstr>Times New Roman</vt:lpstr>
      <vt:lpstr>簡報內頁</vt:lpstr>
      <vt:lpstr>S組核心業務報告 (113年10月份)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(113年10月份)</dc:title>
  <dc:creator>USER</dc:creator>
  <cp:lastModifiedBy>馬治綱</cp:lastModifiedBy>
  <cp:revision>27</cp:revision>
  <dcterms:modified xsi:type="dcterms:W3CDTF">2024-10-29T05:06:30Z</dcterms:modified>
</cp:coreProperties>
</file>