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drawings/drawing2.xml" ContentType="application/vnd.openxmlformats-officedocument.drawingml.chartshape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768" r:id="rId1"/>
    <p:sldMasterId id="2147483781" r:id="rId2"/>
  </p:sldMasterIdLst>
  <p:notesMasterIdLst>
    <p:notesMasterId r:id="rId10"/>
  </p:notesMasterIdLst>
  <p:handoutMasterIdLst>
    <p:handoutMasterId r:id="rId11"/>
  </p:handoutMasterIdLst>
  <p:sldIdLst>
    <p:sldId id="3636" r:id="rId3"/>
    <p:sldId id="3934" r:id="rId4"/>
    <p:sldId id="4496" r:id="rId5"/>
    <p:sldId id="4509" r:id="rId6"/>
    <p:sldId id="4535" r:id="rId7"/>
    <p:sldId id="4553" r:id="rId8"/>
    <p:sldId id="4552" r:id="rId9"/>
  </p:sldIdLst>
  <p:sldSz cx="12192000" cy="6858000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18" userDrawn="1">
          <p15:clr>
            <a:srgbClr val="A4A3A4"/>
          </p15:clr>
        </p15:guide>
        <p15:guide id="2" pos="4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謝政宏" initials="謝政宏" lastIdx="1" clrIdx="0">
    <p:extLst>
      <p:ext uri="{19B8F6BF-5375-455C-9EA6-DF929625EA0E}">
        <p15:presenceInfo xmlns:p15="http://schemas.microsoft.com/office/powerpoint/2012/main" userId="謝政宏" providerId="None"/>
      </p:ext>
    </p:extLst>
  </p:cmAuthor>
  <p:cmAuthor id="2" name="謝政宏" initials="謝政宏 [2]" lastIdx="1" clrIdx="1">
    <p:extLst>
      <p:ext uri="{19B8F6BF-5375-455C-9EA6-DF929625EA0E}">
        <p15:presenceInfo xmlns:p15="http://schemas.microsoft.com/office/powerpoint/2012/main" userId="S::B10045@itri.org.tw::a2660f33-1e15-4719-af23-8b130214148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ED7D31"/>
    <a:srgbClr val="EAEFF7"/>
    <a:srgbClr val="D2DEEF"/>
    <a:srgbClr val="7093D2"/>
    <a:srgbClr val="A2B1B4"/>
    <a:srgbClr val="DDBEAA"/>
    <a:srgbClr val="469597"/>
    <a:srgbClr val="BBC6C8"/>
    <a:srgbClr val="5BA1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219" autoAdjust="0"/>
    <p:restoredTop sz="89192" autoAdjust="0"/>
  </p:normalViewPr>
  <p:slideViewPr>
    <p:cSldViewPr>
      <p:cViewPr varScale="1">
        <p:scale>
          <a:sx n="72" d="100"/>
          <a:sy n="72" d="100"/>
        </p:scale>
        <p:origin x="787" y="43"/>
      </p:cViewPr>
      <p:guideLst>
        <p:guide orient="horz" pos="618"/>
        <p:guide pos="4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75" d="100"/>
          <a:sy n="75" d="100"/>
        </p:scale>
        <p:origin x="2364" y="156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66202397420264"/>
          <c:y val="0.11316798358501773"/>
          <c:w val="0.89369446146447795"/>
          <c:h val="0.72413318214208633"/>
        </c:manualLayout>
      </c:layout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111</c:v>
                </c:pt>
              </c:strCache>
            </c:strRef>
          </c:tx>
          <c:spPr>
            <a:ln w="22225">
              <a:solidFill>
                <a:srgbClr val="00B050"/>
              </a:solidFill>
            </a:ln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6376414159636892E-2"/>
                  <c:y val="-7.55641050581645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688-44DC-9BE4-0FABF36749C0}"/>
                </c:ext>
              </c:extLst>
            </c:dLbl>
            <c:dLbl>
              <c:idx val="1"/>
              <c:layout>
                <c:manualLayout>
                  <c:x val="1.0635114154911359E-2"/>
                  <c:y val="1.30368622133548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A688-44DC-9BE4-0FABF36749C0}"/>
                </c:ext>
              </c:extLst>
            </c:dLbl>
            <c:dLbl>
              <c:idx val="2"/>
              <c:layout>
                <c:manualLayout>
                  <c:x val="-3.3820222685334122E-3"/>
                  <c:y val="5.66757136452739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688-44DC-9BE4-0FABF36749C0}"/>
                </c:ext>
              </c:extLst>
            </c:dLbl>
            <c:dLbl>
              <c:idx val="3"/>
              <c:layout>
                <c:manualLayout>
                  <c:x val="-2.4879228957555153E-2"/>
                  <c:y val="6.58314264441847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A688-44DC-9BE4-0FABF36749C0}"/>
                </c:ext>
              </c:extLst>
            </c:dLbl>
            <c:dLbl>
              <c:idx val="4"/>
              <c:layout>
                <c:manualLayout>
                  <c:x val="-2.9024360532279844E-2"/>
                  <c:y val="4.20973238605282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A688-44DC-9BE4-0FABF36749C0}"/>
                </c:ext>
              </c:extLst>
            </c:dLbl>
            <c:dLbl>
              <c:idx val="5"/>
              <c:layout>
                <c:manualLayout>
                  <c:x val="-6.1889586123137101E-2"/>
                  <c:y val="4.22483027547807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A688-44DC-9BE4-0FABF36749C0}"/>
                </c:ext>
              </c:extLst>
            </c:dLbl>
            <c:dLbl>
              <c:idx val="6"/>
              <c:layout>
                <c:manualLayout>
                  <c:x val="-1.5178679401145753E-2"/>
                  <c:y val="4.15553426912328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A688-44DC-9BE4-0FABF36749C0}"/>
                </c:ext>
              </c:extLst>
            </c:dLbl>
            <c:dLbl>
              <c:idx val="7"/>
              <c:layout>
                <c:manualLayout>
                  <c:x val="-2.9195815824590576E-2"/>
                  <c:y val="3.35439837886135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A688-44DC-9BE4-0FABF36749C0}"/>
                </c:ext>
              </c:extLst>
            </c:dLbl>
            <c:dLbl>
              <c:idx val="8"/>
              <c:layout>
                <c:manualLayout>
                  <c:x val="-3.1930660992355246E-2"/>
                  <c:y val="3.56486516152096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A688-44DC-9BE4-0FABF36749C0}"/>
                </c:ext>
              </c:extLst>
            </c:dLbl>
            <c:dLbl>
              <c:idx val="9"/>
              <c:layout>
                <c:manualLayout>
                  <c:x val="-6.5691807113240436E-2"/>
                  <c:y val="3.48939775510914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A688-44DC-9BE4-0FABF36749C0}"/>
                </c:ext>
              </c:extLst>
            </c:dLbl>
            <c:dLbl>
              <c:idx val="10"/>
              <c:layout>
                <c:manualLayout>
                  <c:x val="-3.5008416744741484E-2"/>
                  <c:y val="2.874572024426396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A688-44DC-9BE4-0FABF36749C0}"/>
                </c:ext>
              </c:extLst>
            </c:dLbl>
            <c:dLbl>
              <c:idx val="11"/>
              <c:layout>
                <c:manualLayout>
                  <c:x val="-1.8333723290480244E-2"/>
                  <c:y val="3.07053601695194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A688-44DC-9BE4-0FABF36749C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工作表1!$B$2:$B$13</c:f>
              <c:numCache>
                <c:formatCode>#,##0_);\(#,##0\)</c:formatCode>
                <c:ptCount val="12"/>
                <c:pt idx="0">
                  <c:v>9332</c:v>
                </c:pt>
                <c:pt idx="1">
                  <c:v>12806</c:v>
                </c:pt>
                <c:pt idx="2">
                  <c:v>27311</c:v>
                </c:pt>
                <c:pt idx="3">
                  <c:v>30127</c:v>
                </c:pt>
                <c:pt idx="4">
                  <c:v>56504</c:v>
                </c:pt>
                <c:pt idx="5" formatCode="#,##0_ ">
                  <c:v>64474</c:v>
                </c:pt>
                <c:pt idx="6" formatCode="#,##0_ ">
                  <c:v>85527</c:v>
                </c:pt>
                <c:pt idx="7" formatCode="#,##0_ ">
                  <c:v>93310</c:v>
                </c:pt>
                <c:pt idx="8" formatCode="#,##0_ ">
                  <c:v>104610</c:v>
                </c:pt>
                <c:pt idx="9" formatCode="#,##0_ ">
                  <c:v>154138</c:v>
                </c:pt>
                <c:pt idx="10" formatCode="#,##0_ ">
                  <c:v>165964</c:v>
                </c:pt>
                <c:pt idx="11" formatCode="#,##0_ ">
                  <c:v>177650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34AD-4715-8BF7-70E62225E4D1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112</c:v>
                </c:pt>
              </c:strCache>
            </c:strRef>
          </c:tx>
          <c:spPr>
            <a:ln w="22225" cap="rnd">
              <a:solidFill>
                <a:srgbClr val="FFC000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dLbls>
            <c:dLbl>
              <c:idx val="0"/>
              <c:layout>
                <c:manualLayout>
                  <c:x val="-4.7234267338999443E-2"/>
                  <c:y val="-4.2449360465324638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4AD-4715-8BF7-70E62225E4D1}"/>
                </c:ext>
              </c:extLst>
            </c:dLbl>
            <c:dLbl>
              <c:idx val="1"/>
              <c:layout>
                <c:manualLayout>
                  <c:x val="-3.7362262490279324E-2"/>
                  <c:y val="4.133706670462355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4AD-4715-8BF7-70E62225E4D1}"/>
                </c:ext>
              </c:extLst>
            </c:dLbl>
            <c:dLbl>
              <c:idx val="2"/>
              <c:layout>
                <c:manualLayout>
                  <c:x val="-3.1721116862439273E-2"/>
                  <c:y val="2.6751476397260075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4AD-4715-8BF7-70E62225E4D1}"/>
                </c:ext>
              </c:extLst>
            </c:dLbl>
            <c:dLbl>
              <c:idx val="3"/>
              <c:layout>
                <c:manualLayout>
                  <c:x val="-3.4541689676359309E-2"/>
                  <c:y val="3.1586768341951989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4AD-4715-8BF7-70E62225E4D1}"/>
                </c:ext>
              </c:extLst>
            </c:dLbl>
            <c:dLbl>
              <c:idx val="4"/>
              <c:layout>
                <c:manualLayout>
                  <c:x val="-3.7362262490279297E-2"/>
                  <c:y val="4.4368926057366594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4AD-4715-8BF7-70E62225E4D1}"/>
                </c:ext>
              </c:extLst>
            </c:dLbl>
            <c:dLbl>
              <c:idx val="5"/>
              <c:layout>
                <c:manualLayout>
                  <c:x val="-3.7362262490279297E-2"/>
                  <c:y val="3.596167062700030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4AD-4715-8BF7-70E62225E4D1}"/>
                </c:ext>
              </c:extLst>
            </c:dLbl>
            <c:dLbl>
              <c:idx val="6"/>
              <c:layout>
                <c:manualLayout>
                  <c:x val="-7.4029667947819219E-2"/>
                  <c:y val="-2.1126465652411761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4AD-4715-8BF7-70E62225E4D1}"/>
                </c:ext>
              </c:extLst>
            </c:dLbl>
            <c:dLbl>
              <c:idx val="7"/>
              <c:layout>
                <c:manualLayout>
                  <c:x val="-7.3995257413076665E-2"/>
                  <c:y val="2.4097113151297601E-3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34AD-4715-8BF7-70E62225E4D1}"/>
                </c:ext>
              </c:extLst>
            </c:dLbl>
            <c:dLbl>
              <c:idx val="8"/>
              <c:layout>
                <c:manualLayout>
                  <c:x val="-3.7362262490279401E-2"/>
                  <c:y val="3.315055703497724E-2"/>
                </c:manualLayout>
              </c:layout>
              <c:tx>
                <c:rich>
                  <a:bodyPr/>
                  <a:lstStyle/>
                  <a:p>
                    <a:fld id="{C8DC31F2-FE9A-4F79-9D6F-724854822EE5}" type="VALUE">
                      <a:rPr lang="en-US" altLang="zh-TW" sz="1197" b="1" i="0" u="none" strike="noStrike" kern="1200" baseline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rPr>
                      <a:pPr/>
                      <a:t>[值]</a:t>
                    </a:fld>
                    <a:endParaRPr lang="zh-TW" alt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5-34AD-4715-8BF7-70E62225E4D1}"/>
                </c:ext>
              </c:extLst>
            </c:dLbl>
            <c:dLbl>
              <c:idx val="9"/>
              <c:layout>
                <c:manualLayout>
                  <c:x val="-2.4841140119949961E-2"/>
                  <c:y val="6.2584608792746313E-2"/>
                </c:manualLayout>
              </c:layout>
              <c:tx>
                <c:rich>
                  <a:bodyPr/>
                  <a:lstStyle/>
                  <a:p>
                    <a:fld id="{2A533F88-0C7E-4F1B-B339-B59E76389A29}" type="VALUE">
                      <a:rPr lang="en-US" altLang="zh-TW" sz="1197" b="1" i="0" u="none" strike="noStrike" kern="1200" baseline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rPr>
                      <a:pPr/>
                      <a:t>[值]</a:t>
                    </a:fld>
                    <a:endParaRPr lang="zh-TW" altLang="en-US"/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6-34AD-4715-8BF7-70E62225E4D1}"/>
                </c:ext>
              </c:extLst>
            </c:dLbl>
            <c:dLbl>
              <c:idx val="10"/>
              <c:layout>
                <c:manualLayout>
                  <c:x val="-7.5508288875072174E-2"/>
                  <c:y val="-9.200014635034420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accent1">
                          <a:lumMod val="7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TW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34AD-4715-8BF7-70E62225E4D1}"/>
                </c:ext>
              </c:extLst>
            </c:dLbl>
            <c:dLbl>
              <c:idx val="11"/>
              <c:layout>
                <c:manualLayout>
                  <c:x val="-1.4102864069600292E-2"/>
                  <c:y val="-2.65175142129547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rgbClr val="0070C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zh-TW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868429272970709E-2"/>
                      <c:h val="0.1098918407796613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8-34AD-4715-8BF7-70E62225E4D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zh-TW"/>
              </a:p>
            </c:txPr>
            <c:dLblPos val="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工作表1!$C$2:$C$13</c:f>
              <c:numCache>
                <c:formatCode>#,##0_);\(#,##0\)</c:formatCode>
                <c:ptCount val="12"/>
                <c:pt idx="0">
                  <c:v>5190</c:v>
                </c:pt>
                <c:pt idx="1">
                  <c:v>13287</c:v>
                </c:pt>
                <c:pt idx="2">
                  <c:v>26966</c:v>
                </c:pt>
                <c:pt idx="3">
                  <c:v>28466</c:v>
                </c:pt>
                <c:pt idx="4">
                  <c:v>33615</c:v>
                </c:pt>
                <c:pt idx="5" formatCode="#,##0_ ">
                  <c:v>93589</c:v>
                </c:pt>
                <c:pt idx="6" formatCode="#,##0_ ">
                  <c:v>98590</c:v>
                </c:pt>
                <c:pt idx="7" formatCode="#,##0_ ">
                  <c:v>121919</c:v>
                </c:pt>
                <c:pt idx="8" formatCode="#,##0_ ">
                  <c:v>142053</c:v>
                </c:pt>
                <c:pt idx="9" formatCode="#,##0_ ">
                  <c:v>153430</c:v>
                </c:pt>
                <c:pt idx="10" formatCode="#,##0_ ">
                  <c:v>170653</c:v>
                </c:pt>
                <c:pt idx="11" formatCode="#,##0_ ">
                  <c:v>213602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9-34AD-4715-8BF7-70E62225E4D1}"/>
            </c:ext>
          </c:extLst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113已簽約</c:v>
                </c:pt>
              </c:strCache>
            </c:strRef>
          </c:tx>
          <c:spPr>
            <a:ln>
              <a:solidFill>
                <a:srgbClr val="FF0000"/>
              </a:solidFill>
              <a:prstDash val="dash"/>
            </a:ln>
          </c:spPr>
          <c:dPt>
            <c:idx val="0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9584-466E-B46D-BA3919F4C6CE}"/>
              </c:ext>
            </c:extLst>
          </c:dPt>
          <c:dPt>
            <c:idx val="1"/>
            <c:bubble3D val="0"/>
            <c:spPr>
              <a:ln>
                <a:solidFill>
                  <a:srgbClr val="C0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450A-4306-B989-E10AD5F8A5AA}"/>
              </c:ext>
            </c:extLst>
          </c:dPt>
          <c:dPt>
            <c:idx val="2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450A-4306-B989-E10AD5F8A5AA}"/>
              </c:ext>
            </c:extLst>
          </c:dPt>
          <c:dPt>
            <c:idx val="3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450A-4306-B989-E10AD5F8A5AA}"/>
              </c:ext>
            </c:extLst>
          </c:dPt>
          <c:dPt>
            <c:idx val="4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4-450A-4306-B989-E10AD5F8A5AA}"/>
              </c:ext>
            </c:extLst>
          </c:dPt>
          <c:dPt>
            <c:idx val="5"/>
            <c:marker>
              <c:spPr>
                <a:ln>
                  <a:prstDash val="solid"/>
                </a:ln>
              </c:spPr>
            </c:marker>
            <c:bubble3D val="0"/>
            <c:spPr>
              <a:ln cmpd="sng"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062D-4801-820E-F495A26820DB}"/>
              </c:ext>
            </c:extLst>
          </c:dPt>
          <c:dPt>
            <c:idx val="6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8-574B-4D2D-B898-5E9313AE1D2F}"/>
              </c:ext>
            </c:extLst>
          </c:dPt>
          <c:dPt>
            <c:idx val="7"/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1B76-4753-9D31-F3B09FEE5545}"/>
              </c:ext>
            </c:extLst>
          </c:dPt>
          <c:dPt>
            <c:idx val="8"/>
            <c:marker>
              <c:spPr>
                <a:ln>
                  <a:prstDash val="dash"/>
                </a:ln>
              </c:spPr>
            </c:marker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CAFC-4391-BA8E-1A80396F3746}"/>
              </c:ext>
            </c:extLst>
          </c:dPt>
          <c:dPt>
            <c:idx val="9"/>
            <c:marker>
              <c:spPr>
                <a:ln>
                  <a:prstDash val="dash"/>
                </a:ln>
              </c:spPr>
            </c:marker>
            <c:bubble3D val="0"/>
            <c:spPr>
              <a:ln>
                <a:solidFill>
                  <a:srgbClr val="FF0000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A-5B43-4B9B-B7E0-611488C1781B}"/>
              </c:ext>
            </c:extLst>
          </c:dPt>
          <c:dPt>
            <c:idx val="10"/>
            <c:marker>
              <c:spPr>
                <a:ln>
                  <a:prstDash val="dash"/>
                </a:ln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C-5B43-4B9B-B7E0-611488C1781B}"/>
              </c:ext>
            </c:extLst>
          </c:dPt>
          <c:dLbls>
            <c:dLbl>
              <c:idx val="0"/>
              <c:layout>
                <c:manualLayout>
                  <c:x val="-3.6013800235944408E-2"/>
                  <c:y val="1.720454091616197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24698D5B-F45B-4CF8-B553-C0DBBC88DC89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8F5BFC1F-69E9-481F-9F52-24D8251FEF7A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9584-466E-B46D-BA3919F4C6CE}"/>
                </c:ext>
              </c:extLst>
            </c:dLbl>
            <c:dLbl>
              <c:idx val="1"/>
              <c:layout>
                <c:manualLayout>
                  <c:x val="-7.1924606754960957E-2"/>
                  <c:y val="-5.5089884237759464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3B40520C-1B1D-4B1C-B284-ED9DB9C9D8BA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0CCF5B86-3F72-4C4D-8DE3-E7BB0F30FCEC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2-450A-4306-B989-E10AD5F8A5AA}"/>
                </c:ext>
              </c:extLst>
            </c:dLbl>
            <c:dLbl>
              <c:idx val="2"/>
              <c:layout>
                <c:manualLayout>
                  <c:x val="-0.10436119411504143"/>
                  <c:y val="-2.4600963884526154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9A9ABBC9-D757-47F0-940B-DB624D38D4FB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66015F95-FDED-4585-9FB6-6112871FCD79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450A-4306-B989-E10AD5F8A5AA}"/>
                </c:ext>
              </c:extLst>
            </c:dLbl>
            <c:dLbl>
              <c:idx val="3"/>
              <c:layout>
                <c:manualLayout>
                  <c:x val="-9.5899475673281276E-2"/>
                  <c:y val="-3.8757935208234159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3ED1FC60-41FF-4290-80C9-D5F15694E287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7B049FAD-8A0B-4377-8D65-D4683AF2A8ED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450A-4306-B989-E10AD5F8A5AA}"/>
                </c:ext>
              </c:extLst>
            </c:dLbl>
            <c:dLbl>
              <c:idx val="4"/>
              <c:layout>
                <c:manualLayout>
                  <c:x val="-6.8519337440794678E-2"/>
                  <c:y val="-4.2823124588665169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133FFB8A-C7B0-4BA4-ABDA-81C327539E9E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D6CAA755-68CB-46D7-A78D-ADF6BE78CE85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4-450A-4306-B989-E10AD5F8A5AA}"/>
                </c:ext>
              </c:extLst>
            </c:dLbl>
            <c:dLbl>
              <c:idx val="5"/>
              <c:layout>
                <c:manualLayout>
                  <c:x val="-1.9744009697440265E-2"/>
                  <c:y val="4.5767102823018692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49A20F18-2586-42BE-81AC-4D64B5C801D0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EEC1234A-938E-4813-88E0-9415BAB1C328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062D-4801-820E-F495A26820DB}"/>
                </c:ext>
              </c:extLst>
            </c:dLbl>
            <c:dLbl>
              <c:idx val="6"/>
              <c:layout>
                <c:manualLayout>
                  <c:x val="-3.6616268978523839E-2"/>
                  <c:y val="0.1065080058487239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E9698FC8-45F8-4B62-B094-16E816FBD9DE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8CAF26AB-F1E0-4628-9769-3C7B89798C64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576934177269447"/>
                      <c:h val="5.6235340169775216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574B-4D2D-B898-5E9313AE1D2F}"/>
                </c:ext>
              </c:extLst>
            </c:dLbl>
            <c:dLbl>
              <c:idx val="7"/>
              <c:layout>
                <c:manualLayout>
                  <c:x val="-3.057977959246741E-2"/>
                  <c:y val="7.4640659211321528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C831F8CF-D421-42A5-B3FE-5F1EE8E50B73}" type="CELLRANG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 dirty="0"/>
                      <a:t>, </a:t>
                    </a:r>
                    <a:fld id="{00728447-3F20-43B4-88BC-0CE8B665166B}" type="VALUE">
                      <a:rPr lang="en-US" altLang="zh-TW" baseline="0" dirty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1B76-4753-9D31-F3B09FEE5545}"/>
                </c:ext>
              </c:extLst>
            </c:dLbl>
            <c:dLbl>
              <c:idx val="8"/>
              <c:layout>
                <c:manualLayout>
                  <c:x val="-0.13468231161061683"/>
                  <c:y val="2.491151755168217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E67FC2EF-F545-4E26-888A-D959781DFF00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DF9CA8EC-12B7-4E92-BC98-B009CFEF6FBF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141048740053454"/>
                      <c:h val="5.6235340169775216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CAFC-4391-BA8E-1A80396F3746}"/>
                </c:ext>
              </c:extLst>
            </c:dLbl>
            <c:dLbl>
              <c:idx val="9"/>
              <c:layout>
                <c:manualLayout>
                  <c:x val="-6.5733458652140392E-2"/>
                  <c:y val="5.9265277190637608E-2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4325ED90-C25A-48D7-80CA-DFFD6A474E33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CC51BA38-8030-403F-A2E3-D9D7D799E3C5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410306506317469"/>
                      <c:h val="5.6235340169775216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5B43-4B9B-B7E0-611488C1781B}"/>
                </c:ext>
              </c:extLst>
            </c:dLbl>
            <c:dLbl>
              <c:idx val="10"/>
              <c:layout>
                <c:manualLayout>
                  <c:x val="-0.11966799047690821"/>
                  <c:y val="-2.1542594341972263E-3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6E117E73-836C-4263-869D-81C63119CD60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706D092C-01EC-40EA-A3D9-152416563E45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C-5B43-4B9B-B7E0-611488C1781B}"/>
                </c:ext>
              </c:extLst>
            </c:dLbl>
            <c:dLbl>
              <c:idx val="11"/>
              <c:layout>
                <c:manualLayout>
                  <c:x val="0"/>
                  <c:y val="-3.4473220311488195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 sz="1400" b="1">
                        <a:solidFill>
                          <a:srgbClr val="FF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861DAFD0-C2DB-409D-8127-ABD568F2E40C}" type="CELLRANG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[CELLRANGE]</a:t>
                    </a:fld>
                    <a:r>
                      <a:rPr lang="en-US" altLang="zh-TW" baseline="0"/>
                      <a:t>, </a:t>
                    </a:r>
                    <a:fld id="{8DE5D917-D142-405C-B007-1D40E7B0DDB4}" type="VALUE">
                      <a:rPr lang="en-US" altLang="zh-TW" baseline="0"/>
                      <a:pPr>
                        <a:defRPr sz="1400" b="1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endParaRPr lang="en-US" altLang="zh-TW" baseline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346047305892121"/>
                      <c:h val="4.7837827949301068E-2"/>
                    </c:manualLayout>
                  </c15:layout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B-5B43-4B9B-B7E0-611488C1781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zh-TW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</c:ext>
            </c:extLst>
          </c:dLbls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工作表1!$D$2:$D$13</c:f>
              <c:numCache>
                <c:formatCode>#,##0_);\(#,##0\)</c:formatCode>
                <c:ptCount val="12"/>
                <c:pt idx="0">
                  <c:v>9393</c:v>
                </c:pt>
                <c:pt idx="1">
                  <c:v>19508</c:v>
                </c:pt>
                <c:pt idx="2">
                  <c:v>20768</c:v>
                </c:pt>
                <c:pt idx="3">
                  <c:v>43584</c:v>
                </c:pt>
                <c:pt idx="4">
                  <c:v>54349</c:v>
                </c:pt>
                <c:pt idx="5" formatCode="#,##0_ ">
                  <c:v>75881</c:v>
                </c:pt>
                <c:pt idx="6" formatCode="#,##0_ ">
                  <c:v>85491</c:v>
                </c:pt>
                <c:pt idx="7" formatCode="#,##0_ ">
                  <c:v>91857</c:v>
                </c:pt>
                <c:pt idx="8" formatCode="#,##0_ ">
                  <c:v>250143</c:v>
                </c:pt>
                <c:pt idx="9" formatCode="#,##0_ ">
                  <c:v>258604</c:v>
                </c:pt>
                <c:pt idx="10" formatCode="#,##0_ ">
                  <c:v>298736</c:v>
                </c:pt>
                <c:pt idx="11" formatCode="#,##0_ ">
                  <c:v>298736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datalabelsRange>
                <c15:f>工作表1!$F$2:$F$13</c15:f>
                <c15:dlblRangeCache>
                  <c:ptCount val="12"/>
                  <c:pt idx="0">
                    <c:v>4%</c:v>
                  </c:pt>
                  <c:pt idx="1">
                    <c:v>7%</c:v>
                  </c:pt>
                  <c:pt idx="2">
                    <c:v>8%</c:v>
                  </c:pt>
                  <c:pt idx="3">
                    <c:v>16%</c:v>
                  </c:pt>
                  <c:pt idx="4">
                    <c:v>20%</c:v>
                  </c:pt>
                  <c:pt idx="5">
                    <c:v>29%</c:v>
                  </c:pt>
                  <c:pt idx="6">
                    <c:v>32%</c:v>
                  </c:pt>
                  <c:pt idx="7">
                    <c:v>35%</c:v>
                  </c:pt>
                  <c:pt idx="8">
                    <c:v>94%</c:v>
                  </c:pt>
                  <c:pt idx="9">
                    <c:v>97%</c:v>
                  </c:pt>
                  <c:pt idx="10">
                    <c:v>113%</c:v>
                  </c:pt>
                  <c:pt idx="11">
                    <c:v>113%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450A-4306-B989-E10AD5F8A5AA}"/>
            </c:ext>
          </c:extLst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112已簽約2</c:v>
                </c:pt>
              </c:strCache>
            </c:strRef>
          </c:tx>
          <c:cat>
            <c:strRef>
              <c:f>工作表1!$A$2:$A$13</c:f>
              <c:strCache>
                <c:ptCount val="12"/>
                <c:pt idx="0">
                  <c:v>1月</c:v>
                </c:pt>
                <c:pt idx="1">
                  <c:v>2月</c:v>
                </c:pt>
                <c:pt idx="2">
                  <c:v>3月</c:v>
                </c:pt>
                <c:pt idx="3">
                  <c:v>4月</c:v>
                </c:pt>
                <c:pt idx="4">
                  <c:v>5月</c:v>
                </c:pt>
                <c:pt idx="5">
                  <c:v>6月</c:v>
                </c:pt>
                <c:pt idx="6">
                  <c:v>7月</c:v>
                </c:pt>
                <c:pt idx="7">
                  <c:v>8月</c:v>
                </c:pt>
                <c:pt idx="8">
                  <c:v>9月</c:v>
                </c:pt>
                <c:pt idx="9">
                  <c:v>10月</c:v>
                </c:pt>
                <c:pt idx="10">
                  <c:v>11月</c:v>
                </c:pt>
                <c:pt idx="11">
                  <c:v>12月</c:v>
                </c:pt>
              </c:strCache>
            </c:strRef>
          </c:cat>
          <c:val>
            <c:numRef>
              <c:f>工作表1!$E$2:$E$13</c:f>
            </c:numRef>
          </c:val>
          <c:smooth val="0"/>
          <c:extLst>
            <c:ext xmlns:c16="http://schemas.microsoft.com/office/drawing/2014/chart" uri="{C3380CC4-5D6E-409C-BE32-E72D297353CC}">
              <c16:uniqueId val="{00000011-ACF5-4BC5-B4E8-10300F0C4E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9662048"/>
        <c:axId val="1269662592"/>
      </c:lineChart>
      <c:catAx>
        <c:axId val="12696620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62592"/>
        <c:crosses val="autoZero"/>
        <c:auto val="1"/>
        <c:lblAlgn val="ctr"/>
        <c:lblOffset val="100"/>
        <c:noMultiLvlLbl val="0"/>
      </c:catAx>
      <c:valAx>
        <c:axId val="1269662592"/>
        <c:scaling>
          <c:orientation val="minMax"/>
        </c:scaling>
        <c:delete val="0"/>
        <c:axPos val="l"/>
        <c:numFmt formatCode="#,##0_);\(#,##0\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TW"/>
          </a:p>
        </c:txPr>
        <c:crossAx val="1269662048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t"/>
      <c:layout>
        <c:manualLayout>
          <c:xMode val="edge"/>
          <c:yMode val="edge"/>
          <c:x val="0.1445587108087201"/>
          <c:y val="1.2912766672059778E-2"/>
          <c:w val="0.46993052840322375"/>
          <c:h val="6.87056777479796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lnSpc>
          <a:spcPct val="150000"/>
        </a:lnSpc>
        <a:defRPr/>
      </a:pPr>
      <a:endParaRPr lang="zh-TW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TW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8277273757199969E-2"/>
          <c:y val="0.10773449299879954"/>
          <c:w val="0.91360473221756089"/>
          <c:h val="0.8328778075457240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已簽約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7.0004722841218878E-2"/>
                  <c:y val="-4.2781676152083052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600"/>
                      </a:lnSpc>
                      <a:defRPr sz="1100" b="1">
                        <a:solidFill>
                          <a:schemeClr val="tx1"/>
                        </a:solidFill>
                      </a:defRPr>
                    </a:pPr>
                    <a:r>
                      <a:rPr lang="en-US" altLang="zh-TW" sz="1200" dirty="0">
                        <a:solidFill>
                          <a:schemeClr val="tx1"/>
                        </a:solidFill>
                      </a:rPr>
                      <a:t>27</a:t>
                    </a:r>
                    <a:r>
                      <a:rPr lang="en-US" sz="1200" dirty="0">
                        <a:solidFill>
                          <a:schemeClr val="tx1"/>
                        </a:solidFill>
                      </a:rPr>
                      <a:t>%</a:t>
                    </a:r>
                  </a:p>
                  <a:p>
                    <a:pPr>
                      <a:lnSpc>
                        <a:spcPts val="1600"/>
                      </a:lnSpc>
                      <a:defRPr sz="1100" b="1">
                        <a:solidFill>
                          <a:schemeClr val="tx1"/>
                        </a:solidFill>
                      </a:defRPr>
                    </a:pPr>
                    <a:r>
                      <a:rPr lang="en-US" altLang="zh-TW" sz="1200" dirty="0">
                        <a:solidFill>
                          <a:schemeClr val="tx1"/>
                        </a:solidFill>
                      </a:rPr>
                      <a:t>13,783</a:t>
                    </a:r>
                    <a:r>
                      <a:rPr lang="en-US" sz="1200" dirty="0">
                        <a:solidFill>
                          <a:schemeClr val="tx1"/>
                        </a:solidFill>
                      </a:rPr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5D9EDB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8823571226320568E-2"/>
                      <c:h val="8.159377235825728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3066-450D-A7E9-C4815C602DD2}"/>
                </c:ext>
              </c:extLst>
            </c:dLbl>
            <c:dLbl>
              <c:idx val="1"/>
              <c:layout>
                <c:manualLayout>
                  <c:x val="6.7448824237303168E-2"/>
                  <c:y val="3.4167945946847425E-2"/>
                </c:manualLayout>
              </c:layout>
              <c:tx>
                <c:rich>
                  <a:bodyPr rot="0" vert="horz" anchorCtr="0"/>
                  <a:lstStyle/>
                  <a:p>
                    <a:pPr algn="ctr" rtl="0">
                      <a:lnSpc>
                        <a:spcPts val="1600"/>
                      </a:lnSpc>
                      <a:defRPr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defRPr>
                    </a:pPr>
                    <a:r>
                      <a:rPr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83%</a:t>
                    </a:r>
                  </a:p>
                  <a:p>
                    <a:pPr algn="ctr" rtl="0">
                      <a:lnSpc>
                        <a:spcPts val="1600"/>
                      </a:lnSpc>
                      <a:defRPr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defRPr>
                    </a:pPr>
                    <a:r>
                      <a:rPr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42,781K</a:t>
                    </a:r>
                  </a:p>
                </c:rich>
              </c:tx>
              <c:spPr>
                <a:noFill/>
                <a:ln w="38100">
                  <a:solidFill>
                    <a:srgbClr val="5D9EDB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6043324793761316E-2"/>
                      <c:h val="7.9725207209311047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3066-450D-A7E9-C4815C602DD2}"/>
                </c:ext>
              </c:extLst>
            </c:dLbl>
            <c:dLbl>
              <c:idx val="2"/>
              <c:layout>
                <c:manualLayout>
                  <c:x val="7.838582442268982E-2"/>
                  <c:y val="3.345938704677915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800"/>
                      </a:lnSpc>
                      <a:defRPr sz="1100" b="1"/>
                    </a:pPr>
                    <a:r>
                      <a:rPr lang="en-US" altLang="zh-TW" sz="1200" b="1" dirty="0"/>
                      <a:t>138</a:t>
                    </a:r>
                    <a:r>
                      <a:rPr lang="en-US" sz="1200" b="1" dirty="0"/>
                      <a:t>%</a:t>
                    </a:r>
                  </a:p>
                  <a:p>
                    <a:pPr>
                      <a:lnSpc>
                        <a:spcPts val="1800"/>
                      </a:lnSpc>
                      <a:defRPr sz="1100" b="1"/>
                    </a:pPr>
                    <a:r>
                      <a:rPr lang="en-US" altLang="zh-TW" sz="1200" b="1" dirty="0"/>
                      <a:t>186,399</a:t>
                    </a:r>
                    <a:r>
                      <a:rPr lang="en-US" sz="1200" b="1" dirty="0"/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5298D8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9.5444826577533365E-2"/>
                      <c:h val="9.4447197609642763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3066-450D-A7E9-C4815C602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100" b="1"/>
                </a:pPr>
                <a:endParaRPr lang="zh-TW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工作表1!$B$2:$B$4</c:f>
              <c:numCache>
                <c:formatCode>0%</c:formatCode>
                <c:ptCount val="3"/>
                <c:pt idx="0">
                  <c:v>0.2666266878167679</c:v>
                </c:pt>
                <c:pt idx="1">
                  <c:v>0.82631873756591279</c:v>
                </c:pt>
                <c:pt idx="2">
                  <c:v>1.3811118602876344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066-450D-A7E9-C4815C602DD2}"/>
            </c:ext>
          </c:extLst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可簽約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066-450D-A7E9-C4815C602DD2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066-450D-A7E9-C4815C602DD2}"/>
                </c:ext>
              </c:extLst>
            </c:dLbl>
            <c:dLbl>
              <c:idx val="2"/>
              <c:layout>
                <c:manualLayout>
                  <c:x val="7.8148174780393362E-2"/>
                  <c:y val="0.16381090795083619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800"/>
                      </a:lnSpc>
                      <a:defRPr sz="1200" b="1">
                        <a:solidFill>
                          <a:srgbClr val="0000FF"/>
                        </a:solidFill>
                      </a:defRPr>
                    </a:pPr>
                    <a:r>
                      <a:rPr lang="en-US" altLang="zh-TW" dirty="0"/>
                      <a:t>146</a:t>
                    </a:r>
                    <a:r>
                      <a:rPr lang="en-US" dirty="0"/>
                      <a:t>%</a:t>
                    </a:r>
                  </a:p>
                  <a:p>
                    <a:pPr>
                      <a:lnSpc>
                        <a:spcPts val="1800"/>
                      </a:lnSpc>
                      <a:defRPr sz="1200" b="1">
                        <a:solidFill>
                          <a:srgbClr val="0000FF"/>
                        </a:solidFill>
                      </a:defRPr>
                    </a:pPr>
                    <a:r>
                      <a:rPr lang="en-US" altLang="zh-TW" dirty="0"/>
                      <a:t>196,899</a:t>
                    </a:r>
                    <a:r>
                      <a:rPr lang="en-US" dirty="0"/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92D050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5159673587185065E-2"/>
                      <c:h val="0.1061945140806912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6-3066-450D-A7E9-C4815C602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200" b="1">
                    <a:solidFill>
                      <a:srgbClr val="0000FF"/>
                    </a:solidFill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工作表1!$C$2:$C$4</c:f>
              <c:numCache>
                <c:formatCode>0%</c:formatCode>
                <c:ptCount val="3"/>
                <c:pt idx="0">
                  <c:v>0.18725577436452973</c:v>
                </c:pt>
                <c:pt idx="1">
                  <c:v>0</c:v>
                </c:pt>
                <c:pt idx="2">
                  <c:v>7.779910049420953E-2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066-450D-A7E9-C4815C602DD2}"/>
            </c:ext>
          </c:extLst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推廣中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066-450D-A7E9-C4815C602DD2}"/>
                </c:ext>
              </c:extLst>
            </c:dLbl>
            <c:dLbl>
              <c:idx val="1"/>
              <c:layout>
                <c:manualLayout>
                  <c:x val="6.7838100016236191E-2"/>
                  <c:y val="-9.975417014847901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lang="en-US" altLang="zh-TW" sz="1200" b="1" dirty="0">
                        <a:solidFill>
                          <a:schemeClr val="tx1"/>
                        </a:solidFill>
                      </a:rPr>
                      <a:t>95</a:t>
                    </a:r>
                    <a:r>
                      <a:rPr lang="en-US" sz="1200" b="1" dirty="0">
                        <a:solidFill>
                          <a:schemeClr val="tx1"/>
                        </a:solidFill>
                      </a:rPr>
                      <a:t>%</a:t>
                    </a:r>
                  </a:p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kumimoji="1"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48,941</a:t>
                    </a:r>
                    <a:r>
                      <a:rPr kumimoji="1" lang="en-US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FFFF00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648286257999395E-2"/>
                      <c:h val="9.0610881620891467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9-3066-450D-A7E9-C4815C602DD2}"/>
                </c:ext>
              </c:extLst>
            </c:dLbl>
            <c:dLbl>
              <c:idx val="2"/>
              <c:layout>
                <c:manualLayout>
                  <c:x val="7.703448331943448E-2"/>
                  <c:y val="6.1974017653618096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lang="en-US" altLang="zh-TW" sz="1200" b="1" dirty="0">
                        <a:solidFill>
                          <a:schemeClr val="tx1"/>
                        </a:solidFill>
                      </a:rPr>
                      <a:t>148</a:t>
                    </a:r>
                    <a:r>
                      <a:rPr lang="en-US" sz="1200" b="1" dirty="0">
                        <a:solidFill>
                          <a:schemeClr val="tx1"/>
                        </a:solidFill>
                      </a:rPr>
                      <a:t>%</a:t>
                    </a:r>
                  </a:p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kumimoji="1"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199</a:t>
                    </a:r>
                    <a:r>
                      <a:rPr kumimoji="1" lang="en-US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,</a:t>
                    </a:r>
                    <a:r>
                      <a:rPr kumimoji="1" lang="en-US" altLang="zh-TW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499</a:t>
                    </a:r>
                    <a:r>
                      <a:rPr kumimoji="1" lang="en-US" sz="1200" b="1" i="0" u="none" strike="noStrike" kern="1200" baseline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rPr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FFFF00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0779605037441466E-2"/>
                      <c:h val="9.5166607747137824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A-3066-450D-A7E9-C4815C602D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lnSpc>
                    <a:spcPts val="1800"/>
                  </a:lnSpc>
                  <a:defRPr sz="1200" b="1"/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工作表1!$D$2:$D$4</c:f>
              <c:numCache>
                <c:formatCode>0%</c:formatCode>
                <c:ptCount val="3"/>
                <c:pt idx="0">
                  <c:v>1.7410144310751732E-2</c:v>
                </c:pt>
                <c:pt idx="1">
                  <c:v>0.11898093600911672</c:v>
                </c:pt>
                <c:pt idx="2">
                  <c:v>1.9264539169994738E-2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066-450D-A7E9-C4815C602DD2}"/>
            </c:ext>
          </c:extLst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努力中</c:v>
                </c:pt>
              </c:strCache>
            </c:strRef>
          </c:tx>
          <c:spPr>
            <a:solidFill>
              <a:srgbClr val="ED7D31">
                <a:lumMod val="60000"/>
                <a:lumOff val="40000"/>
              </a:srgbClr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dLbl>
              <c:idx val="0"/>
              <c:layout>
                <c:manualLayout>
                  <c:x val="6.8046694454284337E-2"/>
                  <c:y val="-7.6232095234046837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600"/>
                      </a:lnSpc>
                      <a:defRPr sz="1200" b="1">
                        <a:solidFill>
                          <a:srgbClr val="0000FF"/>
                        </a:solidFill>
                      </a:defRPr>
                    </a:pPr>
                    <a:r>
                      <a:rPr lang="en-US" altLang="zh-TW" sz="1200" b="1" dirty="0">
                        <a:solidFill>
                          <a:srgbClr val="0000FF"/>
                        </a:solidFill>
                      </a:rPr>
                      <a:t>45</a:t>
                    </a:r>
                    <a:r>
                      <a:rPr lang="en-US" sz="1200" b="1" dirty="0">
                        <a:solidFill>
                          <a:srgbClr val="0000FF"/>
                        </a:solidFill>
                      </a:rPr>
                      <a:t>% </a:t>
                    </a:r>
                  </a:p>
                  <a:p>
                    <a:pPr>
                      <a:lnSpc>
                        <a:spcPts val="1600"/>
                      </a:lnSpc>
                      <a:defRPr sz="1200" b="1">
                        <a:solidFill>
                          <a:srgbClr val="0000FF"/>
                        </a:solidFill>
                      </a:defRPr>
                    </a:pPr>
                    <a:r>
                      <a:rPr lang="en-US" altLang="zh-TW" sz="1200" b="1" dirty="0">
                        <a:solidFill>
                          <a:srgbClr val="0000FF"/>
                        </a:solidFill>
                      </a:rPr>
                      <a:t>23</a:t>
                    </a:r>
                    <a:r>
                      <a:rPr lang="en-US" sz="1200" b="1" dirty="0">
                        <a:solidFill>
                          <a:srgbClr val="0000FF"/>
                        </a:solidFill>
                      </a:rPr>
                      <a:t>,</a:t>
                    </a:r>
                    <a:r>
                      <a:rPr lang="en-US" altLang="zh-TW" sz="1200" b="1" dirty="0">
                        <a:solidFill>
                          <a:srgbClr val="0000FF"/>
                        </a:solidFill>
                      </a:rPr>
                      <a:t>463</a:t>
                    </a:r>
                    <a:r>
                      <a:rPr lang="en-US" sz="1200" b="1" dirty="0">
                        <a:solidFill>
                          <a:srgbClr val="0000FF"/>
                        </a:solidFill>
                      </a:rPr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92D050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4778410667536002E-2"/>
                      <c:h val="8.1792143739974926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E560-41BE-9D5B-D4B814DECF44}"/>
                </c:ext>
              </c:extLst>
            </c:dLbl>
            <c:dLbl>
              <c:idx val="1"/>
              <c:layout>
                <c:manualLayout>
                  <c:x val="6.8194528795397641E-2"/>
                  <c:y val="0.26123475244202166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600"/>
                      </a:lnSpc>
                      <a:defRPr sz="1200" b="1"/>
                    </a:pP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83</a:t>
                    </a:r>
                    <a:r>
                      <a:rPr lang="en-US" dirty="0">
                        <a:solidFill>
                          <a:srgbClr val="0000FF"/>
                        </a:solidFill>
                      </a:rPr>
                      <a:t>%</a:t>
                    </a: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 </a:t>
                    </a:r>
                  </a:p>
                  <a:p>
                    <a:pPr>
                      <a:lnSpc>
                        <a:spcPts val="1600"/>
                      </a:lnSpc>
                      <a:defRPr sz="1200" b="1"/>
                    </a:pP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42,781</a:t>
                    </a:r>
                    <a:r>
                      <a:rPr lang="en-US" dirty="0">
                        <a:solidFill>
                          <a:srgbClr val="0000FF"/>
                        </a:solidFill>
                      </a:rPr>
                      <a:t>K</a:t>
                    </a:r>
                  </a:p>
                </c:rich>
              </c:tx>
              <c:spPr>
                <a:noFill/>
                <a:ln w="38100">
                  <a:solidFill>
                    <a:srgbClr val="92D050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5386538888824184E-2"/>
                      <c:h val="8.3053757030211811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E560-41BE-9D5B-D4B814DECF44}"/>
                </c:ext>
              </c:extLst>
            </c:dLbl>
            <c:dLbl>
              <c:idx val="2"/>
              <c:layout>
                <c:manualLayout>
                  <c:x val="7.7009722437826666E-2"/>
                  <c:y val="-1.5643000386878003E-2"/>
                </c:manualLayout>
              </c:layout>
              <c:tx>
                <c:rich>
                  <a:bodyPr rot="0" vert="horz"/>
                  <a:lstStyle/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163</a:t>
                    </a:r>
                    <a:r>
                      <a:rPr lang="en-US" dirty="0">
                        <a:solidFill>
                          <a:srgbClr val="0000FF"/>
                        </a:solidFill>
                      </a:rPr>
                      <a:t>%</a:t>
                    </a: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 </a:t>
                    </a:r>
                  </a:p>
                  <a:p>
                    <a:pPr>
                      <a:lnSpc>
                        <a:spcPts val="1800"/>
                      </a:lnSpc>
                      <a:defRPr sz="1200" b="1"/>
                    </a:pPr>
                    <a:r>
                      <a:rPr lang="en-US" altLang="zh-TW" dirty="0">
                        <a:solidFill>
                          <a:srgbClr val="0000FF"/>
                        </a:solidFill>
                      </a:rPr>
                      <a:t>220,499K</a:t>
                    </a:r>
                    <a:endParaRPr lang="en-US" dirty="0">
                      <a:solidFill>
                        <a:srgbClr val="0000FF"/>
                      </a:solidFill>
                    </a:endParaRPr>
                  </a:p>
                </c:rich>
              </c:tx>
              <c:spPr>
                <a:noFill/>
                <a:ln w="38100">
                  <a:solidFill>
                    <a:srgbClr val="F4B183"/>
                  </a:solidFill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7332110820012085E-2"/>
                      <c:h val="0.10457077437120667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2-E560-41BE-9D5B-D4B814DECF4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1200" b="1"/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工作表1!$E$2:$E$4</c:f>
              <c:numCache>
                <c:formatCode>0%</c:formatCode>
                <c:ptCount val="3"/>
                <c:pt idx="0">
                  <c:v>0.20640693310635663</c:v>
                </c:pt>
                <c:pt idx="1">
                  <c:v>1.1453846599578932</c:v>
                </c:pt>
                <c:pt idx="2">
                  <c:v>0.15559820098841906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066-450D-A7E9-C4815C602DD2}"/>
            </c:ext>
          </c:extLst>
        </c:ser>
        <c:ser>
          <c:idx val="4"/>
          <c:order val="4"/>
          <c:tx>
            <c:strRef>
              <c:f>工作表1!$F$1</c:f>
              <c:strCache>
                <c:ptCount val="1"/>
                <c:pt idx="0">
                  <c:v>缺口</c:v>
                </c:pt>
              </c:strCache>
            </c:strRef>
          </c:tx>
          <c:spPr>
            <a:solidFill>
              <a:srgbClr val="FF66FF"/>
            </a:solidFill>
          </c:spPr>
          <c:invertIfNegative val="0"/>
          <c:dLbls>
            <c:dLbl>
              <c:idx val="0"/>
              <c:layout>
                <c:manualLayout>
                  <c:x val="1.5921795085339613E-2"/>
                  <c:y val="-0.43962757118277235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 b="0"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r>
                      <a:rPr lang="zh-TW" altLang="en-US" sz="1100" b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缺口</a:t>
                    </a:r>
                    <a:r>
                      <a:rPr lang="en-US" altLang="zh-TW" sz="1400" b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32% </a:t>
                    </a:r>
                  </a:p>
                  <a:p>
                    <a:pPr>
                      <a:defRPr sz="1400" b="0"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r>
                      <a:rPr lang="en-US" altLang="zh-TW" sz="1400" b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(16,661K)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848285642640337"/>
                      <c:h val="0.13983801344513158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8B4F-4BD8-B683-2483D11E9D09}"/>
                </c:ext>
              </c:extLst>
            </c:dLbl>
            <c:dLbl>
              <c:idx val="1"/>
              <c:layout>
                <c:manualLayout>
                  <c:x val="-1.3955464267528229E-3"/>
                  <c:y val="-0.11844887928240498"/>
                </c:manualLayout>
              </c:layout>
              <c:tx>
                <c:rich>
                  <a:bodyPr wrap="square" lIns="38100" tIns="19050" rIns="38100" bIns="19050" anchor="ctr">
                    <a:spAutoFit/>
                  </a:bodyPr>
                  <a:lstStyle/>
                  <a:p>
                    <a:pPr>
                      <a:defRPr sz="1400"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fld id="{FD36E9F3-5DC7-46AB-A011-E10E89600C19}" type="VALUE">
                      <a:rPr lang="en-US" altLang="zh-TW" smtClean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pPr>
                        <a:defRPr sz="1400">
                          <a:latin typeface="Calibri" panose="020F0502020204030204" pitchFamily="34" charset="0"/>
                          <a:cs typeface="Calibri" panose="020F0502020204030204" pitchFamily="34" charset="0"/>
                        </a:defRPr>
                      </a:pPr>
                      <a:t>[值]</a:t>
                    </a:fld>
                    <a:r>
                      <a:rPr lang="en-US" altLang="zh-TW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   </a:t>
                    </a:r>
                  </a:p>
                  <a:p>
                    <a:pPr>
                      <a:defRPr sz="1400">
                        <a:latin typeface="Calibri" panose="020F0502020204030204" pitchFamily="34" charset="0"/>
                        <a:cs typeface="Calibri" panose="020F0502020204030204" pitchFamily="34" charset="0"/>
                      </a:defRPr>
                    </a:pPr>
                    <a:r>
                      <a:rPr lang="en-US" altLang="zh-TW" b="1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(1,372K)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786F-4429-BB21-2E5DE91388FE}"/>
                </c:ext>
              </c:extLst>
            </c:dLbl>
            <c:dLbl>
              <c:idx val="2"/>
              <c:layout>
                <c:manualLayout>
                  <c:x val="2.7213210264452649E-2"/>
                  <c:y val="-9.4531317119611713E-2"/>
                </c:manualLayout>
              </c:layout>
              <c:tx>
                <c:rich>
                  <a:bodyPr wrap="square" lIns="38100" tIns="19050" rIns="38100" bIns="19050" anchor="ctr" anchorCtr="0">
                    <a:noAutofit/>
                  </a:bodyPr>
                  <a:lstStyle/>
                  <a:p>
                    <a:pPr algn="ctr" rtl="0">
                      <a:defRPr lang="en-US" altLang="zh-TW" sz="1400" b="0" i="0" u="none" strike="noStrike" kern="1200" baseline="0" smtClean="0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defRPr>
                    </a:pPr>
                    <a:r>
                      <a:rPr lang="zh-TW" altLang="en-US" sz="1100" b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rPr>
                      <a:t>缺口</a:t>
                    </a:r>
                    <a:fld id="{CD168ECF-82D2-41E8-B26F-1DE8E06D931E}" type="VALUE">
                      <a:rPr lang="en-US" altLang="zh-TW" sz="1400" b="0" i="0" u="none" strike="noStrike" kern="1200" baseline="0" smtClean="0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rPr>
                      <a:pPr algn="ctr" rtl="0">
                        <a:defRPr lang="en-US" altLang="zh-TW" sz="1400" b="0" i="0" u="none" strike="noStrike" kern="1200" baseline="0" smtClean="0">
                          <a:solidFill>
                            <a:srgbClr val="C00000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defRPr>
                      </a:pPr>
                      <a:t>[值]</a:t>
                    </a:fld>
                    <a:r>
                      <a:rPr lang="en-US" altLang="zh-TW" sz="1400" b="0" i="0" u="none" strike="noStrike" kern="1200" baseline="0" dirty="0">
                        <a:solidFill>
                          <a:srgbClr val="C00000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rPr>
                      <a:t>   (11,720K)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2573627161421188E-2"/>
                      <c:h val="0.1072645716424702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786F-4429-BB21-2E5DE91388F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Calibri" panose="020F0502020204030204" pitchFamily="34" charset="0"/>
                    <a:cs typeface="Calibri" panose="020F0502020204030204" pitchFamily="34" charset="0"/>
                  </a:defRPr>
                </a:pPr>
                <a:endParaRPr lang="zh-TW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工作表1!$A$2:$A$4</c:f>
              <c:strCache>
                <c:ptCount val="3"/>
                <c:pt idx="0">
                  <c:v>H</c:v>
                </c:pt>
                <c:pt idx="1">
                  <c:v>S</c:v>
                </c:pt>
                <c:pt idx="2">
                  <c:v>U</c:v>
                </c:pt>
              </c:strCache>
            </c:strRef>
          </c:cat>
          <c:val>
            <c:numRef>
              <c:f>工作表1!$F$2:$F$4</c:f>
              <c:numCache>
                <c:formatCode>0%</c:formatCode>
                <c:ptCount val="3"/>
                <c:pt idx="0">
                  <c:v>0.3223004604015941</c:v>
                </c:pt>
                <c:pt idx="1">
                  <c:v>-1.0906843335329226</c:v>
                </c:pt>
                <c:pt idx="2">
                  <c:v>-0.63377370094025776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33-4D00-8C4F-B9FBC9EA0FE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00"/>
        <c:overlap val="100"/>
        <c:axId val="1269658784"/>
        <c:axId val="1269659872"/>
      </c:barChart>
      <c:catAx>
        <c:axId val="1269658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 sz="1200" b="1"/>
            </a:pPr>
            <a:endParaRPr lang="zh-TW"/>
          </a:p>
        </c:txPr>
        <c:crossAx val="1269659872"/>
        <c:crosses val="autoZero"/>
        <c:auto val="1"/>
        <c:lblAlgn val="ctr"/>
        <c:lblOffset val="100"/>
        <c:noMultiLvlLbl val="0"/>
      </c:catAx>
      <c:valAx>
        <c:axId val="126965987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zh-TW"/>
          </a:p>
        </c:txPr>
        <c:crossAx val="1269658784"/>
        <c:crosses val="autoZero"/>
        <c:crossBetween val="between"/>
      </c:valAx>
      <c:spPr>
        <a:noFill/>
        <a:effectLst/>
      </c:spPr>
    </c:plotArea>
    <c:legend>
      <c:legendPos val="b"/>
      <c:layout>
        <c:manualLayout>
          <c:xMode val="edge"/>
          <c:yMode val="edge"/>
          <c:x val="9.7688249872697596E-3"/>
          <c:y val="4.5557261262463454E-3"/>
          <c:w val="0.19652084781533249"/>
          <c:h val="0.10060621648559449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zh-TW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微軟正黑體" panose="020B0604030504040204" pitchFamily="34" charset="-120"/>
          <a:ea typeface="微軟正黑體" panose="020B0604030504040204" pitchFamily="34" charset="-120"/>
        </a:defRPr>
      </a:pPr>
      <a:endParaRPr lang="zh-TW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0.77257</cdr:x>
      <cdr:y>0.16548</cdr:y>
    </cdr:from>
    <cdr:to>
      <cdr:x>0.84891</cdr:x>
      <cdr:y>0.2131</cdr:y>
    </cdr:to>
    <cdr:sp macro="" textlink="">
      <cdr:nvSpPr>
        <cdr:cNvPr id="3" name="文字方塊 2"/>
        <cdr:cNvSpPr txBox="1"/>
      </cdr:nvSpPr>
      <cdr:spPr>
        <a:xfrm xmlns:a="http://schemas.openxmlformats.org/drawingml/2006/main">
          <a:off x="8149914" y="750792"/>
          <a:ext cx="805318" cy="2160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0.66299</cdr:x>
      <cdr:y>0.2933</cdr:y>
    </cdr:from>
    <cdr:to>
      <cdr:x>0.73085</cdr:x>
      <cdr:y>0.36781</cdr:y>
    </cdr:to>
    <cdr:sp macro="" textlink="">
      <cdr:nvSpPr>
        <cdr:cNvPr id="2" name="文字方塊 1"/>
        <cdr:cNvSpPr txBox="1"/>
      </cdr:nvSpPr>
      <cdr:spPr>
        <a:xfrm xmlns:a="http://schemas.openxmlformats.org/drawingml/2006/main">
          <a:off x="6993944" y="1330719"/>
          <a:ext cx="715862" cy="338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0.6545</cdr:x>
      <cdr:y>0.27467</cdr:y>
    </cdr:from>
    <cdr:to>
      <cdr:x>0.74781</cdr:x>
      <cdr:y>0.34918</cdr:y>
    </cdr:to>
    <cdr:sp macro="" textlink="">
      <cdr:nvSpPr>
        <cdr:cNvPr id="4" name="文字方塊 3"/>
        <cdr:cNvSpPr txBox="1"/>
      </cdr:nvSpPr>
      <cdr:spPr>
        <a:xfrm xmlns:a="http://schemas.openxmlformats.org/drawingml/2006/main">
          <a:off x="5556240" y="1061774"/>
          <a:ext cx="79208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0.07465</cdr:x>
      <cdr:y>0.85241</cdr:y>
    </cdr:from>
    <cdr:to>
      <cdr:x>0.19035</cdr:x>
      <cdr:y>0.90407</cdr:y>
    </cdr:to>
    <cdr:sp macro="" textlink="">
      <cdr:nvSpPr>
        <cdr:cNvPr id="3" name="文字方塊 2"/>
        <cdr:cNvSpPr txBox="1"/>
      </cdr:nvSpPr>
      <cdr:spPr>
        <a:xfrm xmlns:a="http://schemas.openxmlformats.org/drawingml/2006/main">
          <a:off x="679343" y="4752528"/>
          <a:ext cx="1052914" cy="288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  <cdr:relSizeAnchor xmlns:cdr="http://schemas.openxmlformats.org/drawingml/2006/chartDrawing">
    <cdr:from>
      <cdr:x>0.5523</cdr:x>
      <cdr:y>0.35489</cdr:y>
    </cdr:from>
    <cdr:to>
      <cdr:x>0.63377</cdr:x>
      <cdr:y>0.43769</cdr:y>
    </cdr:to>
    <cdr:sp macro="" textlink="">
      <cdr:nvSpPr>
        <cdr:cNvPr id="6" name="矩形 5">
          <a:extLst xmlns:a="http://schemas.openxmlformats.org/drawingml/2006/main">
            <a:ext uri="{FF2B5EF4-FFF2-40B4-BE49-F238E27FC236}">
              <a16:creationId xmlns:a16="http://schemas.microsoft.com/office/drawing/2014/main" id="{C93128CC-7751-4C3F-842B-19BDB1930108}"/>
            </a:ext>
          </a:extLst>
        </cdr:cNvPr>
        <cdr:cNvSpPr/>
      </cdr:nvSpPr>
      <cdr:spPr>
        <a:xfrm xmlns:a="http://schemas.openxmlformats.org/drawingml/2006/main">
          <a:off x="6044766" y="1978636"/>
          <a:ext cx="891601" cy="461643"/>
        </a:xfrm>
        <a:prstGeom xmlns:a="http://schemas.openxmlformats.org/drawingml/2006/main" prst="rect">
          <a:avLst/>
        </a:prstGeom>
        <a:ln xmlns:a="http://schemas.openxmlformats.org/drawingml/2006/main" w="38100">
          <a:solidFill>
            <a:srgbClr val="F4B183"/>
          </a:solidFill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zh-TW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5pPr>
          <a:lvl6pPr marL="22860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6pPr>
          <a:lvl7pPr marL="27432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7pPr>
          <a:lvl8pPr marL="32004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8pPr>
          <a:lvl9pPr marL="36576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9pPr>
        </a:lstStyle>
        <a:p xmlns:a="http://schemas.openxmlformats.org/drawingml/2006/main">
          <a:pPr marL="0" indent="0" algn="ctr" rtl="0" eaLnBrk="0" fontAlgn="base" hangingPunct="0">
            <a:spcBef>
              <a:spcPct val="0"/>
            </a:spcBef>
            <a:spcAft>
              <a:spcPct val="0"/>
            </a:spcAft>
            <a:defRPr sz="14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altLang="zh-TW" sz="12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209</a:t>
          </a:r>
          <a:r>
            <a:rPr kumimoji="1" lang="en-US" altLang="zh-TW" sz="1200" i="0" u="none" strike="noStrike" kern="1200" baseline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%</a:t>
          </a:r>
        </a:p>
        <a:p xmlns:a="http://schemas.openxmlformats.org/drawingml/2006/main">
          <a:pPr marL="0" indent="0" algn="ctr" rtl="0" eaLnBrk="0" fontAlgn="base" hangingPunct="0">
            <a:spcBef>
              <a:spcPct val="0"/>
            </a:spcBef>
            <a:spcAft>
              <a:spcPct val="0"/>
            </a:spcAft>
            <a:defRPr sz="14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altLang="zh-TW" sz="12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108</a:t>
          </a:r>
          <a:r>
            <a:rPr kumimoji="1" lang="en-US" altLang="zh-TW" sz="1200" i="0" u="none" strike="noStrike" kern="1200" baseline="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,241K</a:t>
          </a:r>
        </a:p>
      </cdr:txBody>
    </cdr:sp>
  </cdr:relSizeAnchor>
  <cdr:relSizeAnchor xmlns:cdr="http://schemas.openxmlformats.org/drawingml/2006/chartDrawing">
    <cdr:from>
      <cdr:x>0.25078</cdr:x>
      <cdr:y>0.29648</cdr:y>
    </cdr:from>
    <cdr:to>
      <cdr:x>0.32133</cdr:x>
      <cdr:y>0.37928</cdr:y>
    </cdr:to>
    <cdr:sp macro="" textlink="">
      <cdr:nvSpPr>
        <cdr:cNvPr id="7" name="矩形 6"/>
        <cdr:cNvSpPr/>
      </cdr:nvSpPr>
      <cdr:spPr>
        <a:xfrm xmlns:a="http://schemas.openxmlformats.org/drawingml/2006/main">
          <a:off x="2744688" y="1653005"/>
          <a:ext cx="772148" cy="461644"/>
        </a:xfrm>
        <a:prstGeom xmlns:a="http://schemas.openxmlformats.org/drawingml/2006/main" prst="rect">
          <a:avLst/>
        </a:prstGeom>
        <a:ln xmlns:a="http://schemas.openxmlformats.org/drawingml/2006/main" w="38100">
          <a:solidFill>
            <a:srgbClr val="F4B183"/>
          </a:solidFill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zh-TW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5pPr>
          <a:lvl6pPr marL="22860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6pPr>
          <a:lvl7pPr marL="27432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7pPr>
          <a:lvl8pPr marL="32004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8pPr>
          <a:lvl9pPr marL="36576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9pPr>
        </a:lstStyle>
        <a:p xmlns:a="http://schemas.openxmlformats.org/drawingml/2006/main">
          <a:pPr algn="ctr">
            <a:defRPr sz="14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altLang="zh-TW" sz="12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68%</a:t>
          </a:r>
        </a:p>
        <a:p xmlns:a="http://schemas.openxmlformats.org/drawingml/2006/main">
          <a:pPr algn="ctr">
            <a:defRPr sz="1400" b="0" i="0" u="none" strike="noStrike" kern="1200" baseline="0">
              <a:solidFill>
                <a:prstClr val="black">
                  <a:lumMod val="75000"/>
                  <a:lumOff val="25000"/>
                </a:prstClr>
              </a:solidFill>
              <a:latin typeface="+mn-lt"/>
              <a:ea typeface="+mn-ea"/>
              <a:cs typeface="+mn-cs"/>
            </a:defRPr>
          </a:pPr>
          <a:r>
            <a:rPr lang="en-US" altLang="zh-TW" sz="1200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35,033K</a:t>
          </a:r>
        </a:p>
      </cdr:txBody>
    </cdr:sp>
  </cdr:relSizeAnchor>
  <cdr:relSizeAnchor xmlns:cdr="http://schemas.openxmlformats.org/drawingml/2006/chartDrawing">
    <cdr:from>
      <cdr:x>0.34709</cdr:x>
      <cdr:y>0.48198</cdr:y>
    </cdr:from>
    <cdr:to>
      <cdr:x>0.49086</cdr:x>
      <cdr:y>0.59791</cdr:y>
    </cdr:to>
    <cdr:sp macro="" textlink="">
      <cdr:nvSpPr>
        <cdr:cNvPr id="8" name="矩形 7"/>
        <cdr:cNvSpPr/>
      </cdr:nvSpPr>
      <cdr:spPr>
        <a:xfrm xmlns:a="http://schemas.openxmlformats.org/drawingml/2006/main">
          <a:off x="3798811" y="2687237"/>
          <a:ext cx="1573517" cy="646356"/>
        </a:xfrm>
        <a:prstGeom xmlns:a="http://schemas.openxmlformats.org/drawingml/2006/main" prst="rect">
          <a:avLst/>
        </a:prstGeom>
        <a:ln xmlns:a="http://schemas.openxmlformats.org/drawingml/2006/main" w="57150">
          <a:solidFill>
            <a:srgbClr val="FFFF00"/>
          </a:solidFill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zh-TW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5pPr>
          <a:lvl6pPr marL="22860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6pPr>
          <a:lvl7pPr marL="27432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7pPr>
          <a:lvl8pPr marL="32004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8pPr>
          <a:lvl9pPr marL="36576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9pPr>
        </a:lstStyle>
        <a:p xmlns:a="http://schemas.openxmlformats.org/drawingml/2006/main">
          <a:r>
            <a:rPr lang="en-US" altLang="zh-TW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S(</a:t>
          </a:r>
          <a:r>
            <a:rPr lang="zh-TW" altLang="en-US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推廣中</a:t>
          </a:r>
          <a:r>
            <a:rPr lang="en-US" altLang="zh-TW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  <a:p xmlns:a="http://schemas.openxmlformats.org/drawingml/2006/main">
          <a:r>
            <a:rPr lang="zh-TW" altLang="en-US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寬緯                  </a:t>
          </a:r>
          <a:r>
            <a:rPr lang="en-US" altLang="zh-TW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160K</a:t>
          </a:r>
        </a:p>
        <a:p xmlns:a="http://schemas.openxmlformats.org/drawingml/2006/main">
          <a:r>
            <a:rPr lang="zh-TW" altLang="en-US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魔毒</a:t>
          </a:r>
          <a:r>
            <a:rPr lang="en-US" altLang="zh-TW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1</a:t>
          </a:r>
          <a:r>
            <a:rPr lang="zh-TW" altLang="en-US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            </a:t>
          </a:r>
          <a:r>
            <a:rPr lang="en-US" altLang="zh-TW" sz="1200" b="0" dirty="0">
              <a:latin typeface="微軟正黑體" panose="020B0604030504040204" pitchFamily="34" charset="-120"/>
              <a:ea typeface="微軟正黑體" panose="020B0604030504040204" pitchFamily="34" charset="-120"/>
            </a:rPr>
            <a:t>6,000K</a:t>
          </a:r>
        </a:p>
      </cdr:txBody>
    </cdr:sp>
  </cdr:relSizeAnchor>
  <cdr:relSizeAnchor xmlns:cdr="http://schemas.openxmlformats.org/drawingml/2006/chartDrawing">
    <cdr:from>
      <cdr:x>0.34884</cdr:x>
      <cdr:y>0.62233</cdr:y>
    </cdr:from>
    <cdr:to>
      <cdr:x>0.49261</cdr:x>
      <cdr:y>0.70513</cdr:y>
    </cdr:to>
    <cdr:sp macro="" textlink="">
      <cdr:nvSpPr>
        <cdr:cNvPr id="9" name="矩形 8"/>
        <cdr:cNvSpPr/>
      </cdr:nvSpPr>
      <cdr:spPr>
        <a:xfrm xmlns:a="http://schemas.openxmlformats.org/drawingml/2006/main">
          <a:off x="3817958" y="3469722"/>
          <a:ext cx="1573517" cy="461665"/>
        </a:xfrm>
        <a:prstGeom xmlns:a="http://schemas.openxmlformats.org/drawingml/2006/main" prst="rect">
          <a:avLst/>
        </a:prstGeom>
        <a:ln xmlns:a="http://schemas.openxmlformats.org/drawingml/2006/main" w="57150">
          <a:solidFill>
            <a:srgbClr val="92D050"/>
          </a:solidFill>
        </a:ln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zh-TW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5pPr>
          <a:lvl6pPr marL="22860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6pPr>
          <a:lvl7pPr marL="27432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7pPr>
          <a:lvl8pPr marL="32004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8pPr>
          <a:lvl9pPr marL="3657600" algn="l" defTabSz="914400" rtl="0" eaLnBrk="1" latinLnBrk="0" hangingPunct="1">
            <a:defRPr kumimoji="1" sz="3200" b="1" kern="1200">
              <a:solidFill>
                <a:schemeClr val="tx1"/>
              </a:solidFill>
              <a:latin typeface="Arial" panose="020B0604020202020204" pitchFamily="34" charset="0"/>
              <a:ea typeface="新細明體" panose="02020500000000000000" pitchFamily="18" charset="-120"/>
              <a:cs typeface="+mn-cs"/>
            </a:defRPr>
          </a:lvl9pPr>
        </a:lstStyle>
        <a:p xmlns:a="http://schemas.openxmlformats.org/drawingml/2006/main">
          <a:r>
            <a:rPr lang="en-US" altLang="zh-TW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S(</a:t>
          </a:r>
          <a:r>
            <a:rPr lang="zh-TW" altLang="en-US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可簽約</a:t>
          </a:r>
          <a:r>
            <a:rPr lang="en-US" altLang="zh-TW" sz="1200" b="1" dirty="0">
              <a:latin typeface="微軟正黑體" panose="020B0604030504040204" pitchFamily="34" charset="-120"/>
              <a:ea typeface="微軟正黑體" panose="020B0604030504040204" pitchFamily="34" charset="-120"/>
            </a:rPr>
            <a:t>)</a:t>
          </a:r>
        </a:p>
        <a:p xmlns:a="http://schemas.openxmlformats.org/drawingml/2006/main">
          <a:r>
            <a:rPr lang="zh-TW" altLang="en-US" sz="1200" dirty="0">
              <a:latin typeface="微軟正黑體" panose="020B0604030504040204" pitchFamily="34" charset="-120"/>
              <a:ea typeface="微軟正黑體" panose="020B0604030504040204" pitchFamily="34" charset="-120"/>
            </a:rPr>
            <a:t>無案源</a:t>
          </a:r>
          <a:endParaRPr lang="en-US" altLang="zh-TW" sz="1200" b="1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cdr:txBody>
    </cdr:sp>
  </cdr:relSizeAnchor>
  <cdr:relSizeAnchor xmlns:cdr="http://schemas.openxmlformats.org/drawingml/2006/chartDrawing">
    <cdr:from>
      <cdr:x>0.20452</cdr:x>
      <cdr:y>0.39829</cdr:y>
    </cdr:from>
    <cdr:to>
      <cdr:x>0.305</cdr:x>
      <cdr:y>0.5623</cdr:y>
    </cdr:to>
    <cdr:sp macro="" textlink="">
      <cdr:nvSpPr>
        <cdr:cNvPr id="4" name="文字方塊 3"/>
        <cdr:cNvSpPr txBox="1"/>
      </cdr:nvSpPr>
      <cdr:spPr>
        <a:xfrm xmlns:a="http://schemas.openxmlformats.org/drawingml/2006/main">
          <a:off x="1861241" y="2220619"/>
          <a:ext cx="914406" cy="9144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zh-TW" alt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>
            <a:lvl1pPr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805" y="0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>
            <a:lvl1pPr algn="r"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209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b" anchorCtr="0" compatLnSpc="1">
            <a:prstTxWarp prst="textNoShape">
              <a:avLst/>
            </a:prstTxWarp>
          </a:bodyPr>
          <a:lstStyle>
            <a:lvl1pPr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805" y="9432209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b" anchorCtr="0" compatLnSpc="1">
            <a:prstTxWarp prst="textNoShape">
              <a:avLst/>
            </a:prstTxWarp>
          </a:bodyPr>
          <a:lstStyle>
            <a:lvl1pPr algn="r"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CB91DCDE-5A58-4C3D-996E-BD1B25B4BDBC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922370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>
            <a:lvl1pPr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805" y="0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>
            <a:lvl1pPr algn="r"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106363" y="742950"/>
            <a:ext cx="662305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935" y="4716105"/>
            <a:ext cx="4985806" cy="4468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按一下以編輯母片文字樣式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209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b" anchorCtr="0" compatLnSpc="1">
            <a:prstTxWarp prst="textNoShape">
              <a:avLst/>
            </a:prstTxWarp>
          </a:bodyPr>
          <a:lstStyle>
            <a:lvl1pPr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805" y="9432209"/>
            <a:ext cx="2945870" cy="4960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731" tIns="45866" rIns="91731" bIns="45866" numCol="1" anchor="b" anchorCtr="0" compatLnSpc="1">
            <a:prstTxWarp prst="textNoShape">
              <a:avLst/>
            </a:prstTxWarp>
          </a:bodyPr>
          <a:lstStyle>
            <a:lvl1pPr algn="r" defTabSz="91732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F61BC97-980A-450C-A04C-16BC36E16F91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42056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06363" y="742950"/>
            <a:ext cx="6623050" cy="3725863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2503" fontAlgn="auto">
              <a:spcBef>
                <a:spcPts val="0"/>
              </a:spcBef>
              <a:spcAft>
                <a:spcPts val="0"/>
              </a:spcAft>
              <a:defRPr/>
            </a:pPr>
            <a:fld id="{44CE71AA-09F8-4FB5-8A13-288836B8A8A4}" type="slidenum">
              <a:rPr kumimoji="0" lang="zh-TW" altLang="en-US">
                <a:solidFill>
                  <a:prstClr val="black"/>
                </a:solidFill>
                <a:latin typeface="Calibri" panose="020F0502020204030204"/>
              </a:rPr>
              <a:pPr defTabSz="912503" fontAlgn="auto">
                <a:spcBef>
                  <a:spcPts val="0"/>
                </a:spcBef>
                <a:spcAft>
                  <a:spcPts val="0"/>
                </a:spcAft>
                <a:defRPr/>
              </a:pPr>
              <a:t>0</a:t>
            </a:fld>
            <a:endParaRPr kumimoji="0" lang="zh-TW" alt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8084283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06363" y="742950"/>
            <a:ext cx="6623050" cy="3725863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b="0" dirty="0"/>
              <a:t>衍生缺口：目標</a:t>
            </a:r>
            <a:r>
              <a:rPr lang="en-US" altLang="zh-TW" b="0" dirty="0"/>
              <a:t>38,706-A</a:t>
            </a:r>
            <a:r>
              <a:rPr lang="zh-TW" altLang="en-US" b="0" dirty="0"/>
              <a:t>組</a:t>
            </a:r>
            <a:r>
              <a:rPr lang="en-US" altLang="zh-TW" b="0" dirty="0"/>
              <a:t>(13,143</a:t>
            </a:r>
            <a:r>
              <a:rPr lang="zh-TW" altLang="en-US" b="0" dirty="0"/>
              <a:t>慧保</a:t>
            </a:r>
            <a:r>
              <a:rPr lang="en-US" altLang="zh-TW" b="0" dirty="0"/>
              <a:t>+22</a:t>
            </a:r>
            <a:r>
              <a:rPr lang="zh-TW" altLang="en-US" b="0" dirty="0"/>
              <a:t>智權</a:t>
            </a:r>
            <a:r>
              <a:rPr lang="en-US" altLang="zh-TW" b="0" dirty="0"/>
              <a:t>+3,501</a:t>
            </a:r>
            <a:r>
              <a:rPr lang="zh-TW" altLang="en-US" b="0" dirty="0"/>
              <a:t>豐趣</a:t>
            </a:r>
            <a:r>
              <a:rPr lang="en-US" altLang="zh-TW" b="0" dirty="0"/>
              <a:t>)-H(750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旳蔓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+2,000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資敏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+500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光田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+1500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群邁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+2500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丞瑋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+1500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昱誠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+1400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凌網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+300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欣技</a:t>
            </a:r>
            <a:r>
              <a:rPr lang="en-US" altLang="zh-TW" b="0" dirty="0"/>
              <a:t>)-S(1600</a:t>
            </a:r>
            <a:r>
              <a:rPr lang="zh-TW" altLang="en-US" b="0" dirty="0"/>
              <a:t>云泰</a:t>
            </a:r>
            <a:r>
              <a:rPr lang="en-US" altLang="zh-TW" b="0" dirty="0"/>
              <a:t>+286</a:t>
            </a:r>
            <a:r>
              <a:rPr lang="zh-TW" altLang="en-US" b="0" dirty="0"/>
              <a:t>大可</a:t>
            </a:r>
            <a:r>
              <a:rPr lang="en-US" altLang="zh-TW" b="0" dirty="0"/>
              <a:t>)-U(1,000</a:t>
            </a:r>
            <a:r>
              <a:rPr lang="zh-TW" altLang="en-US" b="0" dirty="0"/>
              <a:t>中基</a:t>
            </a:r>
            <a:r>
              <a:rPr lang="en-US" altLang="zh-TW" b="0" dirty="0"/>
              <a:t>+375</a:t>
            </a:r>
            <a:r>
              <a:rPr lang="zh-TW" altLang="en-US" b="0" dirty="0"/>
              <a:t>米特</a:t>
            </a:r>
            <a:r>
              <a:rPr lang="en-US" altLang="zh-TW" b="0" dirty="0"/>
              <a:t>+375</a:t>
            </a:r>
            <a:r>
              <a:rPr lang="zh-TW" altLang="en-US" b="0" dirty="0"/>
              <a:t>漢將</a:t>
            </a:r>
            <a:r>
              <a:rPr lang="en-US" altLang="zh-TW" b="0" dirty="0"/>
              <a:t>+1,000</a:t>
            </a:r>
            <a:r>
              <a:rPr lang="zh-TW" altLang="en-US" b="0" dirty="0"/>
              <a:t>鮮速</a:t>
            </a:r>
            <a:r>
              <a:rPr lang="en-US" altLang="zh-TW" b="0" dirty="0"/>
              <a:t>+1,000</a:t>
            </a:r>
            <a:r>
              <a:rPr lang="zh-TW" altLang="en-US" b="0" dirty="0"/>
              <a:t>漢錸</a:t>
            </a:r>
            <a:r>
              <a:rPr lang="en-US" altLang="zh-TW" b="0" dirty="0"/>
              <a:t>+1,500</a:t>
            </a:r>
            <a:r>
              <a:rPr lang="zh-TW" altLang="en-US" b="0" dirty="0"/>
              <a:t>威剛</a:t>
            </a:r>
            <a:r>
              <a:rPr lang="en-US" altLang="zh-TW" b="0" dirty="0"/>
              <a:t>+476</a:t>
            </a:r>
            <a:r>
              <a:rPr lang="zh-TW" altLang="en-US" b="0" dirty="0"/>
              <a:t>萬采</a:t>
            </a:r>
            <a:r>
              <a:rPr lang="en-US" altLang="zh-TW" b="0" dirty="0"/>
              <a:t>+1200</a:t>
            </a:r>
            <a:r>
              <a:rPr lang="zh-TW" altLang="en-US" b="0" dirty="0"/>
              <a:t>彩奕</a:t>
            </a:r>
            <a:r>
              <a:rPr lang="en-US" altLang="zh-TW" b="0" dirty="0"/>
              <a:t>+500</a:t>
            </a:r>
            <a:r>
              <a:rPr lang="zh-TW" altLang="en-US" b="0" dirty="0"/>
              <a:t>車博</a:t>
            </a:r>
            <a:r>
              <a:rPr lang="en-US" altLang="zh-TW" b="0" dirty="0"/>
              <a:t>+876</a:t>
            </a:r>
            <a:r>
              <a:rPr lang="zh-TW" altLang="en-US" b="0" dirty="0"/>
              <a:t>碩網</a:t>
            </a:r>
            <a:r>
              <a:rPr lang="en-US" altLang="zh-TW" b="0" dirty="0"/>
              <a:t>+500</a:t>
            </a:r>
            <a:r>
              <a:rPr lang="zh-TW" altLang="en-US" b="0" dirty="0"/>
              <a:t>萬州通</a:t>
            </a:r>
            <a:r>
              <a:rPr lang="en-US" altLang="zh-TW" b="0" dirty="0"/>
              <a:t>)=902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lang="en-US" altLang="zh-TW" b="0" dirty="0"/>
              <a:t>H</a:t>
            </a:r>
            <a:r>
              <a:rPr lang="zh-TW" altLang="en-US" b="0" dirty="0"/>
              <a:t>組高齡</a:t>
            </a:r>
            <a:r>
              <a:rPr lang="en-US" altLang="zh-TW" b="0" dirty="0"/>
              <a:t>8</a:t>
            </a:r>
            <a:r>
              <a:rPr lang="zh-TW" altLang="en-US" b="0" dirty="0"/>
              <a:t>案</a:t>
            </a:r>
            <a:r>
              <a:rPr lang="en-US" altLang="zh-TW" b="0" dirty="0"/>
              <a:t>=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芝程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1,430K+H000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榮騰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95K+H000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翔星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95K+H000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愛力思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95K+H200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鴻鼎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)95K+H200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知多思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)95K+H200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智齡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)95K+H100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合進製麵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zh-TW" altLang="en-US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高齡</a:t>
            </a:r>
            <a:r>
              <a:rPr kumimoji="0" lang="en-US" altLang="zh-TW" sz="1200" b="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)95K=2,095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TW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2304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2304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78581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B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組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530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共識：</a:t>
            </a:r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努力中：成案率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0~59%-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初洽、業科案未送件</a:t>
            </a:r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推廣中：成案率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60~80%-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已啟動議約動作、金額達共識、業科已送件未審查</a:t>
            </a:r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可簽約：成案率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81~99%-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洽案系統成本訂價送簽或法務議約完成或用印簽辦中、業科審查通過</a:t>
            </a:r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US" altLang="zh-TW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H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組推廣中高齡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(8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案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)=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芝程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1430+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榮騰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95+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翔星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95+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愛力思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95+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鴻鼎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95+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知多思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95+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智齡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95+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合進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95=2095</a:t>
            </a:r>
            <a:b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</a:b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H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組其他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=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順盈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300+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台網學會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388=688</a:t>
            </a:r>
          </a:p>
          <a:p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U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組其他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小額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=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全台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720+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銳馳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360+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全虹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457+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大昌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445+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威剛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115+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邦士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476+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漢將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375+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米特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375+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中華機械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158+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新竹物流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590+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中基興業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1000+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鮮速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1000+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家福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1176+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商研院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986+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家福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1260+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聯億通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200+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彩奕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1200+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商研院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1333+(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小額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4281)=16,507</a:t>
            </a:r>
          </a:p>
          <a:p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S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組其他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小額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=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遠傳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143+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高齡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2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案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190+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行政處委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770+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雙葉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952+</a:t>
            </a:r>
            <a:r>
              <a:rPr lang="zh-TW" altLang="en-US" dirty="0">
                <a:latin typeface="PMingLiU" panose="02020500000000000000" pitchFamily="18" charset="-120"/>
                <a:ea typeface="PMingLiU" panose="02020500000000000000" pitchFamily="18" charset="-120"/>
              </a:rPr>
              <a:t>小額</a:t>
            </a:r>
            <a:r>
              <a:rPr lang="en-US" altLang="zh-TW" dirty="0">
                <a:latin typeface="PMingLiU" panose="02020500000000000000" pitchFamily="18" charset="-120"/>
                <a:ea typeface="PMingLiU" panose="02020500000000000000" pitchFamily="18" charset="-120"/>
              </a:rPr>
              <a:t>1,630=3,685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13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13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1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93417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A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：智權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22K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、慧保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12,000K(9,720K-6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月、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2,280K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-8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、豐趣股權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(3,501K-8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</a:p>
          <a:p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H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：晉弘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600K(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已現況結案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、資敏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(2,000K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-9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、丞瑋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(100K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-10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月、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2,400K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-12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、旳蔓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(750K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-12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、光田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(500K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-11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、群邁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(300K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專利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-11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月、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1,200K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-12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、凌網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(1,500K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專利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-11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、欣技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(300K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-11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</a:p>
          <a:p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S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：云泰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(500K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專利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-5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月、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1,100K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-10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、大可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(286K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-10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、泰沂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1,500K(backlog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-12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月，待業科結果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</a:p>
          <a:p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U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：中基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1,000K(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-6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、鮮速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1,000K(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-7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、彩奕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1,200K(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專利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3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件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-10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、漢將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375K(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-11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、米特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(1)1,000K(backlog-11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、米特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(2)375K(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-11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、華威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500K(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專利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-11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、漢錸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1,000K(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-12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、萬采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476K(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-12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、威剛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1,500K(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-12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月，計畫規劃中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、車博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500K(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-12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、碩網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876K(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-12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、萬州通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500K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、數偉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500K(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技術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-12</a:t>
            </a:r>
            <a:r>
              <a:rPr lang="zh-TW" altLang="en-US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月</a:t>
            </a:r>
            <a:r>
              <a:rPr lang="en-US" altLang="zh-TW" sz="1800" b="0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新細明體" panose="02020500000000000000" pitchFamily="18" charset="-120"/>
              </a:rPr>
              <a:t>)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61BC97-980A-450C-A04C-16BC36E16F91}" type="slidenum">
              <a:rPr lang="zh-TW" altLang="en-US" smtClean="0"/>
              <a:pPr>
                <a:defRPr/>
              </a:pPr>
              <a:t>4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56715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61BC97-980A-450C-A04C-16BC36E16F91}" type="slidenum">
              <a:rPr lang="zh-TW" altLang="en-US" smtClean="0"/>
              <a:pPr>
                <a:defRPr/>
              </a:pPr>
              <a:t>5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867814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F61BC97-980A-450C-A04C-16BC36E16F91}" type="slidenum">
              <a:rPr lang="zh-TW" altLang="en-US" smtClean="0"/>
              <a:pPr>
                <a:defRPr/>
              </a:pPr>
              <a:t>6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352692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microsoft.com/office/2007/relationships/hdphoto" Target="NULL"/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A6803-1258-4500-B9E1-21C009BBB319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266121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xfrm>
            <a:off x="-10789" y="6391285"/>
            <a:ext cx="8128000" cy="238125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dirty="0">
              <a:solidFill>
                <a:prstClr val="black"/>
              </a:solidFill>
              <a:ea typeface="標楷體"/>
            </a:endParaRPr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8999" y="3866592"/>
            <a:ext cx="3683001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11638848" y="6618289"/>
            <a:ext cx="553156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601134" y="1285592"/>
            <a:ext cx="11159067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1133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568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D1BA6-A525-4294-9821-88548ADF96C9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632367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10" y="308093"/>
            <a:ext cx="11317110" cy="6143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3" y="1090246"/>
            <a:ext cx="11324491" cy="5249007"/>
          </a:xfrm>
        </p:spPr>
        <p:txBody>
          <a:bodyPr/>
          <a:lstStyle>
            <a:lvl1pPr marL="273050" indent="-273050"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23888" indent="-350838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896938" indent="-273050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169988" indent="-273050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  <a:endParaRPr lang="en-US" altLang="zh-TW" dirty="0"/>
          </a:p>
          <a:p>
            <a:pPr lvl="3"/>
            <a:r>
              <a:rPr lang="zh-TW" altLang="en-US" dirty="0"/>
              <a:t>第四層</a:t>
            </a:r>
            <a:endParaRPr lang="en-US" altLang="zh-TW" dirty="0"/>
          </a:p>
          <a:p>
            <a:pPr lvl="4"/>
            <a:endParaRPr lang="zh-TW" altLang="en-US" dirty="0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106F1-D6D8-4C2C-8EF2-88335AB5729B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28821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A6803-1258-4500-B9E1-21C009BBB319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322576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981075"/>
            <a:ext cx="10972800" cy="5145088"/>
          </a:xfrm>
        </p:spPr>
        <p:txBody>
          <a:bodyPr/>
          <a:lstStyle>
            <a:lvl1pPr marL="342900" indent="-342900">
              <a:buClr>
                <a:srgbClr val="0070C0"/>
              </a:buClr>
              <a:buFont typeface="Wingdings" panose="05000000000000000000" pitchFamily="2" charset="2"/>
              <a:buChar char="n"/>
              <a:defRPr>
                <a:solidFill>
                  <a:srgbClr val="0070C0"/>
                </a:solidFill>
              </a:defRPr>
            </a:lvl1pPr>
            <a:lvl2pPr marL="742950" indent="-285750">
              <a:buFont typeface="Times New Roman" panose="02020603050405020304" pitchFamily="18" charset="0"/>
              <a:buChar char="−"/>
              <a:defRPr>
                <a:solidFill>
                  <a:schemeClr val="tx1"/>
                </a:solidFill>
              </a:defRPr>
            </a:lvl2pPr>
            <a:lvl3pPr>
              <a:buClrTx/>
              <a:defRPr/>
            </a:lvl3pPr>
            <a:lvl4pPr marL="1600200" indent="-228600">
              <a:buClrTx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7E655-DAE8-4669-B92D-FD48184271D6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4478559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48DF3-ED32-4F6A-BBCC-17369A789E6B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488607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609600" y="981075"/>
            <a:ext cx="10972800" cy="5145088"/>
          </a:xfrm>
        </p:spPr>
        <p:txBody>
          <a:bodyPr/>
          <a:lstStyle/>
          <a:p>
            <a:pPr lvl="0"/>
            <a:r>
              <a:rPr lang="zh-TW" altLang="en-US" noProof="0"/>
              <a:t>按一下圖示以新增表格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69A20-C649-4E22-B939-459D767EC0C2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463943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09604" y="981075"/>
            <a:ext cx="5392617" cy="51450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6189784" y="981075"/>
            <a:ext cx="5392617" cy="249555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6189784" y="3629025"/>
            <a:ext cx="5392617" cy="24971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BD449-3FB3-4359-8181-59F43F51AEB5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567278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592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C5E77-19A4-450D-BF8F-14FF4CBC5F20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2446866" y="6958013"/>
            <a:ext cx="1219200" cy="9144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243305072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4" y="981075"/>
            <a:ext cx="5392617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89784" y="981075"/>
            <a:ext cx="5392617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22D9B-9815-454A-B368-9C3759B0F2C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26730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600" y="981075"/>
            <a:ext cx="10972800" cy="5145088"/>
          </a:xfrm>
        </p:spPr>
        <p:txBody>
          <a:bodyPr/>
          <a:lstStyle>
            <a:lvl1pPr marL="342900" indent="-342900">
              <a:buClr>
                <a:srgbClr val="0070C0"/>
              </a:buClr>
              <a:buFont typeface="Wingdings" panose="05000000000000000000" pitchFamily="2" charset="2"/>
              <a:buChar char="n"/>
              <a:defRPr>
                <a:solidFill>
                  <a:srgbClr val="0070C0"/>
                </a:solidFill>
              </a:defRPr>
            </a:lvl1pPr>
            <a:lvl2pPr marL="742950" indent="-285750">
              <a:buFont typeface="Times New Roman" panose="02020603050405020304" pitchFamily="18" charset="0"/>
              <a:buChar char="−"/>
              <a:defRPr>
                <a:solidFill>
                  <a:schemeClr val="tx1"/>
                </a:solidFill>
              </a:defRPr>
            </a:lvl2pPr>
            <a:lvl3pPr>
              <a:buClrTx/>
              <a:defRPr/>
            </a:lvl3pPr>
            <a:lvl4pPr marL="1600200" indent="-228600">
              <a:buClrTx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7E655-DAE8-4669-B92D-FD48184271D6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40380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609600" y="167"/>
            <a:ext cx="10972800" cy="61261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A5D7E-62A7-4A42-9334-9F9C1521178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656761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08800"/>
            <a:ext cx="12192000" cy="1008000"/>
          </a:xfrm>
        </p:spPr>
        <p:txBody>
          <a:bodyPr>
            <a:noAutofit/>
          </a:bodyPr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3"/>
          </p:nvPr>
        </p:nvSpPr>
        <p:spPr>
          <a:xfrm>
            <a:off x="96001" y="6650298"/>
            <a:ext cx="4415963" cy="188641"/>
          </a:xfrm>
        </p:spPr>
        <p:txBody>
          <a:bodyPr lIns="0" tIns="0" rIns="0" bIns="0" anchor="ctr">
            <a:normAutofit/>
          </a:bodyPr>
          <a:lstStyle>
            <a:lvl1pPr marL="0" indent="0">
              <a:buFontTx/>
              <a:buNone/>
              <a:defRPr sz="1200" b="0" i="0">
                <a:solidFill>
                  <a:schemeClr val="tx1"/>
                </a:solidFill>
              </a:defRPr>
            </a:lvl1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4"/>
          </p:nvPr>
        </p:nvSpPr>
        <p:spPr>
          <a:xfrm>
            <a:off x="11703055" y="6624646"/>
            <a:ext cx="493183" cy="261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1A083-72DE-4D07-8C93-533EFE1F291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201987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xfrm>
            <a:off x="-10789" y="6391285"/>
            <a:ext cx="8128000" cy="238125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dirty="0">
              <a:solidFill>
                <a:prstClr val="black"/>
              </a:solidFill>
              <a:ea typeface="標楷體"/>
            </a:endParaRPr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8999" y="3866592"/>
            <a:ext cx="3683001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11638848" y="6618289"/>
            <a:ext cx="553156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601134" y="1285592"/>
            <a:ext cx="11159067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0288702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568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D1BA6-A525-4294-9821-88548ADF96C9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551209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10" y="308093"/>
            <a:ext cx="11317110" cy="6143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3" y="1090246"/>
            <a:ext cx="11324491" cy="5249007"/>
          </a:xfrm>
        </p:spPr>
        <p:txBody>
          <a:bodyPr/>
          <a:lstStyle>
            <a:lvl1pPr marL="273050" indent="-273050"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23888" indent="-350838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896938" indent="-273050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169988" indent="-273050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  <a:endParaRPr lang="en-US" altLang="zh-TW" dirty="0"/>
          </a:p>
          <a:p>
            <a:pPr lvl="3"/>
            <a:r>
              <a:rPr lang="zh-TW" altLang="en-US" dirty="0"/>
              <a:t>第四層</a:t>
            </a:r>
            <a:endParaRPr lang="en-US" altLang="zh-TW" dirty="0"/>
          </a:p>
          <a:p>
            <a:pPr lvl="4"/>
            <a:endParaRPr lang="zh-TW" altLang="en-US" dirty="0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106F1-D6D8-4C2C-8EF2-88335AB5729B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8996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48DF3-ED32-4F6A-BBCC-17369A789E6B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9780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609600" y="981075"/>
            <a:ext cx="10972800" cy="5145088"/>
          </a:xfrm>
        </p:spPr>
        <p:txBody>
          <a:bodyPr/>
          <a:lstStyle/>
          <a:p>
            <a:pPr lvl="0"/>
            <a:r>
              <a:rPr lang="zh-TW" altLang="en-US" noProof="0"/>
              <a:t>按一下圖示以新增表格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69A20-C649-4E22-B939-459D767EC0C2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015684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609604" y="981075"/>
            <a:ext cx="5392617" cy="51450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6189784" y="981075"/>
            <a:ext cx="5392617" cy="249555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6189784" y="3629025"/>
            <a:ext cx="5392617" cy="24971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BD449-3FB3-4359-8181-59F43F51AEB5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096965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30592"/>
            <a:ext cx="103632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C5E77-19A4-450D-BF8F-14FF4CBC5F20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2446866" y="6958013"/>
            <a:ext cx="1219200" cy="9144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587072196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167"/>
            <a:ext cx="109728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09604" y="981075"/>
            <a:ext cx="5392617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89784" y="981075"/>
            <a:ext cx="5392617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22D9B-9815-454A-B368-9C3759B0F2C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97222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609600" y="167"/>
            <a:ext cx="10972800" cy="61261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>
              <a:solidFill>
                <a:prstClr val="black"/>
              </a:solidFill>
              <a:latin typeface="Arial"/>
              <a:ea typeface="標楷體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A5D7E-62A7-4A42-9334-9F9C1521178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587335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08800"/>
            <a:ext cx="12192000" cy="1008000"/>
          </a:xfrm>
        </p:spPr>
        <p:txBody>
          <a:bodyPr>
            <a:noAutofit/>
          </a:bodyPr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3"/>
          </p:nvPr>
        </p:nvSpPr>
        <p:spPr>
          <a:xfrm>
            <a:off x="96001" y="6650298"/>
            <a:ext cx="4415963" cy="188641"/>
          </a:xfrm>
        </p:spPr>
        <p:txBody>
          <a:bodyPr lIns="0" tIns="0" rIns="0" bIns="0" anchor="ctr">
            <a:normAutofit/>
          </a:bodyPr>
          <a:lstStyle>
            <a:lvl1pPr marL="0" indent="0">
              <a:buFontTx/>
              <a:buNone/>
              <a:defRPr sz="1200" b="0" i="0">
                <a:solidFill>
                  <a:schemeClr val="tx1"/>
                </a:solidFill>
              </a:defRPr>
            </a:lvl1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4"/>
          </p:nvPr>
        </p:nvSpPr>
        <p:spPr>
          <a:xfrm>
            <a:off x="11703055" y="6624646"/>
            <a:ext cx="493183" cy="261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1A083-72DE-4D07-8C93-533EFE1F291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6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-1"/>
            <a:ext cx="10972800" cy="74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858414"/>
            <a:ext cx="10972800" cy="5267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TW" altLang="en-US" dirty="0"/>
              <a:t>按一下以編輯母片文字樣式</a:t>
            </a:r>
          </a:p>
          <a:p>
            <a:pPr marL="742950" lvl="1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Font typeface="Times New Roman" panose="02020603050405020304" pitchFamily="18" charset="0"/>
              <a:buChar char="−"/>
            </a:pPr>
            <a:r>
              <a:rPr lang="zh-TW" altLang="en-US" dirty="0"/>
              <a:t>第二層</a:t>
            </a:r>
          </a:p>
          <a:p>
            <a:pPr marL="1143000" lvl="2" indent="-228600" algn="l" rtl="0" fontAlgn="base">
              <a:spcBef>
                <a:spcPct val="20000"/>
              </a:spcBef>
              <a:spcAft>
                <a:spcPct val="0"/>
              </a:spcAft>
              <a:buClrTx/>
              <a:buChar char="•"/>
            </a:pPr>
            <a:r>
              <a:rPr lang="zh-TW" altLang="en-US" dirty="0"/>
              <a:t>第三層</a:t>
            </a:r>
          </a:p>
          <a:p>
            <a:pPr marL="1600200" lvl="3" indent="-228600" algn="l" rtl="0" fontAlgn="base">
              <a:spcBef>
                <a:spcPct val="2000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ü"/>
            </a:pPr>
            <a:r>
              <a:rPr lang="zh-TW" altLang="en-US" dirty="0"/>
              <a:t>第四層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572250"/>
            <a:ext cx="2844800" cy="2857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bg1"/>
                </a:solidFill>
                <a:latin typeface="Arial" charset="0"/>
                <a:ea typeface="標楷體" pitchFamily="65" charset="-120"/>
              </a:defRPr>
            </a:lvl1pPr>
          </a:lstStyle>
          <a:p>
            <a:pPr eaLnBrk="1" hangingPunct="1">
              <a:defRPr/>
            </a:pPr>
            <a:fld id="{91BE293A-6A1F-4831-BE90-2C938A019D4C}" type="slidenum">
              <a:rPr lang="zh-TW" altLang="en-US" b="0">
                <a:solidFill>
                  <a:prstClr val="white"/>
                </a:solidFill>
              </a:rPr>
              <a:pPr eaLnBrk="1" hangingPunct="1">
                <a:defRPr/>
              </a:pPr>
              <a:t>‹#›</a:t>
            </a:fld>
            <a:endParaRPr lang="zh-TW" altLang="en-US" b="0">
              <a:solidFill>
                <a:prstClr val="white"/>
              </a:solidFill>
            </a:endParaRPr>
          </a:p>
        </p:txBody>
      </p:sp>
      <p:sp>
        <p:nvSpPr>
          <p:cNvPr id="1030" name="Rectangle 42"/>
          <p:cNvSpPr>
            <a:spLocks noChangeArrowheads="1"/>
          </p:cNvSpPr>
          <p:nvPr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>
            <a:noFill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 b="0">
              <a:solidFill>
                <a:prstClr val="black"/>
              </a:solidFill>
              <a:latin typeface="Times New Roman" pitchFamily="18" charset="0"/>
              <a:ea typeface="標楷體"/>
            </a:endParaRPr>
          </a:p>
        </p:txBody>
      </p:sp>
      <p:sp>
        <p:nvSpPr>
          <p:cNvPr id="1031" name="Rectangle 47"/>
          <p:cNvSpPr>
            <a:spLocks noChangeArrowheads="1"/>
          </p:cNvSpPr>
          <p:nvPr/>
        </p:nvSpPr>
        <p:spPr bwMode="auto">
          <a:xfrm>
            <a:off x="11489268" y="6619883"/>
            <a:ext cx="702734" cy="238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 eaLnBrk="1" fontAlgn="ctr" hangingPunct="1">
              <a:spcBef>
                <a:spcPts val="0"/>
              </a:spcBef>
              <a:spcAft>
                <a:spcPts val="0"/>
              </a:spcAft>
              <a:defRPr/>
            </a:pPr>
            <a:fld id="{5D1D1E38-F1E3-468F-BEA2-CDBA51F78C5E}" type="slidenum">
              <a:rPr kumimoji="0" lang="en-US" altLang="zh-TW" sz="1200" b="0">
                <a:solidFill>
                  <a:prstClr val="white"/>
                </a:solidFill>
                <a:latin typeface="Arial"/>
                <a:ea typeface="標楷體"/>
              </a:rPr>
              <a:pPr algn="r" eaLnBrk="1" fontAlgn="ctr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en-US" altLang="zh-TW" sz="1200" b="0">
              <a:solidFill>
                <a:prstClr val="white"/>
              </a:solidFill>
              <a:latin typeface="Arial"/>
              <a:ea typeface="標楷體"/>
            </a:endParaRPr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1" y="6504265"/>
            <a:ext cx="10896533" cy="369332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lvl1pPr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9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工業技術研究院    </a:t>
            </a:r>
            <a:r>
              <a:rPr lang="en-US" altLang="zh-TW" sz="9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│ ITRI  COPYRIGHT</a:t>
            </a:r>
            <a:r>
              <a:rPr lang="en-US" altLang="zh-TW" sz="18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endParaRPr lang="zh-TW" altLang="en-US" sz="1800" b="0" dirty="0">
              <a:solidFill>
                <a:prstClr val="white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012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  <p:sldLayoutId id="2147483780" r:id="rId12"/>
  </p:sldLayoutIdLst>
  <p:transition/>
  <p:hf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+mj-ea"/>
          <a:cs typeface="標楷體" charset="0"/>
        </a:defRPr>
      </a:lvl1pPr>
      <a:lvl2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2pPr>
      <a:lvl3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3pPr>
      <a:lvl4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4pPr>
      <a:lvl5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lang="zh-TW" altLang="en-US" sz="2400" b="1" dirty="0" smtClean="0">
          <a:solidFill>
            <a:srgbClr val="0070C0"/>
          </a:solidFill>
          <a:latin typeface="Calibri" pitchFamily="34" charset="0"/>
          <a:ea typeface="+mn-ea"/>
          <a:cs typeface="Calibri" pitchFamily="34" charset="0"/>
        </a:defRPr>
      </a:lvl1pPr>
      <a:lvl2pPr marL="627063" indent="-285750" algn="l" rtl="0" fontAlgn="base">
        <a:spcBef>
          <a:spcPct val="20000"/>
        </a:spcBef>
        <a:spcAft>
          <a:spcPct val="0"/>
        </a:spcAft>
        <a:buClr>
          <a:srgbClr val="008000"/>
        </a:buClr>
        <a:buFont typeface="Wingdings" pitchFamily="2" charset="2"/>
        <a:buChar char="ü"/>
        <a:defRPr kumimoji="1" lang="zh-TW" altLang="en-US" sz="2000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Char char="•"/>
        <a:defRPr kumimoji="1" lang="zh-TW" altLang="en-US" sz="1800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CC00FF"/>
        </a:buClr>
        <a:buFont typeface="Wingdings" pitchFamily="2" charset="2"/>
        <a:buChar char="p"/>
        <a:defRPr kumimoji="1" lang="zh-TW" altLang="en-US" sz="1600" b="0" dirty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sz="2000">
          <a:solidFill>
            <a:schemeClr val="tx1"/>
          </a:solidFill>
          <a:latin typeface="+mn-lt"/>
          <a:ea typeface="+mn-ea"/>
          <a:cs typeface="標楷體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-1"/>
            <a:ext cx="10972800" cy="74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858414"/>
            <a:ext cx="10972800" cy="5267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TW" altLang="en-US" dirty="0"/>
              <a:t>按一下以編輯母片文字樣式</a:t>
            </a:r>
          </a:p>
          <a:p>
            <a:pPr marL="742950" lvl="1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Font typeface="Times New Roman" panose="02020603050405020304" pitchFamily="18" charset="0"/>
              <a:buChar char="−"/>
            </a:pPr>
            <a:r>
              <a:rPr lang="zh-TW" altLang="en-US" dirty="0"/>
              <a:t>第二層</a:t>
            </a:r>
          </a:p>
          <a:p>
            <a:pPr marL="1143000" lvl="2" indent="-228600" algn="l" rtl="0" fontAlgn="base">
              <a:spcBef>
                <a:spcPct val="20000"/>
              </a:spcBef>
              <a:spcAft>
                <a:spcPct val="0"/>
              </a:spcAft>
              <a:buClrTx/>
              <a:buChar char="•"/>
            </a:pPr>
            <a:r>
              <a:rPr lang="zh-TW" altLang="en-US" dirty="0"/>
              <a:t>第三層</a:t>
            </a:r>
          </a:p>
          <a:p>
            <a:pPr marL="1600200" lvl="3" indent="-228600" algn="l" rtl="0" fontAlgn="base">
              <a:spcBef>
                <a:spcPct val="2000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ü"/>
            </a:pPr>
            <a:r>
              <a:rPr lang="zh-TW" altLang="en-US" dirty="0"/>
              <a:t>第四層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347200" y="6572250"/>
            <a:ext cx="2844800" cy="2857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bg1"/>
                </a:solidFill>
                <a:latin typeface="Arial" charset="0"/>
                <a:ea typeface="標楷體" pitchFamily="65" charset="-120"/>
              </a:defRPr>
            </a:lvl1pPr>
          </a:lstStyle>
          <a:p>
            <a:pPr eaLnBrk="1" hangingPunct="1">
              <a:defRPr/>
            </a:pPr>
            <a:fld id="{91BE293A-6A1F-4831-BE90-2C938A019D4C}" type="slidenum">
              <a:rPr lang="zh-TW" altLang="en-US" b="0">
                <a:solidFill>
                  <a:prstClr val="white"/>
                </a:solidFill>
              </a:rPr>
              <a:pPr eaLnBrk="1" hangingPunct="1">
                <a:defRPr/>
              </a:pPr>
              <a:t>‹#›</a:t>
            </a:fld>
            <a:endParaRPr lang="zh-TW" altLang="en-US" b="0">
              <a:solidFill>
                <a:prstClr val="white"/>
              </a:solidFill>
            </a:endParaRPr>
          </a:p>
        </p:txBody>
      </p:sp>
      <p:sp>
        <p:nvSpPr>
          <p:cNvPr id="1030" name="Rectangle 42"/>
          <p:cNvSpPr>
            <a:spLocks noChangeArrowheads="1"/>
          </p:cNvSpPr>
          <p:nvPr/>
        </p:nvSpPr>
        <p:spPr bwMode="auto">
          <a:xfrm>
            <a:off x="0" y="6618288"/>
            <a:ext cx="12192000" cy="239712"/>
          </a:xfrm>
          <a:prstGeom prst="rect">
            <a:avLst/>
          </a:prstGeom>
          <a:solidFill>
            <a:srgbClr val="009FE2"/>
          </a:solidFill>
          <a:ln>
            <a:noFill/>
          </a:ln>
        </p:spPr>
        <p:txBody>
          <a:bodyPr wrap="none"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 b="0">
              <a:solidFill>
                <a:prstClr val="black"/>
              </a:solidFill>
              <a:latin typeface="Times New Roman" pitchFamily="18" charset="0"/>
              <a:ea typeface="標楷體"/>
            </a:endParaRPr>
          </a:p>
        </p:txBody>
      </p:sp>
      <p:sp>
        <p:nvSpPr>
          <p:cNvPr id="1031" name="Rectangle 47"/>
          <p:cNvSpPr>
            <a:spLocks noChangeArrowheads="1"/>
          </p:cNvSpPr>
          <p:nvPr/>
        </p:nvSpPr>
        <p:spPr bwMode="auto">
          <a:xfrm>
            <a:off x="11489268" y="6619883"/>
            <a:ext cx="702734" cy="238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 eaLnBrk="1" fontAlgn="ctr" hangingPunct="1">
              <a:spcBef>
                <a:spcPts val="0"/>
              </a:spcBef>
              <a:spcAft>
                <a:spcPts val="0"/>
              </a:spcAft>
              <a:defRPr/>
            </a:pPr>
            <a:fld id="{5D1D1E38-F1E3-468F-BEA2-CDBA51F78C5E}" type="slidenum">
              <a:rPr kumimoji="0" lang="en-US" altLang="zh-TW" sz="1200" b="0">
                <a:solidFill>
                  <a:prstClr val="white"/>
                </a:solidFill>
                <a:latin typeface="Arial"/>
                <a:ea typeface="標楷體"/>
              </a:rPr>
              <a:pPr algn="r" eaLnBrk="1" fontAlgn="ctr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en-US" altLang="zh-TW" sz="1200" b="0">
              <a:solidFill>
                <a:prstClr val="white"/>
              </a:solidFill>
              <a:latin typeface="Arial"/>
              <a:ea typeface="標楷體"/>
            </a:endParaRPr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1" y="6504265"/>
            <a:ext cx="10896533" cy="369332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lvl1pPr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9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工業技術研究院    </a:t>
            </a:r>
            <a:r>
              <a:rPr lang="en-US" altLang="zh-TW" sz="9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│ ITRI  COPYRIGHT</a:t>
            </a:r>
            <a:r>
              <a:rPr lang="en-US" altLang="zh-TW" sz="1800" b="0" dirty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endParaRPr lang="zh-TW" altLang="en-US" sz="1800" b="0" dirty="0">
              <a:solidFill>
                <a:prstClr val="white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pic>
        <p:nvPicPr>
          <p:cNvPr id="1033" name="圖片 11" descr="irti40_logo.png"/>
          <p:cNvPicPr>
            <a:picLocks noChangeAspect="1"/>
          </p:cNvPicPr>
          <p:nvPr/>
        </p:nvPicPr>
        <p:blipFill rotWithShape="1">
          <a:blip r:embed="rId14"/>
          <a:srcRect r="31073"/>
          <a:stretch/>
        </p:blipFill>
        <p:spPr bwMode="auto">
          <a:xfrm>
            <a:off x="16934" y="-7938"/>
            <a:ext cx="1950608" cy="50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1781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  <p:sldLayoutId id="2147483793" r:id="rId12"/>
  </p:sldLayoutIdLst>
  <p:transition/>
  <p:hf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+mj-ea"/>
          <a:cs typeface="標楷體" charset="0"/>
        </a:defRPr>
      </a:lvl1pPr>
      <a:lvl2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2pPr>
      <a:lvl3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3pPr>
      <a:lvl4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4pPr>
      <a:lvl5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lang="zh-TW" altLang="en-US" sz="2400" b="1" dirty="0" smtClean="0">
          <a:solidFill>
            <a:srgbClr val="0070C0"/>
          </a:solidFill>
          <a:latin typeface="Calibri" pitchFamily="34" charset="0"/>
          <a:ea typeface="+mn-ea"/>
          <a:cs typeface="Calibri" pitchFamily="34" charset="0"/>
        </a:defRPr>
      </a:lvl1pPr>
      <a:lvl2pPr marL="627063" indent="-285750" algn="l" rtl="0" fontAlgn="base">
        <a:spcBef>
          <a:spcPct val="20000"/>
        </a:spcBef>
        <a:spcAft>
          <a:spcPct val="0"/>
        </a:spcAft>
        <a:buClr>
          <a:srgbClr val="008000"/>
        </a:buClr>
        <a:buFont typeface="Wingdings" pitchFamily="2" charset="2"/>
        <a:buChar char="ü"/>
        <a:defRPr kumimoji="1" lang="zh-TW" altLang="en-US" sz="2000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Char char="•"/>
        <a:defRPr kumimoji="1" lang="zh-TW" altLang="en-US" sz="1800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CC00FF"/>
        </a:buClr>
        <a:buFont typeface="Wingdings" pitchFamily="2" charset="2"/>
        <a:buChar char="p"/>
        <a:defRPr kumimoji="1" lang="zh-TW" altLang="en-US" sz="1600" b="0" dirty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sz="2000">
          <a:solidFill>
            <a:schemeClr val="tx1"/>
          </a:solidFill>
          <a:latin typeface="+mn-lt"/>
          <a:ea typeface="+mn-ea"/>
          <a:cs typeface="標楷體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639618" y="1628800"/>
            <a:ext cx="6858001" cy="1513898"/>
          </a:xfrm>
          <a:prstGeom prst="rect">
            <a:avLst/>
          </a:prstGeom>
          <a:noFill/>
          <a:ln>
            <a:noFill/>
          </a:ln>
        </p:spPr>
        <p:txBody>
          <a:bodyPr lIns="71837" tIns="35918" rIns="71837" bIns="35918" anchor="ctr"/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新細明體" pitchFamily="18" charset="-120"/>
              </a:defRPr>
            </a:lvl9pPr>
          </a:lstStyle>
          <a:p>
            <a:pPr algn="ctr" eaLnBrk="1" hangingPunct="1">
              <a:lnSpc>
                <a:spcPct val="120000"/>
              </a:lnSpc>
              <a:defRPr/>
            </a:pPr>
            <a:r>
              <a:rPr lang="zh-TW" altLang="en-US" sz="3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charset="0"/>
              </a:rPr>
              <a:t>服科中心  </a:t>
            </a:r>
            <a:endParaRPr lang="en-US" altLang="zh-TW" sz="3400" b="1" dirty="0">
              <a:latin typeface="微軟正黑體" panose="020B0604030504040204" pitchFamily="34" charset="-120"/>
              <a:ea typeface="微軟正黑體" panose="020B0604030504040204" pitchFamily="34" charset="-120"/>
              <a:cs typeface="Arial" charset="0"/>
            </a:endParaRPr>
          </a:p>
          <a:p>
            <a:pPr algn="ctr" eaLnBrk="1" hangingPunct="1">
              <a:lnSpc>
                <a:spcPct val="120000"/>
              </a:lnSpc>
              <a:defRPr/>
            </a:pPr>
            <a:r>
              <a:rPr lang="zh-TW" altLang="en-US" sz="3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Arial" charset="0"/>
              </a:rPr>
              <a:t>推廣業務報告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516948" y="4977476"/>
            <a:ext cx="9161252" cy="1112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71837" tIns="35918" rIns="71837" bIns="35918">
            <a:spAutoFit/>
          </a:bodyPr>
          <a:lstStyle/>
          <a:p>
            <a:pPr algn="ctr" defTabSz="717947" eaLnBrk="1" hangingPunct="1">
              <a:lnSpc>
                <a:spcPct val="150000"/>
              </a:lnSpc>
              <a:defRPr/>
            </a:pPr>
            <a:r>
              <a:rPr lang="en-US" altLang="zh-TW" sz="2400" b="1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2024/11/13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algn="ctr" defTabSz="717947" eaLnBrk="1" hangingPunct="1">
              <a:lnSpc>
                <a:spcPct val="150000"/>
              </a:lnSpc>
              <a:defRPr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企推組報告</a:t>
            </a:r>
            <a:endParaRPr lang="en-US" altLang="zh-TW" sz="2400" b="1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639832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935760" y="1412776"/>
            <a:ext cx="4824535" cy="3312368"/>
          </a:xfrm>
        </p:spPr>
        <p:txBody>
          <a:bodyPr/>
          <a:lstStyle/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中心企業收入簽約統計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各組之企業簽約數統計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本年度衍生預計達成數累計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本年度企收預計達成數累計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ClrTx/>
            </a:pPr>
            <a:r>
              <a:rPr lang="zh-TW" altLang="en-US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提醒事項</a:t>
            </a:r>
            <a:endParaRPr lang="en-US" altLang="zh-TW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182929" y="260648"/>
            <a:ext cx="182614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zh-TW" altLang="en-US" sz="3200" b="1" dirty="0">
                <a:solidFill>
                  <a:srgbClr val="003399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標楷體" charset="0"/>
              </a:rPr>
              <a:t>報告重點</a:t>
            </a:r>
          </a:p>
        </p:txBody>
      </p:sp>
    </p:spTree>
    <p:extLst>
      <p:ext uri="{BB962C8B-B14F-4D97-AF65-F5344CB8AC3E}">
        <p14:creationId xmlns:p14="http://schemas.microsoft.com/office/powerpoint/2010/main" val="2498791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4000" y="44626"/>
            <a:ext cx="9144000" cy="518941"/>
          </a:xfrm>
        </p:spPr>
        <p:txBody>
          <a:bodyPr/>
          <a:lstStyle/>
          <a:p>
            <a:r>
              <a:rPr lang="en-US" altLang="zh-TW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FY113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中心企業收入</a:t>
            </a:r>
            <a:r>
              <a:rPr lang="zh-TW" altLang="en-US" sz="3200" dirty="0">
                <a:solidFill>
                  <a:srgbClr val="0000FF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簽約</a:t>
            </a:r>
            <a:r>
              <a:rPr lang="zh-TW" altLang="en-US" sz="3200" dirty="0">
                <a:solidFill>
                  <a:srgbClr val="003399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統計</a:t>
            </a:r>
            <a:endParaRPr lang="zh-TW" altLang="en-US" sz="3200" dirty="0">
              <a:solidFill>
                <a:srgbClr val="0000FF"/>
              </a:solidFill>
              <a:effectLst/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8" name="內容版面配置區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1952068"/>
              </p:ext>
            </p:extLst>
          </p:nvPr>
        </p:nvGraphicFramePr>
        <p:xfrm>
          <a:off x="623392" y="590724"/>
          <a:ext cx="10549095" cy="4537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文字方塊 4"/>
          <p:cNvSpPr txBox="1"/>
          <p:nvPr/>
        </p:nvSpPr>
        <p:spPr>
          <a:xfrm>
            <a:off x="9086463" y="700138"/>
            <a:ext cx="12601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zh-TW" altLang="en-US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單位</a:t>
            </a:r>
            <a:r>
              <a:rPr lang="en-US" altLang="zh-TW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  <a:r>
              <a:rPr lang="zh-TW" altLang="en-US" sz="16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千元</a:t>
            </a:r>
          </a:p>
        </p:txBody>
      </p:sp>
      <p:sp>
        <p:nvSpPr>
          <p:cNvPr id="9" name="文字方塊 8"/>
          <p:cNvSpPr txBox="1"/>
          <p:nvPr/>
        </p:nvSpPr>
        <p:spPr>
          <a:xfrm>
            <a:off x="8677893" y="408635"/>
            <a:ext cx="24945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FY113 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</a:t>
            </a:r>
            <a:r>
              <a:rPr lang="en-US" altLang="zh-TW" sz="2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265,494</a:t>
            </a:r>
            <a:endParaRPr lang="zh-TW" altLang="en-US" sz="20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文字方塊 14">
            <a:extLst>
              <a:ext uri="{FF2B5EF4-FFF2-40B4-BE49-F238E27FC236}">
                <a16:creationId xmlns:a16="http://schemas.microsoft.com/office/drawing/2014/main" id="{14DCC574-2C05-46D9-ABC5-E31728F36F9E}"/>
              </a:ext>
            </a:extLst>
          </p:cNvPr>
          <p:cNvSpPr txBox="1"/>
          <p:nvPr/>
        </p:nvSpPr>
        <p:spPr>
          <a:xfrm>
            <a:off x="1104703" y="4659558"/>
            <a:ext cx="2979018" cy="99001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本期主要新增簽約：</a:t>
            </a:r>
            <a:r>
              <a:rPr kumimoji="0" lang="en-US" altLang="zh-TW" sz="1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5,160K</a:t>
            </a:r>
          </a:p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1400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萊爾富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(10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3,440K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全台 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720K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國際航電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1,000K</a:t>
            </a: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39FD17D8-AD15-464B-837B-CE0B8C2C08EB}"/>
              </a:ext>
            </a:extLst>
          </p:cNvPr>
          <p:cNvSpPr txBox="1"/>
          <p:nvPr/>
        </p:nvSpPr>
        <p:spPr>
          <a:xfrm>
            <a:off x="-3396002" y="245401"/>
            <a:ext cx="3137567" cy="3305946"/>
          </a:xfrm>
          <a:prstGeom prst="rect">
            <a:avLst/>
          </a:prstGeom>
          <a:solidFill>
            <a:schemeClr val="bg1"/>
          </a:solidFill>
          <a:ln w="19050">
            <a:solidFill>
              <a:srgbClr val="FF9900"/>
            </a:solidFill>
          </a:ln>
        </p:spPr>
        <p:txBody>
          <a:bodyPr wrap="square" rtlCol="0">
            <a:noAutofit/>
          </a:bodyPr>
          <a:lstStyle/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1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11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月預計簽約：</a:t>
            </a:r>
            <a:r>
              <a:rPr kumimoji="0"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主要案件</a:t>
            </a:r>
            <a:r>
              <a:rPr kumimoji="0" lang="en-US" altLang="zh-TW" sz="1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38,412K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群邁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A000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巨鷗 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4,762K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巨鷗    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952K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A000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宏達電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1,905K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A000XR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協會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1,905K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S000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魔毒 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6,000K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S300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寬緯    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160K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H200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凌網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BP+IP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6,428K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欣技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旳蔓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BP+IP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900K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H200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光田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全順    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U100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書立得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10,000K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U500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車博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800K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U500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碩網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800K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數偉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500K</a:t>
            </a: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U300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華威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IP    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                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    500K</a:t>
            </a: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3869C3B7-035D-460F-94C6-2817F3604064}"/>
              </a:ext>
            </a:extLst>
          </p:cNvPr>
          <p:cNvSpPr txBox="1"/>
          <p:nvPr/>
        </p:nvSpPr>
        <p:spPr>
          <a:xfrm>
            <a:off x="7822979" y="4659560"/>
            <a:ext cx="3137568" cy="650312"/>
          </a:xfrm>
          <a:prstGeom prst="rect">
            <a:avLst/>
          </a:prstGeom>
          <a:solidFill>
            <a:schemeClr val="bg1"/>
          </a:solidFill>
          <a:ln w="1905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noAutofit/>
          </a:bodyPr>
          <a:lstStyle/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推動中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kumimoji="0" lang="en-US" altLang="zh-TW" sz="1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12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月</a:t>
            </a:r>
            <a:r>
              <a:rPr kumimoji="0"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：</a:t>
            </a:r>
            <a:r>
              <a:rPr kumimoji="0"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主要案件</a:t>
            </a:r>
            <a:r>
              <a:rPr kumimoji="0" lang="en-US" altLang="zh-TW" sz="1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0K</a:t>
            </a:r>
            <a:endParaRPr kumimoji="0" lang="en-US" altLang="zh-TW" sz="1400" b="1" dirty="0">
              <a:solidFill>
                <a:srgbClr val="00B05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14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171450" indent="-171450"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l"/>
              <a:defRPr/>
            </a:pPr>
            <a:r>
              <a:rPr kumimoji="0" lang="zh-TW" altLang="en-US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無案源</a:t>
            </a:r>
            <a:endParaRPr kumimoji="0" lang="en-US" altLang="zh-TW" sz="14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847528" y="903982"/>
            <a:ext cx="4991604" cy="23698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179388" indent="-179388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TW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企收簽約數</a:t>
            </a:r>
            <a:r>
              <a:rPr lang="zh-TW" altLang="en-US" sz="2000" b="1" dirty="0">
                <a:solidFill>
                  <a:srgbClr val="C0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至</a:t>
            </a:r>
            <a:r>
              <a:rPr lang="en-US" altLang="zh-TW" sz="2000" b="1" dirty="0">
                <a:solidFill>
                  <a:srgbClr val="C00000"/>
                </a:solidFill>
                <a:highlight>
                  <a:srgbClr val="FFFF00"/>
                </a:highlight>
                <a:latin typeface="微軟正黑體" panose="020B0604030504040204" pitchFamily="34" charset="-120"/>
                <a:ea typeface="微軟正黑體" panose="020B0604030504040204" pitchFamily="34" charset="-120"/>
              </a:rPr>
              <a:t>11/13</a:t>
            </a:r>
            <a:r>
              <a:rPr lang="zh-TW" alt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達成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260,324K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（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BP:231,846K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IP:28,478K</a:t>
            </a:r>
            <a:r>
              <a:rPr lang="zh-TW" altLang="en-US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）</a:t>
            </a:r>
            <a:endParaRPr lang="en-US" altLang="zh-TW" sz="1600" b="1" u="sng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79388" indent="-179388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加上成案率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&gt;60%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案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( 38,412K )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=298,736K(113%)</a:t>
            </a:r>
          </a:p>
          <a:p>
            <a:pPr marL="179388" indent="-179388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altLang="zh-TW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缺口</a:t>
            </a:r>
            <a:r>
              <a:rPr lang="en-US" altLang="zh-TW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已簽約，不含</a:t>
            </a:r>
            <a:r>
              <a:rPr lang="en-US" altLang="zh-TW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backlog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及成案率</a:t>
            </a:r>
            <a:r>
              <a:rPr lang="en-US" altLang="zh-TW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&gt;60%)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11,371K(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5,874K,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4,584K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U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4,196K)</a:t>
            </a:r>
            <a:endParaRPr lang="en-US" altLang="zh-TW" sz="2000" b="1" u="sng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cxnSp>
        <p:nvCxnSpPr>
          <p:cNvPr id="11" name="直線接點 10">
            <a:extLst>
              <a:ext uri="{FF2B5EF4-FFF2-40B4-BE49-F238E27FC236}">
                <a16:creationId xmlns:a16="http://schemas.microsoft.com/office/drawing/2014/main" id="{10FEAE77-C936-4405-B7AF-0F2FC6309345}"/>
              </a:ext>
            </a:extLst>
          </p:cNvPr>
          <p:cNvCxnSpPr>
            <a:cxnSpLocks/>
          </p:cNvCxnSpPr>
          <p:nvPr/>
        </p:nvCxnSpPr>
        <p:spPr>
          <a:xfrm>
            <a:off x="6827819" y="1431055"/>
            <a:ext cx="2425511" cy="467319"/>
          </a:xfrm>
          <a:prstGeom prst="line">
            <a:avLst/>
          </a:prstGeom>
          <a:ln w="190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圖片 5">
            <a:extLst>
              <a:ext uri="{FF2B5EF4-FFF2-40B4-BE49-F238E27FC236}">
                <a16:creationId xmlns:a16="http://schemas.microsoft.com/office/drawing/2014/main" id="{26C6213A-0002-4018-A521-2F7A69F7BFE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8374" y="4608669"/>
            <a:ext cx="3169951" cy="2249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23733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接點 5"/>
          <p:cNvCxnSpPr>
            <a:cxnSpLocks/>
          </p:cNvCxnSpPr>
          <p:nvPr/>
        </p:nvCxnSpPr>
        <p:spPr>
          <a:xfrm>
            <a:off x="758336" y="4117234"/>
            <a:ext cx="10982677" cy="0"/>
          </a:xfrm>
          <a:prstGeom prst="line">
            <a:avLst/>
          </a:prstGeom>
          <a:ln w="19050"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aphicFrame>
        <p:nvGraphicFramePr>
          <p:cNvPr id="5" name="圖表 4"/>
          <p:cNvGraphicFramePr/>
          <p:nvPr>
            <p:extLst>
              <p:ext uri="{D42A27DB-BD31-4B8C-83A1-F6EECF244321}">
                <p14:modId xmlns:p14="http://schemas.microsoft.com/office/powerpoint/2010/main" val="178764695"/>
              </p:ext>
            </p:extLst>
          </p:nvPr>
        </p:nvGraphicFramePr>
        <p:xfrm>
          <a:off x="623659" y="741763"/>
          <a:ext cx="10944683" cy="5575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949391" y="-23412"/>
            <a:ext cx="6294333" cy="765175"/>
          </a:xfrm>
        </p:spPr>
        <p:txBody>
          <a:bodyPr/>
          <a:lstStyle/>
          <a:p>
            <a:r>
              <a:rPr lang="zh-TW" altLang="en-US" sz="3200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各組之企業簽約數統計</a:t>
            </a:r>
          </a:p>
        </p:txBody>
      </p:sp>
      <p:sp>
        <p:nvSpPr>
          <p:cNvPr id="10" name="矩形 9"/>
          <p:cNvSpPr/>
          <p:nvPr/>
        </p:nvSpPr>
        <p:spPr>
          <a:xfrm>
            <a:off x="7714920" y="1249709"/>
            <a:ext cx="1584175" cy="1015663"/>
          </a:xfrm>
          <a:prstGeom prst="rect">
            <a:avLst/>
          </a:prstGeom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U(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推廣中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車博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碩網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800K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全順    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華威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 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500K</a:t>
            </a:r>
          </a:p>
        </p:txBody>
      </p:sp>
      <p:sp>
        <p:nvSpPr>
          <p:cNvPr id="11" name="文字方塊 1"/>
          <p:cNvSpPr txBox="1"/>
          <p:nvPr/>
        </p:nvSpPr>
        <p:spPr>
          <a:xfrm>
            <a:off x="2235064" y="6272153"/>
            <a:ext cx="1668812" cy="389107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txBody>
          <a:bodyPr wrap="square" rtlCol="0" anchor="ctr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企業目標</a:t>
            </a:r>
            <a:r>
              <a:rPr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51,694</a:t>
            </a:r>
            <a:r>
              <a:rPr lang="en-US" altLang="zh-TW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K</a:t>
            </a:r>
          </a:p>
        </p:txBody>
      </p:sp>
      <p:sp>
        <p:nvSpPr>
          <p:cNvPr id="16" name="矩形 15"/>
          <p:cNvSpPr/>
          <p:nvPr/>
        </p:nvSpPr>
        <p:spPr>
          <a:xfrm>
            <a:off x="7710645" y="2407706"/>
            <a:ext cx="1584176" cy="646331"/>
          </a:xfrm>
          <a:prstGeom prst="rect">
            <a:avLst/>
          </a:prstGeom>
          <a:ln w="57150">
            <a:solidFill>
              <a:srgbClr val="92D05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U(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可簽約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書立得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10,000K</a:t>
            </a:r>
          </a:p>
          <a:p>
            <a:pPr>
              <a:defRPr/>
            </a:pPr>
            <a:r>
              <a:rPr lang="zh-TW" altLang="en-US" sz="1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數偉</a:t>
            </a:r>
            <a:r>
              <a:rPr lang="en-US" altLang="zh-TW" sz="1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</a:t>
            </a:r>
            <a:r>
              <a:rPr lang="en-US" altLang="zh-TW" sz="1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500K</a:t>
            </a:r>
          </a:p>
        </p:txBody>
      </p:sp>
      <p:sp>
        <p:nvSpPr>
          <p:cNvPr id="17" name="文字方塊 1"/>
          <p:cNvSpPr txBox="1"/>
          <p:nvPr/>
        </p:nvSpPr>
        <p:spPr>
          <a:xfrm>
            <a:off x="5445414" y="6299641"/>
            <a:ext cx="1668812" cy="366232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txBody>
          <a:bodyPr wrap="square" rtlCol="0" anchor="ctr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企業目標</a:t>
            </a:r>
            <a:r>
              <a:rPr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51,773K</a:t>
            </a:r>
            <a:r>
              <a:rPr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</a:t>
            </a:r>
          </a:p>
        </p:txBody>
      </p:sp>
      <p:sp>
        <p:nvSpPr>
          <p:cNvPr id="18" name="文字方塊 1"/>
          <p:cNvSpPr txBox="1"/>
          <p:nvPr/>
        </p:nvSpPr>
        <p:spPr>
          <a:xfrm>
            <a:off x="8812077" y="6287584"/>
            <a:ext cx="1742831" cy="378289"/>
          </a:xfrm>
          <a:prstGeom prst="rect">
            <a:avLst/>
          </a:prstGeom>
          <a:solidFill>
            <a:schemeClr val="bg1"/>
          </a:solidFill>
          <a:ln>
            <a:solidFill>
              <a:srgbClr val="0000FF"/>
            </a:solidFill>
          </a:ln>
        </p:spPr>
        <p:txBody>
          <a:bodyPr wrap="square" rtlCol="0" anchor="ctr" anchorCtr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zh-TW" altLang="en-US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企業目標</a:t>
            </a:r>
            <a:r>
              <a:rPr lang="en-US" altLang="zh-TW" sz="1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134,963</a:t>
            </a:r>
            <a:r>
              <a:rPr lang="en-US" altLang="zh-TW" sz="1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K</a:t>
            </a:r>
            <a:endParaRPr lang="zh-TW" altLang="en-US" sz="14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3362113" y="3100884"/>
            <a:ext cx="778382" cy="461665"/>
          </a:xfrm>
          <a:prstGeom prst="rect">
            <a:avLst/>
          </a:prstGeom>
          <a:ln w="3810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 algn="ctr">
              <a:defRPr sz="1400" b="0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47%</a:t>
            </a:r>
          </a:p>
          <a:p>
            <a:pPr algn="ctr">
              <a:defRPr sz="1400" b="0" i="0" u="none" strike="noStrike" kern="1200" baseline="0">
                <a:solidFill>
                  <a:prstClr val="black">
                    <a:lumMod val="75000"/>
                    <a:lumOff val="2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en-US" altLang="zh-TW" sz="1200" b="1" dirty="0">
                <a:solidFill>
                  <a:prstClr val="black">
                    <a:lumMod val="75000"/>
                    <a:lumOff val="25000"/>
                  </a:prst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24,363K</a:t>
            </a:r>
          </a:p>
        </p:txBody>
      </p:sp>
      <p:sp>
        <p:nvSpPr>
          <p:cNvPr id="20" name="矩形 19">
            <a:extLst>
              <a:ext uri="{FF2B5EF4-FFF2-40B4-BE49-F238E27FC236}">
                <a16:creationId xmlns:a16="http://schemas.microsoft.com/office/drawing/2014/main" id="{0A6A545A-F9C5-4BA4-8CE0-B93CD0A45BB0}"/>
              </a:ext>
            </a:extLst>
          </p:cNvPr>
          <p:cNvSpPr/>
          <p:nvPr/>
        </p:nvSpPr>
        <p:spPr>
          <a:xfrm>
            <a:off x="4430959" y="1927939"/>
            <a:ext cx="1584175" cy="1384995"/>
          </a:xfrm>
          <a:prstGeom prst="rect">
            <a:avLst/>
          </a:prstGeom>
          <a:noFill/>
          <a:ln w="57150">
            <a:solidFill>
              <a:srgbClr val="F4B183"/>
            </a:solidFill>
          </a:ln>
        </p:spPr>
        <p:txBody>
          <a:bodyPr wrap="square">
            <a:spAutoFit/>
          </a:bodyPr>
          <a:lstStyle>
            <a:defPPr>
              <a:defRPr lang="zh-TW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5pPr>
            <a:lvl6pPr marL="2286000" algn="l" defTabSz="914400" rtl="0" eaLnBrk="1" latinLnBrk="0" hangingPunct="1"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6pPr>
            <a:lvl7pPr marL="2743200" algn="l" defTabSz="914400" rtl="0" eaLnBrk="1" latinLnBrk="0" hangingPunct="1"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7pPr>
            <a:lvl8pPr marL="3200400" algn="l" defTabSz="914400" rtl="0" eaLnBrk="1" latinLnBrk="0" hangingPunct="1"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8pPr>
            <a:lvl9pPr marL="3657600" algn="l" defTabSz="914400" rtl="0" eaLnBrk="1" latinLnBrk="0" hangingPunct="1">
              <a:defRPr kumimoji="1" sz="3200" b="1" kern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</a:t>
            </a:r>
            <a:r>
              <a:rPr lang="zh-TW" altLang="en-US" sz="1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12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努力中</a:t>
            </a:r>
            <a:r>
              <a:rPr lang="en-US" altLang="zh-TW" sz="1200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中強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BP+IP 36,000K</a:t>
            </a:r>
          </a:p>
          <a:p>
            <a:pPr>
              <a:defRPr/>
            </a:pP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泰沂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產創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6,000K</a:t>
            </a:r>
          </a:p>
          <a:p>
            <a:pPr>
              <a:defRPr/>
            </a:pP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美律              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4,800K</a:t>
            </a:r>
          </a:p>
          <a:p>
            <a:pPr>
              <a:defRPr/>
            </a:pP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魔毒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</a:t>
            </a: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6,000K</a:t>
            </a:r>
          </a:p>
          <a:p>
            <a:pPr>
              <a:defRPr/>
            </a:pP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Joy BP+IP    3,500K</a:t>
            </a:r>
          </a:p>
          <a:p>
            <a:pPr>
              <a:defRPr/>
            </a:pPr>
            <a:r>
              <a:rPr lang="en-US" altLang="zh-TW" sz="1200" b="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Tee IP            3,000K</a:t>
            </a:r>
          </a:p>
        </p:txBody>
      </p:sp>
      <p:sp>
        <p:nvSpPr>
          <p:cNvPr id="19" name="矩形 18"/>
          <p:cNvSpPr/>
          <p:nvPr/>
        </p:nvSpPr>
        <p:spPr>
          <a:xfrm>
            <a:off x="4430959" y="4767400"/>
            <a:ext cx="1584175" cy="1569660"/>
          </a:xfrm>
          <a:prstGeom prst="rect">
            <a:avLst/>
          </a:prstGeom>
          <a:ln w="57150">
            <a:solidFill>
              <a:srgbClr val="5D9EDB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S(</a:t>
            </a:r>
            <a:r>
              <a:rPr lang="zh-TW" altLang="en-US" sz="1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簽約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國際航電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保安捌肆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27,000K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大可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1,429K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傑萌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捷徑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3,067K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云泰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1,600K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其他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小額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3,685K</a:t>
            </a:r>
          </a:p>
        </p:txBody>
      </p:sp>
      <p:sp>
        <p:nvSpPr>
          <p:cNvPr id="28" name="矩形 27"/>
          <p:cNvSpPr/>
          <p:nvPr/>
        </p:nvSpPr>
        <p:spPr>
          <a:xfrm>
            <a:off x="7710645" y="3131508"/>
            <a:ext cx="1584176" cy="3046988"/>
          </a:xfrm>
          <a:prstGeom prst="rect">
            <a:avLst/>
          </a:prstGeom>
          <a:ln w="57150">
            <a:solidFill>
              <a:srgbClr val="5D9EDB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U(</a:t>
            </a:r>
            <a:r>
              <a:rPr lang="zh-TW" altLang="en-US" sz="1200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簽約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萊爾富 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3,440K</a:t>
            </a:r>
          </a:p>
          <a:p>
            <a:pPr>
              <a:defRPr/>
            </a:pPr>
            <a:r>
              <a:rPr lang="zh-TW" altLang="en-US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全台物流          </a:t>
            </a:r>
            <a:r>
              <a:rPr lang="en-US" altLang="zh-TW" sz="12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720K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弘達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軟體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1,900K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三欣園藝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120,000K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旭貿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5,800K</a:t>
            </a:r>
          </a:p>
          <a:p>
            <a:pPr>
              <a:defRPr/>
            </a:pPr>
            <a:r>
              <a:rPr kumimoji="0"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萬采               </a:t>
            </a:r>
            <a:r>
              <a:rPr kumimoji="0"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2,000K</a:t>
            </a:r>
            <a:endParaRPr lang="en-US" altLang="zh-TW" sz="12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MYGAI(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越南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)1,502K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漢錸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BP+IP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郅訊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3,381K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中華郵政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1,333K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弘達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12,316K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彩奕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全日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思騰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2,500K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其他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+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小額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16,507K</a:t>
            </a:r>
          </a:p>
        </p:txBody>
      </p:sp>
      <p:sp>
        <p:nvSpPr>
          <p:cNvPr id="21" name="矩形 20"/>
          <p:cNvSpPr/>
          <p:nvPr/>
        </p:nvSpPr>
        <p:spPr>
          <a:xfrm>
            <a:off x="9759967" y="1830373"/>
            <a:ext cx="1561970" cy="830997"/>
          </a:xfrm>
          <a:prstGeom prst="rect">
            <a:avLst/>
          </a:prstGeom>
          <a:noFill/>
          <a:ln w="57150">
            <a:solidFill>
              <a:srgbClr val="F4B183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努力中</a:t>
            </a:r>
            <a:r>
              <a:rPr lang="en-US" altLang="zh-TW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果實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碩網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弘達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(AI)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12,000K</a:t>
            </a:r>
          </a:p>
        </p:txBody>
      </p:sp>
      <p:sp>
        <p:nvSpPr>
          <p:cNvPr id="23" name="矩形 22">
            <a:extLst>
              <a:ext uri="{FF2B5EF4-FFF2-40B4-BE49-F238E27FC236}">
                <a16:creationId xmlns:a16="http://schemas.microsoft.com/office/drawing/2014/main" id="{EE42DED0-5FC0-4D75-95B9-BA6A651C73DA}"/>
              </a:ext>
            </a:extLst>
          </p:cNvPr>
          <p:cNvSpPr/>
          <p:nvPr/>
        </p:nvSpPr>
        <p:spPr>
          <a:xfrm>
            <a:off x="1298332" y="4787295"/>
            <a:ext cx="1476745" cy="1569660"/>
          </a:xfrm>
          <a:prstGeom prst="rect">
            <a:avLst/>
          </a:prstGeom>
          <a:ln w="57150">
            <a:solidFill>
              <a:srgbClr val="5D9EDB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H(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已簽約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台網學會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388K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資敏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丞瑋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2,500K</a:t>
            </a:r>
            <a:endParaRPr lang="en-US" altLang="zh-TW" sz="12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高齡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(8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案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 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2,095K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泰陞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振業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1,500K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其他  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688K</a:t>
            </a:r>
          </a:p>
        </p:txBody>
      </p:sp>
      <p:sp>
        <p:nvSpPr>
          <p:cNvPr id="24" name="矩形 23">
            <a:extLst>
              <a:ext uri="{FF2B5EF4-FFF2-40B4-BE49-F238E27FC236}">
                <a16:creationId xmlns:a16="http://schemas.microsoft.com/office/drawing/2014/main" id="{23988F8F-CF76-44CF-A996-50E59FD2F1BF}"/>
              </a:ext>
            </a:extLst>
          </p:cNvPr>
          <p:cNvSpPr/>
          <p:nvPr/>
        </p:nvSpPr>
        <p:spPr>
          <a:xfrm>
            <a:off x="1298520" y="1553375"/>
            <a:ext cx="1476557" cy="1384995"/>
          </a:xfrm>
          <a:prstGeom prst="rect">
            <a:avLst/>
          </a:prstGeom>
          <a:noFill/>
          <a:ln w="57150">
            <a:solidFill>
              <a:srgbClr val="F4B183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努力中</a:t>
            </a:r>
            <a:r>
              <a:rPr lang="en-US" altLang="zh-TW" sz="12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巨鷗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東元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2,670K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璽樂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中華郵政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1,500K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先進醫資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1,000K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昱誠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1,500K</a:t>
            </a:r>
          </a:p>
        </p:txBody>
      </p:sp>
      <p:sp>
        <p:nvSpPr>
          <p:cNvPr id="25" name="矩形 24">
            <a:extLst>
              <a:ext uri="{FF2B5EF4-FFF2-40B4-BE49-F238E27FC236}">
                <a16:creationId xmlns:a16="http://schemas.microsoft.com/office/drawing/2014/main" id="{A639F80D-D522-4E76-957D-B3ABB97B1849}"/>
              </a:ext>
            </a:extLst>
          </p:cNvPr>
          <p:cNvSpPr/>
          <p:nvPr/>
        </p:nvSpPr>
        <p:spPr>
          <a:xfrm>
            <a:off x="1278680" y="2992568"/>
            <a:ext cx="1507160" cy="461665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推廣中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endParaRPr lang="en-US" altLang="zh-TW" sz="1200" b="1" dirty="0">
              <a:solidFill>
                <a:prstClr val="black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旳蔓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BP+IP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900K</a:t>
            </a:r>
          </a:p>
        </p:txBody>
      </p:sp>
      <p:sp>
        <p:nvSpPr>
          <p:cNvPr id="30" name="矩形 29">
            <a:extLst>
              <a:ext uri="{FF2B5EF4-FFF2-40B4-BE49-F238E27FC236}">
                <a16:creationId xmlns:a16="http://schemas.microsoft.com/office/drawing/2014/main" id="{A30DAA2C-1EE7-4749-BCF5-73BB65654CD8}"/>
              </a:ext>
            </a:extLst>
          </p:cNvPr>
          <p:cNvSpPr/>
          <p:nvPr/>
        </p:nvSpPr>
        <p:spPr>
          <a:xfrm>
            <a:off x="1278680" y="3547175"/>
            <a:ext cx="1507160" cy="1200329"/>
          </a:xfrm>
          <a:prstGeom prst="rect">
            <a:avLst/>
          </a:prstGeom>
          <a:ln w="57150">
            <a:solidFill>
              <a:srgbClr val="92D050"/>
            </a:solidFill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H(</a:t>
            </a:r>
            <a:r>
              <a:rPr lang="zh-TW" altLang="en-US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可簽約</a:t>
            </a:r>
            <a:r>
              <a:rPr lang="en-US" altLang="zh-TW" sz="12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群邁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 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1,500K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凌網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6,428K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巨鷗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952K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光田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復健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)IP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500K</a:t>
            </a:r>
          </a:p>
          <a:p>
            <a:pPr>
              <a:defRPr/>
            </a:pP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欣技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</a:t>
            </a:r>
            <a:r>
              <a:rPr lang="en-US" altLang="zh-TW" sz="12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300K</a:t>
            </a:r>
          </a:p>
        </p:txBody>
      </p:sp>
      <p:sp>
        <p:nvSpPr>
          <p:cNvPr id="26" name="文字方塊 25"/>
          <p:cNvSpPr txBox="1"/>
          <p:nvPr/>
        </p:nvSpPr>
        <p:spPr>
          <a:xfrm>
            <a:off x="8472264" y="166674"/>
            <a:ext cx="24224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defRPr/>
            </a:pP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FY113 </a:t>
            </a:r>
            <a:r>
              <a:rPr lang="zh-TW" altLang="en-US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</a:t>
            </a:r>
            <a:r>
              <a:rPr lang="en-US" altLang="zh-TW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265,494</a:t>
            </a:r>
            <a:r>
              <a:rPr lang="en-US" altLang="zh-TW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K</a:t>
            </a:r>
            <a:endParaRPr lang="zh-TW" altLang="en-US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2227091" y="1013915"/>
            <a:ext cx="1802961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zh-TW" altLang="en-US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尚有餘絀缺口：</a:t>
            </a:r>
            <a:r>
              <a:rPr lang="en-US" altLang="zh-TW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4,968K</a:t>
            </a:r>
          </a:p>
        </p:txBody>
      </p:sp>
      <p:sp>
        <p:nvSpPr>
          <p:cNvPr id="7" name="矩形 6"/>
          <p:cNvSpPr/>
          <p:nvPr/>
        </p:nvSpPr>
        <p:spPr>
          <a:xfrm>
            <a:off x="4729184" y="1220185"/>
            <a:ext cx="2105578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zh-TW" altLang="en-US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魔毒</a:t>
            </a:r>
            <a:r>
              <a:rPr lang="en-US" altLang="zh-TW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6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請務必</a:t>
            </a:r>
            <a:r>
              <a:rPr lang="en-US" altLang="zh-TW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endParaRPr lang="en-US" altLang="zh-TW" sz="1600" b="1" u="sng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16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完成簽約</a:t>
            </a:r>
            <a:endParaRPr lang="zh-TW" altLang="en-US" sz="1600" b="1" u="sng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9659789" y="1082898"/>
            <a:ext cx="1762326" cy="58477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zh-TW" altLang="en-US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尚有餘絀缺口：</a:t>
            </a:r>
            <a:r>
              <a:rPr lang="en-US" altLang="zh-TW" sz="16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3,534K</a:t>
            </a:r>
          </a:p>
        </p:txBody>
      </p:sp>
    </p:spTree>
    <p:extLst>
      <p:ext uri="{BB962C8B-B14F-4D97-AF65-F5344CB8AC3E}">
        <p14:creationId xmlns:p14="http://schemas.microsoft.com/office/powerpoint/2010/main" val="831415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3554E0-3561-45EF-83D7-B582C4219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0572" y="79329"/>
            <a:ext cx="9590856" cy="765175"/>
          </a:xfrm>
        </p:spPr>
        <p:txBody>
          <a:bodyPr/>
          <a:lstStyle/>
          <a:p>
            <a:r>
              <a:rPr lang="zh-TW" altLang="en-US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本年度衍生預計達成數累計</a:t>
            </a:r>
            <a:r>
              <a:rPr lang="en-US" altLang="zh-TW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(36,985K)</a:t>
            </a:r>
            <a:endParaRPr lang="zh-TW" altLang="en-US" dirty="0"/>
          </a:p>
        </p:txBody>
      </p:sp>
      <p:graphicFrame>
        <p:nvGraphicFramePr>
          <p:cNvPr id="5" name="內容版面配置區 4">
            <a:extLst>
              <a:ext uri="{FF2B5EF4-FFF2-40B4-BE49-F238E27FC236}">
                <a16:creationId xmlns:a16="http://schemas.microsoft.com/office/drawing/2014/main" id="{E0266561-8C8F-4EE8-8F4E-2FBA270DFC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4707432"/>
              </p:ext>
            </p:extLst>
          </p:nvPr>
        </p:nvGraphicFramePr>
        <p:xfrm>
          <a:off x="911423" y="2072165"/>
          <a:ext cx="10369152" cy="3967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8718">
                  <a:extLst>
                    <a:ext uri="{9D8B030D-6E8A-4147-A177-3AD203B41FA5}">
                      <a16:colId xmlns:a16="http://schemas.microsoft.com/office/drawing/2014/main" val="2837369298"/>
                    </a:ext>
                  </a:extLst>
                </a:gridCol>
                <a:gridCol w="976779">
                  <a:extLst>
                    <a:ext uri="{9D8B030D-6E8A-4147-A177-3AD203B41FA5}">
                      <a16:colId xmlns:a16="http://schemas.microsoft.com/office/drawing/2014/main" val="2049564852"/>
                    </a:ext>
                  </a:extLst>
                </a:gridCol>
                <a:gridCol w="1025604">
                  <a:extLst>
                    <a:ext uri="{9D8B030D-6E8A-4147-A177-3AD203B41FA5}">
                      <a16:colId xmlns:a16="http://schemas.microsoft.com/office/drawing/2014/main" val="1475943533"/>
                    </a:ext>
                  </a:extLst>
                </a:gridCol>
                <a:gridCol w="1025604">
                  <a:extLst>
                    <a:ext uri="{9D8B030D-6E8A-4147-A177-3AD203B41FA5}">
                      <a16:colId xmlns:a16="http://schemas.microsoft.com/office/drawing/2014/main" val="2795296974"/>
                    </a:ext>
                  </a:extLst>
                </a:gridCol>
                <a:gridCol w="1025604">
                  <a:extLst>
                    <a:ext uri="{9D8B030D-6E8A-4147-A177-3AD203B41FA5}">
                      <a16:colId xmlns:a16="http://schemas.microsoft.com/office/drawing/2014/main" val="599509394"/>
                    </a:ext>
                  </a:extLst>
                </a:gridCol>
                <a:gridCol w="1666572">
                  <a:extLst>
                    <a:ext uri="{9D8B030D-6E8A-4147-A177-3AD203B41FA5}">
                      <a16:colId xmlns:a16="http://schemas.microsoft.com/office/drawing/2014/main" val="4250435496"/>
                    </a:ext>
                  </a:extLst>
                </a:gridCol>
                <a:gridCol w="1081211">
                  <a:extLst>
                    <a:ext uri="{9D8B030D-6E8A-4147-A177-3AD203B41FA5}">
                      <a16:colId xmlns:a16="http://schemas.microsoft.com/office/drawing/2014/main" val="3384273613"/>
                    </a:ext>
                  </a:extLst>
                </a:gridCol>
                <a:gridCol w="1133562">
                  <a:extLst>
                    <a:ext uri="{9D8B030D-6E8A-4147-A177-3AD203B41FA5}">
                      <a16:colId xmlns:a16="http://schemas.microsoft.com/office/drawing/2014/main" val="3927744681"/>
                    </a:ext>
                  </a:extLst>
                </a:gridCol>
                <a:gridCol w="1705498">
                  <a:extLst>
                    <a:ext uri="{9D8B030D-6E8A-4147-A177-3AD203B41FA5}">
                      <a16:colId xmlns:a16="http://schemas.microsoft.com/office/drawing/2014/main" val="1941664932"/>
                    </a:ext>
                  </a:extLst>
                </a:gridCol>
              </a:tblGrid>
              <a:tr h="185420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中心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目標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月份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*本年度預計達成數</a:t>
                      </a:r>
                      <a:endParaRPr lang="en-US" altLang="zh-TW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含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backlog)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缺口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努力中</a:t>
                      </a:r>
                      <a:endParaRPr lang="en-US" altLang="zh-TW" dirty="0"/>
                    </a:p>
                    <a:p>
                      <a:pPr algn="ctr"/>
                      <a:r>
                        <a:rPr lang="en-US" altLang="zh-TW" dirty="0"/>
                        <a:t>(</a:t>
                      </a:r>
                      <a:r>
                        <a:rPr lang="zh-TW" altLang="en-US" dirty="0"/>
                        <a:t>成案率</a:t>
                      </a:r>
                      <a:r>
                        <a:rPr lang="en-US" altLang="zh-TW" dirty="0"/>
                        <a:t>&lt;60%)</a:t>
                      </a:r>
                      <a:endParaRPr lang="zh-TW" alt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含努力中達成率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2338075"/>
                  </a:ext>
                </a:extLst>
              </a:tr>
              <a:tr h="185420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en-US" altLang="zh-TW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已認列</a:t>
                      </a:r>
                      <a:r>
                        <a:rPr lang="en-US" altLang="zh-TW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6643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中心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38,706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22,709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27,559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36,985</a:t>
                      </a:r>
                      <a:endParaRPr lang="en-US" altLang="zh-TW" sz="1600" b="0" i="0" u="none" strike="noStrike" dirty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36,985</a:t>
                      </a:r>
                      <a:r>
                        <a:rPr lang="zh-TW" altLang="en-US" sz="16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(96%)</a:t>
                      </a:r>
                      <a:endParaRPr lang="zh-TW" altLang="en-US" sz="1600" b="1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1,721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8,000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46,761(121%)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3347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12,240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15,523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15,523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15,523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15,523</a:t>
                      </a:r>
                      <a:r>
                        <a:rPr lang="zh-TW" alt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en-US" altLang="zh-TW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(127%)</a:t>
                      </a:r>
                    </a:p>
                    <a:p>
                      <a:pPr marL="0" algn="r" defTabSz="914400" rtl="0" eaLnBrk="1" latinLnBrk="0" hangingPunct="1"/>
                      <a:r>
                        <a:rPr lang="en-US" altLang="zh-TW" sz="11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1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智權、慧保、豐趣</a:t>
                      </a:r>
                      <a:r>
                        <a:rPr lang="en-US" altLang="zh-TW" sz="11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lang="zh-TW" altLang="en-US" sz="11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(3,283)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15,523(127%)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365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10,374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2,100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4,700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9,050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9,050</a:t>
                      </a:r>
                      <a:r>
                        <a:rPr lang="zh-TW" alt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</a:t>
                      </a:r>
                      <a:r>
                        <a:rPr lang="en-US" altLang="zh-TW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(87%)</a:t>
                      </a:r>
                    </a:p>
                    <a:p>
                      <a:pPr algn="r"/>
                      <a:r>
                        <a:rPr lang="en-US" altLang="zh-TW" sz="110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10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旳蔓、光田、群邁、</a:t>
                      </a:r>
                      <a:r>
                        <a:rPr lang="zh-TW" altLang="en-US" sz="1100" b="0" i="0" u="none" strike="noStrike" dirty="0">
                          <a:solidFill>
                            <a:srgbClr val="0000FF"/>
                          </a:solidFill>
                          <a:effectLst/>
                          <a:latin typeface="新細明體" panose="02020500000000000000" pitchFamily="18" charset="-120"/>
                          <a:ea typeface="新細明體" panose="02020500000000000000" pitchFamily="18" charset="-120"/>
                        </a:rPr>
                        <a:t>資敏</a:t>
                      </a:r>
                      <a:r>
                        <a:rPr lang="zh-TW" altLang="en-US" sz="110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、凌網、欣技、丞瑋</a:t>
                      </a:r>
                      <a:r>
                        <a:rPr lang="en-US" altLang="zh-TW" sz="110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100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1,324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3,500</a:t>
                      </a:r>
                    </a:p>
                    <a:p>
                      <a:pPr algn="r"/>
                      <a:r>
                        <a:rPr lang="en-US" altLang="zh-TW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璽樂、</a:t>
                      </a:r>
                      <a:r>
                        <a:rPr lang="zh-TW" altLang="en-US" sz="1100" strike="noStrike" baseline="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昱誠</a:t>
                      </a:r>
                      <a:r>
                        <a:rPr lang="en-US" altLang="zh-TW" sz="1100" strike="noStrike" baseline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100" strike="noStrike" baseline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12,550(121%)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7965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6,470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1,886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zh-TW" alt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</a:t>
                      </a:r>
                      <a:r>
                        <a:rPr lang="en-US" altLang="zh-TW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1,886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zh-TW" alt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</a:t>
                      </a:r>
                      <a:r>
                        <a:rPr lang="en-US" altLang="zh-TW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3,386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3,386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(52%)</a:t>
                      </a:r>
                    </a:p>
                    <a:p>
                      <a:pPr algn="r"/>
                      <a:r>
                        <a:rPr lang="en-US" altLang="zh-TW" sz="110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10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云泰、泰沂、大可</a:t>
                      </a:r>
                      <a:r>
                        <a:rPr lang="en-US" altLang="zh-TW" sz="110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100" dirty="0">
                        <a:solidFill>
                          <a:srgbClr val="0000FF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3,084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4,500</a:t>
                      </a:r>
                    </a:p>
                    <a:p>
                      <a:pPr algn="r"/>
                      <a:r>
                        <a:rPr lang="en-US" altLang="zh-TW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(Joy</a:t>
                      </a:r>
                      <a:r>
                        <a:rPr lang="zh-TW" altLang="en-US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、</a:t>
                      </a:r>
                      <a:r>
                        <a:rPr lang="en-US" altLang="zh-TW" sz="11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Tee)</a:t>
                      </a:r>
                      <a:endParaRPr lang="zh-TW" altLang="en-US" sz="11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7,886(122%)</a:t>
                      </a:r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1645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U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     </a:t>
                      </a:r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9,622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3,200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5,450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zh-TW" alt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      </a:t>
                      </a:r>
                      <a:r>
                        <a:rPr lang="en-US" altLang="zh-TW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9,026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9,026</a:t>
                      </a:r>
                      <a:r>
                        <a:rPr lang="zh-TW" altLang="en-US" sz="1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6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(94%)</a:t>
                      </a:r>
                    </a:p>
                    <a:p>
                      <a:pPr algn="ctr"/>
                      <a:r>
                        <a:rPr lang="en-US" altLang="zh-TW" sz="110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10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鮮速、中基、漢將、米特、漢錸、萬采、車博、碩網、彩奕、華威、數偉</a:t>
                      </a:r>
                      <a:r>
                        <a:rPr lang="en-US" altLang="zh-TW" sz="1100" dirty="0">
                          <a:solidFill>
                            <a:srgbClr val="0000FF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n-US" altLang="zh-TW" sz="1600" kern="1200" dirty="0">
                          <a:solidFill>
                            <a:schemeClr val="dk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596</a:t>
                      </a:r>
                      <a:endParaRPr lang="zh-TW" altLang="en-US" sz="1600" kern="1200" dirty="0">
                        <a:solidFill>
                          <a:schemeClr val="dk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b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9,026(94%)</a:t>
                      </a:r>
                      <a:endParaRPr lang="zh-TW" altLang="en-US" sz="1600" b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010788"/>
                  </a:ext>
                </a:extLst>
              </a:tr>
            </a:tbl>
          </a:graphicData>
        </a:graphic>
      </p:graphicFrame>
      <p:sp>
        <p:nvSpPr>
          <p:cNvPr id="6" name="文字方塊 5">
            <a:extLst>
              <a:ext uri="{FF2B5EF4-FFF2-40B4-BE49-F238E27FC236}">
                <a16:creationId xmlns:a16="http://schemas.microsoft.com/office/drawing/2014/main" id="{E2D1EF65-9D4D-44F2-B419-3092710A287E}"/>
              </a:ext>
            </a:extLst>
          </p:cNvPr>
          <p:cNvSpPr txBox="1"/>
          <p:nvPr/>
        </p:nvSpPr>
        <p:spPr>
          <a:xfrm>
            <a:off x="10128448" y="1669364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單位：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K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C1C31029-DFF0-4B1B-A14C-6EE4E60B312B}"/>
              </a:ext>
            </a:extLst>
          </p:cNvPr>
          <p:cNvSpPr txBox="1"/>
          <p:nvPr/>
        </p:nvSpPr>
        <p:spPr>
          <a:xfrm>
            <a:off x="1167565" y="6084004"/>
            <a:ext cx="7244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/>
              <a:t>*</a:t>
            </a:r>
            <a:r>
              <a:rPr lang="zh-TW" altLang="en-US" b="1" dirty="0"/>
              <a:t>本年度預計達成數：已簽約</a:t>
            </a:r>
            <a:r>
              <a:rPr lang="en-US" altLang="zh-TW" b="1" dirty="0"/>
              <a:t>+backlog+</a:t>
            </a:r>
            <a:r>
              <a:rPr lang="zh-TW" altLang="en-US" b="1" dirty="0"/>
              <a:t>成案率</a:t>
            </a:r>
            <a:r>
              <a:rPr lang="en-US" altLang="zh-TW" b="1" dirty="0"/>
              <a:t>&gt;60%</a:t>
            </a:r>
            <a:r>
              <a:rPr lang="zh-TW" altLang="en-US" b="1" dirty="0"/>
              <a:t>以上洽談中案件</a:t>
            </a:r>
          </a:p>
        </p:txBody>
      </p:sp>
      <p:sp>
        <p:nvSpPr>
          <p:cNvPr id="11" name="文字方塊 10"/>
          <p:cNvSpPr txBox="1"/>
          <p:nvPr/>
        </p:nvSpPr>
        <p:spPr>
          <a:xfrm>
            <a:off x="584491" y="766696"/>
            <a:ext cx="11023018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缺口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已簽約，不含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backlog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及成案率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&gt;60%) </a:t>
            </a:r>
            <a:r>
              <a:rPr lang="en-US" altLang="zh-TW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11,371K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(H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5,874K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,S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4,584K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, U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en-US" altLang="zh-TW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4,196K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請務必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加速規劃案源之簽約認列</a:t>
            </a:r>
            <a:endParaRPr lang="en-US" altLang="zh-TW" sz="2000" b="1" u="sng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威剛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未過案</a:t>
            </a:r>
            <a:r>
              <a:rPr lang="en-US" altLang="zh-TW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(1,500K-IP)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，請規劃替代案</a:t>
            </a:r>
            <a:endParaRPr lang="en-US" altLang="zh-TW" sz="2000" b="1" u="sng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無任何成案率</a:t>
            </a:r>
            <a:r>
              <a:rPr lang="en-US" altLang="zh-TW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&gt;60%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之</a:t>
            </a:r>
            <a:r>
              <a:rPr lang="en-US" altLang="zh-TW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案，請加速規劃</a:t>
            </a:r>
            <a:endParaRPr lang="en-US" altLang="zh-TW" sz="2000" b="1" u="sng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橢圓 11">
            <a:extLst>
              <a:ext uri="{FF2B5EF4-FFF2-40B4-BE49-F238E27FC236}">
                <a16:creationId xmlns:a16="http://schemas.microsoft.com/office/drawing/2014/main" id="{1CEC2297-F439-4B1A-867D-49368A495C8C}"/>
              </a:ext>
            </a:extLst>
          </p:cNvPr>
          <p:cNvSpPr/>
          <p:nvPr/>
        </p:nvSpPr>
        <p:spPr bwMode="gray">
          <a:xfrm>
            <a:off x="7557396" y="4488894"/>
            <a:ext cx="1019713" cy="600490"/>
          </a:xfrm>
          <a:prstGeom prst="ellipse">
            <a:avLst/>
          </a:prstGeom>
          <a:noFill/>
          <a:ln>
            <a:solidFill>
              <a:srgbClr val="FF0000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/>
            <a:endParaRPr lang="zh-TW" altLang="en-US">
              <a:solidFill>
                <a:srgbClr val="FFFFFF"/>
              </a:solidFill>
              <a:ea typeface="宋体" pitchFamily="2" charset="-122"/>
            </a:endParaRPr>
          </a:p>
        </p:txBody>
      </p:sp>
      <p:sp>
        <p:nvSpPr>
          <p:cNvPr id="8" name="橢圓 7">
            <a:extLst>
              <a:ext uri="{FF2B5EF4-FFF2-40B4-BE49-F238E27FC236}">
                <a16:creationId xmlns:a16="http://schemas.microsoft.com/office/drawing/2014/main" id="{44AA1FFB-7F69-4FFD-B9E7-B8D3AAE2BBCA}"/>
              </a:ext>
            </a:extLst>
          </p:cNvPr>
          <p:cNvSpPr/>
          <p:nvPr/>
        </p:nvSpPr>
        <p:spPr bwMode="gray">
          <a:xfrm>
            <a:off x="7557396" y="3867565"/>
            <a:ext cx="1019713" cy="600490"/>
          </a:xfrm>
          <a:prstGeom prst="ellipse">
            <a:avLst/>
          </a:prstGeom>
          <a:noFill/>
          <a:ln>
            <a:solidFill>
              <a:srgbClr val="FF0000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/>
            <a:endParaRPr lang="zh-TW" altLang="en-US">
              <a:solidFill>
                <a:srgbClr val="FFFFFF"/>
              </a:solidFill>
              <a:ea typeface="宋体" pitchFamily="2" charset="-122"/>
            </a:endParaRPr>
          </a:p>
        </p:txBody>
      </p:sp>
      <p:sp>
        <p:nvSpPr>
          <p:cNvPr id="9" name="橢圓 8">
            <a:extLst>
              <a:ext uri="{FF2B5EF4-FFF2-40B4-BE49-F238E27FC236}">
                <a16:creationId xmlns:a16="http://schemas.microsoft.com/office/drawing/2014/main" id="{A5316091-92BB-465F-9B23-FF4C0262CA49}"/>
              </a:ext>
            </a:extLst>
          </p:cNvPr>
          <p:cNvSpPr/>
          <p:nvPr/>
        </p:nvSpPr>
        <p:spPr bwMode="gray">
          <a:xfrm>
            <a:off x="7557396" y="5240921"/>
            <a:ext cx="1019713" cy="600490"/>
          </a:xfrm>
          <a:prstGeom prst="ellipse">
            <a:avLst/>
          </a:prstGeom>
          <a:noFill/>
          <a:ln>
            <a:solidFill>
              <a:srgbClr val="FF0000"/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 anchor="ctr">
            <a:flatTx/>
          </a:bodyPr>
          <a:lstStyle/>
          <a:p>
            <a:pPr algn="ctr"/>
            <a:endParaRPr lang="zh-TW" altLang="en-US">
              <a:solidFill>
                <a:srgbClr val="FFFFFF"/>
              </a:solidFill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09599878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43554E0-3561-45EF-83D7-B582C4219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87026"/>
            <a:ext cx="10972800" cy="765175"/>
          </a:xfrm>
        </p:spPr>
        <p:txBody>
          <a:bodyPr/>
          <a:lstStyle/>
          <a:p>
            <a:r>
              <a:rPr lang="zh-TW" altLang="en-US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本年度企收預計達成數累計</a:t>
            </a:r>
            <a:endParaRPr lang="zh-TW" altLang="en-US" dirty="0"/>
          </a:p>
        </p:txBody>
      </p:sp>
      <p:graphicFrame>
        <p:nvGraphicFramePr>
          <p:cNvPr id="5" name="內容版面配置區 4">
            <a:extLst>
              <a:ext uri="{FF2B5EF4-FFF2-40B4-BE49-F238E27FC236}">
                <a16:creationId xmlns:a16="http://schemas.microsoft.com/office/drawing/2014/main" id="{E0266561-8C8F-4EE8-8F4E-2FBA270DFC9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2356853"/>
              </p:ext>
            </p:extLst>
          </p:nvPr>
        </p:nvGraphicFramePr>
        <p:xfrm>
          <a:off x="1818936" y="2108574"/>
          <a:ext cx="8554128" cy="37788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4948">
                  <a:extLst>
                    <a:ext uri="{9D8B030D-6E8A-4147-A177-3AD203B41FA5}">
                      <a16:colId xmlns:a16="http://schemas.microsoft.com/office/drawing/2014/main" val="2837369298"/>
                    </a:ext>
                  </a:extLst>
                </a:gridCol>
                <a:gridCol w="904707">
                  <a:extLst>
                    <a:ext uri="{9D8B030D-6E8A-4147-A177-3AD203B41FA5}">
                      <a16:colId xmlns:a16="http://schemas.microsoft.com/office/drawing/2014/main" val="2049564852"/>
                    </a:ext>
                  </a:extLst>
                </a:gridCol>
                <a:gridCol w="899932">
                  <a:extLst>
                    <a:ext uri="{9D8B030D-6E8A-4147-A177-3AD203B41FA5}">
                      <a16:colId xmlns:a16="http://schemas.microsoft.com/office/drawing/2014/main" val="1475943533"/>
                    </a:ext>
                  </a:extLst>
                </a:gridCol>
                <a:gridCol w="974926">
                  <a:extLst>
                    <a:ext uri="{9D8B030D-6E8A-4147-A177-3AD203B41FA5}">
                      <a16:colId xmlns:a16="http://schemas.microsoft.com/office/drawing/2014/main" val="2795296974"/>
                    </a:ext>
                  </a:extLst>
                </a:gridCol>
                <a:gridCol w="974926">
                  <a:extLst>
                    <a:ext uri="{9D8B030D-6E8A-4147-A177-3AD203B41FA5}">
                      <a16:colId xmlns:a16="http://schemas.microsoft.com/office/drawing/2014/main" val="599509394"/>
                    </a:ext>
                  </a:extLst>
                </a:gridCol>
                <a:gridCol w="1570108">
                  <a:extLst>
                    <a:ext uri="{9D8B030D-6E8A-4147-A177-3AD203B41FA5}">
                      <a16:colId xmlns:a16="http://schemas.microsoft.com/office/drawing/2014/main" val="4250435496"/>
                    </a:ext>
                  </a:extLst>
                </a:gridCol>
                <a:gridCol w="1029515">
                  <a:extLst>
                    <a:ext uri="{9D8B030D-6E8A-4147-A177-3AD203B41FA5}">
                      <a16:colId xmlns:a16="http://schemas.microsoft.com/office/drawing/2014/main" val="3927744681"/>
                    </a:ext>
                  </a:extLst>
                </a:gridCol>
                <a:gridCol w="1525066">
                  <a:extLst>
                    <a:ext uri="{9D8B030D-6E8A-4147-A177-3AD203B41FA5}">
                      <a16:colId xmlns:a16="http://schemas.microsoft.com/office/drawing/2014/main" val="1941664932"/>
                    </a:ext>
                  </a:extLst>
                </a:gridCol>
              </a:tblGrid>
              <a:tr h="499289"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中心</a:t>
                      </a:r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目標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月份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sz="20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*本年度預計達成數</a:t>
                      </a:r>
                      <a:endParaRPr lang="en-US" altLang="zh-TW" sz="20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含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backlog)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努力中</a:t>
                      </a:r>
                      <a:endParaRPr lang="en-US" altLang="zh-TW" dirty="0"/>
                    </a:p>
                    <a:p>
                      <a:pPr algn="ctr"/>
                      <a:r>
                        <a:rPr lang="en-US" altLang="zh-TW" dirty="0"/>
                        <a:t>(</a:t>
                      </a:r>
                      <a:r>
                        <a:rPr lang="zh-TW" altLang="en-US" dirty="0"/>
                        <a:t>成案率</a:t>
                      </a:r>
                      <a:r>
                        <a:rPr lang="en-US" altLang="zh-TW" dirty="0"/>
                        <a:t>&lt;60%)</a:t>
                      </a:r>
                      <a:endParaRPr lang="zh-TW" altLang="en-US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zh-TW" altLang="en-US" dirty="0"/>
                        <a:t>含努力中達成率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92338075"/>
                  </a:ext>
                </a:extLst>
              </a:tr>
              <a:tr h="74893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</a:p>
                    <a:p>
                      <a:pPr algn="ctr"/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已認列</a:t>
                      </a:r>
                      <a:r>
                        <a:rPr lang="en-US" altLang="zh-TW" sz="14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12</a:t>
                      </a:r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9664396"/>
                  </a:ext>
                </a:extLst>
              </a:tr>
              <a:tr h="506224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中心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265,494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113,495 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169,627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225,759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225,759</a:t>
                      </a:r>
                      <a:r>
                        <a:rPr lang="zh-TW" altLang="en-US" sz="1600" b="1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(85%)</a:t>
                      </a:r>
                      <a:endParaRPr lang="zh-TW" altLang="en-US" sz="1600" b="1" dirty="0">
                        <a:solidFill>
                          <a:srgbClr val="0000FF"/>
                        </a:solidFill>
                        <a:highlight>
                          <a:srgbClr val="FFFF00"/>
                        </a:highligh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14,470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240,229 (90%)</a:t>
                      </a:r>
                    </a:p>
                  </a:txBody>
                  <a:tcPr marL="9525" marR="9525" marT="9525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334777"/>
                  </a:ext>
                </a:extLst>
              </a:tr>
              <a:tr h="505719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A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27,064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17,809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18,301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18,794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18,794</a:t>
                      </a:r>
                      <a:r>
                        <a:rPr lang="zh-TW" altLang="en-US" sz="1600" b="1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(69%)</a:t>
                      </a:r>
                      <a:endParaRPr lang="en-US" altLang="zh-TW" sz="1600" b="1" dirty="0">
                        <a:solidFill>
                          <a:srgbClr val="0000FF"/>
                        </a:solidFill>
                        <a:highlight>
                          <a:srgbClr val="FFFF00"/>
                        </a:highligh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-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18,794 (69%)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365348"/>
                  </a:ext>
                </a:extLst>
              </a:tr>
              <a:tr h="50622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H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51,694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10,788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19,900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29,012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b="1" i="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29,012</a:t>
                      </a:r>
                      <a:r>
                        <a:rPr lang="zh-TW" altLang="en-US" sz="1600" b="1" i="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(56%)</a:t>
                      </a:r>
                      <a:endParaRPr lang="en-US" altLang="zh-TW" sz="1600" b="1" dirty="0">
                        <a:solidFill>
                          <a:srgbClr val="0000FF"/>
                        </a:solidFill>
                        <a:highlight>
                          <a:srgbClr val="FFFF00"/>
                        </a:highligh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7,670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36,682 (71%)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6796529"/>
                  </a:ext>
                </a:extLst>
              </a:tr>
              <a:tr h="50622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S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51,773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20,904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26,744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32,583 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b="1" i="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32,583</a:t>
                      </a:r>
                      <a:r>
                        <a:rPr lang="zh-TW" altLang="en-US" sz="1600" b="1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(63%)</a:t>
                      </a:r>
                      <a:endParaRPr lang="en-US" altLang="zh-TW" sz="1600" b="1" dirty="0">
                        <a:solidFill>
                          <a:srgbClr val="0000FF"/>
                        </a:solidFill>
                        <a:highlight>
                          <a:srgbClr val="FFFF00"/>
                        </a:highligh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3,800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36,383 (70%)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164575"/>
                  </a:ext>
                </a:extLst>
              </a:tr>
              <a:tr h="506224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U</a:t>
                      </a:r>
                      <a:r>
                        <a:rPr lang="zh-TW" altLang="en-US" sz="16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組</a:t>
                      </a: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134,963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63,994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104,682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145,370 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altLang="zh-TW" sz="1600" b="1" i="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145,370</a:t>
                      </a:r>
                      <a:r>
                        <a:rPr lang="zh-TW" altLang="en-US" sz="1600" b="1" i="0" u="none" strike="noStrike" dirty="0">
                          <a:solidFill>
                            <a:srgbClr val="0000FF"/>
                          </a:solidFill>
                          <a:effectLst/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highlight>
                            <a:srgbClr val="FFFF00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(108%)</a:t>
                      </a:r>
                      <a:endParaRPr lang="en-US" altLang="zh-TW" sz="1600" b="1" dirty="0">
                        <a:solidFill>
                          <a:srgbClr val="0000FF"/>
                        </a:solidFill>
                        <a:highlight>
                          <a:srgbClr val="FFFF00"/>
                        </a:highligh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3,000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TW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148,370 (110%)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010788"/>
                  </a:ext>
                </a:extLst>
              </a:tr>
            </a:tbl>
          </a:graphicData>
        </a:graphic>
      </p:graphicFrame>
      <p:sp>
        <p:nvSpPr>
          <p:cNvPr id="6" name="文字方塊 5">
            <a:extLst>
              <a:ext uri="{FF2B5EF4-FFF2-40B4-BE49-F238E27FC236}">
                <a16:creationId xmlns:a16="http://schemas.microsoft.com/office/drawing/2014/main" id="{E2D1EF65-9D4D-44F2-B419-3092710A287E}"/>
              </a:ext>
            </a:extLst>
          </p:cNvPr>
          <p:cNvSpPr txBox="1"/>
          <p:nvPr/>
        </p:nvSpPr>
        <p:spPr>
          <a:xfrm>
            <a:off x="9407570" y="1739242"/>
            <a:ext cx="10310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單位：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K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C1C31029-DFF0-4B1B-A14C-6EE4E60B312B}"/>
              </a:ext>
            </a:extLst>
          </p:cNvPr>
          <p:cNvSpPr txBox="1"/>
          <p:nvPr/>
        </p:nvSpPr>
        <p:spPr>
          <a:xfrm>
            <a:off x="1368970" y="6019054"/>
            <a:ext cx="7204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*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本年度預計達成數：已簽約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+backlog+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成案率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&gt;60%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以上洽談中案件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文字方塊 10"/>
          <p:cNvSpPr txBox="1"/>
          <p:nvPr/>
        </p:nvSpPr>
        <p:spPr>
          <a:xfrm>
            <a:off x="1818937" y="764704"/>
            <a:ext cx="855412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組請加速</a:t>
            </a:r>
            <a:r>
              <a:rPr lang="zh-TW" altLang="en-US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衍生案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簽約</a:t>
            </a:r>
            <a:r>
              <a:rPr lang="zh-TW" altLang="en-US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交付認列</a:t>
            </a:r>
            <a:endParaRPr lang="en-US" altLang="zh-TW" sz="2000" b="1" u="sng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中強替代案例</a:t>
            </a:r>
            <a:r>
              <a:rPr lang="en-US" altLang="zh-TW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緯創</a:t>
            </a:r>
            <a:r>
              <a:rPr lang="en-US" altLang="zh-TW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及全越兩個業科，請盡速提案</a:t>
            </a:r>
            <a:endParaRPr lang="en-US" altLang="zh-TW" sz="2000" b="1" u="sng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U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組三欣採購分期驗收預計於</a:t>
            </a:r>
            <a:r>
              <a:rPr lang="en-US" altLang="zh-TW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月完成認列</a:t>
            </a:r>
            <a:r>
              <a:rPr lang="en-US" altLang="zh-TW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6,000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萬</a:t>
            </a:r>
            <a:endParaRPr lang="en-US" altLang="zh-TW" sz="2000" b="1" u="sng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各組請加速「已簽約案」動支驗收及衍生交付</a:t>
            </a:r>
            <a:endParaRPr lang="en-US" altLang="zh-TW" sz="20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238503041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標題 1">
            <a:extLst>
              <a:ext uri="{FF2B5EF4-FFF2-40B4-BE49-F238E27FC236}">
                <a16:creationId xmlns:a16="http://schemas.microsoft.com/office/drawing/2014/main" id="{06EAC8A8-BBF8-4E02-AB12-CDDD38A3774B}"/>
              </a:ext>
            </a:extLst>
          </p:cNvPr>
          <p:cNvSpPr txBox="1">
            <a:spLocks/>
          </p:cNvSpPr>
          <p:nvPr/>
        </p:nvSpPr>
        <p:spPr>
          <a:xfrm>
            <a:off x="4351772" y="116632"/>
            <a:ext cx="3488450" cy="720080"/>
          </a:xfrm>
          <a:prstGeom prst="rect">
            <a:avLst/>
          </a:prstGeom>
        </p:spPr>
        <p:txBody>
          <a:bodyPr/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標楷體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eaLnBrk="1" hangingPunct="1"/>
            <a:r>
              <a:rPr lang="zh-TW" altLang="en-US" dirty="0">
                <a:solidFill>
                  <a:srgbClr val="3333CC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</a:rPr>
              <a:t>提醒事項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E1339BA-9C99-4F3C-B58A-F5FB44C39B5A}"/>
              </a:ext>
            </a:extLst>
          </p:cNvPr>
          <p:cNvSpPr txBox="1"/>
          <p:nvPr/>
        </p:nvSpPr>
        <p:spPr>
          <a:xfrm>
            <a:off x="263352" y="836712"/>
            <a:ext cx="11809312" cy="5555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H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組目標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51,694K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已簽約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13,783K(BP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9,283K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；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4,500K)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＋</a:t>
            </a:r>
            <a:r>
              <a:rPr lang="zh-TW" altLang="en-US" sz="20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成案率</a:t>
            </a:r>
            <a:r>
              <a:rPr lang="en-US" altLang="zh-TW" sz="20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&gt;60%(10,580K)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24,363K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：尚有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缺口</a:t>
            </a:r>
            <a:r>
              <a:rPr lang="en-US" altLang="zh-TW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27, 331K</a:t>
            </a:r>
          </a:p>
          <a:p>
            <a:pPr marL="808038" lvl="1" indent="-35083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加上成案率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40%~59%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10,670K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，仍有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缺口</a:t>
            </a:r>
            <a:r>
              <a:rPr lang="en-US" altLang="zh-TW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16,661K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endParaRPr lang="en-US" altLang="zh-TW" sz="2000" b="1" u="sng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08038" lvl="1" indent="-35083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缺乏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BP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案源，務必加速規劃</a:t>
            </a:r>
            <a:endParaRPr lang="en-US" altLang="zh-TW" sz="20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08038" lvl="1" indent="-35083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altLang="zh-TW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缺口</a:t>
            </a:r>
            <a:r>
              <a:rPr lang="en-US" altLang="zh-TW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5,874K 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已規劃群邁、凌網、欣技、光田、旳蔓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/4,550K)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尚缺 </a:t>
            </a:r>
            <a:r>
              <a:rPr lang="en-US" altLang="zh-TW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1,324K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；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 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規劃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件</a:t>
            </a:r>
            <a:endParaRPr lang="en-US" altLang="zh-TW" sz="2000" b="1" u="sng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808038" lvl="1" indent="-35083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zh-TW" altLang="en-US" sz="20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餘絀尚有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缺口</a:t>
            </a:r>
            <a:r>
              <a:rPr lang="en-US" altLang="zh-TW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4,968K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，請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樽節開銷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評估完工百分比及人事費調節</a:t>
            </a:r>
            <a:endParaRPr lang="en-US" altLang="zh-TW" sz="2000" b="1" u="sng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altLang="zh-TW" sz="700" b="1" u="sng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S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組目標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51,773K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已簽約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42,781K(BP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40,895K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；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1,886K)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＋</a:t>
            </a:r>
            <a:r>
              <a:rPr lang="zh-TW" altLang="en-US" sz="20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成案率</a:t>
            </a:r>
            <a:r>
              <a:rPr lang="en-US" altLang="zh-TW" sz="20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&gt;60%(6,160K)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48,941K: 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尚有缺口</a:t>
            </a:r>
            <a:r>
              <a:rPr lang="en-US" altLang="zh-TW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2,832K</a:t>
            </a:r>
          </a:p>
          <a:p>
            <a:pPr marL="808038" lvl="1" indent="-35083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加上成案率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40%~59%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59,300K</a:t>
            </a:r>
          </a:p>
          <a:p>
            <a:pPr marL="808038" lvl="1" indent="-350838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altLang="zh-TW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缺口</a:t>
            </a:r>
            <a:r>
              <a:rPr lang="en-US" altLang="zh-TW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4,584K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已規劃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Joy Paw </a:t>
            </a:r>
            <a:r>
              <a:rPr lang="en-US" altLang="zh-TW" sz="2000" b="1" u="sng" dirty="0" err="1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Paw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Tee UP Golf/4,500K)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，規劃專利應用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件</a:t>
            </a:r>
            <a:endParaRPr lang="en-US" altLang="zh-TW" sz="20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en-US" altLang="zh-TW" sz="4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l"/>
            </a:pP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U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組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已簽約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186,399K(BP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181,449K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；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4,950K)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＋</a:t>
            </a:r>
            <a:r>
              <a:rPr lang="zh-TW" altLang="en-US" sz="20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成案率</a:t>
            </a:r>
            <a:r>
              <a:rPr lang="en-US" altLang="zh-TW" sz="20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&gt;60%(13,100K)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199,499K</a:t>
            </a:r>
            <a:br>
              <a:rPr lang="en-US" altLang="zh-TW" sz="2000" b="1" u="sng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加上成案率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40%~59%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21,000K(</a:t>
            </a:r>
            <a:r>
              <a:rPr lang="zh-TW" altLang="en-US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規劃明年</a:t>
            </a:r>
            <a:r>
              <a:rPr lang="en-US" altLang="zh-TW" sz="20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backlog)</a:t>
            </a:r>
            <a:endParaRPr lang="zh-TW" altLang="en-US" sz="20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altLang="zh-TW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IP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缺口</a:t>
            </a:r>
            <a:r>
              <a:rPr lang="en-US" altLang="zh-TW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4,196K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已規劃華威、車博、碩網、數偉</a:t>
            </a:r>
            <a:r>
              <a:rPr lang="en-US" altLang="zh-TW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/2,600K)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華威專利</a:t>
            </a:r>
            <a:r>
              <a:rPr lang="en-US" altLang="zh-TW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件；餘</a:t>
            </a:r>
            <a:r>
              <a:rPr lang="en-US" altLang="zh-TW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件規劃中</a:t>
            </a:r>
            <a:endParaRPr lang="en-US" altLang="zh-TW" sz="2000" b="1" u="sng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914400" lvl="1" indent="-457200"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zh-TW" altLang="en-US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餘絀尚有缺口</a:t>
            </a:r>
            <a:r>
              <a:rPr lang="en-US" altLang="zh-TW" sz="20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3,534K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，請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樽節開銷</a:t>
            </a:r>
            <a:r>
              <a:rPr lang="zh-TW" altLang="en-US" sz="20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en-US" sz="20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評估完工百分比調節</a:t>
            </a:r>
          </a:p>
        </p:txBody>
      </p:sp>
    </p:spTree>
    <p:extLst>
      <p:ext uri="{BB962C8B-B14F-4D97-AF65-F5344CB8AC3E}">
        <p14:creationId xmlns:p14="http://schemas.microsoft.com/office/powerpoint/2010/main" val="76119935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佈景主題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8_預設簡報設計">
      <a:majorFont>
        <a:latin typeface="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ln>
          <a:headEnd/>
          <a:tailEnd/>
        </a:ln>
      </a:spPr>
      <a:bodyPr wrap="none" anchor="ctr">
        <a:flatTx/>
      </a:bodyPr>
      <a:lstStyle>
        <a:defPPr>
          <a:defRPr>
            <a:solidFill>
              <a:srgbClr val="FFFFFF"/>
            </a:solidFill>
            <a:ea typeface="宋体" pitchFamily="2" charset="-122"/>
          </a:defRPr>
        </a:defPPr>
      </a:lstStyle>
      <a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a:style>
    </a:sp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佈景主題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8_預設簡報設計">
      <a:majorFont>
        <a:latin typeface="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ln>
          <a:headEnd/>
          <a:tailEnd/>
        </a:ln>
      </a:spPr>
      <a:bodyPr wrap="none" anchor="ctr">
        <a:flatTx/>
      </a:bodyPr>
      <a:lstStyle>
        <a:defPPr>
          <a:defRPr>
            <a:solidFill>
              <a:srgbClr val="FFFFFF"/>
            </a:solidFill>
            <a:ea typeface="宋体" pitchFamily="2" charset="-122"/>
          </a:defRPr>
        </a:defPPr>
      </a:lstStyle>
      <a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a:style>
    </a:sp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98細部審查-971226-簡報版</Template>
  <TotalTime>62746</TotalTime>
  <Words>2199</Words>
  <Application>Microsoft Office PowerPoint</Application>
  <PresentationFormat>寬螢幕</PresentationFormat>
  <Paragraphs>350</Paragraphs>
  <Slides>7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7</vt:i4>
      </vt:variant>
    </vt:vector>
  </HeadingPairs>
  <TitlesOfParts>
    <vt:vector size="17" baseType="lpstr">
      <vt:lpstr>微軟正黑體</vt:lpstr>
      <vt:lpstr>新細明體</vt:lpstr>
      <vt:lpstr>新細明體</vt:lpstr>
      <vt:lpstr>Arial</vt:lpstr>
      <vt:lpstr>Bookman Old Style</vt:lpstr>
      <vt:lpstr>Calibri</vt:lpstr>
      <vt:lpstr>Times New Roman</vt:lpstr>
      <vt:lpstr>Wingdings</vt:lpstr>
      <vt:lpstr>佈景主題1</vt:lpstr>
      <vt:lpstr>1_佈景主題1</vt:lpstr>
      <vt:lpstr>PowerPoint 簡報</vt:lpstr>
      <vt:lpstr>PowerPoint 簡報</vt:lpstr>
      <vt:lpstr>FY113中心企業收入簽約統計</vt:lpstr>
      <vt:lpstr>各組之企業簽約數統計</vt:lpstr>
      <vt:lpstr>本年度衍生預計達成數累計(36,985K)</vt:lpstr>
      <vt:lpstr>本年度企收預計達成數累計</vt:lpstr>
      <vt:lpstr>PowerPoint 簡報</vt:lpstr>
    </vt:vector>
  </TitlesOfParts>
  <Company>ITRI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Achieve the ITRI 2012  Internationalization Goals - Concrete Action Proposals</dc:title>
  <dc:creator>謝文雄</dc:creator>
  <cp:lastModifiedBy>張敏敏</cp:lastModifiedBy>
  <cp:revision>4726</cp:revision>
  <cp:lastPrinted>2024-06-19T10:57:46Z</cp:lastPrinted>
  <dcterms:created xsi:type="dcterms:W3CDTF">2006-06-27T09:16:39Z</dcterms:created>
  <dcterms:modified xsi:type="dcterms:W3CDTF">2024-11-12T08:53:26Z</dcterms:modified>
</cp:coreProperties>
</file>