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1" r:id="rId2"/>
  </p:sldMasterIdLst>
  <p:notesMasterIdLst>
    <p:notesMasterId r:id="rId10"/>
  </p:notesMasterIdLst>
  <p:handoutMasterIdLst>
    <p:handoutMasterId r:id="rId11"/>
  </p:handoutMasterIdLst>
  <p:sldIdLst>
    <p:sldId id="3636" r:id="rId3"/>
    <p:sldId id="3934" r:id="rId4"/>
    <p:sldId id="4496" r:id="rId5"/>
    <p:sldId id="4509" r:id="rId6"/>
    <p:sldId id="4535" r:id="rId7"/>
    <p:sldId id="4553" r:id="rId8"/>
    <p:sldId id="4552" r:id="rId9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  <p:cmAuthor id="2" name="謝政宏" initials="謝政宏 [2]" lastIdx="1" clrIdx="1">
    <p:extLst>
      <p:ext uri="{19B8F6BF-5375-455C-9EA6-DF929625EA0E}">
        <p15:presenceInfo xmlns:p15="http://schemas.microsoft.com/office/powerpoint/2012/main" userId="S::B10045@itri.org.tw::a2660f33-1e15-4719-af23-8b13021414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  <a:srgbClr val="EAEFF7"/>
    <a:srgbClr val="D2DEEF"/>
    <a:srgbClr val="7093D2"/>
    <a:srgbClr val="A2B1B4"/>
    <a:srgbClr val="DDBEAA"/>
    <a:srgbClr val="469597"/>
    <a:srgbClr val="BBC6C8"/>
    <a:srgbClr val="5B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89192" autoAdjust="0"/>
  </p:normalViewPr>
  <p:slideViewPr>
    <p:cSldViewPr>
      <p:cViewPr varScale="1">
        <p:scale>
          <a:sx n="72" d="100"/>
          <a:sy n="72" d="100"/>
        </p:scale>
        <p:origin x="787" y="43"/>
      </p:cViewPr>
      <p:guideLst>
        <p:guide orient="horz" pos="618"/>
        <p:guide pos="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111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1.0635114154911359E-2"/>
                  <c:y val="1.303686221335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3820222685334122E-3"/>
                  <c:y val="5.6675713645273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2.4879228957555153E-2"/>
                  <c:y val="6.5831426444184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6.1889586123137101E-2"/>
                  <c:y val="4.2248302754780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1.5178679401145753E-2"/>
                  <c:y val="4.155534269123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2.9195815824590576E-2"/>
                  <c:y val="3.354398378861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3.1930660992355246E-2"/>
                  <c:y val="3.5648651615209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6.5691807113240436E-2"/>
                  <c:y val="3.4893977551091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3.5008416744741484E-2"/>
                  <c:y val="2.874572024426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1.8333723290480244E-2"/>
                  <c:y val="3.070536016951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112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1721116862439273E-2"/>
                  <c:y val="2.6751476397260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7.4029667947819219E-2"/>
                  <c:y val="-2.1126465652411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7.3995257413076665E-2"/>
                  <c:y val="2.40971131512976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7362262490279401E-2"/>
                  <c:y val="3.315055703497724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4841140119949961E-2"/>
                  <c:y val="6.2584608792746313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7.5508288875072174E-2"/>
                  <c:y val="-9.20001463503442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102864069600292E-2"/>
                  <c:y val="-2.6517514212954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153430</c:v>
                </c:pt>
                <c:pt idx="10" formatCode="#,##0_ ">
                  <c:v>170653</c:v>
                </c:pt>
                <c:pt idx="11" formatCode="#,##0_ ">
                  <c:v>213602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113已簽約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3.6013800235944408E-2"/>
                  <c:y val="1.72045409161619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4698D5B-F45B-4CF8-B553-C0DBBC88DC89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F5BFC1F-69E9-481F-9F52-24D8251FEF7A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7.1924606754960957E-2"/>
                  <c:y val="-5.508988423775946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B40520C-1B1D-4B1C-B284-ED9DB9C9D8BA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CCF5B86-3F72-4C4D-8DE3-E7BB0F30FCEC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0.10436119411504143"/>
                  <c:y val="-2.46009638845261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A9ABBC9-D757-47F0-940B-DB624D38D4FB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66015F95-FDED-4585-9FB6-6112871FCD79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-9.5899475673281276E-2"/>
                  <c:y val="-3.875793520823415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3ED1FC60-41FF-4290-80C9-D5F15694E287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7B049FAD-8A0B-4377-8D65-D4683AF2A8ED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-6.8519337440794678E-2"/>
                  <c:y val="-4.282312458866516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133FFB8A-C7B0-4BA4-ABDA-81C327539E9E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D6CAA755-68CB-46D7-A78D-ADF6BE78CE85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1.9744009697440265E-2"/>
                  <c:y val="4.576710282301869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9A20F18-2586-42BE-81AC-4D64B5C801D0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EC1234A-938E-4813-88E0-9415BAB1C328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3.6616268978523839E-2"/>
                  <c:y val="0.106508005848723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9698FC8-45F8-4B62-B094-16E816FBD9DE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CAF26AB-F1E0-4628-9769-3C7B89798C64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3.057977959246741E-2"/>
                  <c:y val="7.46406592113215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831F8CF-D421-42A5-B3FE-5F1EE8E50B73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00728447-3F20-43B4-88BC-0CE8B665166B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0.13468231161061683"/>
                  <c:y val="2.49115175516821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E67FC2EF-F545-4E26-888A-D959781DFF0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F9CA8EC-12B7-4E92-BC98-B009CFEF6FBF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6.5733458652140392E-2"/>
                  <c:y val="5.926527719063760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325ED90-C25A-48D7-80CA-DFFD6A474E33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CC51BA38-8030-403F-A2E3-D9D7D799E3C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0.11966799047690821"/>
                  <c:y val="-2.1542594341972263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E117E73-836C-4263-869D-81C63119CD60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06D092C-01EC-40EA-A3D9-152416563E45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0"/>
                  <c:y val="-3.447322031148819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61DAFD0-C2DB-409D-8127-ABD568F2E40C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8DE5D917-D142-405C-B007-1D40E7B0DDB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9393</c:v>
                </c:pt>
                <c:pt idx="1">
                  <c:v>19508</c:v>
                </c:pt>
                <c:pt idx="2">
                  <c:v>20768</c:v>
                </c:pt>
                <c:pt idx="3">
                  <c:v>43584</c:v>
                </c:pt>
                <c:pt idx="4">
                  <c:v>54349</c:v>
                </c:pt>
                <c:pt idx="5" formatCode="#,##0_ ">
                  <c:v>75881</c:v>
                </c:pt>
                <c:pt idx="6" formatCode="#,##0_ ">
                  <c:v>85491</c:v>
                </c:pt>
                <c:pt idx="7" formatCode="#,##0_ ">
                  <c:v>91857</c:v>
                </c:pt>
                <c:pt idx="8" formatCode="#,##0_ ">
                  <c:v>250143</c:v>
                </c:pt>
                <c:pt idx="9" formatCode="#,##0_ ">
                  <c:v>258604</c:v>
                </c:pt>
                <c:pt idx="10" formatCode="#,##0_ ">
                  <c:v>298736</c:v>
                </c:pt>
                <c:pt idx="11" formatCode="#,##0_ ">
                  <c:v>298736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4%</c:v>
                  </c:pt>
                  <c:pt idx="1">
                    <c:v>7%</c:v>
                  </c:pt>
                  <c:pt idx="2">
                    <c:v>8%</c:v>
                  </c:pt>
                  <c:pt idx="3">
                    <c:v>16%</c:v>
                  </c:pt>
                  <c:pt idx="4">
                    <c:v>20%</c:v>
                  </c:pt>
                  <c:pt idx="5">
                    <c:v>29%</c:v>
                  </c:pt>
                  <c:pt idx="6">
                    <c:v>32%</c:v>
                  </c:pt>
                  <c:pt idx="7">
                    <c:v>35%</c:v>
                  </c:pt>
                  <c:pt idx="8">
                    <c:v>94%</c:v>
                  </c:pt>
                  <c:pt idx="9">
                    <c:v>97%</c:v>
                  </c:pt>
                  <c:pt idx="10">
                    <c:v>113%</c:v>
                  </c:pt>
                  <c:pt idx="11">
                    <c:v>113%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lnSpc>
          <a:spcPct val="150000"/>
        </a:lnSpc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77273757199969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0004722841218878E-2"/>
                  <c:y val="-4.278167615208305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27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13,783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823571226320568E-2"/>
                      <c:h val="8.15937723582572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7448824237303168E-2"/>
                  <c:y val="3.4167945946847425E-2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83%</a:t>
                    </a:r>
                  </a:p>
                  <a:p>
                    <a:pPr algn="ctr" rtl="0">
                      <a:lnSpc>
                        <a:spcPts val="1600"/>
                      </a:lnSpc>
                      <a:def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defRPr>
                    </a:pPr>
                    <a:r>
                      <a:rPr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42,781K</a:t>
                    </a:r>
                  </a:p>
                </c:rich>
              </c:tx>
              <c:spPr>
                <a:noFill/>
                <a:ln w="38100">
                  <a:solidFill>
                    <a:srgbClr val="5D9EDB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43324793761316E-2"/>
                      <c:h val="7.972520720931104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7.838582442268982E-2"/>
                  <c:y val="3.34593870467791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138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186,399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5298D8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0.2666266878167679</c:v>
                </c:pt>
                <c:pt idx="1">
                  <c:v>0.82631873756591279</c:v>
                </c:pt>
                <c:pt idx="2">
                  <c:v>1.3811118602876344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7.8148174780393362E-2"/>
                  <c:y val="0.16381090795083619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146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196,899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59673587185065E-2"/>
                      <c:h val="0.1061945140806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0.18725577436452973</c:v>
                </c:pt>
                <c:pt idx="1">
                  <c:v>0</c:v>
                </c:pt>
                <c:pt idx="2">
                  <c:v>7.779910049420953E-2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7838100016236191E-2"/>
                  <c:y val="-9.975417014847901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95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48,941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48286257999395E-2"/>
                      <c:h val="9.06108816208914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7.703448331943448E-2"/>
                  <c:y val="6.1974017653618096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148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199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499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FFFF0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779605037441466E-2"/>
                      <c:h val="9.51666077471378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1.7410144310751732E-2</c:v>
                </c:pt>
                <c:pt idx="1">
                  <c:v>0.11898093600911672</c:v>
                </c:pt>
                <c:pt idx="2">
                  <c:v>1.9264539169994738E-2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8046694454284337E-2"/>
                  <c:y val="-7.623209523404683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45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23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463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778410667536002E-2"/>
                      <c:h val="8.17921437399749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8194528795397641E-2"/>
                  <c:y val="0.26123475244202166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83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42,781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 w="38100">
                  <a:solidFill>
                    <a:srgbClr val="92D050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386538888824184E-2"/>
                      <c:h val="8.305375703021181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7.7009722437826666E-2"/>
                  <c:y val="-1.5643000386878003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163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220,499K</a:t>
                    </a:r>
                    <a:endParaRPr lang="en-US" dirty="0">
                      <a:solidFill>
                        <a:srgbClr val="0000FF"/>
                      </a:solidFill>
                    </a:endParaRPr>
                  </a:p>
                </c:rich>
              </c:tx>
              <c:spPr>
                <a:noFill/>
                <a:ln w="38100">
                  <a:solidFill>
                    <a:srgbClr val="F4B183"/>
                  </a:solidFill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332110820012085E-2"/>
                      <c:h val="0.1045707743712066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0.20640693310635663</c:v>
                </c:pt>
                <c:pt idx="1">
                  <c:v>1.1453846599578932</c:v>
                </c:pt>
                <c:pt idx="2">
                  <c:v>0.15559820098841906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1.5921795085339613E-2"/>
                  <c:y val="-0.4396275711827723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32% </a:t>
                    </a:r>
                  </a:p>
                  <a:p>
                    <a:pPr>
                      <a:defRPr sz="1400" b="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(16,661K)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48285642640337"/>
                      <c:h val="0.139838013445131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2.7213210264452649E-2"/>
                  <c:y val="-9.4531317119611713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defRPr>
                    </a:pPr>
                    <a:r>
                      <a:rPr lang="zh-TW" altLang="en-US" sz="1100" b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缺口</a:t>
                    </a:r>
                    <a:fld id="{CD168ECF-82D2-41E8-B26F-1DE8E06D931E}" type="VALUE">
                      <a:rPr lang="en-US" altLang="zh-TW" sz="1400" b="0" i="0" u="none" strike="noStrike" kern="1200" baseline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pPr algn="ctr" rtl="0">
                        <a:defRPr lang="en-US" altLang="zh-TW" sz="1400" b="0" i="0" u="none" strike="noStrike" kern="1200" baseline="0" smtClean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sz="1400" b="0" i="0" u="none" strike="noStrike" kern="1200" baseline="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rPr>
                      <a:t>   (11,720K)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573627161421188E-2"/>
                      <c:h val="0.10726457164247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0.3223004604015941</c:v>
                </c:pt>
                <c:pt idx="1">
                  <c:v>-1.0906843335329226</c:v>
                </c:pt>
                <c:pt idx="2">
                  <c:v>-0.63377370094025776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9.7688249872697596E-3"/>
          <c:y val="4.5557261262463454E-3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8149914" y="750792"/>
          <a:ext cx="805318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6993944" y="1330719"/>
          <a:ext cx="715862" cy="33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79343" y="4752528"/>
          <a:ext cx="1052914" cy="2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0.5523</cdr:x>
      <cdr:y>0.35489</cdr:y>
    </cdr:from>
    <cdr:to>
      <cdr:x>0.63377</cdr:x>
      <cdr:y>0.43769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6044766" y="1978636"/>
          <a:ext cx="891601" cy="461643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209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108</a:t>
          </a:r>
          <a:r>
            <a:rPr kumimoji="1" lang="en-US" altLang="zh-TW" sz="1200" i="0" u="none" strike="noStrike" kern="1200" baseline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,241K</a:t>
          </a:r>
        </a:p>
      </cdr:txBody>
    </cdr:sp>
  </cdr:relSizeAnchor>
  <cdr:relSizeAnchor xmlns:cdr="http://schemas.openxmlformats.org/drawingml/2006/chartDrawing">
    <cdr:from>
      <cdr:x>0.25078</cdr:x>
      <cdr:y>0.29648</cdr:y>
    </cdr:from>
    <cdr:to>
      <cdr:x>0.32133</cdr:x>
      <cdr:y>0.37928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744688" y="1653005"/>
          <a:ext cx="772148" cy="461644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F4B183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68%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35,033K</a:t>
          </a:r>
        </a:p>
      </cdr:txBody>
    </cdr:sp>
  </cdr:relSizeAnchor>
  <cdr:relSizeAnchor xmlns:cdr="http://schemas.openxmlformats.org/drawingml/2006/chartDrawing">
    <cdr:from>
      <cdr:x>0.34709</cdr:x>
      <cdr:y>0.48198</cdr:y>
    </cdr:from>
    <cdr:to>
      <cdr:x>0.49086</cdr:x>
      <cdr:y>0.59791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798811" y="2687237"/>
          <a:ext cx="1573517" cy="646356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寬緯  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160K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魔毒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6,000K</a:t>
          </a:r>
        </a:p>
      </cdr:txBody>
    </cdr:sp>
  </cdr:relSizeAnchor>
  <cdr:relSizeAnchor xmlns:cdr="http://schemas.openxmlformats.org/drawingml/2006/chartDrawing">
    <cdr:from>
      <cdr:x>0.34884</cdr:x>
      <cdr:y>0.62233</cdr:y>
    </cdr:from>
    <cdr:to>
      <cdr:x>0.49261</cdr:x>
      <cdr:y>0.70513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3817958" y="3469722"/>
          <a:ext cx="1573517" cy="461665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無案源</a:t>
          </a:r>
          <a:endParaRPr lang="en-US" altLang="zh-TW" sz="1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6363" y="742950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06363" y="742950"/>
            <a:ext cx="6623050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0" dirty="0"/>
              <a:t>衍生缺口：目標</a:t>
            </a:r>
            <a:r>
              <a:rPr lang="en-US" altLang="zh-TW" b="0" dirty="0"/>
              <a:t>38,706-A</a:t>
            </a:r>
            <a:r>
              <a:rPr lang="zh-TW" altLang="en-US" b="0" dirty="0"/>
              <a:t>組</a:t>
            </a:r>
            <a:r>
              <a:rPr lang="en-US" altLang="zh-TW" b="0" dirty="0"/>
              <a:t>(13,143</a:t>
            </a:r>
            <a:r>
              <a:rPr lang="zh-TW" altLang="en-US" b="0" dirty="0"/>
              <a:t>慧保</a:t>
            </a:r>
            <a:r>
              <a:rPr lang="en-US" altLang="zh-TW" b="0" dirty="0"/>
              <a:t>+22</a:t>
            </a:r>
            <a:r>
              <a:rPr lang="zh-TW" altLang="en-US" b="0" dirty="0"/>
              <a:t>智權</a:t>
            </a:r>
            <a:r>
              <a:rPr lang="en-US" altLang="zh-TW" b="0" dirty="0"/>
              <a:t>+3,501</a:t>
            </a:r>
            <a:r>
              <a:rPr lang="zh-TW" altLang="en-US" b="0" dirty="0"/>
              <a:t>豐趣</a:t>
            </a:r>
            <a:r>
              <a:rPr lang="en-US" altLang="zh-TW" b="0" dirty="0"/>
              <a:t>)-H(750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+2,000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資敏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+2500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丞瑋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+1500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昱誠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+1400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+300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欣技</a:t>
            </a:r>
            <a:r>
              <a:rPr lang="en-US" altLang="zh-TW" b="0" dirty="0"/>
              <a:t>)-S(1600</a:t>
            </a:r>
            <a:r>
              <a:rPr lang="zh-TW" altLang="en-US" b="0" dirty="0"/>
              <a:t>云泰</a:t>
            </a:r>
            <a:r>
              <a:rPr lang="en-US" altLang="zh-TW" b="0" dirty="0"/>
              <a:t>+286</a:t>
            </a:r>
            <a:r>
              <a:rPr lang="zh-TW" altLang="en-US" b="0" dirty="0"/>
              <a:t>大可</a:t>
            </a:r>
            <a:r>
              <a:rPr lang="en-US" altLang="zh-TW" b="0" dirty="0"/>
              <a:t>)-U(1,000</a:t>
            </a:r>
            <a:r>
              <a:rPr lang="zh-TW" altLang="en-US" b="0" dirty="0"/>
              <a:t>中基</a:t>
            </a:r>
            <a:r>
              <a:rPr lang="en-US" altLang="zh-TW" b="0" dirty="0"/>
              <a:t>+375</a:t>
            </a:r>
            <a:r>
              <a:rPr lang="zh-TW" altLang="en-US" b="0" dirty="0"/>
              <a:t>米特</a:t>
            </a:r>
            <a:r>
              <a:rPr lang="en-US" altLang="zh-TW" b="0" dirty="0"/>
              <a:t>+375</a:t>
            </a:r>
            <a:r>
              <a:rPr lang="zh-TW" altLang="en-US" b="0" dirty="0"/>
              <a:t>漢將</a:t>
            </a:r>
            <a:r>
              <a:rPr lang="en-US" altLang="zh-TW" b="0" dirty="0"/>
              <a:t>+1,000</a:t>
            </a:r>
            <a:r>
              <a:rPr lang="zh-TW" altLang="en-US" b="0" dirty="0"/>
              <a:t>鮮速</a:t>
            </a:r>
            <a:r>
              <a:rPr lang="en-US" altLang="zh-TW" b="0" dirty="0"/>
              <a:t>+1,000</a:t>
            </a:r>
            <a:r>
              <a:rPr lang="zh-TW" altLang="en-US" b="0" dirty="0"/>
              <a:t>漢錸</a:t>
            </a:r>
            <a:r>
              <a:rPr lang="en-US" altLang="zh-TW" b="0" dirty="0"/>
              <a:t>+1,500</a:t>
            </a:r>
            <a:r>
              <a:rPr lang="zh-TW" altLang="en-US" b="0" dirty="0"/>
              <a:t>威剛</a:t>
            </a:r>
            <a:r>
              <a:rPr lang="en-US" altLang="zh-TW" b="0" dirty="0"/>
              <a:t>+476</a:t>
            </a:r>
            <a:r>
              <a:rPr lang="zh-TW" altLang="en-US" b="0" dirty="0"/>
              <a:t>萬采</a:t>
            </a:r>
            <a:r>
              <a:rPr lang="en-US" altLang="zh-TW" b="0" dirty="0"/>
              <a:t>+1200</a:t>
            </a:r>
            <a:r>
              <a:rPr lang="zh-TW" altLang="en-US" b="0" dirty="0"/>
              <a:t>彩奕</a:t>
            </a:r>
            <a:r>
              <a:rPr lang="en-US" altLang="zh-TW" b="0" dirty="0"/>
              <a:t>+500</a:t>
            </a:r>
            <a:r>
              <a:rPr lang="zh-TW" altLang="en-US" b="0" dirty="0"/>
              <a:t>車博</a:t>
            </a:r>
            <a:r>
              <a:rPr lang="en-US" altLang="zh-TW" b="0" dirty="0"/>
              <a:t>+876</a:t>
            </a:r>
            <a:r>
              <a:rPr lang="zh-TW" altLang="en-US" b="0" dirty="0"/>
              <a:t>碩網</a:t>
            </a:r>
            <a:r>
              <a:rPr lang="en-US" altLang="zh-TW" b="0" dirty="0"/>
              <a:t>+500</a:t>
            </a:r>
            <a:r>
              <a:rPr lang="zh-TW" altLang="en-US" b="0" dirty="0"/>
              <a:t>萬州通</a:t>
            </a:r>
            <a:r>
              <a:rPr lang="en-US" altLang="zh-TW" b="0" dirty="0"/>
              <a:t>)=902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en-US" altLang="zh-TW" b="0" dirty="0"/>
              <a:t>H</a:t>
            </a:r>
            <a:r>
              <a:rPr lang="zh-TW" altLang="en-US" b="0" dirty="0"/>
              <a:t>組高齡</a:t>
            </a:r>
            <a:r>
              <a:rPr lang="en-US" altLang="zh-TW" b="0" dirty="0"/>
              <a:t>8</a:t>
            </a:r>
            <a:r>
              <a:rPr lang="zh-TW" altLang="en-US" b="0" dirty="0"/>
              <a:t>案</a:t>
            </a:r>
            <a:r>
              <a:rPr lang="en-US" altLang="zh-TW" b="0" dirty="0"/>
              <a:t>=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芝程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1,430K+H000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榮騰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翔星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95K+H000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愛力思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知多思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)95K+H200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)95K+H100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合進製麵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高齡</a:t>
            </a:r>
            <a:r>
              <a:rPr kumimoji="0" lang="en-US" altLang="zh-TW" sz="12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)95K=2,095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858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B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530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共識：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努力中：成案率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0~59%-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初洽、業科案未送件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推廣中：成案率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60~80%-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已啟動議約動作、金額達共識、業科已送件未審查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可簽約：成案率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81~99%-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洽案系統成本訂價送簽或法務議約完成或用印簽辦中、業科審查通過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組推廣中高齡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芝程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翔星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愛力思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鴻鼎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知多思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智齡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合進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95=2095</a:t>
            </a:r>
            <a:b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H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順盈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台網學會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388=688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U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720+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銳馳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457+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大昌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445+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威剛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邦士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漢將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米特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375+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中華機械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158+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新竹物流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中基興業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鮮速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1000+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家福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1176+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商研院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986+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家福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1260+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聯億通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彩奕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1200+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商研院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1333+(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4281)=16,507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S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組其他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遠傳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143+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高齡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案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190+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行政處委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770+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雙葉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952+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小額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1,630=3,685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41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：智權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22K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、慧保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12,000K(9,720K-6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2,280K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-8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、豐趣股權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(3,501K-8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H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：晉弘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600K(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已現況結案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、資敏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(2,000K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-9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、丞瑋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2,400K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、旳蔓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(750K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、光田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、群邁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1,200K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、凌網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(1,500K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、欣技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(300K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S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：云泰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-5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1,100K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、大可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(286K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、泰沂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1,500K(backlog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月，待業科結果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U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：中基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-6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、鮮速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-7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、彩奕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1,200K(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件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-10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、漢將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(1)1,000K(backlog-11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、米特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(2)375K(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、華威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專利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-11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、漢錸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1,000K(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、萬采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476K(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、威剛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1,500K(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月，計畫規劃中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、車博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、碩網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876K(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、萬州通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、數偉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500K(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技術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-12</a:t>
            </a:r>
            <a:r>
              <a:rPr lang="zh-TW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月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67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678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26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225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7855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8860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39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5672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4330507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67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81075"/>
            <a:ext cx="109728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7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19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10789" y="6391285"/>
            <a:ext cx="8128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99" y="3866592"/>
            <a:ext cx="3683001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11638848" y="6618289"/>
            <a:ext cx="553156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601134" y="1285592"/>
            <a:ext cx="11159067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8870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5120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0" y="308093"/>
            <a:ext cx="11317110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1090246"/>
            <a:ext cx="11324491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728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9784" y="981075"/>
            <a:ext cx="5392617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9784" y="3629025"/>
            <a:ext cx="5392617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2446866" y="6958013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67"/>
            <a:ext cx="109728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89784" y="981075"/>
            <a:ext cx="5392617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167"/>
            <a:ext cx="109728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12192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96001" y="6650298"/>
            <a:ext cx="4415963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11703055" y="6624646"/>
            <a:ext cx="493183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-1"/>
            <a:ext cx="109728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858414"/>
            <a:ext cx="109728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2250"/>
            <a:ext cx="28448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11489268" y="6619883"/>
            <a:ext cx="702734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04265"/>
            <a:ext cx="10896533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6934" y="-7938"/>
            <a:ext cx="1950608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9618" y="1628800"/>
            <a:ext cx="6858001" cy="1513898"/>
          </a:xfrm>
          <a:prstGeom prst="rect">
            <a:avLst/>
          </a:prstGeom>
          <a:noFill/>
          <a:ln>
            <a:noFill/>
          </a:ln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16948" y="4977476"/>
            <a:ext cx="9161252" cy="111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2024/11/13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35760" y="1412776"/>
            <a:ext cx="4824535" cy="3312368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82929" y="26064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44626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952068"/>
              </p:ext>
            </p:extLst>
          </p:nvPr>
        </p:nvGraphicFramePr>
        <p:xfrm>
          <a:off x="623392" y="590724"/>
          <a:ext cx="10549095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086463" y="70013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677893" y="408635"/>
            <a:ext cx="2494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14DCC574-2C05-46D9-ABC5-E31728F36F9E}"/>
              </a:ext>
            </a:extLst>
          </p:cNvPr>
          <p:cNvSpPr txBox="1"/>
          <p:nvPr/>
        </p:nvSpPr>
        <p:spPr>
          <a:xfrm>
            <a:off x="1104703" y="4659558"/>
            <a:ext cx="2979018" cy="9900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本期主要新增簽約：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5,160K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萊爾富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3,440K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全台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720K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國際航電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9FD17D8-AD15-464B-837B-CE0B8C2C08EB}"/>
              </a:ext>
            </a:extLst>
          </p:cNvPr>
          <p:cNvSpPr txBox="1"/>
          <p:nvPr/>
        </p:nvSpPr>
        <p:spPr>
          <a:xfrm>
            <a:off x="-3396002" y="245401"/>
            <a:ext cx="3137567" cy="3305946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月預計簽約：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38,412K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4,762K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巨鷗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952K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宏達電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A000XR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協會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1,905K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寬緯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160K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凌網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6,428K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欣技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旳蔓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BP+IP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全順    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書立得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碩網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數偉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華威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    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500K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869C3B7-035D-460F-94C6-2817F3604064}"/>
              </a:ext>
            </a:extLst>
          </p:cNvPr>
          <p:cNvSpPr txBox="1"/>
          <p:nvPr/>
        </p:nvSpPr>
        <p:spPr>
          <a:xfrm>
            <a:off x="7822979" y="4659560"/>
            <a:ext cx="3137568" cy="65031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推動中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主要案件</a:t>
            </a:r>
            <a:r>
              <a:rPr kumimoji="0" lang="en-US" altLang="zh-TW" sz="1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0K</a:t>
            </a:r>
            <a:endParaRPr kumimoji="0" lang="en-US" altLang="zh-TW" sz="1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無案源</a:t>
            </a: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47528" y="903982"/>
            <a:ext cx="4991604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企收簽約數</a:t>
            </a:r>
            <a:r>
              <a:rPr lang="zh-TW" altLang="en-US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11/13</a:t>
            </a:r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260,324K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BP:231,846K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IP:28,478K</a:t>
            </a:r>
            <a:r>
              <a:rPr lang="zh-TW" altLang="en-US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6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( 38,412K )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=298,736K(113%)</a:t>
            </a:r>
          </a:p>
          <a:p>
            <a:pPr marL="179388" indent="-17938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已簽約，不含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及成案率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11,371K(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5,874K,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4,196K)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0FEAE77-C936-4405-B7AF-0F2FC6309345}"/>
              </a:ext>
            </a:extLst>
          </p:cNvPr>
          <p:cNvCxnSpPr>
            <a:cxnSpLocks/>
          </p:cNvCxnSpPr>
          <p:nvPr/>
        </p:nvCxnSpPr>
        <p:spPr>
          <a:xfrm>
            <a:off x="6827819" y="1431055"/>
            <a:ext cx="2425511" cy="467319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26C6213A-0002-4018-A521-2F7A69F7B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374" y="4608669"/>
            <a:ext cx="3169951" cy="2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7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接點 5"/>
          <p:cNvCxnSpPr>
            <a:cxnSpLocks/>
          </p:cNvCxnSpPr>
          <p:nvPr/>
        </p:nvCxnSpPr>
        <p:spPr>
          <a:xfrm>
            <a:off x="758336" y="4117234"/>
            <a:ext cx="10982677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78764695"/>
              </p:ext>
            </p:extLst>
          </p:nvPr>
        </p:nvGraphicFramePr>
        <p:xfrm>
          <a:off x="623659" y="741763"/>
          <a:ext cx="10944683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391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sp>
        <p:nvSpPr>
          <p:cNvPr id="10" name="矩形 9"/>
          <p:cNvSpPr/>
          <p:nvPr/>
        </p:nvSpPr>
        <p:spPr>
          <a:xfrm>
            <a:off x="7714920" y="1249709"/>
            <a:ext cx="1584175" cy="1015663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全順  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華威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500K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2235064" y="6272153"/>
            <a:ext cx="1668812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51,694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</a:p>
        </p:txBody>
      </p:sp>
      <p:sp>
        <p:nvSpPr>
          <p:cNvPr id="16" name="矩形 15"/>
          <p:cNvSpPr/>
          <p:nvPr/>
        </p:nvSpPr>
        <p:spPr>
          <a:xfrm>
            <a:off x="7710645" y="2407706"/>
            <a:ext cx="1584176" cy="646331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書立得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數偉</a:t>
            </a: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</a:t>
            </a: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5445414" y="6299641"/>
            <a:ext cx="1668812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8812077" y="6287584"/>
            <a:ext cx="1742831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TW" altLang="en-US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企業目標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134,963</a:t>
            </a:r>
            <a:r>
              <a: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sz="14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62113" y="3100884"/>
            <a:ext cx="778382" cy="461665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47%</a:t>
            </a:r>
          </a:p>
          <a:p>
            <a:pPr algn="ctr"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24,363K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4430959" y="1927939"/>
            <a:ext cx="1584175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中強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36,000K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泰沂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美律  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4,800K</a:t>
            </a:r>
          </a:p>
          <a:p>
            <a:pPr>
              <a:defRPr/>
            </a:pP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</a:p>
          <a:p>
            <a:pPr>
              <a:defRPr/>
            </a:pP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Joy BP+IP    3,500K</a:t>
            </a:r>
          </a:p>
          <a:p>
            <a:pPr>
              <a:defRPr/>
            </a:pP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Tee IP            3,000K</a:t>
            </a:r>
          </a:p>
        </p:txBody>
      </p:sp>
      <p:sp>
        <p:nvSpPr>
          <p:cNvPr id="19" name="矩形 18"/>
          <p:cNvSpPr/>
          <p:nvPr/>
        </p:nvSpPr>
        <p:spPr>
          <a:xfrm>
            <a:off x="4430959" y="4767400"/>
            <a:ext cx="1584175" cy="1569660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國際航電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保安捌肆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大可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1,429K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傑萌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捷徑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3,067K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云泰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1,600K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3,685K</a:t>
            </a:r>
          </a:p>
        </p:txBody>
      </p:sp>
      <p:sp>
        <p:nvSpPr>
          <p:cNvPr id="28" name="矩形 27"/>
          <p:cNvSpPr/>
          <p:nvPr/>
        </p:nvSpPr>
        <p:spPr>
          <a:xfrm>
            <a:off x="7710645" y="3131508"/>
            <a:ext cx="1584176" cy="3046988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U(</a:t>
            </a: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萊爾富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3,440K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全台物流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720K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三欣園藝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旭貿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5,800K</a:t>
            </a:r>
          </a:p>
          <a:p>
            <a:pPr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萬采       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MYGAI(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越南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)1,502K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漢錸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郅訊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3,381K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1,333K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12,316K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彩奕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全日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思騰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小額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16,507K</a:t>
            </a:r>
          </a:p>
        </p:txBody>
      </p:sp>
      <p:sp>
        <p:nvSpPr>
          <p:cNvPr id="21" name="矩形 20"/>
          <p:cNvSpPr/>
          <p:nvPr/>
        </p:nvSpPr>
        <p:spPr>
          <a:xfrm>
            <a:off x="9759967" y="1830373"/>
            <a:ext cx="1561970" cy="830997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果實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碩網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弘達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(AI)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12,000K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1298332" y="4787295"/>
            <a:ext cx="1476745" cy="1569660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台網學會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388K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資敏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丞瑋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  <a:endPara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(8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2,095K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泰陞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振業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688K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1298520" y="1553375"/>
            <a:ext cx="1476557" cy="1384995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</a:t>
            </a:r>
            <a:r>
              <a:rPr lang="en-US" altLang="zh-TW" sz="1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東元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2,670K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璽樂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中華郵政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先進醫資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昱誠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1278680" y="2992568"/>
            <a:ext cx="1507160" cy="46166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旳蔓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BP+IP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1278680" y="3547175"/>
            <a:ext cx="1507160" cy="1200329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H(</a:t>
            </a:r>
            <a:r>
              <a:rPr lang="zh-TW" altLang="en-US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可簽約</a:t>
            </a:r>
            <a:r>
              <a:rPr lang="en-US" altLang="zh-TW" sz="12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凌網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6,428K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952K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復健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欣技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8472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 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265,494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27091" y="1013915"/>
            <a:ext cx="1802961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尚有餘絀缺口：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4,968K</a:t>
            </a:r>
          </a:p>
        </p:txBody>
      </p:sp>
      <p:sp>
        <p:nvSpPr>
          <p:cNvPr id="7" name="矩形 6"/>
          <p:cNvSpPr/>
          <p:nvPr/>
        </p:nvSpPr>
        <p:spPr>
          <a:xfrm>
            <a:off x="4729184" y="1220185"/>
            <a:ext cx="2105578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魔毒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16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完成簽約</a:t>
            </a:r>
            <a:endParaRPr lang="zh-TW" altLang="en-US" sz="1600" b="1" u="sng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659789" y="1082898"/>
            <a:ext cx="176232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尚有餘絀缺口：</a:t>
            </a:r>
            <a:r>
              <a:rPr lang="en-US" altLang="zh-TW" sz="16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3,534K</a:t>
            </a:r>
          </a:p>
        </p:txBody>
      </p:sp>
    </p:spTree>
    <p:extLst>
      <p:ext uri="{BB962C8B-B14F-4D97-AF65-F5344CB8AC3E}">
        <p14:creationId xmlns:p14="http://schemas.microsoft.com/office/powerpoint/2010/main" val="83141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572" y="79329"/>
            <a:ext cx="9590856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本年度衍生預計達成數累計</a:t>
            </a:r>
            <a:r>
              <a:rPr lang="en-US" altLang="zh-TW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(36,985K)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707432"/>
              </p:ext>
            </p:extLst>
          </p:nvPr>
        </p:nvGraphicFramePr>
        <p:xfrm>
          <a:off x="911423" y="2072165"/>
          <a:ext cx="1036915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18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976779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1025604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1025604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1025604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666572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81211">
                  <a:extLst>
                    <a:ext uri="{9D8B030D-6E8A-4147-A177-3AD203B41FA5}">
                      <a16:colId xmlns:a16="http://schemas.microsoft.com/office/drawing/2014/main" val="3384273613"/>
                    </a:ext>
                  </a:extLst>
                </a:gridCol>
                <a:gridCol w="1133562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705498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缺口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38,706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22,709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27,559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36,985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36,985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(96%)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1,721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46,761(121%)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12,240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15,523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(127%)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智權、慧保、豐趣</a:t>
                      </a:r>
                      <a:r>
                        <a:rPr lang="en-US" altLang="zh-TW" sz="11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1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(3,283)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15,523(127%)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10,374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2,100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4,700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9,050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(87%)</a:t>
                      </a:r>
                    </a:p>
                    <a:p>
                      <a:pPr algn="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旳蔓、光田、群邁、</a:t>
                      </a:r>
                      <a:r>
                        <a:rPr lang="zh-TW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資敏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、凌網、欣技、丞瑋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1,324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3,500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璽樂、</a:t>
                      </a:r>
                      <a:r>
                        <a:rPr lang="zh-TW" altLang="en-US" sz="1100" strike="noStrike" baseline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昱誠</a:t>
                      </a:r>
                      <a:r>
                        <a:rPr lang="en-US" altLang="zh-TW" sz="1100" strike="noStrik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strike="noStrike" baseline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12,550(121%)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6,470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1,886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3,386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3,386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(52%)</a:t>
                      </a:r>
                    </a:p>
                    <a:p>
                      <a:pPr algn="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云泰、泰沂、大可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1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3,084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4,500</a:t>
                      </a:r>
                    </a:p>
                    <a:p>
                      <a:pPr algn="r"/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(Joy</a:t>
                      </a:r>
                      <a:r>
                        <a:rPr lang="zh-TW" altLang="en-US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altLang="zh-TW" sz="1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Tee)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7,886(122%)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9,622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3,200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5,450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9,026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9,026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(94%)</a:t>
                      </a:r>
                    </a:p>
                    <a:p>
                      <a:pPr algn="ctr"/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鮮速、中基、漢將、米特、漢錸、萬采、車博、碩網、彩奕、華威、數偉</a:t>
                      </a:r>
                      <a:r>
                        <a:rPr lang="en-US" altLang="zh-TW" sz="11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60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596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9,026(94%)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10128448" y="166936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1167565" y="6084004"/>
            <a:ext cx="7244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*</a:t>
            </a:r>
            <a:r>
              <a:rPr lang="zh-TW" altLang="en-US" b="1" dirty="0"/>
              <a:t>本年度預計達成數：已簽約</a:t>
            </a:r>
            <a:r>
              <a:rPr lang="en-US" altLang="zh-TW" b="1" dirty="0"/>
              <a:t>+backlog+</a:t>
            </a:r>
            <a:r>
              <a:rPr lang="zh-TW" altLang="en-US" b="1" dirty="0"/>
              <a:t>成案率</a:t>
            </a:r>
            <a:r>
              <a:rPr lang="en-US" altLang="zh-TW" b="1" dirty="0"/>
              <a:t>&gt;60%</a:t>
            </a:r>
            <a:r>
              <a:rPr lang="zh-TW" altLang="en-US" b="1" dirty="0"/>
              <a:t>以上洽談中案件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584491" y="766696"/>
            <a:ext cx="110230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已簽約，不含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backlog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及成案率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&gt;60%)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11,371K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5,874K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4,196K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加速規劃案源之簽約認列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威剛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未過案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(1,500K-IP)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，請規劃替代案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無任何成案率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案，請加速規劃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1CEC2297-F439-4B1A-867D-49368A495C8C}"/>
              </a:ext>
            </a:extLst>
          </p:cNvPr>
          <p:cNvSpPr/>
          <p:nvPr/>
        </p:nvSpPr>
        <p:spPr bwMode="gray">
          <a:xfrm>
            <a:off x="7557396" y="4488894"/>
            <a:ext cx="101971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44AA1FFB-7F69-4FFD-B9E7-B8D3AAE2BBCA}"/>
              </a:ext>
            </a:extLst>
          </p:cNvPr>
          <p:cNvSpPr/>
          <p:nvPr/>
        </p:nvSpPr>
        <p:spPr bwMode="gray">
          <a:xfrm>
            <a:off x="7557396" y="3867565"/>
            <a:ext cx="101971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A5316091-92BB-465F-9B23-FF4C0262CA49}"/>
              </a:ext>
            </a:extLst>
          </p:cNvPr>
          <p:cNvSpPr/>
          <p:nvPr/>
        </p:nvSpPr>
        <p:spPr bwMode="gray">
          <a:xfrm>
            <a:off x="7557396" y="5240921"/>
            <a:ext cx="1019713" cy="600490"/>
          </a:xfrm>
          <a:prstGeom prst="ellipse">
            <a:avLst/>
          </a:prstGeom>
          <a:noFill/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9987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554E0-3561-45EF-83D7-B582C42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7026"/>
            <a:ext cx="109728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本年度企收預計達成數累計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0266561-8C8F-4EE8-8F4E-2FBA270DF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356853"/>
              </p:ext>
            </p:extLst>
          </p:nvPr>
        </p:nvGraphicFramePr>
        <p:xfrm>
          <a:off x="1818936" y="2108574"/>
          <a:ext cx="8554128" cy="377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48">
                  <a:extLst>
                    <a:ext uri="{9D8B030D-6E8A-4147-A177-3AD203B41FA5}">
                      <a16:colId xmlns:a16="http://schemas.microsoft.com/office/drawing/2014/main" val="2837369298"/>
                    </a:ext>
                  </a:extLst>
                </a:gridCol>
                <a:gridCol w="904707">
                  <a:extLst>
                    <a:ext uri="{9D8B030D-6E8A-4147-A177-3AD203B41FA5}">
                      <a16:colId xmlns:a16="http://schemas.microsoft.com/office/drawing/2014/main" val="2049564852"/>
                    </a:ext>
                  </a:extLst>
                </a:gridCol>
                <a:gridCol w="899932">
                  <a:extLst>
                    <a:ext uri="{9D8B030D-6E8A-4147-A177-3AD203B41FA5}">
                      <a16:colId xmlns:a16="http://schemas.microsoft.com/office/drawing/2014/main" val="1475943533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2795296974"/>
                    </a:ext>
                  </a:extLst>
                </a:gridCol>
                <a:gridCol w="974926">
                  <a:extLst>
                    <a:ext uri="{9D8B030D-6E8A-4147-A177-3AD203B41FA5}">
                      <a16:colId xmlns:a16="http://schemas.microsoft.com/office/drawing/2014/main" val="599509394"/>
                    </a:ext>
                  </a:extLst>
                </a:gridCol>
                <a:gridCol w="1570108">
                  <a:extLst>
                    <a:ext uri="{9D8B030D-6E8A-4147-A177-3AD203B41FA5}">
                      <a16:colId xmlns:a16="http://schemas.microsoft.com/office/drawing/2014/main" val="4250435496"/>
                    </a:ext>
                  </a:extLst>
                </a:gridCol>
                <a:gridCol w="1029515">
                  <a:extLst>
                    <a:ext uri="{9D8B030D-6E8A-4147-A177-3AD203B41FA5}">
                      <a16:colId xmlns:a16="http://schemas.microsoft.com/office/drawing/2014/main" val="3927744681"/>
                    </a:ext>
                  </a:extLst>
                </a:gridCol>
                <a:gridCol w="1525066">
                  <a:extLst>
                    <a:ext uri="{9D8B030D-6E8A-4147-A177-3AD203B41FA5}">
                      <a16:colId xmlns:a16="http://schemas.microsoft.com/office/drawing/2014/main" val="1941664932"/>
                    </a:ext>
                  </a:extLst>
                </a:gridCol>
              </a:tblGrid>
              <a:tr h="499289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月份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*本年度預計達成數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努力中</a:t>
                      </a:r>
                      <a:endParaRPr lang="en-US" altLang="zh-TW" dirty="0"/>
                    </a:p>
                    <a:p>
                      <a:pPr algn="ctr"/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成案率</a:t>
                      </a:r>
                      <a:r>
                        <a:rPr lang="en-US" altLang="zh-TW" dirty="0"/>
                        <a:t>&lt;60%)</a:t>
                      </a:r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含努力中達成率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338075"/>
                  </a:ext>
                </a:extLst>
              </a:tr>
              <a:tr h="7489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  <a:p>
                      <a:pPr algn="ctr"/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64396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265,494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113,495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169,627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225,759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225,759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(85%)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14,470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240,229 (90%)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334777"/>
                  </a:ext>
                </a:extLst>
              </a:tr>
              <a:tr h="5057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27,064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17,809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18,301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18,794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18,794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(69%)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18,794 (69%)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65348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51,694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10,788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19,900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29,012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29,012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7,670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36,682 (71%)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96529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51,773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20,904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26,744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32,583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32,583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(63%)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3,800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36,383 (70%)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164575"/>
                  </a:ext>
                </a:extLst>
              </a:tr>
              <a:tr h="50622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134,963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63,994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104,682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145,370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145,370</a:t>
                      </a:r>
                      <a:r>
                        <a:rPr lang="zh-TW" altLang="en-US" sz="1600" b="1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(108%)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148,370 (110%)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10788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2D1EF65-9D4D-44F2-B419-3092710A287E}"/>
              </a:ext>
            </a:extLst>
          </p:cNvPr>
          <p:cNvSpPr txBox="1"/>
          <p:nvPr/>
        </p:nvSpPr>
        <p:spPr>
          <a:xfrm>
            <a:off x="9407570" y="17392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C1C31029-DFF0-4B1B-A14C-6EE4E60B312B}"/>
              </a:ext>
            </a:extLst>
          </p:cNvPr>
          <p:cNvSpPr txBox="1"/>
          <p:nvPr/>
        </p:nvSpPr>
        <p:spPr>
          <a:xfrm>
            <a:off x="1368970" y="6019054"/>
            <a:ext cx="7204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本年度預計達成數：已簽約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+backlog+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以上洽談中案件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818937" y="764704"/>
            <a:ext cx="8554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組請加速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衍生案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交付認列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中強替代案例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緯創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及全越兩個業科，請盡速提案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組三欣採購分期驗收預計於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月完成認列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各組請加速「已簽約案」動支驗收及衍生交付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85030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1">
            <a:extLst>
              <a:ext uri="{FF2B5EF4-FFF2-40B4-BE49-F238E27FC236}">
                <a16:creationId xmlns:a16="http://schemas.microsoft.com/office/drawing/2014/main" id="{06EAC8A8-BBF8-4E02-AB12-CDDD38A3774B}"/>
              </a:ext>
            </a:extLst>
          </p:cNvPr>
          <p:cNvSpPr txBox="1">
            <a:spLocks/>
          </p:cNvSpPr>
          <p:nvPr/>
        </p:nvSpPr>
        <p:spPr>
          <a:xfrm>
            <a:off x="4351772" y="116632"/>
            <a:ext cx="348845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提醒事項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E1339BA-9C99-4F3C-B58A-F5FB44C39B5A}"/>
              </a:ext>
            </a:extLst>
          </p:cNvPr>
          <p:cNvSpPr txBox="1"/>
          <p:nvPr/>
        </p:nvSpPr>
        <p:spPr>
          <a:xfrm>
            <a:off x="263352" y="836712"/>
            <a:ext cx="11809312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51,694K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13,783K(BP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9,283K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4,500K)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&gt;60%(10,580K)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24,363K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：尚有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27, 331K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10,670K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，仍有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16,661K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000" b="1" u="sng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缺乏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案源，務必加速規劃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5,874K 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已規劃群邁、凌網、欣技、光田、旳蔓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/4,550K)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尚缺 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1,324K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餘絀尚有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4,968K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樽節開銷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評估完工百分比及人事費調節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TW" sz="7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組目標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51,773K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42,781K(BP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40,895K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1,886K)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&gt;60%(6,160K)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48,941K: 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尚有缺口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2,832K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59,300K</a:t>
            </a:r>
          </a:p>
          <a:p>
            <a:pPr marL="808038" lvl="1" indent="-3508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4,584K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Joy Paw </a:t>
            </a:r>
            <a:r>
              <a:rPr lang="en-US" altLang="zh-TW" sz="2000" b="1" u="sng" dirty="0" err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Paw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Tee UP Golf/4,500K)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，規劃專利應用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TW" sz="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186,399K(BP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181,449K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4,950K)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＋</a:t>
            </a:r>
            <a:r>
              <a:rPr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成案率</a:t>
            </a:r>
            <a:r>
              <a:rPr lang="en-US" altLang="zh-TW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&gt;60%(13,100K)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199,499K</a:t>
            </a:r>
            <a:br>
              <a:rPr lang="en-US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加上成案率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40%~59%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21,000K(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規劃明年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backlog)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4,196K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已規劃華威、車博、碩網、數偉</a:t>
            </a:r>
            <a:r>
              <a:rPr lang="en-US" altLang="zh-TW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/2,600K)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華威專利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件；餘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件規劃中</a:t>
            </a:r>
            <a:endParaRPr lang="en-US" altLang="zh-TW" sz="2000" b="1" u="sng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餘絀尚有缺口</a:t>
            </a:r>
            <a:r>
              <a:rPr lang="en-US" altLang="zh-TW" sz="20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3,534K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樽節開銷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0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評估完工百分比調節</a:t>
            </a:r>
          </a:p>
        </p:txBody>
      </p:sp>
    </p:spTree>
    <p:extLst>
      <p:ext uri="{BB962C8B-B14F-4D97-AF65-F5344CB8AC3E}">
        <p14:creationId xmlns:p14="http://schemas.microsoft.com/office/powerpoint/2010/main" val="7611993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62746</TotalTime>
  <Words>2199</Words>
  <Application>Microsoft Office PowerPoint</Application>
  <PresentationFormat>寬螢幕</PresentationFormat>
  <Paragraphs>350</Paragraphs>
  <Slides>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微軟正黑體</vt:lpstr>
      <vt:lpstr>新細明體</vt:lpstr>
      <vt:lpstr>新細明體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FY113中心企業收入簽約統計</vt:lpstr>
      <vt:lpstr>各組之企業簽約數統計</vt:lpstr>
      <vt:lpstr>本年度衍生預計達成數累計(36,985K)</vt:lpstr>
      <vt:lpstr>本年度企收預計達成數累計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張敏敏</cp:lastModifiedBy>
  <cp:revision>4726</cp:revision>
  <cp:lastPrinted>2024-06-19T10:57:46Z</cp:lastPrinted>
  <dcterms:created xsi:type="dcterms:W3CDTF">2006-06-27T09:16:39Z</dcterms:created>
  <dcterms:modified xsi:type="dcterms:W3CDTF">2024-11-12T08:53:26Z</dcterms:modified>
</cp:coreProperties>
</file>