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4"/>
    <p:sldMasterId id="2147483930" r:id="rId5"/>
  </p:sldMasterIdLst>
  <p:notesMasterIdLst>
    <p:notesMasterId r:id="rId25"/>
  </p:notesMasterIdLst>
  <p:handoutMasterIdLst>
    <p:handoutMasterId r:id="rId26"/>
  </p:handoutMasterIdLst>
  <p:sldIdLst>
    <p:sldId id="2829" r:id="rId6"/>
    <p:sldId id="3731" r:id="rId7"/>
    <p:sldId id="2145708119" r:id="rId8"/>
    <p:sldId id="2145708120" r:id="rId9"/>
    <p:sldId id="2145708121" r:id="rId10"/>
    <p:sldId id="2145708122" r:id="rId11"/>
    <p:sldId id="1878" r:id="rId12"/>
    <p:sldId id="2145708124" r:id="rId13"/>
    <p:sldId id="3899" r:id="rId14"/>
    <p:sldId id="6249" r:id="rId15"/>
    <p:sldId id="6237" r:id="rId16"/>
    <p:sldId id="646" r:id="rId17"/>
    <p:sldId id="2350" r:id="rId18"/>
    <p:sldId id="2267" r:id="rId19"/>
    <p:sldId id="6238" r:id="rId20"/>
    <p:sldId id="5912" r:id="rId21"/>
    <p:sldId id="6245" r:id="rId22"/>
    <p:sldId id="6250" r:id="rId23"/>
    <p:sldId id="6251" r:id="rId24"/>
  </p:sldIdLst>
  <p:sldSz cx="12192000" cy="6858000"/>
  <p:notesSz cx="6797675" cy="9928225"/>
  <p:defaultTex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王漢英" initials="王漢英" lastIdx="3" clrIdx="0">
    <p:extLst>
      <p:ext uri="{19B8F6BF-5375-455C-9EA6-DF929625EA0E}">
        <p15:presenceInfo xmlns:p15="http://schemas.microsoft.com/office/powerpoint/2012/main" userId="S-1-5-21-1238659779-656391933-2766067345-100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CCFF"/>
    <a:srgbClr val="E6E6E6"/>
    <a:srgbClr val="FF6600"/>
    <a:srgbClr val="00B2B3"/>
    <a:srgbClr val="5FB990"/>
    <a:srgbClr val="87CAAC"/>
    <a:srgbClr val="12B3C4"/>
    <a:srgbClr val="FF0000"/>
    <a:srgbClr val="28AE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7113" autoAdjust="0"/>
    <p:restoredTop sz="93883" autoAdjust="0"/>
  </p:normalViewPr>
  <p:slideViewPr>
    <p:cSldViewPr snapToGrid="0">
      <p:cViewPr varScale="1">
        <p:scale>
          <a:sx n="85" d="100"/>
          <a:sy n="85" d="100"/>
        </p:scale>
        <p:origin x="603" y="30"/>
      </p:cViewPr>
      <p:guideLst>
        <p:guide orient="horz" pos="2160"/>
        <p:guide pos="3840"/>
      </p:guideLst>
    </p:cSldViewPr>
  </p:slideViewPr>
  <p:notesTextViewPr>
    <p:cViewPr>
      <p:scale>
        <a:sx n="100" d="100"/>
        <a:sy n="100" d="100"/>
      </p:scale>
      <p:origin x="0" y="0"/>
    </p:cViewPr>
  </p:notesTextViewPr>
  <p:sorterViewPr>
    <p:cViewPr>
      <p:scale>
        <a:sx n="123" d="100"/>
        <a:sy n="123" d="100"/>
      </p:scale>
      <p:origin x="0" y="0"/>
    </p:cViewPr>
  </p:sorterViewPr>
  <p:notesViewPr>
    <p:cSldViewPr snapToGrid="0">
      <p:cViewPr varScale="1">
        <p:scale>
          <a:sx n="98" d="100"/>
          <a:sy n="98" d="100"/>
        </p:scale>
        <p:origin x="-3648" y="-102"/>
      </p:cViewPr>
      <p:guideLst>
        <p:guide orient="horz" pos="3127"/>
        <p:guide pos="2141"/>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0" y="0"/>
            <a:ext cx="2945659"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latin typeface="Arial" charset="0"/>
                <a:ea typeface="新細明體" pitchFamily="18" charset="-120"/>
              </a:defRPr>
            </a:lvl1pPr>
          </a:lstStyle>
          <a:p>
            <a:pPr>
              <a:defRPr/>
            </a:pPr>
            <a:endParaRPr lang="en-US" altLang="zh-TW"/>
          </a:p>
        </p:txBody>
      </p:sp>
      <p:sp>
        <p:nvSpPr>
          <p:cNvPr id="118787" name="Rectangle 3"/>
          <p:cNvSpPr>
            <a:spLocks noGrp="1" noChangeArrowheads="1"/>
          </p:cNvSpPr>
          <p:nvPr>
            <p:ph type="dt" sz="quarter" idx="1"/>
          </p:nvPr>
        </p:nvSpPr>
        <p:spPr bwMode="auto">
          <a:xfrm>
            <a:off x="3850443" y="0"/>
            <a:ext cx="2945659"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新細明體" pitchFamily="18" charset="-120"/>
              </a:defRPr>
            </a:lvl1pPr>
          </a:lstStyle>
          <a:p>
            <a:pPr>
              <a:defRPr/>
            </a:pPr>
            <a:endParaRPr lang="en-US" altLang="zh-TW"/>
          </a:p>
        </p:txBody>
      </p:sp>
      <p:sp>
        <p:nvSpPr>
          <p:cNvPr id="118788" name="Rectangle 4"/>
          <p:cNvSpPr>
            <a:spLocks noGrp="1" noChangeArrowheads="1"/>
          </p:cNvSpPr>
          <p:nvPr>
            <p:ph type="ftr" sz="quarter" idx="2"/>
          </p:nvPr>
        </p:nvSpPr>
        <p:spPr bwMode="auto">
          <a:xfrm>
            <a:off x="0" y="9430091"/>
            <a:ext cx="2945659"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latin typeface="Arial" charset="0"/>
                <a:ea typeface="新細明體" pitchFamily="18" charset="-120"/>
              </a:defRPr>
            </a:lvl1pPr>
          </a:lstStyle>
          <a:p>
            <a:pPr>
              <a:defRPr/>
            </a:pPr>
            <a:endParaRPr lang="en-US" altLang="zh-TW"/>
          </a:p>
        </p:txBody>
      </p:sp>
      <p:sp>
        <p:nvSpPr>
          <p:cNvPr id="118789" name="Rectangle 5"/>
          <p:cNvSpPr>
            <a:spLocks noGrp="1" noChangeArrowheads="1"/>
          </p:cNvSpPr>
          <p:nvPr>
            <p:ph type="sldNum" sz="quarter" idx="3"/>
          </p:nvPr>
        </p:nvSpPr>
        <p:spPr bwMode="auto">
          <a:xfrm>
            <a:off x="3850443" y="9430091"/>
            <a:ext cx="2945659"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D6650701-39C2-4C39-B774-AC0ACA9B57FD}" type="slidenum">
              <a:rPr lang="en-US" altLang="zh-TW"/>
              <a:pPr>
                <a:defRPr/>
              </a:pPr>
              <a:t>‹#›</a:t>
            </a:fld>
            <a:endParaRPr lang="en-US" altLang="zh-TW"/>
          </a:p>
        </p:txBody>
      </p:sp>
    </p:spTree>
    <p:extLst>
      <p:ext uri="{BB962C8B-B14F-4D97-AF65-F5344CB8AC3E}">
        <p14:creationId xmlns:p14="http://schemas.microsoft.com/office/powerpoint/2010/main" val="34115972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smtClean="0"/>
            </a:lvl1pPr>
          </a:lstStyle>
          <a:p>
            <a:pPr>
              <a:defRPr/>
            </a:pPr>
            <a:endParaRPr lang="zh-TW" altLang="en-US"/>
          </a:p>
        </p:txBody>
      </p:sp>
      <p:sp>
        <p:nvSpPr>
          <p:cNvPr id="3" name="日期版面配置區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smtClean="0"/>
            </a:lvl1pPr>
          </a:lstStyle>
          <a:p>
            <a:pPr>
              <a:defRPr/>
            </a:pPr>
            <a:fld id="{35D6E0B5-C9D1-4321-9F3E-3F5A2FCA6E31}" type="datetimeFigureOut">
              <a:rPr lang="zh-TW" altLang="en-US"/>
              <a:pPr>
                <a:defRPr/>
              </a:pPr>
              <a:t>2023/11/8</a:t>
            </a:fld>
            <a:endParaRPr lang="zh-TW" altLang="en-US"/>
          </a:p>
        </p:txBody>
      </p:sp>
      <p:sp>
        <p:nvSpPr>
          <p:cNvPr id="4" name="投影片圖像版面配置區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pPr lvl="0"/>
            <a:endParaRPr lang="zh-TW" altLang="en-US" noProof="0"/>
          </a:p>
        </p:txBody>
      </p:sp>
      <p:sp>
        <p:nvSpPr>
          <p:cNvPr id="5" name="備忘稿版面配置區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zh-TW" altLang="en-US" noProof="0"/>
              <a:t>按一下以編輯母片文字樣式</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6" name="頁尾版面配置區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smtClean="0"/>
            </a:lvl1pPr>
          </a:lstStyle>
          <a:p>
            <a:pPr>
              <a:defRPr/>
            </a:pPr>
            <a:endParaRPr lang="zh-TW" altLang="en-US"/>
          </a:p>
        </p:txBody>
      </p:sp>
      <p:sp>
        <p:nvSpPr>
          <p:cNvPr id="7" name="投影片編號版面配置區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smtClean="0"/>
            </a:lvl1pPr>
          </a:lstStyle>
          <a:p>
            <a:pPr>
              <a:defRPr/>
            </a:pPr>
            <a:fld id="{96D86CCB-8F76-4AE6-907E-95309338C679}" type="slidenum">
              <a:rPr lang="zh-TW" altLang="en-US"/>
              <a:pPr>
                <a:defRPr/>
              </a:pPr>
              <a:t>‹#›</a:t>
            </a:fld>
            <a:endParaRPr lang="zh-TW" altLang="en-US"/>
          </a:p>
        </p:txBody>
      </p:sp>
    </p:spTree>
    <p:extLst>
      <p:ext uri="{BB962C8B-B14F-4D97-AF65-F5344CB8AC3E}">
        <p14:creationId xmlns:p14="http://schemas.microsoft.com/office/powerpoint/2010/main" val="286036899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drscr.org.tw/"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投影片圖像版面配置區 1"/>
          <p:cNvSpPr>
            <a:spLocks noGrp="1" noRot="1" noChangeAspect="1" noTextEdit="1"/>
          </p:cNvSpPr>
          <p:nvPr>
            <p:ph type="sldImg"/>
          </p:nvPr>
        </p:nvSpPr>
        <p:spPr bwMode="auto">
          <a:xfrm>
            <a:off x="417513" y="1239838"/>
            <a:ext cx="5962650" cy="33543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備忘稿版面配置區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zh-TW" altLang="en-US"/>
          </a:p>
        </p:txBody>
      </p:sp>
      <p:sp>
        <p:nvSpPr>
          <p:cNvPr id="109572" name="投影片編號版面配置區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5787">
              <a:defRPr kumimoji="1">
                <a:solidFill>
                  <a:schemeClr val="tx1"/>
                </a:solidFill>
                <a:latin typeface="Arial" panose="020B0604020202020204" pitchFamily="34" charset="0"/>
                <a:ea typeface="新細明體" panose="02020500000000000000" pitchFamily="18" charset="-120"/>
              </a:defRPr>
            </a:lvl1pPr>
            <a:lvl2pPr marL="738826" indent="-282216" defTabSz="895787">
              <a:defRPr kumimoji="1">
                <a:solidFill>
                  <a:schemeClr val="tx1"/>
                </a:solidFill>
                <a:latin typeface="Arial" panose="020B0604020202020204" pitchFamily="34" charset="0"/>
                <a:ea typeface="新細明體" panose="02020500000000000000" pitchFamily="18" charset="-120"/>
              </a:defRPr>
            </a:lvl2pPr>
            <a:lvl3pPr marL="1138360" indent="-225134" defTabSz="895787">
              <a:defRPr kumimoji="1">
                <a:solidFill>
                  <a:schemeClr val="tx1"/>
                </a:solidFill>
                <a:latin typeface="Arial" panose="020B0604020202020204" pitchFamily="34" charset="0"/>
                <a:ea typeface="新細明體" panose="02020500000000000000" pitchFamily="18" charset="-120"/>
              </a:defRPr>
            </a:lvl3pPr>
            <a:lvl4pPr marL="1594972" indent="-225134" defTabSz="895787">
              <a:defRPr kumimoji="1">
                <a:solidFill>
                  <a:schemeClr val="tx1"/>
                </a:solidFill>
                <a:latin typeface="Arial" panose="020B0604020202020204" pitchFamily="34" charset="0"/>
                <a:ea typeface="新細明體" panose="02020500000000000000" pitchFamily="18" charset="-120"/>
              </a:defRPr>
            </a:lvl4pPr>
            <a:lvl5pPr marL="2051582" indent="-225134" defTabSz="895787">
              <a:defRPr kumimoji="1">
                <a:solidFill>
                  <a:schemeClr val="tx1"/>
                </a:solidFill>
                <a:latin typeface="Arial" panose="020B0604020202020204" pitchFamily="34" charset="0"/>
                <a:ea typeface="新細明體" panose="02020500000000000000" pitchFamily="18" charset="-120"/>
              </a:defRPr>
            </a:lvl5pPr>
            <a:lvl6pPr marL="2508197" indent="-225134" defTabSz="895787"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64810" indent="-225134" defTabSz="895787"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1421" indent="-225134" defTabSz="895787"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78034" indent="-225134" defTabSz="895787"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fld id="{D4EADF59-924C-46A7-9E7B-8655804ABFAE}" type="slidenum">
              <a:rPr lang="zh-TW" altLang="en-US" smtClean="0">
                <a:solidFill>
                  <a:prstClr val="black"/>
                </a:solidFill>
              </a:rPr>
              <a:pPr/>
              <a:t>1</a:t>
            </a:fld>
            <a:endParaRPr lang="en-US" altLang="zh-TW" dirty="0">
              <a:solidFill>
                <a:prstClr val="black"/>
              </a:solidFill>
            </a:endParaRPr>
          </a:p>
        </p:txBody>
      </p:sp>
    </p:spTree>
    <p:extLst>
      <p:ext uri="{BB962C8B-B14F-4D97-AF65-F5344CB8AC3E}">
        <p14:creationId xmlns:p14="http://schemas.microsoft.com/office/powerpoint/2010/main" val="21206596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6990">
              <a:defRPr kumimoji="1">
                <a:solidFill>
                  <a:schemeClr val="tx1"/>
                </a:solidFill>
                <a:latin typeface="Arial" panose="020B0604020202020204" pitchFamily="34" charset="0"/>
                <a:ea typeface="新細明體" panose="02020500000000000000" pitchFamily="18" charset="-120"/>
              </a:defRPr>
            </a:lvl1pPr>
            <a:lvl2pPr marL="740497" indent="-283831" defTabSz="906990">
              <a:defRPr kumimoji="1">
                <a:solidFill>
                  <a:schemeClr val="tx1"/>
                </a:solidFill>
                <a:latin typeface="Arial" panose="020B0604020202020204" pitchFamily="34" charset="0"/>
                <a:ea typeface="新細明體" panose="02020500000000000000" pitchFamily="18" charset="-120"/>
              </a:defRPr>
            </a:lvl2pPr>
            <a:lvl3pPr marL="1140080" indent="-226749" defTabSz="906990">
              <a:defRPr kumimoji="1">
                <a:solidFill>
                  <a:schemeClr val="tx1"/>
                </a:solidFill>
                <a:latin typeface="Arial" panose="020B0604020202020204" pitchFamily="34" charset="0"/>
                <a:ea typeface="新細明體" panose="02020500000000000000" pitchFamily="18" charset="-120"/>
              </a:defRPr>
            </a:lvl3pPr>
            <a:lvl4pPr marL="1596748" indent="-226749" defTabSz="906990">
              <a:defRPr kumimoji="1">
                <a:solidFill>
                  <a:schemeClr val="tx1"/>
                </a:solidFill>
                <a:latin typeface="Arial" panose="020B0604020202020204" pitchFamily="34" charset="0"/>
                <a:ea typeface="新細明體" panose="02020500000000000000" pitchFamily="18" charset="-120"/>
              </a:defRPr>
            </a:lvl4pPr>
            <a:lvl5pPr marL="2053411" indent="-226749" defTabSz="906990">
              <a:defRPr kumimoji="1">
                <a:solidFill>
                  <a:schemeClr val="tx1"/>
                </a:solidFill>
                <a:latin typeface="Arial" panose="020B0604020202020204" pitchFamily="34" charset="0"/>
                <a:ea typeface="新細明體" panose="02020500000000000000" pitchFamily="18" charset="-120"/>
              </a:defRPr>
            </a:lvl5pPr>
            <a:lvl6pPr marL="2510082"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66749"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3415"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0082"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fld id="{E6F209A4-62FC-4468-9FE9-72D02E4E750C}" type="slidenum">
              <a:rPr lang="en-US" altLang="zh-TW" smtClean="0"/>
              <a:pPr/>
              <a:t>2</a:t>
            </a:fld>
            <a:endParaRPr lang="en-US" altLang="zh-TW" dirty="0"/>
          </a:p>
        </p:txBody>
      </p:sp>
      <p:sp>
        <p:nvSpPr>
          <p:cNvPr id="117763" name="Rectangle 2"/>
          <p:cNvSpPr>
            <a:spLocks noGrp="1" noRot="1" noChangeAspect="1" noChangeArrowheads="1" noTextEdit="1"/>
          </p:cNvSpPr>
          <p:nvPr>
            <p:ph type="sldImg"/>
          </p:nvPr>
        </p:nvSpPr>
        <p:spPr bwMode="auto">
          <a:xfrm>
            <a:off x="95250" y="746125"/>
            <a:ext cx="6613525" cy="3721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zh-TW" altLang="zh-TW"/>
          </a:p>
        </p:txBody>
      </p:sp>
    </p:spTree>
    <p:extLst>
      <p:ext uri="{BB962C8B-B14F-4D97-AF65-F5344CB8AC3E}">
        <p14:creationId xmlns:p14="http://schemas.microsoft.com/office/powerpoint/2010/main" val="22984501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pPr marL="0" marR="0" lvl="0" indent="0" algn="r" defTabSz="914200" rtl="0" eaLnBrk="1" fontAlgn="base" latinLnBrk="0" hangingPunct="1">
              <a:lnSpc>
                <a:spcPct val="100000"/>
              </a:lnSpc>
              <a:spcBef>
                <a:spcPct val="0"/>
              </a:spcBef>
              <a:spcAft>
                <a:spcPct val="0"/>
              </a:spcAft>
              <a:buClrTx/>
              <a:buSzTx/>
              <a:buFontTx/>
              <a:buNone/>
              <a:tabLst/>
              <a:defRPr/>
            </a:pPr>
            <a:fld id="{E1765024-6C29-460A-A7EB-138FDFDC4AD9}" type="slidenum">
              <a:rPr kumimoji="1" lang="en-US" altLang="zh-TW" sz="1200" b="0" i="0" u="none" strike="noStrike" kern="1200" cap="none" spc="0" normalizeH="0" baseline="0" noProof="0" smtClean="0">
                <a:ln>
                  <a:noFill/>
                </a:ln>
                <a:solidFill>
                  <a:srgbClr val="000000"/>
                </a:solidFill>
                <a:effectLst/>
                <a:uLnTx/>
                <a:uFillTx/>
                <a:latin typeface="Arial" panose="020B0604020202020204" pitchFamily="34" charset="0"/>
                <a:ea typeface="新細明體" panose="02020500000000000000" pitchFamily="18" charset="-120"/>
                <a:cs typeface="+mn-cs"/>
              </a:rPr>
              <a:pPr marL="0" marR="0" lvl="0" indent="0" algn="r" defTabSz="914200" rtl="0" eaLnBrk="1" fontAlgn="base" latinLnBrk="0" hangingPunct="1">
                <a:lnSpc>
                  <a:spcPct val="100000"/>
                </a:lnSpc>
                <a:spcBef>
                  <a:spcPct val="0"/>
                </a:spcBef>
                <a:spcAft>
                  <a:spcPct val="0"/>
                </a:spcAft>
                <a:buClrTx/>
                <a:buSzTx/>
                <a:buFontTx/>
                <a:buNone/>
                <a:tabLst/>
                <a:defRPr/>
              </a:pPr>
              <a:t>3</a:t>
            </a:fld>
            <a:endParaRPr kumimoji="1" lang="en-US" altLang="zh-TW" sz="1200" b="0" i="0" u="none" strike="noStrike" kern="1200" cap="none" spc="0" normalizeH="0" baseline="0" noProof="0">
              <a:ln>
                <a:noFill/>
              </a:ln>
              <a:solidFill>
                <a:srgbClr val="000000"/>
              </a:solidFill>
              <a:effectLst/>
              <a:uLnTx/>
              <a:uFillTx/>
              <a:latin typeface="Arial" panose="020B0604020202020204" pitchFamily="34" charset="0"/>
              <a:ea typeface="新細明體" panose="02020500000000000000" pitchFamily="18" charset="-120"/>
              <a:cs typeface="+mn-cs"/>
            </a:endParaRPr>
          </a:p>
        </p:txBody>
      </p:sp>
    </p:spTree>
    <p:extLst>
      <p:ext uri="{BB962C8B-B14F-4D97-AF65-F5344CB8AC3E}">
        <p14:creationId xmlns:p14="http://schemas.microsoft.com/office/powerpoint/2010/main" val="32450393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pPr marL="0" marR="0" lvl="0" indent="0" algn="r" defTabSz="914200" rtl="0" eaLnBrk="1" fontAlgn="base" latinLnBrk="0" hangingPunct="1">
              <a:lnSpc>
                <a:spcPct val="100000"/>
              </a:lnSpc>
              <a:spcBef>
                <a:spcPct val="0"/>
              </a:spcBef>
              <a:spcAft>
                <a:spcPct val="0"/>
              </a:spcAft>
              <a:buClrTx/>
              <a:buSzTx/>
              <a:buFontTx/>
              <a:buNone/>
              <a:tabLst/>
              <a:defRPr/>
            </a:pPr>
            <a:fld id="{E1765024-6C29-460A-A7EB-138FDFDC4AD9}" type="slidenum">
              <a:rPr kumimoji="1" lang="en-US" altLang="zh-TW" sz="1200" b="0" i="0" u="none" strike="noStrike" kern="1200" cap="none" spc="0" normalizeH="0" baseline="0" noProof="0" smtClean="0">
                <a:ln>
                  <a:noFill/>
                </a:ln>
                <a:solidFill>
                  <a:srgbClr val="000000"/>
                </a:solidFill>
                <a:effectLst/>
                <a:uLnTx/>
                <a:uFillTx/>
                <a:latin typeface="Arial" panose="020B0604020202020204" pitchFamily="34" charset="0"/>
                <a:ea typeface="新細明體" panose="02020500000000000000" pitchFamily="18" charset="-120"/>
                <a:cs typeface="+mn-cs"/>
              </a:rPr>
              <a:pPr marL="0" marR="0" lvl="0" indent="0" algn="r" defTabSz="914200" rtl="0" eaLnBrk="1" fontAlgn="base" latinLnBrk="0" hangingPunct="1">
                <a:lnSpc>
                  <a:spcPct val="100000"/>
                </a:lnSpc>
                <a:spcBef>
                  <a:spcPct val="0"/>
                </a:spcBef>
                <a:spcAft>
                  <a:spcPct val="0"/>
                </a:spcAft>
                <a:buClrTx/>
                <a:buSzTx/>
                <a:buFontTx/>
                <a:buNone/>
                <a:tabLst/>
                <a:defRPr/>
              </a:pPr>
              <a:t>4</a:t>
            </a:fld>
            <a:endParaRPr kumimoji="1" lang="en-US" altLang="zh-TW" sz="1200" b="0" i="0" u="none" strike="noStrike" kern="1200" cap="none" spc="0" normalizeH="0" baseline="0" noProof="0">
              <a:ln>
                <a:noFill/>
              </a:ln>
              <a:solidFill>
                <a:srgbClr val="000000"/>
              </a:solidFill>
              <a:effectLst/>
              <a:uLnTx/>
              <a:uFillTx/>
              <a:latin typeface="Arial" panose="020B0604020202020204" pitchFamily="34" charset="0"/>
              <a:ea typeface="新細明體" panose="02020500000000000000" pitchFamily="18" charset="-120"/>
              <a:cs typeface="+mn-cs"/>
            </a:endParaRPr>
          </a:p>
        </p:txBody>
      </p:sp>
    </p:spTree>
    <p:extLst>
      <p:ext uri="{BB962C8B-B14F-4D97-AF65-F5344CB8AC3E}">
        <p14:creationId xmlns:p14="http://schemas.microsoft.com/office/powerpoint/2010/main" val="1879967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pPr marL="0" marR="0" lvl="0" indent="0" algn="r" defTabSz="914200" rtl="0" eaLnBrk="1" fontAlgn="base" latinLnBrk="0" hangingPunct="1">
              <a:lnSpc>
                <a:spcPct val="100000"/>
              </a:lnSpc>
              <a:spcBef>
                <a:spcPct val="0"/>
              </a:spcBef>
              <a:spcAft>
                <a:spcPct val="0"/>
              </a:spcAft>
              <a:buClrTx/>
              <a:buSzTx/>
              <a:buFontTx/>
              <a:buNone/>
              <a:tabLst/>
              <a:defRPr/>
            </a:pPr>
            <a:fld id="{E1765024-6C29-460A-A7EB-138FDFDC4AD9}" type="slidenum">
              <a:rPr kumimoji="1" lang="en-US" altLang="zh-TW" sz="1200" b="0" i="0" u="none" strike="noStrike" kern="1200" cap="none" spc="0" normalizeH="0" baseline="0" noProof="0" smtClean="0">
                <a:ln>
                  <a:noFill/>
                </a:ln>
                <a:solidFill>
                  <a:srgbClr val="000000"/>
                </a:solidFill>
                <a:effectLst/>
                <a:uLnTx/>
                <a:uFillTx/>
                <a:latin typeface="Arial" panose="020B0604020202020204" pitchFamily="34" charset="0"/>
                <a:ea typeface="新細明體" panose="02020500000000000000" pitchFamily="18" charset="-120"/>
                <a:cs typeface="+mn-cs"/>
              </a:rPr>
              <a:pPr marL="0" marR="0" lvl="0" indent="0" algn="r" defTabSz="914200" rtl="0" eaLnBrk="1" fontAlgn="base" latinLnBrk="0" hangingPunct="1">
                <a:lnSpc>
                  <a:spcPct val="100000"/>
                </a:lnSpc>
                <a:spcBef>
                  <a:spcPct val="0"/>
                </a:spcBef>
                <a:spcAft>
                  <a:spcPct val="0"/>
                </a:spcAft>
                <a:buClrTx/>
                <a:buSzTx/>
                <a:buFontTx/>
                <a:buNone/>
                <a:tabLst/>
                <a:defRPr/>
              </a:pPr>
              <a:t>5</a:t>
            </a:fld>
            <a:endParaRPr kumimoji="1" lang="en-US" altLang="zh-TW" sz="1200" b="0" i="0" u="none" strike="noStrike" kern="1200" cap="none" spc="0" normalizeH="0" baseline="0" noProof="0">
              <a:ln>
                <a:noFill/>
              </a:ln>
              <a:solidFill>
                <a:srgbClr val="000000"/>
              </a:solidFill>
              <a:effectLst/>
              <a:uLnTx/>
              <a:uFillTx/>
              <a:latin typeface="Arial" panose="020B0604020202020204" pitchFamily="34" charset="0"/>
              <a:ea typeface="新細明體" panose="02020500000000000000" pitchFamily="18" charset="-120"/>
              <a:cs typeface="+mn-cs"/>
            </a:endParaRPr>
          </a:p>
        </p:txBody>
      </p:sp>
    </p:spTree>
    <p:extLst>
      <p:ext uri="{BB962C8B-B14F-4D97-AF65-F5344CB8AC3E}">
        <p14:creationId xmlns:p14="http://schemas.microsoft.com/office/powerpoint/2010/main" val="34208108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b="1" i="0" dirty="0">
                <a:solidFill>
                  <a:srgbClr val="000000"/>
                </a:solidFill>
                <a:effectLst/>
                <a:latin typeface="微軟正黑體" panose="020B0604030504040204" pitchFamily="34" charset="-120"/>
                <a:ea typeface="微軟正黑體" panose="020B0604030504040204" pitchFamily="34" charset="-120"/>
                <a:hlinkClick r:id="rId3"/>
              </a:rPr>
              <a:t>https://drscr.org.tw</a:t>
            </a:r>
            <a:endParaRPr lang="zh-TW" altLang="en-US" dirty="0"/>
          </a:p>
        </p:txBody>
      </p:sp>
      <p:sp>
        <p:nvSpPr>
          <p:cNvPr id="4" name="投影片編號版面配置區 3"/>
          <p:cNvSpPr>
            <a:spLocks noGrp="1"/>
          </p:cNvSpPr>
          <p:nvPr>
            <p:ph type="sldNum" sz="quarter" idx="5"/>
          </p:nvPr>
        </p:nvSpPr>
        <p:spPr/>
        <p:txBody>
          <a:bodyPr/>
          <a:lstStyle/>
          <a:p>
            <a:pPr>
              <a:defRPr/>
            </a:pPr>
            <a:fld id="{8142D1A5-DD87-424A-BFC5-B6BBBE3FC25B}" type="slidenum">
              <a:rPr lang="en-US" altLang="zh-TW" smtClean="0"/>
              <a:pPr>
                <a:defRPr/>
              </a:pPr>
              <a:t>13</a:t>
            </a:fld>
            <a:endParaRPr lang="en-US" altLang="zh-TW"/>
          </a:p>
        </p:txBody>
      </p:sp>
    </p:spTree>
    <p:extLst>
      <p:ext uri="{BB962C8B-B14F-4D97-AF65-F5344CB8AC3E}">
        <p14:creationId xmlns:p14="http://schemas.microsoft.com/office/powerpoint/2010/main" val="59656243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jpeg"/><Relationship Id="rId1" Type="http://schemas.openxmlformats.org/officeDocument/2006/relationships/slideMaster" Target="../slideMasters/slideMaster2.xml"/><Relationship Id="rId4" Type="http://schemas.openxmlformats.org/officeDocument/2006/relationships/image" Target="../media/image1.jpe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標題投影片">
    <p:spTree>
      <p:nvGrpSpPr>
        <p:cNvPr id="1" name=""/>
        <p:cNvGrpSpPr/>
        <p:nvPr/>
      </p:nvGrpSpPr>
      <p:grpSpPr>
        <a:xfrm>
          <a:off x="0" y="0"/>
          <a:ext cx="0" cy="0"/>
          <a:chOff x="0" y="0"/>
          <a:chExt cx="0" cy="0"/>
        </a:xfrm>
      </p:grpSpPr>
      <p:pic>
        <p:nvPicPr>
          <p:cNvPr id="12" name="Picture 57" descr="E版"/>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09000" y="4110038"/>
            <a:ext cx="3683000" cy="274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42"/>
          <p:cNvSpPr>
            <a:spLocks noChangeArrowheads="1"/>
          </p:cNvSpPr>
          <p:nvPr userDrawn="1"/>
        </p:nvSpPr>
        <p:spPr bwMode="auto">
          <a:xfrm>
            <a:off x="0" y="6618288"/>
            <a:ext cx="12192000" cy="239712"/>
          </a:xfrm>
          <a:prstGeom prst="rect">
            <a:avLst/>
          </a:prstGeom>
          <a:solidFill>
            <a:srgbClr val="00B2B3"/>
          </a:solidFill>
          <a:ln>
            <a:noFill/>
          </a:ln>
          <a:extLst/>
        </p:spPr>
        <p:txBody>
          <a:bodyPr wrap="none" anchor="ctr"/>
          <a:ls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eaLnBrk="1" hangingPunct="1">
              <a:defRPr/>
            </a:pPr>
            <a:endParaRPr lang="zh-TW" altLang="en-US"/>
          </a:p>
        </p:txBody>
      </p:sp>
      <p:pic>
        <p:nvPicPr>
          <p:cNvPr id="6" name="Picture 26" descr="itri_CEL_A_W"/>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6300" y="528639"/>
            <a:ext cx="4438651" cy="1042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1" name="Rectangle 21"/>
          <p:cNvSpPr>
            <a:spLocks noGrp="1" noChangeArrowheads="1"/>
          </p:cNvSpPr>
          <p:nvPr>
            <p:ph type="ctrTitle" hasCustomPrompt="1"/>
          </p:nvPr>
        </p:nvSpPr>
        <p:spPr>
          <a:xfrm>
            <a:off x="728188" y="2584704"/>
            <a:ext cx="8794753" cy="1219201"/>
          </a:xfrm>
        </p:spPr>
        <p:txBody>
          <a:bodyPr anchor="t" anchorCtr="0"/>
          <a:lstStyle>
            <a:lvl1pPr>
              <a:defRPr sz="4400" b="1">
                <a:solidFill>
                  <a:srgbClr val="00B2B3"/>
                </a:solidFill>
              </a:defRPr>
            </a:lvl1pPr>
          </a:lstStyle>
          <a:p>
            <a:r>
              <a:rPr lang="zh-TW" altLang="en-US" dirty="0"/>
              <a:t>簡報標題</a:t>
            </a:r>
          </a:p>
        </p:txBody>
      </p:sp>
      <p:sp>
        <p:nvSpPr>
          <p:cNvPr id="30742" name="Rectangle 22"/>
          <p:cNvSpPr>
            <a:spLocks noGrp="1" noChangeArrowheads="1"/>
          </p:cNvSpPr>
          <p:nvPr>
            <p:ph type="subTitle" idx="1" hasCustomPrompt="1"/>
          </p:nvPr>
        </p:nvSpPr>
        <p:spPr>
          <a:xfrm>
            <a:off x="728188" y="5059680"/>
            <a:ext cx="9027829" cy="755904"/>
          </a:xfrm>
        </p:spPr>
        <p:txBody>
          <a:bodyPr anchor="b" anchorCtr="0"/>
          <a:lstStyle>
            <a:lvl1pPr marL="0" indent="0" eaLnBrk="1" hangingPunct="1">
              <a:lnSpc>
                <a:spcPct val="80000"/>
              </a:lnSpc>
              <a:spcBef>
                <a:spcPct val="0"/>
              </a:spcBef>
              <a:buFontTx/>
              <a:buNone/>
              <a:defRPr sz="2000">
                <a:solidFill>
                  <a:schemeClr val="tx1"/>
                </a:solidFill>
                <a:latin typeface="+mn-ea"/>
                <a:ea typeface="+mn-ea"/>
              </a:defRPr>
            </a:lvl1pPr>
          </a:lstStyle>
          <a:p>
            <a:pPr eaLnBrk="1" hangingPunct="1">
              <a:lnSpc>
                <a:spcPct val="80000"/>
              </a:lnSpc>
              <a:spcBef>
                <a:spcPct val="0"/>
              </a:spcBef>
              <a:buFontTx/>
              <a:buNone/>
            </a:pPr>
            <a:r>
              <a:rPr lang="zh-TW" altLang="en-US" sz="2000" dirty="0"/>
              <a:t>簡報單位 簡報人名稱</a:t>
            </a:r>
            <a:r>
              <a:rPr lang="en-US" altLang="zh-TW" sz="2000" dirty="0"/>
              <a:t> </a:t>
            </a:r>
            <a:r>
              <a:rPr lang="zh-TW" altLang="en-US" sz="2000" dirty="0"/>
              <a:t>職稱</a:t>
            </a:r>
            <a:endParaRPr lang="en-US" altLang="zh-TW" sz="2000" dirty="0"/>
          </a:p>
        </p:txBody>
      </p:sp>
      <p:sp>
        <p:nvSpPr>
          <p:cNvPr id="4" name="投影片編號版面配置區 3"/>
          <p:cNvSpPr>
            <a:spLocks noGrp="1"/>
          </p:cNvSpPr>
          <p:nvPr>
            <p:ph type="sldNum" sz="quarter" idx="11"/>
          </p:nvPr>
        </p:nvSpPr>
        <p:spPr/>
        <p:txBody>
          <a:bodyPr/>
          <a:lstStyle/>
          <a:p>
            <a:pPr>
              <a:defRPr/>
            </a:pPr>
            <a:fld id="{1A71FFAD-F905-4792-971B-681FA4F61CA8}" type="slidenum">
              <a:rPr lang="en-US" altLang="zh-TW" smtClean="0"/>
              <a:pPr>
                <a:defRPr/>
              </a:pPr>
              <a:t>‹#›</a:t>
            </a:fld>
            <a:endParaRPr lang="en-US" altLang="zh-TW"/>
          </a:p>
        </p:txBody>
      </p:sp>
      <p:sp>
        <p:nvSpPr>
          <p:cNvPr id="9" name="文字版面配置區 8"/>
          <p:cNvSpPr>
            <a:spLocks noGrp="1"/>
          </p:cNvSpPr>
          <p:nvPr>
            <p:ph type="body" sz="quarter" idx="12" hasCustomPrompt="1"/>
          </p:nvPr>
        </p:nvSpPr>
        <p:spPr>
          <a:xfrm>
            <a:off x="728188" y="5902263"/>
            <a:ext cx="3718137" cy="432303"/>
          </a:xfrm>
        </p:spPr>
        <p:txBody>
          <a:bodyPr/>
          <a:lstStyle>
            <a:lvl1pPr marL="0" indent="0">
              <a:buNone/>
              <a:defRPr sz="1600"/>
            </a:lvl1pPr>
          </a:lstStyle>
          <a:p>
            <a:pPr lvl="0"/>
            <a:r>
              <a:rPr lang="zh-TW" altLang="en-US" dirty="0"/>
              <a:t>簡報日期</a:t>
            </a:r>
          </a:p>
        </p:txBody>
      </p:sp>
      <p:pic>
        <p:nvPicPr>
          <p:cNvPr id="13" name="圖片 12"/>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1020280" y="193870"/>
            <a:ext cx="910312" cy="310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Box 48"/>
          <p:cNvSpPr txBox="1">
            <a:spLocks noChangeArrowheads="1"/>
          </p:cNvSpPr>
          <p:nvPr userDrawn="1"/>
        </p:nvSpPr>
        <p:spPr bwMode="auto">
          <a:xfrm>
            <a:off x="-15334" y="6610193"/>
            <a:ext cx="949588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algn="l"/>
            <a:r>
              <a:rPr lang="zh-TW" altLang="en-US" sz="1000" dirty="0">
                <a:solidFill>
                  <a:schemeClr val="bg1"/>
                </a:solidFill>
                <a:latin typeface="+mj-ea"/>
                <a:ea typeface="+mj-ea"/>
              </a:rPr>
              <a:t>工業技術研究院機密資料 禁止複製、轉載、外流 </a:t>
            </a:r>
            <a:r>
              <a:rPr lang="en-US" altLang="zh-TW" sz="1000" dirty="0">
                <a:solidFill>
                  <a:schemeClr val="bg1"/>
                </a:solidFill>
                <a:latin typeface="+mj-ea"/>
                <a:ea typeface="+mj-ea"/>
              </a:rPr>
              <a:t>ITRI CONFIDENTIAL DOCUMENT DO NOT COPY OR DISTRIBUTE</a:t>
            </a:r>
          </a:p>
        </p:txBody>
      </p:sp>
    </p:spTree>
    <p:extLst>
      <p:ext uri="{BB962C8B-B14F-4D97-AF65-F5344CB8AC3E}">
        <p14:creationId xmlns:p14="http://schemas.microsoft.com/office/powerpoint/2010/main" val="2733254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空白">
    <p:spTree>
      <p:nvGrpSpPr>
        <p:cNvPr id="1" name=""/>
        <p:cNvGrpSpPr/>
        <p:nvPr/>
      </p:nvGrpSpPr>
      <p:grpSpPr>
        <a:xfrm>
          <a:off x="0" y="0"/>
          <a:ext cx="0" cy="0"/>
          <a:chOff x="0" y="0"/>
          <a:chExt cx="0" cy="0"/>
        </a:xfrm>
      </p:grpSpPr>
      <p:sp>
        <p:nvSpPr>
          <p:cNvPr id="6" name="投影片編號版面配置區 5"/>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1825513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1" y="273050"/>
            <a:ext cx="4011084"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文字版面配置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9" name="投影片編號版面配置區 8"/>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643117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717" y="4800600"/>
            <a:ext cx="73152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8" name="投影片編號版面配置區 7"/>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16028555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投影片編號版面配置區 6"/>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30451948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972551" y="313944"/>
            <a:ext cx="2789767" cy="5864352"/>
          </a:xfrm>
        </p:spPr>
        <p:txBody>
          <a:bodyPr vert="eaVert"/>
          <a:lstStyle>
            <a:lvl1pPr algn="ctr">
              <a:defRPr/>
            </a:lvl1pPr>
          </a:lstStyle>
          <a:p>
            <a:r>
              <a:rPr lang="zh-TW" altLang="en-US" dirty="0"/>
              <a:t>按一下以編輯母片標題樣式</a:t>
            </a:r>
          </a:p>
        </p:txBody>
      </p:sp>
      <p:sp>
        <p:nvSpPr>
          <p:cNvPr id="3" name="直排文字版面配置區 2"/>
          <p:cNvSpPr>
            <a:spLocks noGrp="1"/>
          </p:cNvSpPr>
          <p:nvPr>
            <p:ph type="body" orient="vert" idx="1"/>
          </p:nvPr>
        </p:nvSpPr>
        <p:spPr>
          <a:xfrm>
            <a:off x="601134" y="313944"/>
            <a:ext cx="8168217" cy="5864352"/>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投影片編號版面配置區 6"/>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6465464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5" name="Rectangle 47"/>
          <p:cNvSpPr>
            <a:spLocks noGrp="1" noChangeArrowheads="1"/>
          </p:cNvSpPr>
          <p:nvPr>
            <p:ph type="sldNum" sz="quarter" idx="12"/>
          </p:nvPr>
        </p:nvSpPr>
        <p:spPr>
          <a:ln/>
        </p:spPr>
        <p:txBody>
          <a:bodyPr/>
          <a:lstStyle>
            <a:lvl1pPr>
              <a:defRPr/>
            </a:lvl1pPr>
          </a:lstStyle>
          <a:p>
            <a:pPr>
              <a:defRPr/>
            </a:pPr>
            <a:fld id="{BE72A720-652E-41CC-9DB2-1E782C89C31B}" type="slidenum">
              <a:rPr lang="en-US" altLang="zh-TW"/>
              <a:pPr>
                <a:defRPr/>
              </a:pPr>
              <a:t>‹#›</a:t>
            </a:fld>
            <a:endParaRPr lang="en-US" altLang="zh-TW"/>
          </a:p>
        </p:txBody>
      </p:sp>
    </p:spTree>
    <p:extLst>
      <p:ext uri="{BB962C8B-B14F-4D97-AF65-F5344CB8AC3E}">
        <p14:creationId xmlns:p14="http://schemas.microsoft.com/office/powerpoint/2010/main" val="1547602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1_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914400" y="2130567"/>
            <a:ext cx="10363200" cy="1470025"/>
          </a:xfrm>
        </p:spPr>
        <p:txBody>
          <a:bodyPr/>
          <a:lstStyle/>
          <a:p>
            <a:r>
              <a:rPr lang="zh-TW" altLang="en-US"/>
              <a:t>按一下以編輯母片標題樣式</a:t>
            </a:r>
          </a:p>
        </p:txBody>
      </p:sp>
      <p:sp>
        <p:nvSpPr>
          <p:cNvPr id="3" name="副標題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5"/>
          <p:cNvSpPr>
            <a:spLocks noGrp="1" noChangeArrowheads="1"/>
          </p:cNvSpPr>
          <p:nvPr>
            <p:ph type="ftr" sz="quarter" idx="10"/>
          </p:nvPr>
        </p:nvSpPr>
        <p:spPr>
          <a:xfrm>
            <a:off x="4165600" y="6245225"/>
            <a:ext cx="3860800" cy="476250"/>
          </a:xfrm>
          <a:prstGeom prst="rect">
            <a:avLst/>
          </a:prstGeom>
          <a:ln/>
        </p:spPr>
        <p:txBody>
          <a:bodyPr/>
          <a:lstStyle>
            <a:lvl1pPr>
              <a:defRPr/>
            </a:lvl1pPr>
          </a:lstStyle>
          <a:p>
            <a:pPr eaLnBrk="1" hangingPunct="1">
              <a:defRPr/>
            </a:pPr>
            <a:endParaRPr lang="en-US" altLang="zh-TW" sz="1800" b="0">
              <a:solidFill>
                <a:prstClr val="black"/>
              </a:solidFill>
              <a:latin typeface="Arial"/>
              <a:ea typeface="新細明體" charset="-120"/>
            </a:endParaRPr>
          </a:p>
        </p:txBody>
      </p:sp>
      <p:sp>
        <p:nvSpPr>
          <p:cNvPr id="5" name="Rectangle 6"/>
          <p:cNvSpPr>
            <a:spLocks noGrp="1" noChangeArrowheads="1"/>
          </p:cNvSpPr>
          <p:nvPr>
            <p:ph type="sldNum" sz="quarter" idx="11"/>
          </p:nvPr>
        </p:nvSpPr>
        <p:spPr>
          <a:ln/>
        </p:spPr>
        <p:txBody>
          <a:bodyPr/>
          <a:lstStyle>
            <a:lvl1pPr>
              <a:defRPr/>
            </a:lvl1pPr>
          </a:lstStyle>
          <a:p>
            <a:pPr>
              <a:defRPr/>
            </a:pPr>
            <a:fld id="{2A2D1BA6-A525-4294-9821-88548ADF96C9}" type="slidenum">
              <a:rPr lang="en-US" altLang="zh-TW">
                <a:solidFill>
                  <a:prstClr val="white"/>
                </a:solidFill>
              </a:rPr>
              <a:pPr>
                <a:defRPr/>
              </a:pPr>
              <a:t>‹#›</a:t>
            </a:fld>
            <a:endParaRPr lang="en-US" altLang="zh-TW">
              <a:solidFill>
                <a:prstClr val="white"/>
              </a:solidFill>
            </a:endParaRPr>
          </a:p>
        </p:txBody>
      </p:sp>
    </p:spTree>
    <p:extLst>
      <p:ext uri="{BB962C8B-B14F-4D97-AF65-F5344CB8AC3E}">
        <p14:creationId xmlns:p14="http://schemas.microsoft.com/office/powerpoint/2010/main" val="3183437043"/>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標題投影片">
    <p:spTree>
      <p:nvGrpSpPr>
        <p:cNvPr id="1" name=""/>
        <p:cNvGrpSpPr/>
        <p:nvPr/>
      </p:nvGrpSpPr>
      <p:grpSpPr>
        <a:xfrm>
          <a:off x="0" y="0"/>
          <a:ext cx="0" cy="0"/>
          <a:chOff x="0" y="0"/>
          <a:chExt cx="0" cy="0"/>
        </a:xfrm>
      </p:grpSpPr>
      <p:pic>
        <p:nvPicPr>
          <p:cNvPr id="20" name="Picture 57" descr="E版"/>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305802" y="2991902"/>
            <a:ext cx="3886200" cy="3866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42"/>
          <p:cNvSpPr>
            <a:spLocks noChangeArrowheads="1"/>
          </p:cNvSpPr>
          <p:nvPr userDrawn="1"/>
        </p:nvSpPr>
        <p:spPr bwMode="auto">
          <a:xfrm>
            <a:off x="-1" y="6618288"/>
            <a:ext cx="12192000" cy="239712"/>
          </a:xfrm>
          <a:prstGeom prst="rect">
            <a:avLst/>
          </a:prstGeom>
          <a:solidFill>
            <a:srgbClr val="00B2B3"/>
          </a:solidFill>
          <a:ln>
            <a:noFill/>
          </a:ln>
        </p:spPr>
        <p:txBody>
          <a:bodyPr wrap="none" anchor="ctr"/>
          <a:ls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eaLnBrk="1" hangingPunct="1">
              <a:defRPr/>
            </a:pPr>
            <a:endParaRPr lang="zh-TW" altLang="en-US"/>
          </a:p>
        </p:txBody>
      </p:sp>
      <p:pic>
        <p:nvPicPr>
          <p:cNvPr id="11" name="Picture 26" descr="itri_CEL_A_W"/>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958851" y="579438"/>
            <a:ext cx="3328988" cy="1042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21"/>
          <p:cNvSpPr>
            <a:spLocks noGrp="1" noChangeArrowheads="1"/>
          </p:cNvSpPr>
          <p:nvPr>
            <p:ph type="ctrTitle" hasCustomPrompt="1"/>
          </p:nvPr>
        </p:nvSpPr>
        <p:spPr>
          <a:xfrm>
            <a:off x="836698" y="2584703"/>
            <a:ext cx="6596065" cy="1219201"/>
          </a:xfrm>
        </p:spPr>
        <p:txBody>
          <a:bodyPr anchor="t" anchorCtr="0"/>
          <a:lstStyle>
            <a:lvl1pPr>
              <a:defRPr sz="4400" b="1">
                <a:solidFill>
                  <a:srgbClr val="00B2B3"/>
                </a:solidFill>
              </a:defRPr>
            </a:lvl1pPr>
          </a:lstStyle>
          <a:p>
            <a:r>
              <a:rPr lang="zh-TW" altLang="en-US" dirty="0"/>
              <a:t>簡報標題</a:t>
            </a:r>
          </a:p>
        </p:txBody>
      </p:sp>
      <p:sp>
        <p:nvSpPr>
          <p:cNvPr id="14" name="Rectangle 22"/>
          <p:cNvSpPr>
            <a:spLocks noGrp="1" noChangeArrowheads="1"/>
          </p:cNvSpPr>
          <p:nvPr>
            <p:ph type="subTitle" idx="1" hasCustomPrompt="1"/>
          </p:nvPr>
        </p:nvSpPr>
        <p:spPr>
          <a:xfrm>
            <a:off x="853791" y="5059680"/>
            <a:ext cx="6770872" cy="755904"/>
          </a:xfrm>
        </p:spPr>
        <p:txBody>
          <a:bodyPr anchor="b" anchorCtr="0"/>
          <a:lstStyle>
            <a:lvl1pPr marL="0" indent="0" eaLnBrk="1" hangingPunct="1">
              <a:lnSpc>
                <a:spcPct val="80000"/>
              </a:lnSpc>
              <a:spcBef>
                <a:spcPct val="0"/>
              </a:spcBef>
              <a:buFontTx/>
              <a:buNone/>
              <a:defRPr sz="2000">
                <a:solidFill>
                  <a:schemeClr val="tx1"/>
                </a:solidFill>
                <a:latin typeface="+mn-ea"/>
                <a:ea typeface="+mn-ea"/>
              </a:defRPr>
            </a:lvl1pPr>
          </a:lstStyle>
          <a:p>
            <a:pPr eaLnBrk="1" hangingPunct="1">
              <a:lnSpc>
                <a:spcPct val="80000"/>
              </a:lnSpc>
              <a:spcBef>
                <a:spcPct val="0"/>
              </a:spcBef>
              <a:buFontTx/>
              <a:buNone/>
            </a:pPr>
            <a:r>
              <a:rPr lang="zh-TW" altLang="en-US" sz="2000" dirty="0"/>
              <a:t>簡報單位 簡報人名稱</a:t>
            </a:r>
            <a:r>
              <a:rPr lang="en-US" altLang="zh-TW" sz="2000" dirty="0"/>
              <a:t> </a:t>
            </a:r>
            <a:r>
              <a:rPr lang="zh-TW" altLang="en-US" sz="2000" dirty="0"/>
              <a:t>職稱</a:t>
            </a:r>
            <a:endParaRPr lang="en-US" altLang="zh-TW" sz="2000" dirty="0"/>
          </a:p>
        </p:txBody>
      </p:sp>
      <p:sp>
        <p:nvSpPr>
          <p:cNvPr id="17" name="投影片編號版面配置區 3"/>
          <p:cNvSpPr>
            <a:spLocks noGrp="1"/>
          </p:cNvSpPr>
          <p:nvPr>
            <p:ph type="sldNum" sz="quarter" idx="11"/>
          </p:nvPr>
        </p:nvSpPr>
        <p:spPr>
          <a:xfrm>
            <a:off x="11614808" y="6619875"/>
            <a:ext cx="571500" cy="238125"/>
          </a:xfrm>
        </p:spPr>
        <p:txBody>
          <a:bodyPr/>
          <a:lstStyle/>
          <a:p>
            <a:pPr>
              <a:defRPr/>
            </a:pPr>
            <a:fld id="{1A71FFAD-F905-4792-971B-681FA4F61CA8}" type="slidenum">
              <a:rPr lang="en-US" altLang="zh-TW" smtClean="0"/>
              <a:pPr>
                <a:defRPr/>
              </a:pPr>
              <a:t>‹#›</a:t>
            </a:fld>
            <a:endParaRPr lang="en-US" altLang="zh-TW"/>
          </a:p>
        </p:txBody>
      </p:sp>
      <p:sp>
        <p:nvSpPr>
          <p:cNvPr id="18" name="文字版面配置區 8"/>
          <p:cNvSpPr>
            <a:spLocks noGrp="1"/>
          </p:cNvSpPr>
          <p:nvPr>
            <p:ph type="body" sz="quarter" idx="12" hasCustomPrompt="1"/>
          </p:nvPr>
        </p:nvSpPr>
        <p:spPr>
          <a:xfrm>
            <a:off x="853790" y="5902262"/>
            <a:ext cx="2788603" cy="432303"/>
          </a:xfrm>
        </p:spPr>
        <p:txBody>
          <a:bodyPr/>
          <a:lstStyle>
            <a:lvl1pPr marL="0" indent="0">
              <a:buNone/>
              <a:defRPr sz="1600"/>
            </a:lvl1pPr>
          </a:lstStyle>
          <a:p>
            <a:pPr lvl="0"/>
            <a:r>
              <a:rPr lang="zh-TW" altLang="en-US" dirty="0"/>
              <a:t>簡報日期</a:t>
            </a:r>
          </a:p>
        </p:txBody>
      </p:sp>
      <p:pic>
        <p:nvPicPr>
          <p:cNvPr id="13" name="圖片 12"/>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1282365" y="254786"/>
            <a:ext cx="682734" cy="310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 Box 48"/>
          <p:cNvSpPr txBox="1">
            <a:spLocks noChangeArrowheads="1"/>
          </p:cNvSpPr>
          <p:nvPr userDrawn="1"/>
        </p:nvSpPr>
        <p:spPr bwMode="auto">
          <a:xfrm>
            <a:off x="-11500" y="6610192"/>
            <a:ext cx="712191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algn="l"/>
            <a:r>
              <a:rPr lang="zh-TW" altLang="en-US" sz="1000" dirty="0">
                <a:solidFill>
                  <a:schemeClr val="bg1"/>
                </a:solidFill>
                <a:latin typeface="+mj-ea"/>
                <a:ea typeface="+mj-ea"/>
              </a:rPr>
              <a:t>工業技術研究院機密資料 禁止複製、轉載、外流 </a:t>
            </a:r>
            <a:r>
              <a:rPr lang="en-US" altLang="zh-TW" sz="1000" dirty="0">
                <a:solidFill>
                  <a:schemeClr val="bg1"/>
                </a:solidFill>
                <a:latin typeface="+mj-ea"/>
                <a:ea typeface="+mj-ea"/>
              </a:rPr>
              <a:t>ITRI CONFIDENTIAL DOCUMENT DO NOT COPY OR DISTRIBUTE</a:t>
            </a:r>
          </a:p>
        </p:txBody>
      </p:sp>
    </p:spTree>
    <p:extLst>
      <p:ext uri="{BB962C8B-B14F-4D97-AF65-F5344CB8AC3E}">
        <p14:creationId xmlns:p14="http://schemas.microsoft.com/office/powerpoint/2010/main" val="39638507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extLst>
      <p:ext uri="{BB962C8B-B14F-4D97-AF65-F5344CB8AC3E}">
        <p14:creationId xmlns:p14="http://schemas.microsoft.com/office/powerpoint/2010/main" val="29582510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a:xfrm>
            <a:off x="609601" y="1439864"/>
            <a:ext cx="7981506" cy="4757737"/>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圖片版面配置區 2"/>
          <p:cNvSpPr>
            <a:spLocks noGrp="1"/>
          </p:cNvSpPr>
          <p:nvPr>
            <p:ph type="pic" idx="11"/>
          </p:nvPr>
        </p:nvSpPr>
        <p:spPr>
          <a:xfrm>
            <a:off x="8825023" y="1439864"/>
            <a:ext cx="2822033" cy="47577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dirty="0"/>
          </a:p>
        </p:txBody>
      </p:sp>
    </p:spTree>
    <p:extLst>
      <p:ext uri="{BB962C8B-B14F-4D97-AF65-F5344CB8AC3E}">
        <p14:creationId xmlns:p14="http://schemas.microsoft.com/office/powerpoint/2010/main" val="2774399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標題及物件">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lvl3pPr>
              <a:buClr>
                <a:schemeClr val="tx1">
                  <a:lumMod val="75000"/>
                  <a:lumOff val="25000"/>
                </a:schemeClr>
              </a:buClr>
              <a:defRPr/>
            </a:lvl3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8" name="標題 7"/>
          <p:cNvSpPr>
            <a:spLocks noGrp="1"/>
          </p:cNvSpPr>
          <p:nvPr>
            <p:ph type="title"/>
          </p:nvPr>
        </p:nvSpPr>
        <p:spPr/>
        <p:txBody>
          <a:bodyPr/>
          <a:lstStyle/>
          <a:p>
            <a:r>
              <a:rPr lang="zh-TW" altLang="en-US"/>
              <a:t>按一下以編輯母片標題樣式</a:t>
            </a:r>
          </a:p>
        </p:txBody>
      </p:sp>
      <p:sp>
        <p:nvSpPr>
          <p:cNvPr id="2" name="投影片編號版面配置區 1"/>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38407823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a:xfrm>
            <a:off x="609600" y="1439865"/>
            <a:ext cx="11037455" cy="28556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圖片版面配置區 2"/>
          <p:cNvSpPr>
            <a:spLocks noGrp="1"/>
          </p:cNvSpPr>
          <p:nvPr>
            <p:ph type="pic" idx="11"/>
          </p:nvPr>
        </p:nvSpPr>
        <p:spPr>
          <a:xfrm>
            <a:off x="609601" y="4444409"/>
            <a:ext cx="11037456" cy="175319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dirty="0"/>
          </a:p>
        </p:txBody>
      </p:sp>
    </p:spTree>
    <p:extLst>
      <p:ext uri="{BB962C8B-B14F-4D97-AF65-F5344CB8AC3E}">
        <p14:creationId xmlns:p14="http://schemas.microsoft.com/office/powerpoint/2010/main" val="3968648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區段標題">
    <p:spTree>
      <p:nvGrpSpPr>
        <p:cNvPr id="1" name=""/>
        <p:cNvGrpSpPr/>
        <p:nvPr/>
      </p:nvGrpSpPr>
      <p:grpSpPr>
        <a:xfrm>
          <a:off x="0" y="0"/>
          <a:ext cx="0" cy="0"/>
          <a:chOff x="0" y="0"/>
          <a:chExt cx="0" cy="0"/>
        </a:xfrm>
      </p:grpSpPr>
      <p:sp>
        <p:nvSpPr>
          <p:cNvPr id="10" name="投影片編號版面配置區 9"/>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
        <p:nvSpPr>
          <p:cNvPr id="11" name="標題 1"/>
          <p:cNvSpPr>
            <a:spLocks noGrp="1"/>
          </p:cNvSpPr>
          <p:nvPr>
            <p:ph type="ctrTitle"/>
          </p:nvPr>
        </p:nvSpPr>
        <p:spPr>
          <a:xfrm>
            <a:off x="2174355" y="2564904"/>
            <a:ext cx="7772400" cy="1035546"/>
          </a:xfrm>
        </p:spPr>
        <p:txBody>
          <a:bodyPr anchor="t" anchorCtr="0">
            <a:noAutofit/>
          </a:bodyPr>
          <a:lstStyle>
            <a:lvl1pPr algn="ctr">
              <a:defRPr/>
            </a:lvl1pPr>
          </a:lstStyle>
          <a:p>
            <a:r>
              <a:rPr lang="zh-TW" altLang="en-US" dirty="0"/>
              <a:t>按一下以編輯母片標題樣式</a:t>
            </a:r>
          </a:p>
        </p:txBody>
      </p:sp>
      <p:sp>
        <p:nvSpPr>
          <p:cNvPr id="12" name="副標題 2"/>
          <p:cNvSpPr>
            <a:spLocks noGrp="1"/>
          </p:cNvSpPr>
          <p:nvPr>
            <p:ph type="subTitle" idx="1"/>
          </p:nvPr>
        </p:nvSpPr>
        <p:spPr>
          <a:xfrm>
            <a:off x="2860155"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p>
        </p:txBody>
      </p:sp>
    </p:spTree>
    <p:extLst>
      <p:ext uri="{BB962C8B-B14F-4D97-AF65-F5344CB8AC3E}">
        <p14:creationId xmlns:p14="http://schemas.microsoft.com/office/powerpoint/2010/main" val="34743107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1_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963084" y="4406903"/>
            <a:ext cx="103632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10" name="投影片編號版面配置區 9"/>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381086438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609602" y="1439864"/>
            <a:ext cx="5473700" cy="47577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286502" y="1439864"/>
            <a:ext cx="5475817" cy="47577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8" name="投影片編號版面配置區 7"/>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13301589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609600" y="274638"/>
            <a:ext cx="10972800" cy="1143000"/>
          </a:xfr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 name="投影片編號版面配置區 9"/>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368502181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6" name="投影片編號版面配置區 5"/>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1624711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5" name="投影片編號版面配置區 4"/>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41956254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2" y="273050"/>
            <a:ext cx="4011084"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8" name="投影片編號版面配置區 7"/>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311150400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717" y="4800600"/>
            <a:ext cx="73152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8" name="投影片編號版面配置區 7"/>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183182661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投影片編號版面配置區 6"/>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2501304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標題及物件">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09600" y="1439864"/>
            <a:ext cx="8168640" cy="4757737"/>
          </a:xfrm>
        </p:spPr>
        <p:txBody>
          <a:bodyPr/>
          <a:lstStyle>
            <a:lvl3pPr>
              <a:buClr>
                <a:schemeClr val="tx1">
                  <a:lumMod val="75000"/>
                  <a:lumOff val="25000"/>
                </a:schemeClr>
              </a:buClr>
              <a:defRPr/>
            </a:lvl3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8" name="標題 7"/>
          <p:cNvSpPr>
            <a:spLocks noGrp="1"/>
          </p:cNvSpPr>
          <p:nvPr>
            <p:ph type="title"/>
          </p:nvPr>
        </p:nvSpPr>
        <p:spPr/>
        <p:txBody>
          <a:bodyPr/>
          <a:lstStyle/>
          <a:p>
            <a:r>
              <a:rPr lang="zh-TW" altLang="en-US"/>
              <a:t>按一下以編輯母片標題樣式</a:t>
            </a:r>
          </a:p>
        </p:txBody>
      </p:sp>
      <p:sp>
        <p:nvSpPr>
          <p:cNvPr id="2" name="投影片編號版面配置區 1"/>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
        <p:nvSpPr>
          <p:cNvPr id="5" name="圖片版面配置區 2"/>
          <p:cNvSpPr>
            <a:spLocks noGrp="1"/>
          </p:cNvSpPr>
          <p:nvPr>
            <p:ph type="pic" idx="11"/>
          </p:nvPr>
        </p:nvSpPr>
        <p:spPr>
          <a:xfrm>
            <a:off x="8962099" y="1439864"/>
            <a:ext cx="2798101" cy="47577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dirty="0"/>
          </a:p>
        </p:txBody>
      </p:sp>
    </p:spTree>
    <p:extLst>
      <p:ext uri="{BB962C8B-B14F-4D97-AF65-F5344CB8AC3E}">
        <p14:creationId xmlns:p14="http://schemas.microsoft.com/office/powerpoint/2010/main" val="261697134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972553" y="425301"/>
            <a:ext cx="2789767" cy="5665973"/>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601136" y="425301"/>
            <a:ext cx="8168217" cy="5665973"/>
          </a:xfrm>
        </p:spPr>
        <p:txBody>
          <a:bodyPr vert="eaVert"/>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7" name="投影片編號版面配置區 6"/>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1369729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標題及物件">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09600" y="1439863"/>
            <a:ext cx="11146971" cy="3184388"/>
          </a:xfrm>
        </p:spPr>
        <p:txBody>
          <a:bodyPr/>
          <a:lstStyle>
            <a:lvl3pPr>
              <a:buClr>
                <a:schemeClr val="tx1">
                  <a:lumMod val="75000"/>
                  <a:lumOff val="25000"/>
                </a:schemeClr>
              </a:buClr>
              <a:defRPr/>
            </a:lvl3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8" name="標題 7"/>
          <p:cNvSpPr>
            <a:spLocks noGrp="1"/>
          </p:cNvSpPr>
          <p:nvPr>
            <p:ph type="title"/>
          </p:nvPr>
        </p:nvSpPr>
        <p:spPr>
          <a:xfrm>
            <a:off x="601133" y="316992"/>
            <a:ext cx="11155439" cy="889508"/>
          </a:xfrm>
        </p:spPr>
        <p:txBody>
          <a:bodyPr/>
          <a:lstStyle/>
          <a:p>
            <a:r>
              <a:rPr lang="zh-TW" altLang="en-US"/>
              <a:t>按一下以編輯母片標題樣式</a:t>
            </a:r>
          </a:p>
        </p:txBody>
      </p:sp>
      <p:sp>
        <p:nvSpPr>
          <p:cNvPr id="2" name="投影片編號版面配置區 1"/>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
        <p:nvSpPr>
          <p:cNvPr id="6" name="圖片版面配置區 2"/>
          <p:cNvSpPr>
            <a:spLocks noGrp="1"/>
          </p:cNvSpPr>
          <p:nvPr>
            <p:ph type="pic" idx="11"/>
          </p:nvPr>
        </p:nvSpPr>
        <p:spPr>
          <a:xfrm>
            <a:off x="609600" y="4725145"/>
            <a:ext cx="11146971" cy="158417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dirty="0"/>
          </a:p>
        </p:txBody>
      </p:sp>
    </p:spTree>
    <p:extLst>
      <p:ext uri="{BB962C8B-B14F-4D97-AF65-F5344CB8AC3E}">
        <p14:creationId xmlns:p14="http://schemas.microsoft.com/office/powerpoint/2010/main" val="4273311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標題及物件">
    <p:spTree>
      <p:nvGrpSpPr>
        <p:cNvPr id="1" name=""/>
        <p:cNvGrpSpPr/>
        <p:nvPr/>
      </p:nvGrpSpPr>
      <p:grpSpPr>
        <a:xfrm>
          <a:off x="0" y="0"/>
          <a:ext cx="0" cy="0"/>
          <a:chOff x="0" y="0"/>
          <a:chExt cx="0" cy="0"/>
        </a:xfrm>
      </p:grpSpPr>
      <p:sp>
        <p:nvSpPr>
          <p:cNvPr id="9" name="標題 1"/>
          <p:cNvSpPr>
            <a:spLocks noGrp="1"/>
          </p:cNvSpPr>
          <p:nvPr>
            <p:ph type="ctrTitle"/>
          </p:nvPr>
        </p:nvSpPr>
        <p:spPr>
          <a:xfrm>
            <a:off x="914400" y="2564904"/>
            <a:ext cx="10363200" cy="1035546"/>
          </a:xfrm>
        </p:spPr>
        <p:txBody>
          <a:bodyPr anchor="t" anchorCtr="0">
            <a:noAutofit/>
          </a:bodyPr>
          <a:lstStyle>
            <a:lvl1pPr algn="ctr">
              <a:defRPr/>
            </a:lvl1pPr>
          </a:lstStyle>
          <a:p>
            <a:r>
              <a:rPr lang="zh-TW" altLang="en-US" dirty="0"/>
              <a:t>按一下以編輯母片標題樣式</a:t>
            </a:r>
          </a:p>
        </p:txBody>
      </p:sp>
      <p:sp>
        <p:nvSpPr>
          <p:cNvPr id="10" name="副標題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p>
        </p:txBody>
      </p:sp>
      <p:sp>
        <p:nvSpPr>
          <p:cNvPr id="11" name="投影片編號版面配置區 10"/>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3666617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區段標題">
    <p:spTree>
      <p:nvGrpSpPr>
        <p:cNvPr id="1" name=""/>
        <p:cNvGrpSpPr/>
        <p:nvPr/>
      </p:nvGrpSpPr>
      <p:grpSpPr>
        <a:xfrm>
          <a:off x="0" y="0"/>
          <a:ext cx="0" cy="0"/>
          <a:chOff x="0" y="0"/>
          <a:chExt cx="0" cy="0"/>
        </a:xfrm>
      </p:grpSpPr>
      <p:sp>
        <p:nvSpPr>
          <p:cNvPr id="8" name="標題 1"/>
          <p:cNvSpPr>
            <a:spLocks noGrp="1"/>
          </p:cNvSpPr>
          <p:nvPr>
            <p:ph type="title"/>
          </p:nvPr>
        </p:nvSpPr>
        <p:spPr>
          <a:xfrm>
            <a:off x="963084" y="4406901"/>
            <a:ext cx="10363200" cy="1362075"/>
          </a:xfrm>
        </p:spPr>
        <p:txBody>
          <a:bodyPr anchor="t"/>
          <a:lstStyle>
            <a:lvl1pPr algn="l">
              <a:defRPr sz="4000" b="1" cap="all"/>
            </a:lvl1pPr>
          </a:lstStyle>
          <a:p>
            <a:r>
              <a:rPr lang="zh-TW" altLang="en-US"/>
              <a:t>按一下以編輯母片標題樣式</a:t>
            </a:r>
          </a:p>
        </p:txBody>
      </p:sp>
      <p:sp>
        <p:nvSpPr>
          <p:cNvPr id="9" name="文字版面配置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10" name="投影片編號版面配置區 9"/>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317612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兩項物件">
    <p:spTree>
      <p:nvGrpSpPr>
        <p:cNvPr id="1" name=""/>
        <p:cNvGrpSpPr/>
        <p:nvPr/>
      </p:nvGrpSpPr>
      <p:grpSpPr>
        <a:xfrm>
          <a:off x="0" y="0"/>
          <a:ext cx="0" cy="0"/>
          <a:chOff x="0" y="0"/>
          <a:chExt cx="0" cy="0"/>
        </a:xfrm>
      </p:grpSpPr>
      <p:sp>
        <p:nvSpPr>
          <p:cNvPr id="3" name="內容版面配置區 2"/>
          <p:cNvSpPr>
            <a:spLocks noGrp="1"/>
          </p:cNvSpPr>
          <p:nvPr>
            <p:ph sz="half" idx="1"/>
          </p:nvPr>
        </p:nvSpPr>
        <p:spPr>
          <a:xfrm>
            <a:off x="609601" y="1542734"/>
            <a:ext cx="5473700" cy="47577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286501" y="1542734"/>
            <a:ext cx="5475817" cy="47577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8" name="標題 7"/>
          <p:cNvSpPr>
            <a:spLocks noGrp="1"/>
          </p:cNvSpPr>
          <p:nvPr>
            <p:ph type="title"/>
          </p:nvPr>
        </p:nvSpPr>
        <p:spPr/>
        <p:txBody>
          <a:bodyPr/>
          <a:lstStyle/>
          <a:p>
            <a:r>
              <a:rPr lang="zh-TW" altLang="en-US"/>
              <a:t>按一下以編輯母片標題樣式</a:t>
            </a:r>
          </a:p>
        </p:txBody>
      </p:sp>
      <p:sp>
        <p:nvSpPr>
          <p:cNvPr id="9" name="投影片編號版面配置區 8"/>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2185454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比對">
    <p:spTree>
      <p:nvGrpSpPr>
        <p:cNvPr id="1" name=""/>
        <p:cNvGrpSpPr/>
        <p:nvPr/>
      </p:nvGrpSpPr>
      <p:grpSpPr>
        <a:xfrm>
          <a:off x="0" y="0"/>
          <a:ext cx="0" cy="0"/>
          <a:chOff x="0" y="0"/>
          <a:chExt cx="0" cy="0"/>
        </a:xfrm>
      </p:grpSpPr>
      <p:sp>
        <p:nvSpPr>
          <p:cNvPr id="3" name="文字版面配置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9" name="投影片編號版面配置區 18"/>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
        <p:nvSpPr>
          <p:cNvPr id="20" name="Rectangle 43"/>
          <p:cNvSpPr>
            <a:spLocks noGrp="1" noChangeArrowheads="1"/>
          </p:cNvSpPr>
          <p:nvPr>
            <p:ph type="title"/>
          </p:nvPr>
        </p:nvSpPr>
        <p:spPr bwMode="auto">
          <a:xfrm>
            <a:off x="601133" y="316992"/>
            <a:ext cx="11159067" cy="889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dirty="0"/>
              <a:t>按一下以編輯母片標題樣式</a:t>
            </a:r>
          </a:p>
        </p:txBody>
      </p:sp>
    </p:spTree>
    <p:extLst>
      <p:ext uri="{BB962C8B-B14F-4D97-AF65-F5344CB8AC3E}">
        <p14:creationId xmlns:p14="http://schemas.microsoft.com/office/powerpoint/2010/main" val="4200109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
        <p:nvSpPr>
          <p:cNvPr id="4" name="標題 7"/>
          <p:cNvSpPr>
            <a:spLocks noGrp="1"/>
          </p:cNvSpPr>
          <p:nvPr>
            <p:ph type="title"/>
          </p:nvPr>
        </p:nvSpPr>
        <p:spPr>
          <a:xfrm>
            <a:off x="601133" y="316992"/>
            <a:ext cx="11159067" cy="889508"/>
          </a:xfrm>
        </p:spPr>
        <p:txBody>
          <a:bodyPr/>
          <a:lstStyle/>
          <a:p>
            <a:r>
              <a:rPr lang="zh-TW" altLang="en-US"/>
              <a:t>按一下以編輯母片標題樣式</a:t>
            </a:r>
          </a:p>
        </p:txBody>
      </p:sp>
    </p:spTree>
    <p:extLst>
      <p:ext uri="{BB962C8B-B14F-4D97-AF65-F5344CB8AC3E}">
        <p14:creationId xmlns:p14="http://schemas.microsoft.com/office/powerpoint/2010/main" val="1333720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image" Target="../media/image1.jpeg"/><Relationship Id="rId2" Type="http://schemas.openxmlformats.org/officeDocument/2006/relationships/slideLayout" Target="../slideLayouts/slideLayout18.xml"/><Relationship Id="rId16" Type="http://schemas.openxmlformats.org/officeDocument/2006/relationships/image" Target="../media/image4.jpeg"/><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theme" Target="../theme/theme2.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 name="Rectangle 42"/>
          <p:cNvSpPr>
            <a:spLocks noChangeArrowheads="1"/>
          </p:cNvSpPr>
          <p:nvPr userDrawn="1"/>
        </p:nvSpPr>
        <p:spPr bwMode="auto">
          <a:xfrm>
            <a:off x="0" y="6618288"/>
            <a:ext cx="12192000" cy="239712"/>
          </a:xfrm>
          <a:prstGeom prst="rect">
            <a:avLst/>
          </a:prstGeom>
          <a:solidFill>
            <a:srgbClr val="00B2B3"/>
          </a:solidFill>
          <a:ln>
            <a:noFill/>
          </a:ln>
          <a:extLst/>
        </p:spPr>
        <p:txBody>
          <a:bodyPr wrap="none" anchor="ctr"/>
          <a:lstStyle>
            <a:lvl1pPr algn="ctr">
              <a:defRPr kumimoji="1">
                <a:solidFill>
                  <a:schemeClr val="tx1"/>
                </a:solidFill>
                <a:latin typeface="Arial" panose="020B0604020202020204" pitchFamily="34" charset="0"/>
                <a:ea typeface="新細明體" panose="02020500000000000000" pitchFamily="18" charset="-120"/>
              </a:defRPr>
            </a:lvl1pPr>
            <a:lvl2pPr marL="742950" indent="-285750" algn="ctr">
              <a:defRPr kumimoji="1">
                <a:solidFill>
                  <a:schemeClr val="tx1"/>
                </a:solidFill>
                <a:latin typeface="Arial" panose="020B0604020202020204" pitchFamily="34" charset="0"/>
                <a:ea typeface="新細明體" panose="02020500000000000000" pitchFamily="18" charset="-120"/>
              </a:defRPr>
            </a:lvl2pPr>
            <a:lvl3pPr marL="1143000" indent="-228600" algn="ctr">
              <a:defRPr kumimoji="1">
                <a:solidFill>
                  <a:schemeClr val="tx1"/>
                </a:solidFill>
                <a:latin typeface="Arial" panose="020B0604020202020204" pitchFamily="34" charset="0"/>
                <a:ea typeface="新細明體" panose="02020500000000000000" pitchFamily="18" charset="-120"/>
              </a:defRPr>
            </a:lvl3pPr>
            <a:lvl4pPr marL="1600200" indent="-228600" algn="ctr">
              <a:defRPr kumimoji="1">
                <a:solidFill>
                  <a:schemeClr val="tx1"/>
                </a:solidFill>
                <a:latin typeface="Arial" panose="020B0604020202020204" pitchFamily="34" charset="0"/>
                <a:ea typeface="新細明體" panose="02020500000000000000" pitchFamily="18" charset="-120"/>
              </a:defRPr>
            </a:lvl4pPr>
            <a:lvl5pPr marL="2057400" indent="-228600" algn="ctr">
              <a:defRPr kumimoji="1">
                <a:solidFill>
                  <a:schemeClr val="tx1"/>
                </a:solidFill>
                <a:latin typeface="Arial" panose="020B0604020202020204" pitchFamily="34" charset="0"/>
                <a:ea typeface="新細明體" panose="02020500000000000000" pitchFamily="18" charset="-120"/>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defRPr/>
            </a:pPr>
            <a:endParaRPr lang="zh-TW" altLang="en-US"/>
          </a:p>
        </p:txBody>
      </p:sp>
      <p:sp>
        <p:nvSpPr>
          <p:cNvPr id="1027" name="Rectangle 43"/>
          <p:cNvSpPr>
            <a:spLocks noGrp="1" noChangeArrowheads="1"/>
          </p:cNvSpPr>
          <p:nvPr>
            <p:ph type="title"/>
          </p:nvPr>
        </p:nvSpPr>
        <p:spPr bwMode="auto">
          <a:xfrm>
            <a:off x="601133" y="316992"/>
            <a:ext cx="11159067" cy="889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dirty="0"/>
              <a:t>按一下以編輯母片標題樣式</a:t>
            </a:r>
          </a:p>
        </p:txBody>
      </p:sp>
      <p:sp>
        <p:nvSpPr>
          <p:cNvPr id="1028" name="Rectangle 44"/>
          <p:cNvSpPr>
            <a:spLocks noGrp="1" noChangeArrowheads="1"/>
          </p:cNvSpPr>
          <p:nvPr>
            <p:ph type="body" idx="1"/>
          </p:nvPr>
        </p:nvSpPr>
        <p:spPr bwMode="auto">
          <a:xfrm>
            <a:off x="609600" y="1439864"/>
            <a:ext cx="11152717" cy="4757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dirty="0"/>
              <a:t>按一下以編輯母片</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29743" name="Rectangle 47"/>
          <p:cNvSpPr>
            <a:spLocks noGrp="1" noChangeArrowheads="1"/>
          </p:cNvSpPr>
          <p:nvPr>
            <p:ph type="sldNum" sz="quarter" idx="4"/>
          </p:nvPr>
        </p:nvSpPr>
        <p:spPr bwMode="auto">
          <a:xfrm>
            <a:off x="11430000" y="6619876"/>
            <a:ext cx="762000" cy="2381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eaLnBrk="1" fontAlgn="ctr" hangingPunct="1">
              <a:defRPr sz="1200">
                <a:solidFill>
                  <a:schemeClr val="bg1"/>
                </a:solidFill>
                <a:ea typeface="微軟正黑體" panose="020B0604030504040204" pitchFamily="34" charset="-120"/>
              </a:defRPr>
            </a:lvl1pPr>
          </a:lstStyle>
          <a:p>
            <a:pPr>
              <a:defRPr/>
            </a:pPr>
            <a:fld id="{1A71FFAD-F905-4792-971B-681FA4F61CA8}" type="slidenum">
              <a:rPr lang="en-US" altLang="zh-TW"/>
              <a:pPr>
                <a:defRPr/>
              </a:pPr>
              <a:t>‹#›</a:t>
            </a:fld>
            <a:endParaRPr lang="en-US" altLang="zh-TW"/>
          </a:p>
        </p:txBody>
      </p:sp>
      <p:sp>
        <p:nvSpPr>
          <p:cNvPr id="1033" name="Line 50"/>
          <p:cNvSpPr>
            <a:spLocks noChangeShapeType="1"/>
          </p:cNvSpPr>
          <p:nvPr/>
        </p:nvSpPr>
        <p:spPr bwMode="auto">
          <a:xfrm>
            <a:off x="12194118" y="6202363"/>
            <a:ext cx="1155700"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1034" name="Line 51"/>
          <p:cNvSpPr>
            <a:spLocks noChangeShapeType="1"/>
          </p:cNvSpPr>
          <p:nvPr/>
        </p:nvSpPr>
        <p:spPr bwMode="auto">
          <a:xfrm rot="5400000">
            <a:off x="10084330" y="7127876"/>
            <a:ext cx="536575"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1036" name="Text Box 52"/>
          <p:cNvSpPr txBox="1">
            <a:spLocks noChangeArrowheads="1"/>
          </p:cNvSpPr>
          <p:nvPr/>
        </p:nvSpPr>
        <p:spPr bwMode="auto">
          <a:xfrm>
            <a:off x="0" y="7200900"/>
            <a:ext cx="721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kumimoji="1">
                <a:solidFill>
                  <a:schemeClr val="tx1"/>
                </a:solidFill>
                <a:latin typeface="Arial" panose="020B0604020202020204" pitchFamily="34" charset="0"/>
                <a:ea typeface="新細明體" panose="02020500000000000000" pitchFamily="18" charset="-120"/>
              </a:defRPr>
            </a:lvl1pPr>
            <a:lvl2pPr marL="742950" indent="-285750" algn="ctr">
              <a:defRPr kumimoji="1">
                <a:solidFill>
                  <a:schemeClr val="tx1"/>
                </a:solidFill>
                <a:latin typeface="Arial" panose="020B0604020202020204" pitchFamily="34" charset="0"/>
                <a:ea typeface="新細明體" panose="02020500000000000000" pitchFamily="18" charset="-120"/>
              </a:defRPr>
            </a:lvl2pPr>
            <a:lvl3pPr marL="1143000" indent="-228600" algn="ctr">
              <a:defRPr kumimoji="1">
                <a:solidFill>
                  <a:schemeClr val="tx1"/>
                </a:solidFill>
                <a:latin typeface="Arial" panose="020B0604020202020204" pitchFamily="34" charset="0"/>
                <a:ea typeface="新細明體" panose="02020500000000000000" pitchFamily="18" charset="-120"/>
              </a:defRPr>
            </a:lvl3pPr>
            <a:lvl4pPr marL="1600200" indent="-228600" algn="ctr">
              <a:defRPr kumimoji="1">
                <a:solidFill>
                  <a:schemeClr val="tx1"/>
                </a:solidFill>
                <a:latin typeface="Arial" panose="020B0604020202020204" pitchFamily="34" charset="0"/>
                <a:ea typeface="新細明體" panose="02020500000000000000" pitchFamily="18" charset="-120"/>
              </a:defRPr>
            </a:lvl4pPr>
            <a:lvl5pPr marL="2057400" indent="-228600" algn="ctr">
              <a:defRPr kumimoji="1">
                <a:solidFill>
                  <a:schemeClr val="tx1"/>
                </a:solidFill>
                <a:latin typeface="Arial" panose="020B0604020202020204" pitchFamily="34" charset="0"/>
                <a:ea typeface="新細明體" panose="02020500000000000000" pitchFamily="18" charset="-120"/>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l" eaLnBrk="1" hangingPunct="1">
              <a:spcBef>
                <a:spcPct val="50000"/>
              </a:spcBef>
              <a:defRPr/>
            </a:pPr>
            <a:r>
              <a:rPr lang="zh-TW" altLang="en-US" sz="2400">
                <a:ea typeface="微軟正黑體" panose="020B0604030504040204" pitchFamily="34" charset="-120"/>
              </a:rPr>
              <a:t>建議字型：中文微軟正黑體，英文</a:t>
            </a:r>
            <a:r>
              <a:rPr lang="en-US" altLang="zh-TW" sz="2400">
                <a:ea typeface="微軟正黑體" panose="020B0604030504040204" pitchFamily="34" charset="-120"/>
              </a:rPr>
              <a:t>Arial</a:t>
            </a:r>
          </a:p>
        </p:txBody>
      </p:sp>
      <p:pic>
        <p:nvPicPr>
          <p:cNvPr id="11" name="圖片 10"/>
          <p:cNvPicPr>
            <a:picLocks noChangeAspect="1"/>
          </p:cNvPicPr>
          <p:nvPr userDrawn="1"/>
        </p:nvPicPr>
        <p:blipFill>
          <a:blip r:embed="rId18" cstate="print">
            <a:extLst>
              <a:ext uri="{28A0092B-C50C-407E-A947-70E740481C1C}">
                <a14:useLocalDpi xmlns:a14="http://schemas.microsoft.com/office/drawing/2010/main" val="0"/>
              </a:ext>
            </a:extLst>
          </a:blip>
          <a:srcRect/>
          <a:stretch>
            <a:fillRect/>
          </a:stretch>
        </p:blipFill>
        <p:spPr bwMode="auto">
          <a:xfrm>
            <a:off x="11020280" y="193870"/>
            <a:ext cx="910312" cy="310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 Box 48"/>
          <p:cNvSpPr txBox="1">
            <a:spLocks noChangeArrowheads="1"/>
          </p:cNvSpPr>
          <p:nvPr userDrawn="1"/>
        </p:nvSpPr>
        <p:spPr bwMode="auto">
          <a:xfrm>
            <a:off x="-15334" y="6610193"/>
            <a:ext cx="949588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algn="l"/>
            <a:r>
              <a:rPr lang="zh-TW" altLang="en-US" sz="1000" dirty="0">
                <a:solidFill>
                  <a:schemeClr val="bg1"/>
                </a:solidFill>
                <a:latin typeface="+mj-ea"/>
                <a:ea typeface="+mj-ea"/>
              </a:rPr>
              <a:t>工業技術研究院機密資料 禁止複製、轉載、外流 </a:t>
            </a:r>
            <a:r>
              <a:rPr lang="en-US" altLang="zh-TW" sz="1000" dirty="0">
                <a:solidFill>
                  <a:schemeClr val="bg1"/>
                </a:solidFill>
                <a:latin typeface="+mj-ea"/>
                <a:ea typeface="+mj-ea"/>
              </a:rPr>
              <a:t>ITRI CONFIDENTIAL DOCUMENT DO NOT COPY OR DISTRIBUTE</a:t>
            </a:r>
          </a:p>
        </p:txBody>
      </p:sp>
    </p:spTree>
  </p:cSld>
  <p:clrMap bg1="lt1" tx1="dk1" bg2="lt2" tx2="dk2" accent1="accent1" accent2="accent2" accent3="accent3" accent4="accent4" accent5="accent5" accent6="accent6" hlink="hlink" folHlink="folHlink"/>
  <p:sldLayoutIdLst>
    <p:sldLayoutId id="2147483913" r:id="rId1"/>
    <p:sldLayoutId id="2147483915" r:id="rId2"/>
    <p:sldLayoutId id="2147483916" r:id="rId3"/>
    <p:sldLayoutId id="2147483917" r:id="rId4"/>
    <p:sldLayoutId id="2147483903" r:id="rId5"/>
    <p:sldLayoutId id="2147483904" r:id="rId6"/>
    <p:sldLayoutId id="2147483905" r:id="rId7"/>
    <p:sldLayoutId id="2147483906" r:id="rId8"/>
    <p:sldLayoutId id="2147483908" r:id="rId9"/>
    <p:sldLayoutId id="2147483914" r:id="rId10"/>
    <p:sldLayoutId id="2147483909" r:id="rId11"/>
    <p:sldLayoutId id="2147483910" r:id="rId12"/>
    <p:sldLayoutId id="2147483911" r:id="rId13"/>
    <p:sldLayoutId id="2147483912" r:id="rId14"/>
    <p:sldLayoutId id="2147483921" r:id="rId15"/>
    <p:sldLayoutId id="2147483947" r:id="rId16"/>
  </p:sldLayoutIdLst>
  <p:hf hdr="0" ftr="0" dt="0"/>
  <p:txStyles>
    <p:titleStyle>
      <a:lvl1pPr algn="l" rtl="0" eaLnBrk="1" fontAlgn="base" latinLnBrk="1" hangingPunct="1">
        <a:spcBef>
          <a:spcPct val="0"/>
        </a:spcBef>
        <a:spcAft>
          <a:spcPct val="0"/>
        </a:spcAft>
        <a:defRPr kumimoji="1" sz="3600">
          <a:solidFill>
            <a:srgbClr val="00B2B3"/>
          </a:solidFill>
          <a:latin typeface="+mj-lt"/>
          <a:ea typeface="+mj-ea"/>
          <a:cs typeface="+mj-cs"/>
        </a:defRPr>
      </a:lvl1pPr>
      <a:lvl2pPr algn="l" rtl="0" eaLnBrk="0" fontAlgn="base" hangingPunct="0">
        <a:spcBef>
          <a:spcPct val="0"/>
        </a:spcBef>
        <a:spcAft>
          <a:spcPct val="0"/>
        </a:spcAft>
        <a:defRPr kumimoji="1" sz="4600">
          <a:solidFill>
            <a:schemeClr val="tx2"/>
          </a:solidFill>
          <a:latin typeface="Arial" charset="0"/>
          <a:ea typeface="微軟正黑體" pitchFamily="34" charset="-120"/>
        </a:defRPr>
      </a:lvl2pPr>
      <a:lvl3pPr algn="l" rtl="0" eaLnBrk="0" fontAlgn="base" hangingPunct="0">
        <a:spcBef>
          <a:spcPct val="0"/>
        </a:spcBef>
        <a:spcAft>
          <a:spcPct val="0"/>
        </a:spcAft>
        <a:defRPr kumimoji="1" sz="4600">
          <a:solidFill>
            <a:schemeClr val="tx2"/>
          </a:solidFill>
          <a:latin typeface="Arial" charset="0"/>
          <a:ea typeface="微軟正黑體" pitchFamily="34" charset="-120"/>
        </a:defRPr>
      </a:lvl3pPr>
      <a:lvl4pPr algn="l" rtl="0" eaLnBrk="0" fontAlgn="base" hangingPunct="0">
        <a:spcBef>
          <a:spcPct val="0"/>
        </a:spcBef>
        <a:spcAft>
          <a:spcPct val="0"/>
        </a:spcAft>
        <a:defRPr kumimoji="1" sz="4600">
          <a:solidFill>
            <a:schemeClr val="tx2"/>
          </a:solidFill>
          <a:latin typeface="Arial" charset="0"/>
          <a:ea typeface="微軟正黑體" pitchFamily="34" charset="-120"/>
        </a:defRPr>
      </a:lvl4pPr>
      <a:lvl5pPr algn="l" rtl="0" eaLnBrk="0" fontAlgn="base" hangingPunct="0">
        <a:spcBef>
          <a:spcPct val="0"/>
        </a:spcBef>
        <a:spcAft>
          <a:spcPct val="0"/>
        </a:spcAft>
        <a:defRPr kumimoji="1" sz="4600">
          <a:solidFill>
            <a:schemeClr val="tx2"/>
          </a:solidFill>
          <a:latin typeface="Arial" charset="0"/>
          <a:ea typeface="微軟正黑體" pitchFamily="34" charset="-120"/>
        </a:defRPr>
      </a:lvl5pPr>
      <a:lvl6pPr marL="457200" algn="l" rtl="0" fontAlgn="base">
        <a:spcBef>
          <a:spcPct val="0"/>
        </a:spcBef>
        <a:spcAft>
          <a:spcPct val="0"/>
        </a:spcAft>
        <a:defRPr kumimoji="1" sz="4600">
          <a:solidFill>
            <a:schemeClr val="tx2"/>
          </a:solidFill>
          <a:latin typeface="Arial" charset="0"/>
          <a:ea typeface="微軟正黑體" pitchFamily="34" charset="-120"/>
        </a:defRPr>
      </a:lvl6pPr>
      <a:lvl7pPr marL="914400" algn="l" rtl="0" fontAlgn="base">
        <a:spcBef>
          <a:spcPct val="0"/>
        </a:spcBef>
        <a:spcAft>
          <a:spcPct val="0"/>
        </a:spcAft>
        <a:defRPr kumimoji="1" sz="4600">
          <a:solidFill>
            <a:schemeClr val="tx2"/>
          </a:solidFill>
          <a:latin typeface="Arial" charset="0"/>
          <a:ea typeface="微軟正黑體" pitchFamily="34" charset="-120"/>
        </a:defRPr>
      </a:lvl7pPr>
      <a:lvl8pPr marL="1371600" algn="l" rtl="0" fontAlgn="base">
        <a:spcBef>
          <a:spcPct val="0"/>
        </a:spcBef>
        <a:spcAft>
          <a:spcPct val="0"/>
        </a:spcAft>
        <a:defRPr kumimoji="1" sz="4600">
          <a:solidFill>
            <a:schemeClr val="tx2"/>
          </a:solidFill>
          <a:latin typeface="Arial" charset="0"/>
          <a:ea typeface="微軟正黑體" pitchFamily="34" charset="-120"/>
        </a:defRPr>
      </a:lvl8pPr>
      <a:lvl9pPr marL="1828800" algn="l" rtl="0" fontAlgn="base">
        <a:spcBef>
          <a:spcPct val="0"/>
        </a:spcBef>
        <a:spcAft>
          <a:spcPct val="0"/>
        </a:spcAft>
        <a:defRPr kumimoji="1" sz="4600">
          <a:solidFill>
            <a:schemeClr val="tx2"/>
          </a:solidFill>
          <a:latin typeface="Arial" charset="0"/>
          <a:ea typeface="微軟正黑體" pitchFamily="34"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 name="Rectangle 42"/>
          <p:cNvSpPr>
            <a:spLocks noChangeArrowheads="1"/>
          </p:cNvSpPr>
          <p:nvPr userDrawn="1"/>
        </p:nvSpPr>
        <p:spPr bwMode="auto">
          <a:xfrm>
            <a:off x="0" y="6618288"/>
            <a:ext cx="12192000" cy="239712"/>
          </a:xfrm>
          <a:prstGeom prst="rect">
            <a:avLst/>
          </a:prstGeom>
          <a:solidFill>
            <a:srgbClr val="00B2B3"/>
          </a:solidFill>
          <a:ln>
            <a:noFill/>
          </a:ln>
        </p:spPr>
        <p:txBody>
          <a:bodyPr wrap="none" anchor="ctr"/>
          <a:lstStyle>
            <a:lvl1pPr algn="ctr">
              <a:defRPr kumimoji="1">
                <a:solidFill>
                  <a:schemeClr val="tx1"/>
                </a:solidFill>
                <a:latin typeface="Arial" panose="020B0604020202020204" pitchFamily="34" charset="0"/>
                <a:ea typeface="新細明體" panose="02020500000000000000" pitchFamily="18" charset="-120"/>
              </a:defRPr>
            </a:lvl1pPr>
            <a:lvl2pPr marL="742950" indent="-285750" algn="ctr">
              <a:defRPr kumimoji="1">
                <a:solidFill>
                  <a:schemeClr val="tx1"/>
                </a:solidFill>
                <a:latin typeface="Arial" panose="020B0604020202020204" pitchFamily="34" charset="0"/>
                <a:ea typeface="新細明體" panose="02020500000000000000" pitchFamily="18" charset="-120"/>
              </a:defRPr>
            </a:lvl2pPr>
            <a:lvl3pPr marL="1143000" indent="-228600" algn="ctr">
              <a:defRPr kumimoji="1">
                <a:solidFill>
                  <a:schemeClr val="tx1"/>
                </a:solidFill>
                <a:latin typeface="Arial" panose="020B0604020202020204" pitchFamily="34" charset="0"/>
                <a:ea typeface="新細明體" panose="02020500000000000000" pitchFamily="18" charset="-120"/>
              </a:defRPr>
            </a:lvl3pPr>
            <a:lvl4pPr marL="1600200" indent="-228600" algn="ctr">
              <a:defRPr kumimoji="1">
                <a:solidFill>
                  <a:schemeClr val="tx1"/>
                </a:solidFill>
                <a:latin typeface="Arial" panose="020B0604020202020204" pitchFamily="34" charset="0"/>
                <a:ea typeface="新細明體" panose="02020500000000000000" pitchFamily="18" charset="-120"/>
              </a:defRPr>
            </a:lvl4pPr>
            <a:lvl5pPr marL="2057400" indent="-228600" algn="ctr">
              <a:defRPr kumimoji="1">
                <a:solidFill>
                  <a:schemeClr val="tx1"/>
                </a:solidFill>
                <a:latin typeface="Arial" panose="020B0604020202020204" pitchFamily="34" charset="0"/>
                <a:ea typeface="新細明體" panose="02020500000000000000" pitchFamily="18" charset="-120"/>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defRPr/>
            </a:pPr>
            <a:endParaRPr lang="zh-TW" altLang="en-US"/>
          </a:p>
        </p:txBody>
      </p:sp>
      <p:sp>
        <p:nvSpPr>
          <p:cNvPr id="1027" name="Rectangle 43"/>
          <p:cNvSpPr>
            <a:spLocks noGrp="1" noChangeArrowheads="1"/>
          </p:cNvSpPr>
          <p:nvPr>
            <p:ph type="title"/>
          </p:nvPr>
        </p:nvSpPr>
        <p:spPr bwMode="auto">
          <a:xfrm>
            <a:off x="601133" y="264920"/>
            <a:ext cx="11045923" cy="941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dirty="0"/>
              <a:t>按一下以編輯母片標題樣式</a:t>
            </a:r>
          </a:p>
        </p:txBody>
      </p:sp>
      <p:sp>
        <p:nvSpPr>
          <p:cNvPr id="1028" name="Rectangle 44"/>
          <p:cNvSpPr>
            <a:spLocks noGrp="1" noChangeArrowheads="1"/>
          </p:cNvSpPr>
          <p:nvPr>
            <p:ph type="body" idx="1"/>
          </p:nvPr>
        </p:nvSpPr>
        <p:spPr bwMode="auto">
          <a:xfrm>
            <a:off x="609601" y="1439864"/>
            <a:ext cx="11037455" cy="4757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dirty="0"/>
              <a:t>按一下以編輯母片</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29743" name="Rectangle 47"/>
          <p:cNvSpPr>
            <a:spLocks noGrp="1" noChangeArrowheads="1"/>
          </p:cNvSpPr>
          <p:nvPr>
            <p:ph type="sldNum" sz="quarter" idx="4"/>
          </p:nvPr>
        </p:nvSpPr>
        <p:spPr bwMode="auto">
          <a:xfrm>
            <a:off x="11430000" y="6619878"/>
            <a:ext cx="762000" cy="2381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eaLnBrk="1" fontAlgn="ctr" hangingPunct="1">
              <a:defRPr sz="1200">
                <a:solidFill>
                  <a:schemeClr val="bg1"/>
                </a:solidFill>
                <a:ea typeface="微軟正黑體" panose="020B0604030504040204" pitchFamily="34" charset="-120"/>
              </a:defRPr>
            </a:lvl1pPr>
          </a:lstStyle>
          <a:p>
            <a:pPr>
              <a:defRPr/>
            </a:pPr>
            <a:fld id="{1A71FFAD-F905-4792-971B-681FA4F61CA8}" type="slidenum">
              <a:rPr lang="en-US" altLang="zh-TW"/>
              <a:pPr>
                <a:defRPr/>
              </a:pPr>
              <a:t>‹#›</a:t>
            </a:fld>
            <a:endParaRPr lang="en-US" altLang="zh-TW"/>
          </a:p>
        </p:txBody>
      </p:sp>
      <p:sp>
        <p:nvSpPr>
          <p:cNvPr id="1033" name="Line 50"/>
          <p:cNvSpPr>
            <a:spLocks noChangeShapeType="1"/>
          </p:cNvSpPr>
          <p:nvPr/>
        </p:nvSpPr>
        <p:spPr bwMode="auto">
          <a:xfrm>
            <a:off x="12194119" y="6202363"/>
            <a:ext cx="1155700"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1034" name="Line 51"/>
          <p:cNvSpPr>
            <a:spLocks noChangeShapeType="1"/>
          </p:cNvSpPr>
          <p:nvPr/>
        </p:nvSpPr>
        <p:spPr bwMode="auto">
          <a:xfrm rot="5400000">
            <a:off x="10084331" y="7127876"/>
            <a:ext cx="536575"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1036" name="Text Box 52"/>
          <p:cNvSpPr txBox="1">
            <a:spLocks noChangeArrowheads="1"/>
          </p:cNvSpPr>
          <p:nvPr/>
        </p:nvSpPr>
        <p:spPr bwMode="auto">
          <a:xfrm>
            <a:off x="0" y="7200900"/>
            <a:ext cx="721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kumimoji="1">
                <a:solidFill>
                  <a:schemeClr val="tx1"/>
                </a:solidFill>
                <a:latin typeface="Arial" panose="020B0604020202020204" pitchFamily="34" charset="0"/>
                <a:ea typeface="新細明體" panose="02020500000000000000" pitchFamily="18" charset="-120"/>
              </a:defRPr>
            </a:lvl1pPr>
            <a:lvl2pPr marL="742950" indent="-285750" algn="ctr">
              <a:defRPr kumimoji="1">
                <a:solidFill>
                  <a:schemeClr val="tx1"/>
                </a:solidFill>
                <a:latin typeface="Arial" panose="020B0604020202020204" pitchFamily="34" charset="0"/>
                <a:ea typeface="新細明體" panose="02020500000000000000" pitchFamily="18" charset="-120"/>
              </a:defRPr>
            </a:lvl2pPr>
            <a:lvl3pPr marL="1143000" indent="-228600" algn="ctr">
              <a:defRPr kumimoji="1">
                <a:solidFill>
                  <a:schemeClr val="tx1"/>
                </a:solidFill>
                <a:latin typeface="Arial" panose="020B0604020202020204" pitchFamily="34" charset="0"/>
                <a:ea typeface="新細明體" panose="02020500000000000000" pitchFamily="18" charset="-120"/>
              </a:defRPr>
            </a:lvl3pPr>
            <a:lvl4pPr marL="1600200" indent="-228600" algn="ctr">
              <a:defRPr kumimoji="1">
                <a:solidFill>
                  <a:schemeClr val="tx1"/>
                </a:solidFill>
                <a:latin typeface="Arial" panose="020B0604020202020204" pitchFamily="34" charset="0"/>
                <a:ea typeface="新細明體" panose="02020500000000000000" pitchFamily="18" charset="-120"/>
              </a:defRPr>
            </a:lvl4pPr>
            <a:lvl5pPr marL="2057400" indent="-228600" algn="ctr">
              <a:defRPr kumimoji="1">
                <a:solidFill>
                  <a:schemeClr val="tx1"/>
                </a:solidFill>
                <a:latin typeface="Arial" panose="020B0604020202020204" pitchFamily="34" charset="0"/>
                <a:ea typeface="新細明體" panose="02020500000000000000" pitchFamily="18" charset="-120"/>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l" eaLnBrk="1" hangingPunct="1">
              <a:spcBef>
                <a:spcPct val="50000"/>
              </a:spcBef>
              <a:defRPr/>
            </a:pPr>
            <a:r>
              <a:rPr lang="zh-TW" altLang="en-US" sz="2400">
                <a:ea typeface="微軟正黑體" panose="020B0604030504040204" pitchFamily="34" charset="-120"/>
              </a:rPr>
              <a:t>建議字型：中文微軟正黑體，英文</a:t>
            </a:r>
            <a:r>
              <a:rPr lang="en-US" altLang="zh-TW" sz="2400">
                <a:ea typeface="微軟正黑體" panose="020B0604030504040204" pitchFamily="34" charset="-120"/>
              </a:rPr>
              <a:t>Arial</a:t>
            </a:r>
          </a:p>
        </p:txBody>
      </p:sp>
      <p:pic>
        <p:nvPicPr>
          <p:cNvPr id="14" name="Picture 28" descr="itri_CEL_A"/>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10544178" y="6159948"/>
            <a:ext cx="1476375" cy="34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圖片 10"/>
          <p:cNvPicPr>
            <a:picLocks noChangeAspect="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11282365" y="254786"/>
            <a:ext cx="682734" cy="310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 Box 48"/>
          <p:cNvSpPr txBox="1">
            <a:spLocks noChangeArrowheads="1"/>
          </p:cNvSpPr>
          <p:nvPr userDrawn="1"/>
        </p:nvSpPr>
        <p:spPr bwMode="auto">
          <a:xfrm>
            <a:off x="-11500" y="6610192"/>
            <a:ext cx="712191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algn="l"/>
            <a:r>
              <a:rPr lang="zh-TW" altLang="en-US" sz="1000" dirty="0">
                <a:solidFill>
                  <a:schemeClr val="bg1"/>
                </a:solidFill>
                <a:latin typeface="+mj-ea"/>
                <a:ea typeface="+mj-ea"/>
              </a:rPr>
              <a:t>工業技術研究院機密資料 禁止複製、轉載、外流 </a:t>
            </a:r>
            <a:r>
              <a:rPr lang="en-US" altLang="zh-TW" sz="1000" dirty="0">
                <a:solidFill>
                  <a:schemeClr val="bg1"/>
                </a:solidFill>
                <a:latin typeface="+mj-ea"/>
                <a:ea typeface="+mj-ea"/>
              </a:rPr>
              <a:t>ITRI CONFIDENTIAL DOCUMENT DO NOT COPY OR DISTRIBUTE</a:t>
            </a:r>
          </a:p>
        </p:txBody>
      </p:sp>
    </p:spTree>
    <p:extLst>
      <p:ext uri="{BB962C8B-B14F-4D97-AF65-F5344CB8AC3E}">
        <p14:creationId xmlns:p14="http://schemas.microsoft.com/office/powerpoint/2010/main" val="1850188732"/>
      </p:ext>
    </p:extLst>
  </p:cSld>
  <p:clrMap bg1="lt1" tx1="dk1" bg2="lt2" tx2="dk2" accent1="accent1" accent2="accent2" accent3="accent3" accent4="accent4" accent5="accent5" accent6="accent6" hlink="hlink" folHlink="folHlink"/>
  <p:sldLayoutIdLst>
    <p:sldLayoutId id="2147483931" r:id="rId1"/>
    <p:sldLayoutId id="2147483932" r:id="rId2"/>
    <p:sldLayoutId id="2147483933" r:id="rId3"/>
    <p:sldLayoutId id="2147483934" r:id="rId4"/>
    <p:sldLayoutId id="2147483935" r:id="rId5"/>
    <p:sldLayoutId id="2147483936" r:id="rId6"/>
    <p:sldLayoutId id="2147483937" r:id="rId7"/>
    <p:sldLayoutId id="2147483938" r:id="rId8"/>
    <p:sldLayoutId id="2147483939" r:id="rId9"/>
    <p:sldLayoutId id="2147483940" r:id="rId10"/>
    <p:sldLayoutId id="2147483941" r:id="rId11"/>
    <p:sldLayoutId id="2147483942" r:id="rId12"/>
    <p:sldLayoutId id="2147483943" r:id="rId13"/>
    <p:sldLayoutId id="2147483944" r:id="rId14"/>
  </p:sldLayoutIdLst>
  <p:hf sldNum="0" hdr="0" ftr="0" dt="0"/>
  <p:txStyles>
    <p:titleStyle>
      <a:lvl1pPr algn="l" rtl="0" eaLnBrk="0" fontAlgn="base" hangingPunct="0">
        <a:spcBef>
          <a:spcPct val="0"/>
        </a:spcBef>
        <a:spcAft>
          <a:spcPct val="0"/>
        </a:spcAft>
        <a:defRPr kumimoji="1" sz="3600">
          <a:solidFill>
            <a:srgbClr val="00B2B3"/>
          </a:solidFill>
          <a:latin typeface="+mj-lt"/>
          <a:ea typeface="+mj-ea"/>
          <a:cs typeface="+mj-cs"/>
        </a:defRPr>
      </a:lvl1pPr>
      <a:lvl2pPr algn="l" rtl="0" eaLnBrk="0" fontAlgn="base" hangingPunct="0">
        <a:spcBef>
          <a:spcPct val="0"/>
        </a:spcBef>
        <a:spcAft>
          <a:spcPct val="0"/>
        </a:spcAft>
        <a:defRPr kumimoji="1" sz="4600">
          <a:solidFill>
            <a:schemeClr val="tx2"/>
          </a:solidFill>
          <a:latin typeface="Arial" charset="0"/>
          <a:ea typeface="微軟正黑體" pitchFamily="34" charset="-120"/>
        </a:defRPr>
      </a:lvl2pPr>
      <a:lvl3pPr algn="l" rtl="0" eaLnBrk="0" fontAlgn="base" hangingPunct="0">
        <a:spcBef>
          <a:spcPct val="0"/>
        </a:spcBef>
        <a:spcAft>
          <a:spcPct val="0"/>
        </a:spcAft>
        <a:defRPr kumimoji="1" sz="4600">
          <a:solidFill>
            <a:schemeClr val="tx2"/>
          </a:solidFill>
          <a:latin typeface="Arial" charset="0"/>
          <a:ea typeface="微軟正黑體" pitchFamily="34" charset="-120"/>
        </a:defRPr>
      </a:lvl3pPr>
      <a:lvl4pPr algn="l" rtl="0" eaLnBrk="0" fontAlgn="base" hangingPunct="0">
        <a:spcBef>
          <a:spcPct val="0"/>
        </a:spcBef>
        <a:spcAft>
          <a:spcPct val="0"/>
        </a:spcAft>
        <a:defRPr kumimoji="1" sz="4600">
          <a:solidFill>
            <a:schemeClr val="tx2"/>
          </a:solidFill>
          <a:latin typeface="Arial" charset="0"/>
          <a:ea typeface="微軟正黑體" pitchFamily="34" charset="-120"/>
        </a:defRPr>
      </a:lvl4pPr>
      <a:lvl5pPr algn="l" rtl="0" eaLnBrk="0" fontAlgn="base" hangingPunct="0">
        <a:spcBef>
          <a:spcPct val="0"/>
        </a:spcBef>
        <a:spcAft>
          <a:spcPct val="0"/>
        </a:spcAft>
        <a:defRPr kumimoji="1" sz="4600">
          <a:solidFill>
            <a:schemeClr val="tx2"/>
          </a:solidFill>
          <a:latin typeface="Arial" charset="0"/>
          <a:ea typeface="微軟正黑體" pitchFamily="34" charset="-120"/>
        </a:defRPr>
      </a:lvl5pPr>
      <a:lvl6pPr marL="457200" algn="l" rtl="0" fontAlgn="base">
        <a:spcBef>
          <a:spcPct val="0"/>
        </a:spcBef>
        <a:spcAft>
          <a:spcPct val="0"/>
        </a:spcAft>
        <a:defRPr kumimoji="1" sz="4600">
          <a:solidFill>
            <a:schemeClr val="tx2"/>
          </a:solidFill>
          <a:latin typeface="Arial" charset="0"/>
          <a:ea typeface="微軟正黑體" pitchFamily="34" charset="-120"/>
        </a:defRPr>
      </a:lvl6pPr>
      <a:lvl7pPr marL="914400" algn="l" rtl="0" fontAlgn="base">
        <a:spcBef>
          <a:spcPct val="0"/>
        </a:spcBef>
        <a:spcAft>
          <a:spcPct val="0"/>
        </a:spcAft>
        <a:defRPr kumimoji="1" sz="4600">
          <a:solidFill>
            <a:schemeClr val="tx2"/>
          </a:solidFill>
          <a:latin typeface="Arial" charset="0"/>
          <a:ea typeface="微軟正黑體" pitchFamily="34" charset="-120"/>
        </a:defRPr>
      </a:lvl7pPr>
      <a:lvl8pPr marL="1371600" algn="l" rtl="0" fontAlgn="base">
        <a:spcBef>
          <a:spcPct val="0"/>
        </a:spcBef>
        <a:spcAft>
          <a:spcPct val="0"/>
        </a:spcAft>
        <a:defRPr kumimoji="1" sz="4600">
          <a:solidFill>
            <a:schemeClr val="tx2"/>
          </a:solidFill>
          <a:latin typeface="Arial" charset="0"/>
          <a:ea typeface="微軟正黑體" pitchFamily="34" charset="-120"/>
        </a:defRPr>
      </a:lvl8pPr>
      <a:lvl9pPr marL="1828800" algn="l" rtl="0" fontAlgn="base">
        <a:spcBef>
          <a:spcPct val="0"/>
        </a:spcBef>
        <a:spcAft>
          <a:spcPct val="0"/>
        </a:spcAft>
        <a:defRPr kumimoji="1" sz="4600">
          <a:solidFill>
            <a:schemeClr val="tx2"/>
          </a:solidFill>
          <a:latin typeface="Arial" charset="0"/>
          <a:ea typeface="微軟正黑體" pitchFamily="34"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ctrTitle"/>
          </p:nvPr>
        </p:nvSpPr>
        <p:spPr>
          <a:xfrm>
            <a:off x="2567608" y="2060848"/>
            <a:ext cx="6963508" cy="1728188"/>
          </a:xfrm>
          <a:noFill/>
          <a:ln w="9525">
            <a:noFill/>
            <a:miter lim="800000"/>
            <a:headEnd/>
            <a:tailEnd/>
          </a:ln>
          <a:effectLst/>
        </p:spPr>
        <p:txBody>
          <a:bodyPr vert="horz" wrap="square" lIns="91440" tIns="45720" rIns="91440" bIns="45720" numCol="1" anchor="ctr" anchorCtr="0" compatLnSpc="1">
            <a:prstTxWarp prst="textNoShape">
              <a:avLst/>
            </a:prstTxWarp>
          </a:bodyPr>
          <a:lstStyle/>
          <a:p>
            <a:pPr algn="ctr">
              <a:lnSpc>
                <a:spcPct val="150000"/>
              </a:lnSpc>
            </a:pPr>
            <a:r>
              <a:rPr lang="en-US" altLang="zh-TW" sz="4400" b="1" u="sng" dirty="0">
                <a:solidFill>
                  <a:srgbClr val="000099"/>
                </a:solidFill>
                <a:effectLst>
                  <a:outerShdw blurRad="38100" dist="38100" dir="2700000" algn="tl">
                    <a:srgbClr val="C0C0C0"/>
                  </a:outerShdw>
                </a:effectLst>
                <a:latin typeface="微軟正黑體" panose="020B0604030504040204" pitchFamily="34" charset="-120"/>
                <a:ea typeface="微軟正黑體" panose="020B0604030504040204" pitchFamily="34" charset="-120"/>
                <a:cs typeface="標楷體" charset="0"/>
              </a:rPr>
              <a:t>U</a:t>
            </a:r>
            <a:r>
              <a:rPr lang="zh-TW" altLang="zh-TW" sz="4400" b="1" dirty="0">
                <a:solidFill>
                  <a:srgbClr val="000099"/>
                </a:solidFill>
                <a:effectLst>
                  <a:outerShdw blurRad="38100" dist="38100" dir="2700000" algn="tl">
                    <a:srgbClr val="C0C0C0"/>
                  </a:outerShdw>
                </a:effectLst>
                <a:latin typeface="微軟正黑體" panose="020B0604030504040204" pitchFamily="34" charset="-120"/>
                <a:ea typeface="微軟正黑體" panose="020B0604030504040204" pitchFamily="34" charset="-120"/>
                <a:cs typeface="標楷體" charset="0"/>
              </a:rPr>
              <a:t>組</a:t>
            </a:r>
            <a:r>
              <a:rPr lang="zh-TW" altLang="en-US" sz="4400" b="1" dirty="0">
                <a:solidFill>
                  <a:srgbClr val="000099"/>
                </a:solidFill>
                <a:effectLst>
                  <a:outerShdw blurRad="38100" dist="38100" dir="2700000" algn="tl">
                    <a:srgbClr val="C0C0C0"/>
                  </a:outerShdw>
                </a:effectLst>
                <a:latin typeface="微軟正黑體" panose="020B0604030504040204" pitchFamily="34" charset="-120"/>
                <a:ea typeface="微軟正黑體" panose="020B0604030504040204" pitchFamily="34" charset="-120"/>
                <a:cs typeface="標楷體" charset="0"/>
              </a:rPr>
              <a:t>核心業務報告</a:t>
            </a:r>
            <a:br>
              <a:rPr lang="zh-TW" altLang="en-US" sz="4000" b="1" dirty="0">
                <a:solidFill>
                  <a:srgbClr val="000099"/>
                </a:solidFill>
                <a:effectLst>
                  <a:outerShdw blurRad="38100" dist="38100" dir="2700000" algn="tl">
                    <a:srgbClr val="C0C0C0"/>
                  </a:outerShdw>
                </a:effectLst>
                <a:latin typeface="微軟正黑體" panose="020B0604030504040204" pitchFamily="34" charset="-120"/>
                <a:ea typeface="微軟正黑體" panose="020B0604030504040204" pitchFamily="34" charset="-120"/>
                <a:cs typeface="標楷體" charset="0"/>
              </a:rPr>
            </a:br>
            <a:r>
              <a:rPr lang="en-US" altLang="zh-TW" b="1" dirty="0">
                <a:solidFill>
                  <a:srgbClr val="000099"/>
                </a:solidFill>
                <a:effectLst>
                  <a:outerShdw blurRad="38100" dist="38100" dir="2700000" algn="tl">
                    <a:srgbClr val="C0C0C0"/>
                  </a:outerShdw>
                </a:effectLst>
                <a:latin typeface="微軟正黑體" panose="020B0604030504040204" pitchFamily="34" charset="-120"/>
                <a:ea typeface="微軟正黑體" panose="020B0604030504040204" pitchFamily="34" charset="-120"/>
                <a:cs typeface="標楷體" charset="0"/>
              </a:rPr>
              <a:t>(112</a:t>
            </a:r>
            <a:r>
              <a:rPr lang="zh-TW" altLang="en-US" b="1" dirty="0">
                <a:solidFill>
                  <a:srgbClr val="000099"/>
                </a:solidFill>
                <a:effectLst>
                  <a:outerShdw blurRad="38100" dist="38100" dir="2700000" algn="tl">
                    <a:srgbClr val="C0C0C0"/>
                  </a:outerShdw>
                </a:effectLst>
                <a:latin typeface="微軟正黑體" panose="020B0604030504040204" pitchFamily="34" charset="-120"/>
                <a:ea typeface="微軟正黑體" panose="020B0604030504040204" pitchFamily="34" charset="-120"/>
                <a:cs typeface="標楷體" charset="0"/>
              </a:rPr>
              <a:t>年</a:t>
            </a:r>
            <a:r>
              <a:rPr lang="en-US" altLang="zh-TW" b="1" dirty="0">
                <a:solidFill>
                  <a:srgbClr val="000099"/>
                </a:solidFill>
                <a:effectLst>
                  <a:outerShdw blurRad="38100" dist="38100" dir="2700000" algn="tl">
                    <a:srgbClr val="C0C0C0"/>
                  </a:outerShdw>
                </a:effectLst>
                <a:latin typeface="微軟正黑體" panose="020B0604030504040204" pitchFamily="34" charset="-120"/>
                <a:ea typeface="微軟正黑體" panose="020B0604030504040204" pitchFamily="34" charset="-120"/>
                <a:cs typeface="標楷體" charset="0"/>
              </a:rPr>
              <a:t>11</a:t>
            </a:r>
            <a:r>
              <a:rPr lang="zh-TW" altLang="en-US" b="1" dirty="0">
                <a:solidFill>
                  <a:srgbClr val="000099"/>
                </a:solidFill>
                <a:effectLst>
                  <a:outerShdw blurRad="38100" dist="38100" dir="2700000" algn="tl">
                    <a:srgbClr val="C0C0C0"/>
                  </a:outerShdw>
                </a:effectLst>
                <a:latin typeface="微軟正黑體" panose="020B0604030504040204" pitchFamily="34" charset="-120"/>
                <a:ea typeface="微軟正黑體" panose="020B0604030504040204" pitchFamily="34" charset="-120"/>
                <a:cs typeface="標楷體" charset="0"/>
              </a:rPr>
              <a:t>月份</a:t>
            </a:r>
            <a:r>
              <a:rPr lang="en-US" altLang="zh-TW" b="1" dirty="0">
                <a:solidFill>
                  <a:srgbClr val="000099"/>
                </a:solidFill>
                <a:effectLst>
                  <a:outerShdw blurRad="38100" dist="38100" dir="2700000" algn="tl">
                    <a:srgbClr val="C0C0C0"/>
                  </a:outerShdw>
                </a:effectLst>
                <a:latin typeface="微軟正黑體" panose="020B0604030504040204" pitchFamily="34" charset="-120"/>
                <a:ea typeface="微軟正黑體" panose="020B0604030504040204" pitchFamily="34" charset="-120"/>
                <a:cs typeface="標楷體" charset="0"/>
              </a:rPr>
              <a:t>)</a:t>
            </a:r>
          </a:p>
        </p:txBody>
      </p:sp>
      <p:sp>
        <p:nvSpPr>
          <p:cNvPr id="2" name="文字方塊 1"/>
          <p:cNvSpPr txBox="1"/>
          <p:nvPr/>
        </p:nvSpPr>
        <p:spPr>
          <a:xfrm>
            <a:off x="5137908" y="5033777"/>
            <a:ext cx="1620957" cy="461665"/>
          </a:xfrm>
          <a:prstGeom prst="rect">
            <a:avLst/>
          </a:prstGeom>
          <a:noFill/>
        </p:spPr>
        <p:txBody>
          <a:bodyPr wrap="none" rtlCol="0">
            <a:spAutoFit/>
          </a:bodyPr>
          <a:lstStyle/>
          <a:p>
            <a:r>
              <a:rPr lang="en-US" altLang="zh-TW" sz="2400" dirty="0">
                <a:latin typeface="微軟正黑體" panose="020B0604030504040204" pitchFamily="34" charset="-120"/>
                <a:ea typeface="微軟正黑體" panose="020B0604030504040204" pitchFamily="34" charset="-120"/>
              </a:rPr>
              <a:t>112.11.08</a:t>
            </a:r>
          </a:p>
        </p:txBody>
      </p:sp>
    </p:spTree>
    <p:extLst>
      <p:ext uri="{BB962C8B-B14F-4D97-AF65-F5344CB8AC3E}">
        <p14:creationId xmlns:p14="http://schemas.microsoft.com/office/powerpoint/2010/main" val="668541789"/>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E7C44DB4-2AEE-4F24-99D6-5C3111FD333D}"/>
              </a:ext>
            </a:extLst>
          </p:cNvPr>
          <p:cNvSpPr>
            <a:spLocks noGrp="1"/>
          </p:cNvSpPr>
          <p:nvPr>
            <p:ph type="sldNum" sz="quarter" idx="10"/>
          </p:nvPr>
        </p:nvSpPr>
        <p:spPr/>
        <p:txBody>
          <a:bodyPr/>
          <a:lstStyle/>
          <a:p>
            <a:pPr>
              <a:defRPr/>
            </a:pPr>
            <a:fld id="{1A71FFAD-F905-4792-971B-681FA4F61CA8}" type="slidenum">
              <a:rPr lang="en-US" altLang="zh-TW" smtClean="0"/>
              <a:pPr>
                <a:defRPr/>
              </a:pPr>
              <a:t>10</a:t>
            </a:fld>
            <a:endParaRPr lang="en-US" altLang="zh-TW"/>
          </a:p>
        </p:txBody>
      </p:sp>
      <p:sp>
        <p:nvSpPr>
          <p:cNvPr id="3" name="文字方塊 2">
            <a:extLst>
              <a:ext uri="{FF2B5EF4-FFF2-40B4-BE49-F238E27FC236}">
                <a16:creationId xmlns:a16="http://schemas.microsoft.com/office/drawing/2014/main" id="{27BAE129-DD86-4448-A089-56D40CCDF81C}"/>
              </a:ext>
            </a:extLst>
          </p:cNvPr>
          <p:cNvSpPr txBox="1"/>
          <p:nvPr/>
        </p:nvSpPr>
        <p:spPr>
          <a:xfrm>
            <a:off x="1004731" y="1570748"/>
            <a:ext cx="10293440" cy="4048672"/>
          </a:xfrm>
          <a:prstGeom prst="rect">
            <a:avLst/>
          </a:prstGeom>
          <a:noFill/>
        </p:spPr>
        <p:txBody>
          <a:bodyPr wrap="square" rtlCol="0">
            <a:spAutoFit/>
          </a:bodyPr>
          <a:lstStyle/>
          <a:p>
            <a:pPr marL="1346200" indent="-1346200">
              <a:lnSpc>
                <a:spcPts val="3600"/>
              </a:lnSpc>
              <a:spcBef>
                <a:spcPts val="1200"/>
              </a:spcBef>
            </a:pPr>
            <a:r>
              <a:rPr lang="en-US" altLang="zh-TW" sz="2400" b="1" dirty="0">
                <a:latin typeface="+mj-ea"/>
                <a:ea typeface="+mj-ea"/>
              </a:rPr>
              <a:t>(</a:t>
            </a:r>
            <a:r>
              <a:rPr lang="zh-TW" altLang="en-US" sz="2400" b="1" dirty="0">
                <a:latin typeface="+mj-ea"/>
                <a:ea typeface="+mj-ea"/>
              </a:rPr>
              <a:t>一</a:t>
            </a:r>
            <a:r>
              <a:rPr lang="en-US" altLang="zh-TW" sz="2400" b="1" dirty="0">
                <a:latin typeface="+mj-ea"/>
                <a:ea typeface="+mj-ea"/>
              </a:rPr>
              <a:t>)</a:t>
            </a:r>
            <a:r>
              <a:rPr lang="zh-TW" altLang="en-US" sz="2400" b="1" dirty="0">
                <a:latin typeface="+mj-ea"/>
                <a:ea typeface="+mj-ea"/>
              </a:rPr>
              <a:t>技術 </a:t>
            </a:r>
            <a:r>
              <a:rPr lang="en-US" altLang="zh-TW" sz="2400" b="1" dirty="0">
                <a:latin typeface="+mj-ea"/>
                <a:ea typeface="+mj-ea"/>
              </a:rPr>
              <a:t>:</a:t>
            </a:r>
            <a:r>
              <a:rPr lang="zh-TW" altLang="en-US" sz="2400" b="1" dirty="0">
                <a:latin typeface="+mj-ea"/>
                <a:ea typeface="+mj-ea"/>
              </a:rPr>
              <a:t> </a:t>
            </a:r>
            <a:r>
              <a:rPr lang="zh-TW" altLang="zh-TW" sz="2400" b="1" dirty="0">
                <a:latin typeface="+mj-ea"/>
                <a:ea typeface="+mj-ea"/>
              </a:rPr>
              <a:t>建構全台首座倉儲最後一里物就物全無人化之「</a:t>
            </a:r>
            <a:r>
              <a:rPr lang="en-US" altLang="zh-TW" sz="2400" b="1" dirty="0">
                <a:latin typeface="+mj-ea"/>
                <a:ea typeface="+mj-ea"/>
              </a:rPr>
              <a:t>AI</a:t>
            </a:r>
            <a:r>
              <a:rPr lang="zh-TW" altLang="zh-TW" sz="2400" b="1" dirty="0">
                <a:latin typeface="+mj-ea"/>
                <a:ea typeface="+mj-ea"/>
              </a:rPr>
              <a:t>廣域箱體四維堆垛技術」，發展台灣領先之「新一代智慧出貨整備示範體系」</a:t>
            </a:r>
            <a:endParaRPr lang="en-US" altLang="zh-TW" sz="2400" b="1" dirty="0">
              <a:latin typeface="+mj-ea"/>
              <a:ea typeface="+mj-ea"/>
            </a:endParaRPr>
          </a:p>
          <a:p>
            <a:pPr>
              <a:lnSpc>
                <a:spcPts val="3600"/>
              </a:lnSpc>
              <a:spcBef>
                <a:spcPts val="1200"/>
              </a:spcBef>
            </a:pPr>
            <a:r>
              <a:rPr lang="en-US" altLang="zh-TW" sz="2400" b="1" dirty="0">
                <a:latin typeface="+mj-ea"/>
                <a:ea typeface="+mj-ea"/>
              </a:rPr>
              <a:t>(</a:t>
            </a:r>
            <a:r>
              <a:rPr lang="zh-TW" altLang="en-US" sz="2400" b="1" dirty="0">
                <a:latin typeface="+mj-ea"/>
                <a:ea typeface="+mj-ea"/>
              </a:rPr>
              <a:t>二</a:t>
            </a:r>
            <a:r>
              <a:rPr lang="en-US" altLang="zh-TW" sz="2400" b="1" dirty="0">
                <a:latin typeface="+mj-ea"/>
                <a:ea typeface="+mj-ea"/>
              </a:rPr>
              <a:t>)</a:t>
            </a:r>
            <a:r>
              <a:rPr lang="zh-TW" altLang="en-US" sz="2400" b="1" dirty="0">
                <a:latin typeface="+mj-ea"/>
                <a:ea typeface="+mj-ea"/>
              </a:rPr>
              <a:t>推廣 </a:t>
            </a:r>
            <a:r>
              <a:rPr lang="en-US" altLang="zh-TW" sz="2400" b="1" dirty="0">
                <a:latin typeface="+mj-ea"/>
                <a:ea typeface="+mj-ea"/>
              </a:rPr>
              <a:t>:</a:t>
            </a:r>
            <a:r>
              <a:rPr lang="zh-TW" altLang="en-US" sz="2400" b="1" dirty="0">
                <a:latin typeface="+mj-ea"/>
                <a:ea typeface="+mj-ea"/>
              </a:rPr>
              <a:t> 全聯合作洽談 </a:t>
            </a:r>
            <a:r>
              <a:rPr lang="en-US" altLang="zh-TW" sz="2400" b="1" dirty="0">
                <a:latin typeface="+mj-ea"/>
                <a:ea typeface="+mj-ea"/>
              </a:rPr>
              <a:t>(</a:t>
            </a:r>
            <a:r>
              <a:rPr lang="zh-TW" altLang="en-US" sz="2400" b="1" dirty="0">
                <a:latin typeface="+mj-ea"/>
                <a:ea typeface="+mj-ea"/>
              </a:rPr>
              <a:t>但還未簽約</a:t>
            </a:r>
            <a:r>
              <a:rPr lang="en-US" altLang="zh-TW" sz="2400" b="1" dirty="0">
                <a:latin typeface="+mj-ea"/>
                <a:ea typeface="+mj-ea"/>
              </a:rPr>
              <a:t>)</a:t>
            </a:r>
          </a:p>
          <a:p>
            <a:pPr>
              <a:lnSpc>
                <a:spcPts val="3600"/>
              </a:lnSpc>
              <a:spcBef>
                <a:spcPts val="1200"/>
              </a:spcBef>
            </a:pPr>
            <a:r>
              <a:rPr lang="zh-TW" altLang="en-US" sz="2400" b="1" dirty="0">
                <a:latin typeface="+mj-ea"/>
                <a:ea typeface="+mj-ea"/>
              </a:rPr>
              <a:t>                  萊爾富 </a:t>
            </a:r>
            <a:r>
              <a:rPr lang="en-US" altLang="zh-TW" sz="2400" b="1" dirty="0">
                <a:latin typeface="+mj-ea"/>
                <a:ea typeface="+mj-ea"/>
              </a:rPr>
              <a:t>:</a:t>
            </a:r>
            <a:r>
              <a:rPr lang="zh-TW" altLang="en-US" sz="2400" b="1" dirty="0">
                <a:latin typeface="+mj-ea"/>
                <a:ea typeface="+mj-ea"/>
              </a:rPr>
              <a:t> </a:t>
            </a:r>
            <a:r>
              <a:rPr lang="en-US" altLang="zh-TW" sz="2400" b="1" dirty="0">
                <a:latin typeface="+mj-ea"/>
                <a:ea typeface="+mj-ea"/>
              </a:rPr>
              <a:t>5,000</a:t>
            </a:r>
            <a:r>
              <a:rPr lang="zh-TW" altLang="en-US" sz="2400" b="1" dirty="0">
                <a:latin typeface="+mj-ea"/>
                <a:ea typeface="+mj-ea"/>
              </a:rPr>
              <a:t>萬元，但不是上述技術</a:t>
            </a:r>
            <a:endParaRPr lang="zh-TW" altLang="zh-TW" sz="2400" b="1" dirty="0">
              <a:latin typeface="+mj-ea"/>
              <a:ea typeface="+mj-ea"/>
            </a:endParaRPr>
          </a:p>
          <a:p>
            <a:pPr marL="1346200" indent="-1346200">
              <a:lnSpc>
                <a:spcPts val="3600"/>
              </a:lnSpc>
              <a:spcBef>
                <a:spcPts val="1200"/>
              </a:spcBef>
            </a:pPr>
            <a:r>
              <a:rPr lang="en-US" altLang="zh-TW" sz="2400" b="1" dirty="0">
                <a:latin typeface="+mj-ea"/>
                <a:ea typeface="+mj-ea"/>
              </a:rPr>
              <a:t>(</a:t>
            </a:r>
            <a:r>
              <a:rPr lang="zh-TW" altLang="en-US" sz="2400" b="1" dirty="0">
                <a:latin typeface="+mj-ea"/>
                <a:ea typeface="+mj-ea"/>
              </a:rPr>
              <a:t>三</a:t>
            </a:r>
            <a:r>
              <a:rPr lang="en-US" altLang="zh-TW" sz="2400" b="1" dirty="0">
                <a:latin typeface="+mj-ea"/>
                <a:ea typeface="+mj-ea"/>
              </a:rPr>
              <a:t>)</a:t>
            </a:r>
            <a:r>
              <a:rPr lang="zh-TW" altLang="en-US" sz="2400" b="1" dirty="0">
                <a:latin typeface="+mj-ea"/>
                <a:ea typeface="+mj-ea"/>
              </a:rPr>
              <a:t>新創 </a:t>
            </a:r>
            <a:r>
              <a:rPr lang="en-US" altLang="zh-TW" sz="2400" b="1" dirty="0">
                <a:latin typeface="+mj-ea"/>
                <a:ea typeface="+mj-ea"/>
              </a:rPr>
              <a:t>:</a:t>
            </a:r>
            <a:r>
              <a:rPr lang="zh-TW" altLang="en-US" sz="2400" b="1" dirty="0">
                <a:latin typeface="+mj-ea"/>
                <a:ea typeface="+mj-ea"/>
              </a:rPr>
              <a:t> </a:t>
            </a:r>
            <a:r>
              <a:rPr lang="zh-TW" altLang="zh-TW" sz="2400" b="1" dirty="0">
                <a:latin typeface="+mj-ea"/>
                <a:ea typeface="+mj-ea"/>
              </a:rPr>
              <a:t>建立</a:t>
            </a:r>
            <a:r>
              <a:rPr lang="en-US" altLang="zh-TW" sz="2400" b="1" dirty="0">
                <a:latin typeface="+mj-ea"/>
                <a:ea typeface="+mj-ea"/>
              </a:rPr>
              <a:t>AI</a:t>
            </a:r>
            <a:r>
              <a:rPr lang="zh-TW" altLang="zh-TW" sz="2400" b="1" dirty="0">
                <a:latin typeface="+mj-ea"/>
                <a:ea typeface="+mj-ea"/>
              </a:rPr>
              <a:t>儲揀決策創新服務平台，朝「智慧倉儲新創事業」推進</a:t>
            </a:r>
            <a:endParaRPr lang="en-US" altLang="zh-TW" sz="2400" b="1" dirty="0">
              <a:latin typeface="+mj-ea"/>
              <a:ea typeface="+mj-ea"/>
            </a:endParaRPr>
          </a:p>
          <a:p>
            <a:pPr marL="1346200">
              <a:lnSpc>
                <a:spcPts val="3600"/>
              </a:lnSpc>
              <a:spcBef>
                <a:spcPts val="600"/>
              </a:spcBef>
            </a:pPr>
            <a:r>
              <a:rPr lang="en-US" altLang="zh-TW" sz="2400" b="1" dirty="0">
                <a:latin typeface="+mj-ea"/>
                <a:ea typeface="+mj-ea"/>
              </a:rPr>
              <a:t>- </a:t>
            </a:r>
            <a:r>
              <a:rPr lang="zh-TW" altLang="en-US" sz="2400" b="1" dirty="0">
                <a:latin typeface="+mj-ea"/>
                <a:ea typeface="+mj-ea"/>
              </a:rPr>
              <a:t>延伸最前一里之倉儲建置顧問服務</a:t>
            </a:r>
            <a:endParaRPr lang="en-US" altLang="zh-TW" sz="2400" b="1" dirty="0">
              <a:latin typeface="+mj-ea"/>
              <a:ea typeface="+mj-ea"/>
            </a:endParaRPr>
          </a:p>
          <a:p>
            <a:pPr marL="1346200">
              <a:lnSpc>
                <a:spcPts val="3600"/>
              </a:lnSpc>
              <a:spcBef>
                <a:spcPts val="600"/>
              </a:spcBef>
            </a:pPr>
            <a:r>
              <a:rPr lang="en-US" altLang="zh-TW" sz="2400" b="1" dirty="0">
                <a:latin typeface="+mj-ea"/>
                <a:ea typeface="+mj-ea"/>
              </a:rPr>
              <a:t>- </a:t>
            </a:r>
            <a:r>
              <a:rPr lang="zh-TW" altLang="en-US" sz="2400" b="1" dirty="0">
                <a:latin typeface="+mj-ea"/>
                <a:ea typeface="+mj-ea"/>
              </a:rPr>
              <a:t>因應不同自動化型態</a:t>
            </a:r>
            <a:r>
              <a:rPr lang="en-US" altLang="zh-TW" sz="2400" b="1" dirty="0">
                <a:latin typeface="+mj-ea"/>
                <a:ea typeface="+mj-ea"/>
              </a:rPr>
              <a:t>plug in</a:t>
            </a:r>
            <a:r>
              <a:rPr lang="zh-TW" altLang="en-US" sz="2400" b="1" dirty="0">
                <a:latin typeface="+mj-ea"/>
                <a:ea typeface="+mj-ea"/>
              </a:rPr>
              <a:t>及軟硬整合技術</a:t>
            </a:r>
            <a:endParaRPr lang="en-US" altLang="zh-TW" sz="2400" b="1" dirty="0">
              <a:latin typeface="+mj-ea"/>
              <a:ea typeface="+mj-ea"/>
            </a:endParaRPr>
          </a:p>
        </p:txBody>
      </p:sp>
      <p:sp>
        <p:nvSpPr>
          <p:cNvPr id="4" name="矩形 3">
            <a:extLst>
              <a:ext uri="{FF2B5EF4-FFF2-40B4-BE49-F238E27FC236}">
                <a16:creationId xmlns:a16="http://schemas.microsoft.com/office/drawing/2014/main" id="{6F4F1A45-6CFA-4010-87BB-95F36674467F}"/>
              </a:ext>
            </a:extLst>
          </p:cNvPr>
          <p:cNvSpPr/>
          <p:nvPr/>
        </p:nvSpPr>
        <p:spPr>
          <a:xfrm>
            <a:off x="4945522" y="278665"/>
            <a:ext cx="2031325" cy="646331"/>
          </a:xfrm>
          <a:prstGeom prst="rect">
            <a:avLst/>
          </a:prstGeom>
        </p:spPr>
        <p:txBody>
          <a:bodyPr wrap="none">
            <a:spAutoFit/>
          </a:bodyPr>
          <a:lstStyle/>
          <a:p>
            <a:r>
              <a:rPr lang="zh-TW" altLang="en-US" sz="3600" b="1" kern="0" dirty="0">
                <a:solidFill>
                  <a:srgbClr val="0070C0"/>
                </a:solidFill>
                <a:ea typeface="微軟正黑體" panose="020B0604030504040204" pitchFamily="34" charset="-120"/>
                <a:cs typeface="+mj-cs"/>
              </a:rPr>
              <a:t>智慧倉儲</a:t>
            </a:r>
          </a:p>
        </p:txBody>
      </p:sp>
    </p:spTree>
    <p:extLst>
      <p:ext uri="{BB962C8B-B14F-4D97-AF65-F5344CB8AC3E}">
        <p14:creationId xmlns:p14="http://schemas.microsoft.com/office/powerpoint/2010/main" val="2995702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C06F75E8-D58C-4C31-B87E-B948DC9F0222}"/>
              </a:ext>
            </a:extLst>
          </p:cNvPr>
          <p:cNvSpPr>
            <a:spLocks noGrp="1"/>
          </p:cNvSpPr>
          <p:nvPr>
            <p:ph type="sldNum" sz="quarter" idx="16"/>
          </p:nvPr>
        </p:nvSpPr>
        <p:spPr/>
        <p:txBody>
          <a:bodyPr/>
          <a:lstStyle/>
          <a:p>
            <a:pPr marL="0" marR="0" lvl="0" indent="0" algn="r" defTabSz="914400" rtl="0" eaLnBrk="1" fontAlgn="ctr" latinLnBrk="0" hangingPunct="1">
              <a:lnSpc>
                <a:spcPct val="100000"/>
              </a:lnSpc>
              <a:spcBef>
                <a:spcPct val="0"/>
              </a:spcBef>
              <a:spcAft>
                <a:spcPct val="0"/>
              </a:spcAft>
              <a:buClrTx/>
              <a:buSzTx/>
              <a:buFontTx/>
              <a:buNone/>
              <a:tabLst/>
              <a:defRPr/>
            </a:pPr>
            <a:fld id="{1A71FFAD-F905-4792-971B-681FA4F61CA8}" type="slidenum">
              <a:rPr kumimoji="1" lang="en-US" altLang="zh-TW" sz="1200" b="0" i="0" u="none" strike="noStrike" kern="1200" cap="none" spc="0" normalizeH="0" baseline="0" noProof="0" smtClean="0">
                <a:ln>
                  <a:noFill/>
                </a:ln>
                <a:solidFill>
                  <a:srgbClr val="FFFFFF"/>
                </a:solidFill>
                <a:effectLst/>
                <a:uLnTx/>
                <a:uFillTx/>
                <a:latin typeface="Arial" panose="020B0604020202020204" pitchFamily="34" charset="0"/>
                <a:ea typeface="微軟正黑體" panose="020B0604030504040204" pitchFamily="34" charset="-120"/>
                <a:cs typeface="+mn-cs"/>
              </a:rPr>
              <a:pPr marL="0" marR="0" lvl="0" indent="0" algn="r" defTabSz="914400" rtl="0" eaLnBrk="1" fontAlgn="ctr" latinLnBrk="0" hangingPunct="1">
                <a:lnSpc>
                  <a:spcPct val="100000"/>
                </a:lnSpc>
                <a:spcBef>
                  <a:spcPct val="0"/>
                </a:spcBef>
                <a:spcAft>
                  <a:spcPct val="0"/>
                </a:spcAft>
                <a:buClrTx/>
                <a:buSzTx/>
                <a:buFontTx/>
                <a:buNone/>
                <a:tabLst/>
                <a:defRPr/>
              </a:pPr>
              <a:t>11</a:t>
            </a:fld>
            <a:endParaRPr kumimoji="1" lang="en-US" altLang="zh-TW" sz="1200" b="0" i="0" u="none" strike="noStrike" kern="1200" cap="none" spc="0" normalizeH="0" baseline="0" noProof="0">
              <a:ln>
                <a:noFill/>
              </a:ln>
              <a:solidFill>
                <a:srgbClr val="FFFFFF"/>
              </a:solidFill>
              <a:effectLst/>
              <a:uLnTx/>
              <a:uFillTx/>
              <a:latin typeface="Arial" panose="020B0604020202020204" pitchFamily="34" charset="0"/>
              <a:ea typeface="微軟正黑體" panose="020B0604030504040204" pitchFamily="34" charset="-120"/>
              <a:cs typeface="+mn-cs"/>
            </a:endParaRPr>
          </a:p>
        </p:txBody>
      </p:sp>
      <p:sp>
        <p:nvSpPr>
          <p:cNvPr id="18" name="投影片編號版面配置區 3">
            <a:extLst>
              <a:ext uri="{FF2B5EF4-FFF2-40B4-BE49-F238E27FC236}">
                <a16:creationId xmlns:a16="http://schemas.microsoft.com/office/drawing/2014/main" id="{4ACAB4F5-2BE2-4715-94BE-6466995AB725}"/>
              </a:ext>
            </a:extLst>
          </p:cNvPr>
          <p:cNvSpPr txBox="1">
            <a:spLocks/>
          </p:cNvSpPr>
          <p:nvPr/>
        </p:nvSpPr>
        <p:spPr>
          <a:xfrm>
            <a:off x="11430000" y="6619875"/>
            <a:ext cx="762000" cy="238125"/>
          </a:xfrm>
          <a:prstGeom prst="rect">
            <a:avLst/>
          </a:prstGeom>
        </p:spPr>
        <p:txBody>
          <a:bodyPr/>
          <a:ls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algn="r" eaLnBrk="1" fontAlgn="ctr" hangingPunct="1">
              <a:defRPr/>
            </a:pPr>
            <a:fld id="{2A013F82-EE5E-44EE-A61D-E31C6657F26F}" type="slidenum">
              <a:rPr lang="en-US" altLang="zh-TW" sz="1200" smtClean="0">
                <a:solidFill>
                  <a:srgbClr val="FFFFFF"/>
                </a:solidFill>
                <a:ea typeface="微軟正黑體" panose="020B0604030504040204" pitchFamily="34" charset="-120"/>
              </a:rPr>
              <a:pPr algn="r" eaLnBrk="1" fontAlgn="ctr" hangingPunct="1">
                <a:defRPr/>
              </a:pPr>
              <a:t>11</a:t>
            </a:fld>
            <a:endParaRPr lang="zh-TW" altLang="en-US" sz="1200" dirty="0">
              <a:solidFill>
                <a:srgbClr val="FFFFFF"/>
              </a:solidFill>
              <a:ea typeface="微軟正黑體" panose="020B0604030504040204" pitchFamily="34" charset="-120"/>
            </a:endParaRPr>
          </a:p>
        </p:txBody>
      </p:sp>
      <p:sp>
        <p:nvSpPr>
          <p:cNvPr id="4" name="矩形 3">
            <a:extLst>
              <a:ext uri="{FF2B5EF4-FFF2-40B4-BE49-F238E27FC236}">
                <a16:creationId xmlns:a16="http://schemas.microsoft.com/office/drawing/2014/main" id="{5ACFA7C0-D0B3-46C9-95B8-679CDDF27BBE}"/>
              </a:ext>
            </a:extLst>
          </p:cNvPr>
          <p:cNvSpPr/>
          <p:nvPr/>
        </p:nvSpPr>
        <p:spPr>
          <a:xfrm>
            <a:off x="3413214" y="134003"/>
            <a:ext cx="5596404" cy="646331"/>
          </a:xfrm>
          <a:prstGeom prst="rect">
            <a:avLst/>
          </a:prstGeom>
        </p:spPr>
        <p:txBody>
          <a:bodyPr wrap="none">
            <a:spAutoFit/>
          </a:bodyPr>
          <a:lstStyle/>
          <a:p>
            <a:r>
              <a:rPr lang="en-US" altLang="zh-TW" sz="3600" b="1" kern="0" dirty="0">
                <a:solidFill>
                  <a:srgbClr val="00B2B3"/>
                </a:solidFill>
                <a:ea typeface="微軟正黑體" panose="020B0604030504040204" pitchFamily="34" charset="-120"/>
              </a:rPr>
              <a:t>U</a:t>
            </a:r>
            <a:r>
              <a:rPr lang="zh-TW" altLang="en-US" sz="3600" b="1" kern="0" dirty="0">
                <a:solidFill>
                  <a:srgbClr val="00B2B3"/>
                </a:solidFill>
                <a:ea typeface="微軟正黑體" panose="020B0604030504040204" pitchFamily="34" charset="-120"/>
              </a:rPr>
              <a:t>組</a:t>
            </a:r>
            <a:r>
              <a:rPr lang="zh-TW" altLang="en-US" sz="3600" b="1" kern="0" dirty="0">
                <a:solidFill>
                  <a:srgbClr val="00B2B3"/>
                </a:solidFill>
                <a:ea typeface="微軟正黑體" panose="020B0604030504040204" pitchFamily="34" charset="-120"/>
                <a:cs typeface="+mj-cs"/>
              </a:rPr>
              <a:t>重大效益：韌性供應鏈</a:t>
            </a:r>
          </a:p>
        </p:txBody>
      </p:sp>
      <p:sp>
        <p:nvSpPr>
          <p:cNvPr id="7" name="文字方塊 6">
            <a:extLst>
              <a:ext uri="{FF2B5EF4-FFF2-40B4-BE49-F238E27FC236}">
                <a16:creationId xmlns:a16="http://schemas.microsoft.com/office/drawing/2014/main" id="{F46593D8-36DF-402D-980E-D790DA84BF04}"/>
              </a:ext>
            </a:extLst>
          </p:cNvPr>
          <p:cNvSpPr txBox="1"/>
          <p:nvPr/>
        </p:nvSpPr>
        <p:spPr>
          <a:xfrm>
            <a:off x="621971" y="2916722"/>
            <a:ext cx="10948057" cy="3231654"/>
          </a:xfrm>
          <a:prstGeom prst="rect">
            <a:avLst/>
          </a:prstGeom>
          <a:noFill/>
        </p:spPr>
        <p:txBody>
          <a:bodyPr wrap="square" rtlCol="0">
            <a:spAutoFit/>
          </a:bodyPr>
          <a:lstStyle/>
          <a:p>
            <a:pPr marL="285750" lvl="0" indent="-285750">
              <a:spcBef>
                <a:spcPts val="600"/>
              </a:spcBef>
              <a:spcAft>
                <a:spcPts val="600"/>
              </a:spcAft>
              <a:buFont typeface="Wingdings" panose="05000000000000000000" pitchFamily="2" charset="2"/>
              <a:buChar char="l"/>
            </a:pPr>
            <a:r>
              <a:rPr lang="zh-TW" altLang="zh-TW" sz="2400" b="1" u="sng" dirty="0">
                <a:latin typeface="+mn-ea"/>
                <a:ea typeface="+mn-ea"/>
              </a:rPr>
              <a:t>以科研整合帶動產業價值</a:t>
            </a:r>
            <a:endParaRPr lang="zh-TW" altLang="zh-TW" sz="2400" dirty="0">
              <a:latin typeface="+mn-ea"/>
              <a:ea typeface="+mn-ea"/>
            </a:endParaRPr>
          </a:p>
          <a:p>
            <a:pPr marL="800100" lvl="1" indent="-342900">
              <a:spcBef>
                <a:spcPts val="600"/>
              </a:spcBef>
              <a:spcAft>
                <a:spcPts val="600"/>
              </a:spcAft>
              <a:buFont typeface="Verdana" panose="020B0604030504040204" pitchFamily="34" charset="0"/>
              <a:buChar char="–"/>
            </a:pPr>
            <a:r>
              <a:rPr lang="zh-TW" altLang="zh-TW" sz="2000" b="1" dirty="0">
                <a:latin typeface="+mn-ea"/>
                <a:ea typeface="+mn-ea"/>
              </a:rPr>
              <a:t>體系式帶動：與示範產業</a:t>
            </a:r>
            <a:r>
              <a:rPr lang="en-US" altLang="zh-TW" sz="2000" b="1" dirty="0">
                <a:latin typeface="+mn-ea"/>
                <a:ea typeface="+mn-ea"/>
              </a:rPr>
              <a:t>(</a:t>
            </a:r>
            <a:r>
              <a:rPr lang="zh-TW" altLang="zh-TW" sz="2000" b="1" dirty="0">
                <a:latin typeface="+mn-ea"/>
                <a:ea typeface="+mn-ea"/>
              </a:rPr>
              <a:t>自行車</a:t>
            </a:r>
            <a:r>
              <a:rPr lang="en-US" altLang="zh-TW" sz="2000" b="1" dirty="0">
                <a:latin typeface="+mn-ea"/>
                <a:ea typeface="+mn-ea"/>
              </a:rPr>
              <a:t>)</a:t>
            </a:r>
            <a:r>
              <a:rPr lang="zh-TW" altLang="zh-TW" sz="2000" b="1" dirty="0">
                <a:latin typeface="+mn-ea"/>
                <a:ea typeface="+mn-ea"/>
              </a:rPr>
              <a:t>之領導企業</a:t>
            </a:r>
            <a:r>
              <a:rPr lang="en-US" altLang="zh-TW" sz="2000" b="1" dirty="0">
                <a:latin typeface="+mn-ea"/>
                <a:ea typeface="+mn-ea"/>
              </a:rPr>
              <a:t>(</a:t>
            </a:r>
            <a:r>
              <a:rPr lang="zh-TW" altLang="zh-TW" sz="2000" b="1" dirty="0">
                <a:latin typeface="+mn-ea"/>
                <a:ea typeface="+mn-ea"/>
              </a:rPr>
              <a:t>巨大、博世、京揚</a:t>
            </a:r>
            <a:r>
              <a:rPr lang="en-US" altLang="zh-TW" sz="2000" b="1" dirty="0">
                <a:latin typeface="+mn-ea"/>
                <a:ea typeface="+mn-ea"/>
              </a:rPr>
              <a:t>)</a:t>
            </a:r>
            <a:r>
              <a:rPr lang="zh-TW" altLang="zh-TW" sz="2000" b="1" dirty="0">
                <a:latin typeface="+mn-ea"/>
                <a:ea typeface="+mn-ea"/>
              </a:rPr>
              <a:t>合作</a:t>
            </a:r>
            <a:r>
              <a:rPr lang="zh-TW" altLang="zh-TW" sz="2000" dirty="0">
                <a:latin typeface="+mn-ea"/>
                <a:ea typeface="+mn-ea"/>
              </a:rPr>
              <a:t>，建立韌性供應鏈示範體系</a:t>
            </a:r>
            <a:endParaRPr lang="en-US" altLang="zh-TW" sz="2000" dirty="0">
              <a:latin typeface="+mn-ea"/>
              <a:ea typeface="+mn-ea"/>
            </a:endParaRPr>
          </a:p>
          <a:p>
            <a:pPr marL="800100" lvl="1" indent="-342900">
              <a:spcBef>
                <a:spcPts val="600"/>
              </a:spcBef>
              <a:spcAft>
                <a:spcPts val="600"/>
              </a:spcAft>
              <a:buFont typeface="Verdana" panose="020B0604030504040204" pitchFamily="34" charset="0"/>
              <a:buChar char="–"/>
            </a:pPr>
            <a:r>
              <a:rPr lang="zh-TW" altLang="zh-TW" sz="2000" b="1" dirty="0">
                <a:latin typeface="+mn-ea"/>
                <a:ea typeface="+mn-ea"/>
              </a:rPr>
              <a:t>點的提升：發展產線或倉儲之檢測與監管系統</a:t>
            </a:r>
            <a:r>
              <a:rPr lang="zh-TW" altLang="zh-TW" sz="2000" dirty="0">
                <a:latin typeface="+mn-ea"/>
                <a:ea typeface="+mn-ea"/>
              </a:rPr>
              <a:t>，提供遠距監測</a:t>
            </a:r>
            <a:endParaRPr lang="en-US" altLang="zh-TW" sz="2000" dirty="0">
              <a:latin typeface="+mn-ea"/>
              <a:ea typeface="+mn-ea"/>
            </a:endParaRPr>
          </a:p>
          <a:p>
            <a:pPr marL="800100" lvl="1" indent="-342900">
              <a:spcBef>
                <a:spcPts val="600"/>
              </a:spcBef>
              <a:spcAft>
                <a:spcPts val="600"/>
              </a:spcAft>
              <a:buFont typeface="Verdana" panose="020B0604030504040204" pitchFamily="34" charset="0"/>
              <a:buChar char="–"/>
            </a:pPr>
            <a:r>
              <a:rPr lang="zh-TW" altLang="zh-TW" sz="2000" b="1" dirty="0">
                <a:latin typeface="+mn-ea"/>
                <a:ea typeface="+mn-ea"/>
              </a:rPr>
              <a:t>線的整合：</a:t>
            </a:r>
            <a:r>
              <a:rPr lang="zh-TW" altLang="zh-TW" sz="2000" dirty="0">
                <a:latin typeface="+mn-ea"/>
                <a:ea typeface="+mn-ea"/>
              </a:rPr>
              <a:t>結合區塊鏈技術</a:t>
            </a:r>
            <a:r>
              <a:rPr lang="zh-TW" altLang="zh-TW" sz="2000" b="1" dirty="0">
                <a:latin typeface="+mn-ea"/>
                <a:ea typeface="+mn-ea"/>
              </a:rPr>
              <a:t>協助上下游跨國企業資訊整合</a:t>
            </a:r>
            <a:r>
              <a:rPr lang="zh-TW" altLang="zh-TW" sz="2000" dirty="0">
                <a:latin typeface="+mn-ea"/>
                <a:ea typeface="+mn-ea"/>
              </a:rPr>
              <a:t>，加速資訊傳遞</a:t>
            </a:r>
            <a:r>
              <a:rPr lang="en-US" altLang="zh-TW" sz="2000" dirty="0">
                <a:latin typeface="+mn-ea"/>
                <a:ea typeface="+mn-ea"/>
              </a:rPr>
              <a:t>20%</a:t>
            </a:r>
            <a:r>
              <a:rPr lang="zh-TW" altLang="zh-TW" sz="2000" dirty="0">
                <a:latin typeface="+mn-ea"/>
                <a:ea typeface="+mn-ea"/>
              </a:rPr>
              <a:t>，縮短交貨</a:t>
            </a:r>
            <a:r>
              <a:rPr lang="en-US" altLang="zh-TW" sz="2000" dirty="0">
                <a:latin typeface="+mn-ea"/>
                <a:ea typeface="+mn-ea"/>
              </a:rPr>
              <a:t>Leadtime</a:t>
            </a:r>
          </a:p>
          <a:p>
            <a:pPr marL="800100" lvl="1" indent="-342900">
              <a:spcBef>
                <a:spcPts val="600"/>
              </a:spcBef>
              <a:spcAft>
                <a:spcPts val="600"/>
              </a:spcAft>
              <a:buFont typeface="Verdana" panose="020B0604030504040204" pitchFamily="34" charset="0"/>
              <a:buChar char="–"/>
            </a:pPr>
            <a:r>
              <a:rPr lang="zh-TW" altLang="zh-TW" sz="2000" b="1" dirty="0">
                <a:latin typeface="+mn-ea"/>
                <a:ea typeface="+mn-ea"/>
              </a:rPr>
              <a:t>面的預警：首創涵蓋事件預警能力之供應鏈互聯協作平台，建立韌性供應鏈</a:t>
            </a:r>
            <a:r>
              <a:rPr lang="en-US" altLang="zh-TW" sz="2000" b="1" dirty="0">
                <a:latin typeface="+mn-ea"/>
                <a:ea typeface="+mn-ea"/>
              </a:rPr>
              <a:t>Data &amp; Decision Hub</a:t>
            </a:r>
            <a:endParaRPr lang="zh-TW" altLang="zh-TW" sz="2000" dirty="0">
              <a:latin typeface="+mn-ea"/>
              <a:ea typeface="+mn-ea"/>
            </a:endParaRPr>
          </a:p>
        </p:txBody>
      </p:sp>
      <p:sp>
        <p:nvSpPr>
          <p:cNvPr id="8" name="標題 1">
            <a:extLst>
              <a:ext uri="{FF2B5EF4-FFF2-40B4-BE49-F238E27FC236}">
                <a16:creationId xmlns:a16="http://schemas.microsoft.com/office/drawing/2014/main" id="{6BB90B3B-D514-41BD-B15E-34D5A2B696FE}"/>
              </a:ext>
            </a:extLst>
          </p:cNvPr>
          <p:cNvSpPr txBox="1">
            <a:spLocks/>
          </p:cNvSpPr>
          <p:nvPr/>
        </p:nvSpPr>
        <p:spPr>
          <a:xfrm>
            <a:off x="756311" y="852052"/>
            <a:ext cx="10911254" cy="1819431"/>
          </a:xfrm>
          <a:prstGeom prst="rect">
            <a:avLst/>
          </a:prstGeom>
          <a:solidFill>
            <a:schemeClr val="accent1"/>
          </a:solidFill>
        </p:spPr>
        <p:style>
          <a:lnRef idx="2">
            <a:schemeClr val="accent1"/>
          </a:lnRef>
          <a:fillRef idx="1">
            <a:schemeClr val="lt1"/>
          </a:fillRef>
          <a:effectRef idx="0">
            <a:schemeClr val="accent1"/>
          </a:effectRef>
          <a:fontRef idx="minor">
            <a:schemeClr val="dk1"/>
          </a:fontRef>
        </p:style>
        <p:txBody>
          <a:bodyPr anchor="ctr"/>
          <a:lstStyle>
            <a:lvl1pPr algn="l" rtl="0" eaLnBrk="1" fontAlgn="base" latinLnBrk="1" hangingPunct="1">
              <a:spcBef>
                <a:spcPct val="0"/>
              </a:spcBef>
              <a:spcAft>
                <a:spcPct val="0"/>
              </a:spcAft>
              <a:defRPr kumimoji="1" sz="3600">
                <a:solidFill>
                  <a:srgbClr val="00B2B3"/>
                </a:solidFill>
                <a:latin typeface="+mj-lt"/>
                <a:ea typeface="+mj-ea"/>
                <a:cs typeface="+mj-cs"/>
              </a:defRPr>
            </a:lvl1pPr>
            <a:lvl2pPr algn="l" rtl="0" eaLnBrk="0" fontAlgn="base" hangingPunct="0">
              <a:spcBef>
                <a:spcPct val="0"/>
              </a:spcBef>
              <a:spcAft>
                <a:spcPct val="0"/>
              </a:spcAft>
              <a:defRPr kumimoji="1" sz="4600">
                <a:solidFill>
                  <a:schemeClr val="tx2"/>
                </a:solidFill>
                <a:latin typeface="Arial" charset="0"/>
                <a:ea typeface="微軟正黑體" pitchFamily="34" charset="-120"/>
              </a:defRPr>
            </a:lvl2pPr>
            <a:lvl3pPr algn="l" rtl="0" eaLnBrk="0" fontAlgn="base" hangingPunct="0">
              <a:spcBef>
                <a:spcPct val="0"/>
              </a:spcBef>
              <a:spcAft>
                <a:spcPct val="0"/>
              </a:spcAft>
              <a:defRPr kumimoji="1" sz="4600">
                <a:solidFill>
                  <a:schemeClr val="tx2"/>
                </a:solidFill>
                <a:latin typeface="Arial" charset="0"/>
                <a:ea typeface="微軟正黑體" pitchFamily="34" charset="-120"/>
              </a:defRPr>
            </a:lvl3pPr>
            <a:lvl4pPr algn="l" rtl="0" eaLnBrk="0" fontAlgn="base" hangingPunct="0">
              <a:spcBef>
                <a:spcPct val="0"/>
              </a:spcBef>
              <a:spcAft>
                <a:spcPct val="0"/>
              </a:spcAft>
              <a:defRPr kumimoji="1" sz="4600">
                <a:solidFill>
                  <a:schemeClr val="tx2"/>
                </a:solidFill>
                <a:latin typeface="Arial" charset="0"/>
                <a:ea typeface="微軟正黑體" pitchFamily="34" charset="-120"/>
              </a:defRPr>
            </a:lvl4pPr>
            <a:lvl5pPr algn="l" rtl="0" eaLnBrk="0" fontAlgn="base" hangingPunct="0">
              <a:spcBef>
                <a:spcPct val="0"/>
              </a:spcBef>
              <a:spcAft>
                <a:spcPct val="0"/>
              </a:spcAft>
              <a:defRPr kumimoji="1" sz="4600">
                <a:solidFill>
                  <a:schemeClr val="tx2"/>
                </a:solidFill>
                <a:latin typeface="Arial" charset="0"/>
                <a:ea typeface="微軟正黑體" pitchFamily="34" charset="-120"/>
              </a:defRPr>
            </a:lvl5pPr>
            <a:lvl6pPr marL="457200" algn="l" rtl="0" fontAlgn="base">
              <a:spcBef>
                <a:spcPct val="0"/>
              </a:spcBef>
              <a:spcAft>
                <a:spcPct val="0"/>
              </a:spcAft>
              <a:defRPr kumimoji="1" sz="4600">
                <a:solidFill>
                  <a:schemeClr val="tx2"/>
                </a:solidFill>
                <a:latin typeface="Arial" charset="0"/>
                <a:ea typeface="微軟正黑體" pitchFamily="34" charset="-120"/>
              </a:defRPr>
            </a:lvl6pPr>
            <a:lvl7pPr marL="914400" algn="l" rtl="0" fontAlgn="base">
              <a:spcBef>
                <a:spcPct val="0"/>
              </a:spcBef>
              <a:spcAft>
                <a:spcPct val="0"/>
              </a:spcAft>
              <a:defRPr kumimoji="1" sz="4600">
                <a:solidFill>
                  <a:schemeClr val="tx2"/>
                </a:solidFill>
                <a:latin typeface="Arial" charset="0"/>
                <a:ea typeface="微軟正黑體" pitchFamily="34" charset="-120"/>
              </a:defRPr>
            </a:lvl7pPr>
            <a:lvl8pPr marL="1371600" algn="l" rtl="0" fontAlgn="base">
              <a:spcBef>
                <a:spcPct val="0"/>
              </a:spcBef>
              <a:spcAft>
                <a:spcPct val="0"/>
              </a:spcAft>
              <a:defRPr kumimoji="1" sz="4600">
                <a:solidFill>
                  <a:schemeClr val="tx2"/>
                </a:solidFill>
                <a:latin typeface="Arial" charset="0"/>
                <a:ea typeface="微軟正黑體" pitchFamily="34" charset="-120"/>
              </a:defRPr>
            </a:lvl8pPr>
            <a:lvl9pPr marL="1828800" algn="l" rtl="0" fontAlgn="base">
              <a:spcBef>
                <a:spcPct val="0"/>
              </a:spcBef>
              <a:spcAft>
                <a:spcPct val="0"/>
              </a:spcAft>
              <a:defRPr kumimoji="1" sz="4600">
                <a:solidFill>
                  <a:schemeClr val="tx2"/>
                </a:solidFill>
                <a:latin typeface="Arial" charset="0"/>
                <a:ea typeface="微軟正黑體" pitchFamily="34" charset="-120"/>
              </a:defRPr>
            </a:lvl9pPr>
          </a:lstStyle>
          <a:p>
            <a:pPr algn="ctr">
              <a:lnSpc>
                <a:spcPct val="110000"/>
              </a:lnSpc>
              <a:defRPr/>
            </a:pPr>
            <a:r>
              <a:rPr lang="zh-TW" altLang="zh-TW" sz="2400" b="1" dirty="0">
                <a:solidFill>
                  <a:schemeClr val="tx1"/>
                </a:solidFill>
              </a:rPr>
              <a:t>因應美中貿易摩擦和</a:t>
            </a:r>
            <a:r>
              <a:rPr lang="en-US" altLang="zh-TW" sz="2400" b="1" dirty="0">
                <a:solidFill>
                  <a:schemeClr val="tx1"/>
                </a:solidFill>
              </a:rPr>
              <a:t>COVID-19</a:t>
            </a:r>
            <a:r>
              <a:rPr lang="zh-TW" altLang="zh-TW" sz="2400" b="1" dirty="0">
                <a:solidFill>
                  <a:schemeClr val="tx1"/>
                </a:solidFill>
              </a:rPr>
              <a:t>疫情衝擊所造成的斷鏈與脫紅風險，選定出口導向的電動車／自行車產業，經由點線面的數位整合工具，強化供應鏈互聯協作韌性能力</a:t>
            </a:r>
            <a:r>
              <a:rPr lang="en-US" altLang="zh-TW" sz="2400" b="1" dirty="0">
                <a:solidFill>
                  <a:schemeClr val="tx1"/>
                </a:solidFill>
              </a:rPr>
              <a:t>(</a:t>
            </a:r>
            <a:r>
              <a:rPr lang="zh-TW" altLang="zh-TW" sz="2400" b="1" dirty="0">
                <a:solidFill>
                  <a:schemeClr val="tx1"/>
                </a:solidFill>
              </a:rPr>
              <a:t>如零件調度、塞港預測、協力備援等關鍵需求</a:t>
            </a:r>
            <a:r>
              <a:rPr lang="en-US" altLang="zh-TW" sz="2400" b="1" dirty="0">
                <a:solidFill>
                  <a:schemeClr val="tx1"/>
                </a:solidFill>
              </a:rPr>
              <a:t>)</a:t>
            </a:r>
            <a:r>
              <a:rPr lang="zh-TW" altLang="zh-TW" sz="2400" b="1" dirty="0">
                <a:solidFill>
                  <a:schemeClr val="tx1"/>
                </a:solidFill>
              </a:rPr>
              <a:t>，協助臺灣企業朝分散式供應鏈布局</a:t>
            </a:r>
            <a:r>
              <a:rPr lang="zh-TW" altLang="en-US" sz="2400" b="1" dirty="0">
                <a:solidFill>
                  <a:schemeClr val="tx1"/>
                </a:solidFill>
              </a:rPr>
              <a:t>，快速復原</a:t>
            </a:r>
            <a:r>
              <a:rPr lang="en-US" altLang="zh-TW" sz="2400" b="1" dirty="0">
                <a:solidFill>
                  <a:schemeClr val="tx1"/>
                </a:solidFill>
              </a:rPr>
              <a:t>(Recovery)</a:t>
            </a:r>
            <a:r>
              <a:rPr lang="zh-TW" altLang="en-US" sz="2400" b="1" dirty="0">
                <a:solidFill>
                  <a:schemeClr val="tx1"/>
                </a:solidFill>
              </a:rPr>
              <a:t>、快速反應</a:t>
            </a:r>
            <a:r>
              <a:rPr lang="en-US" altLang="zh-TW" sz="2400" b="1" dirty="0">
                <a:solidFill>
                  <a:schemeClr val="tx1"/>
                </a:solidFill>
              </a:rPr>
              <a:t>(Adaption)</a:t>
            </a:r>
            <a:r>
              <a:rPr lang="zh-TW" altLang="en-US" sz="2400" b="1" dirty="0">
                <a:solidFill>
                  <a:schemeClr val="tx1"/>
                </a:solidFill>
              </a:rPr>
              <a:t>提升產業競爭力</a:t>
            </a:r>
          </a:p>
        </p:txBody>
      </p:sp>
      <p:sp>
        <p:nvSpPr>
          <p:cNvPr id="9" name="矩形 8">
            <a:extLst>
              <a:ext uri="{FF2B5EF4-FFF2-40B4-BE49-F238E27FC236}">
                <a16:creationId xmlns:a16="http://schemas.microsoft.com/office/drawing/2014/main" id="{D9BD914C-BB5C-427F-A495-10DB657F5416}"/>
              </a:ext>
            </a:extLst>
          </p:cNvPr>
          <p:cNvSpPr/>
          <p:nvPr/>
        </p:nvSpPr>
        <p:spPr>
          <a:xfrm>
            <a:off x="0" y="-19409"/>
            <a:ext cx="1494692" cy="466380"/>
          </a:xfrm>
          <a:prstGeom prst="rect">
            <a:avLst/>
          </a:prstGeom>
          <a:solidFill>
            <a:srgbClr val="00B2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600" b="1" i="0" u="none" strike="noStrike" kern="1200" cap="none" spc="0" normalizeH="0" baseline="0" noProof="0" dirty="0">
                <a:ln>
                  <a:noFill/>
                </a:ln>
                <a:solidFill>
                  <a:srgbClr val="FFFFFF"/>
                </a:solidFill>
                <a:effectLst/>
                <a:uLnTx/>
                <a:uFillTx/>
                <a:latin typeface="微軟正黑體"/>
                <a:ea typeface="微軟正黑體"/>
                <a:cs typeface="+mn-cs"/>
              </a:rPr>
              <a:t>外部指標</a:t>
            </a:r>
            <a:r>
              <a:rPr kumimoji="1" lang="en-US" altLang="zh-TW" sz="1600" b="1" i="0" u="none" strike="noStrike" kern="1200" cap="none" spc="0" normalizeH="0" baseline="0" noProof="0" dirty="0">
                <a:ln>
                  <a:noFill/>
                </a:ln>
                <a:solidFill>
                  <a:srgbClr val="FFFFFF"/>
                </a:solidFill>
                <a:effectLst/>
                <a:uLnTx/>
                <a:uFillTx/>
                <a:latin typeface="微軟正黑體"/>
                <a:ea typeface="微軟正黑體"/>
                <a:cs typeface="+mn-cs"/>
              </a:rPr>
              <a:t>2</a:t>
            </a:r>
          </a:p>
        </p:txBody>
      </p:sp>
    </p:spTree>
    <p:extLst>
      <p:ext uri="{BB962C8B-B14F-4D97-AF65-F5344CB8AC3E}">
        <p14:creationId xmlns:p14="http://schemas.microsoft.com/office/powerpoint/2010/main" val="27244359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標題 13"/>
          <p:cNvSpPr>
            <a:spLocks noGrp="1"/>
          </p:cNvSpPr>
          <p:nvPr>
            <p:ph type="title"/>
          </p:nvPr>
        </p:nvSpPr>
        <p:spPr>
          <a:xfrm>
            <a:off x="1499092" y="64576"/>
            <a:ext cx="9144000" cy="574591"/>
          </a:xfrm>
        </p:spPr>
        <p:txBody>
          <a:bodyPr/>
          <a:lstStyle/>
          <a:p>
            <a:r>
              <a:rPr lang="zh-TW" altLang="en-US" b="1" dirty="0">
                <a:solidFill>
                  <a:srgbClr val="0070C0"/>
                </a:solidFill>
              </a:rPr>
              <a:t>韌性供應鏈</a:t>
            </a:r>
            <a:r>
              <a:rPr lang="en-US" altLang="zh-TW" b="1" dirty="0">
                <a:solidFill>
                  <a:srgbClr val="0070C0"/>
                </a:solidFill>
              </a:rPr>
              <a:t>- </a:t>
            </a:r>
            <a:r>
              <a:rPr lang="zh-TW" altLang="en-US" b="1" dirty="0">
                <a:solidFill>
                  <a:srgbClr val="0070C0"/>
                </a:solidFill>
              </a:rPr>
              <a:t>跨國供應鏈數位運營管理</a:t>
            </a:r>
          </a:p>
        </p:txBody>
      </p:sp>
      <p:sp>
        <p:nvSpPr>
          <p:cNvPr id="3" name="投影片編號版面配置區 2"/>
          <p:cNvSpPr>
            <a:spLocks noGrp="1"/>
          </p:cNvSpPr>
          <p:nvPr>
            <p:ph type="sldNum" sz="quarter" idx="12"/>
          </p:nvPr>
        </p:nvSpPr>
        <p:spPr/>
        <p:txBody>
          <a:bodyPr/>
          <a:lstStyle/>
          <a:p>
            <a:fld id="{3E5B7E40-2C08-4ABC-92E6-8AE10441B421}" type="slidenum">
              <a:rPr lang="zh-TW" altLang="en-US" smtClean="0"/>
              <a:t>12</a:t>
            </a:fld>
            <a:endParaRPr lang="zh-TW" altLang="en-US"/>
          </a:p>
        </p:txBody>
      </p:sp>
      <p:sp>
        <p:nvSpPr>
          <p:cNvPr id="5" name="矩形 4"/>
          <p:cNvSpPr/>
          <p:nvPr/>
        </p:nvSpPr>
        <p:spPr bwMode="auto">
          <a:xfrm>
            <a:off x="1133183" y="1171631"/>
            <a:ext cx="9828398" cy="2015393"/>
          </a:xfrm>
          <a:prstGeom prst="rect">
            <a:avLst/>
          </a:prstGeom>
          <a:solidFill>
            <a:srgbClr val="FFFFCC"/>
          </a:solidFill>
          <a:ln w="9525" cap="flat" cmpd="sng" algn="ctr">
            <a:solidFill>
              <a:schemeClr val="accent6">
                <a:lumMod val="40000"/>
                <a:lumOff val="60000"/>
              </a:schemeClr>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eaLnBrk="1" hangingPunct="1"/>
            <a:endParaRPr lang="zh-TW" altLang="en-US" b="1" dirty="0">
              <a:latin typeface="+mj-ea"/>
              <a:ea typeface="+mj-ea"/>
            </a:endParaRPr>
          </a:p>
        </p:txBody>
      </p:sp>
      <p:sp>
        <p:nvSpPr>
          <p:cNvPr id="6" name="五邊形 5"/>
          <p:cNvSpPr/>
          <p:nvPr/>
        </p:nvSpPr>
        <p:spPr bwMode="auto">
          <a:xfrm>
            <a:off x="1132998" y="5753101"/>
            <a:ext cx="1323602" cy="520098"/>
          </a:xfrm>
          <a:prstGeom prst="homePlate">
            <a:avLst>
              <a:gd name="adj" fmla="val 26040"/>
            </a:avLst>
          </a:prstGeom>
          <a:solidFill>
            <a:srgbClr val="0070C0"/>
          </a:solidFill>
          <a:ln>
            <a:headEnd type="none" w="med" len="med"/>
            <a:tailEnd type="none" w="med" len="med"/>
          </a:ln>
          <a:extLst/>
        </p:spPr>
        <p:style>
          <a:lnRef idx="3">
            <a:schemeClr val="lt1"/>
          </a:lnRef>
          <a:fillRef idx="1">
            <a:schemeClr val="accent4"/>
          </a:fillRef>
          <a:effectRef idx="1">
            <a:schemeClr val="accent4"/>
          </a:effectRef>
          <a:fontRef idx="minor">
            <a:schemeClr val="lt1"/>
          </a:fontRef>
        </p:style>
        <p:txBody>
          <a:bodyPr vert="horz" anchor="ctr" anchorCtr="0"/>
          <a:lstStyle/>
          <a:p>
            <a:pPr algn="ctr">
              <a:defRPr/>
            </a:pPr>
            <a:r>
              <a:rPr lang="zh-TW" altLang="en-US" sz="1600" b="1" dirty="0">
                <a:solidFill>
                  <a:schemeClr val="bg1"/>
                </a:solidFill>
                <a:latin typeface="+mj-ea"/>
                <a:ea typeface="+mj-ea"/>
              </a:rPr>
              <a:t>重要效益</a:t>
            </a:r>
          </a:p>
        </p:txBody>
      </p:sp>
      <p:sp>
        <p:nvSpPr>
          <p:cNvPr id="7" name="文字方塊 6"/>
          <p:cNvSpPr txBox="1"/>
          <p:nvPr/>
        </p:nvSpPr>
        <p:spPr>
          <a:xfrm>
            <a:off x="2526076" y="2355851"/>
            <a:ext cx="907442" cy="307777"/>
          </a:xfrm>
          <a:prstGeom prst="rect">
            <a:avLst/>
          </a:prstGeom>
          <a:noFill/>
        </p:spPr>
        <p:txBody>
          <a:bodyPr wrap="square" rtlCol="0">
            <a:spAutoFit/>
          </a:bodyPr>
          <a:lstStyle/>
          <a:p>
            <a:r>
              <a:rPr lang="zh-TW" altLang="en-US" sz="1400" dirty="0">
                <a:latin typeface="+mj-ea"/>
                <a:ea typeface="+mj-ea"/>
              </a:rPr>
              <a:t>德國博世</a:t>
            </a:r>
          </a:p>
        </p:txBody>
      </p:sp>
      <p:sp>
        <p:nvSpPr>
          <p:cNvPr id="8" name="文字方塊 7"/>
          <p:cNvSpPr txBox="1"/>
          <p:nvPr/>
        </p:nvSpPr>
        <p:spPr>
          <a:xfrm>
            <a:off x="4578516" y="2334320"/>
            <a:ext cx="1188133" cy="677108"/>
          </a:xfrm>
          <a:prstGeom prst="rect">
            <a:avLst/>
          </a:prstGeom>
          <a:noFill/>
        </p:spPr>
        <p:txBody>
          <a:bodyPr wrap="square" rtlCol="0">
            <a:spAutoFit/>
          </a:bodyPr>
          <a:lstStyle/>
          <a:p>
            <a:pPr algn="ctr"/>
            <a:r>
              <a:rPr lang="zh-TW" altLang="en-US" sz="1400" dirty="0">
                <a:latin typeface="+mj-ea"/>
                <a:ea typeface="+mj-ea"/>
              </a:rPr>
              <a:t>臺灣博世</a:t>
            </a:r>
            <a:endParaRPr lang="en-US" altLang="zh-TW" sz="1400" dirty="0">
              <a:latin typeface="+mj-ea"/>
              <a:ea typeface="+mj-ea"/>
            </a:endParaRPr>
          </a:p>
          <a:p>
            <a:pPr algn="ctr"/>
            <a:r>
              <a:rPr lang="en-US" altLang="zh-TW" sz="1200" dirty="0">
                <a:latin typeface="+mj-ea"/>
                <a:ea typeface="+mj-ea"/>
              </a:rPr>
              <a:t>(</a:t>
            </a:r>
            <a:r>
              <a:rPr lang="zh-TW" altLang="en-US" sz="1200" dirty="0">
                <a:latin typeface="+mj-ea"/>
                <a:ea typeface="+mj-ea"/>
              </a:rPr>
              <a:t>物流運籌部門</a:t>
            </a:r>
            <a:r>
              <a:rPr lang="en-US" altLang="zh-TW" sz="1200" dirty="0">
                <a:latin typeface="+mj-ea"/>
                <a:ea typeface="+mj-ea"/>
              </a:rPr>
              <a:t>)</a:t>
            </a:r>
            <a:endParaRPr lang="zh-TW" altLang="en-US" sz="1400" dirty="0">
              <a:latin typeface="+mj-ea"/>
              <a:ea typeface="+mj-ea"/>
            </a:endParaRPr>
          </a:p>
        </p:txBody>
      </p:sp>
      <p:sp>
        <p:nvSpPr>
          <p:cNvPr id="9" name="文字方塊 8"/>
          <p:cNvSpPr txBox="1"/>
          <p:nvPr/>
        </p:nvSpPr>
        <p:spPr>
          <a:xfrm>
            <a:off x="6924859" y="2234936"/>
            <a:ext cx="898479" cy="307777"/>
          </a:xfrm>
          <a:prstGeom prst="rect">
            <a:avLst/>
          </a:prstGeom>
          <a:noFill/>
        </p:spPr>
        <p:txBody>
          <a:bodyPr wrap="square" rtlCol="0">
            <a:spAutoFit/>
          </a:bodyPr>
          <a:lstStyle/>
          <a:p>
            <a:pPr algn="ctr"/>
            <a:r>
              <a:rPr lang="zh-TW" altLang="en-US" sz="1400" dirty="0">
                <a:latin typeface="+mj-ea"/>
                <a:ea typeface="+mj-ea"/>
              </a:rPr>
              <a:t>臺灣京揚</a:t>
            </a:r>
          </a:p>
        </p:txBody>
      </p:sp>
      <p:sp>
        <p:nvSpPr>
          <p:cNvPr id="10" name="圓角矩形 9"/>
          <p:cNvSpPr/>
          <p:nvPr/>
        </p:nvSpPr>
        <p:spPr bwMode="auto">
          <a:xfrm>
            <a:off x="6883071" y="1856599"/>
            <a:ext cx="955587" cy="387897"/>
          </a:xfrm>
          <a:prstGeom prst="roundRect">
            <a:avLst/>
          </a:prstGeom>
          <a:ln>
            <a:noFill/>
            <a:headEnd type="none" w="med" len="med"/>
            <a:tailEnd type="none" w="med" len="med"/>
          </a:ln>
          <a:extLst/>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algn="ctr" eaLnBrk="1" hangingPunct="1"/>
            <a:r>
              <a:rPr lang="zh-TW" altLang="en-US" b="1" dirty="0">
                <a:solidFill>
                  <a:schemeClr val="tx1"/>
                </a:solidFill>
                <a:latin typeface="+mj-ea"/>
                <a:ea typeface="+mj-ea"/>
              </a:rPr>
              <a:t>儲運商</a:t>
            </a:r>
          </a:p>
        </p:txBody>
      </p:sp>
      <p:sp>
        <p:nvSpPr>
          <p:cNvPr id="11" name="圓角矩形 10"/>
          <p:cNvSpPr/>
          <p:nvPr/>
        </p:nvSpPr>
        <p:spPr bwMode="auto">
          <a:xfrm>
            <a:off x="4654268" y="1746637"/>
            <a:ext cx="964217" cy="623262"/>
          </a:xfrm>
          <a:prstGeom prst="roundRect">
            <a:avLst/>
          </a:prstGeom>
          <a:ln>
            <a:noFill/>
            <a:headEnd type="none" w="med" len="med"/>
            <a:tailEnd type="none" w="med" len="med"/>
          </a:ln>
          <a:ex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algn="ctr" eaLnBrk="1" hangingPunct="1"/>
            <a:r>
              <a:rPr lang="zh-TW" altLang="en-US" b="1" dirty="0">
                <a:solidFill>
                  <a:schemeClr val="tx1"/>
                </a:solidFill>
                <a:latin typeface="+mj-ea"/>
                <a:ea typeface="+mj-ea"/>
              </a:rPr>
              <a:t>製造</a:t>
            </a:r>
            <a:endParaRPr lang="en-US" altLang="zh-TW" b="1" dirty="0">
              <a:solidFill>
                <a:schemeClr val="tx1"/>
              </a:solidFill>
              <a:latin typeface="+mj-ea"/>
              <a:ea typeface="+mj-ea"/>
            </a:endParaRPr>
          </a:p>
          <a:p>
            <a:pPr algn="ctr" eaLnBrk="1" hangingPunct="1"/>
            <a:r>
              <a:rPr lang="zh-TW" altLang="en-US" b="1" dirty="0">
                <a:solidFill>
                  <a:schemeClr val="tx1"/>
                </a:solidFill>
                <a:latin typeface="+mj-ea"/>
                <a:ea typeface="+mj-ea"/>
              </a:rPr>
              <a:t>貿易商</a:t>
            </a:r>
          </a:p>
        </p:txBody>
      </p:sp>
      <p:sp>
        <p:nvSpPr>
          <p:cNvPr id="12" name="圓角矩形 11"/>
          <p:cNvSpPr/>
          <p:nvPr/>
        </p:nvSpPr>
        <p:spPr bwMode="auto">
          <a:xfrm>
            <a:off x="2494270" y="1742148"/>
            <a:ext cx="964217" cy="623262"/>
          </a:xfrm>
          <a:prstGeom prst="roundRect">
            <a:avLst/>
          </a:prstGeom>
          <a:ln>
            <a:noFill/>
            <a:headEnd type="none" w="med" len="med"/>
            <a:tailEnd type="none" w="med" len="med"/>
          </a:ln>
          <a:ex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algn="ctr" eaLnBrk="1" hangingPunct="1"/>
            <a:r>
              <a:rPr lang="zh-TW" altLang="en-US" b="1" dirty="0">
                <a:solidFill>
                  <a:schemeClr val="tx1"/>
                </a:solidFill>
                <a:latin typeface="+mj-ea"/>
                <a:ea typeface="+mj-ea"/>
              </a:rPr>
              <a:t>製造</a:t>
            </a:r>
            <a:endParaRPr lang="en-US" altLang="zh-TW" b="1" dirty="0">
              <a:solidFill>
                <a:schemeClr val="tx1"/>
              </a:solidFill>
              <a:latin typeface="+mj-ea"/>
              <a:ea typeface="+mj-ea"/>
            </a:endParaRPr>
          </a:p>
          <a:p>
            <a:pPr algn="ctr" eaLnBrk="1" hangingPunct="1"/>
            <a:r>
              <a:rPr lang="zh-TW" altLang="en-US" b="1" dirty="0">
                <a:solidFill>
                  <a:schemeClr val="tx1"/>
                </a:solidFill>
                <a:latin typeface="+mj-ea"/>
                <a:ea typeface="+mj-ea"/>
              </a:rPr>
              <a:t>供應商</a:t>
            </a:r>
          </a:p>
        </p:txBody>
      </p:sp>
      <p:sp>
        <p:nvSpPr>
          <p:cNvPr id="13" name="矩形 12"/>
          <p:cNvSpPr/>
          <p:nvPr/>
        </p:nvSpPr>
        <p:spPr>
          <a:xfrm>
            <a:off x="2553200" y="5745329"/>
            <a:ext cx="7901802" cy="661463"/>
          </a:xfrm>
          <a:prstGeom prst="rect">
            <a:avLst/>
          </a:prstGeom>
        </p:spPr>
        <p:txBody>
          <a:bodyPr wrap="square">
            <a:spAutoFit/>
          </a:bodyPr>
          <a:lstStyle/>
          <a:p>
            <a:pPr marL="179388" indent="-179388">
              <a:lnSpc>
                <a:spcPts val="2300"/>
              </a:lnSpc>
              <a:buFont typeface="Arial" panose="020B0604020202020204" pitchFamily="34" charset="0"/>
              <a:buChar char="•"/>
            </a:pPr>
            <a:r>
              <a:rPr lang="zh-TW" altLang="en-US" b="1" dirty="0">
                <a:solidFill>
                  <a:srgbClr val="0070C0"/>
                </a:solidFill>
                <a:latin typeface="+mj-ea"/>
                <a:ea typeface="+mj-ea"/>
              </a:rPr>
              <a:t>降低</a:t>
            </a:r>
            <a:r>
              <a:rPr lang="en-US" altLang="zh-TW" b="1" dirty="0">
                <a:solidFill>
                  <a:srgbClr val="0070C0"/>
                </a:solidFill>
                <a:latin typeface="+mj-ea"/>
                <a:ea typeface="+mj-ea"/>
              </a:rPr>
              <a:t>1/3</a:t>
            </a:r>
            <a:r>
              <a:rPr lang="zh-TW" altLang="en-US" b="1" dirty="0">
                <a:solidFill>
                  <a:srgbClr val="0070C0"/>
                </a:solidFill>
                <a:latin typeface="+mj-ea"/>
                <a:ea typeface="+mj-ea"/>
              </a:rPr>
              <a:t>人力成本與作業時間，提高超過 </a:t>
            </a:r>
            <a:r>
              <a:rPr lang="en-US" altLang="zh-TW" b="1" dirty="0">
                <a:solidFill>
                  <a:srgbClr val="0070C0"/>
                </a:solidFill>
                <a:latin typeface="+mj-ea"/>
                <a:ea typeface="+mj-ea"/>
              </a:rPr>
              <a:t>20%</a:t>
            </a:r>
            <a:r>
              <a:rPr lang="zh-TW" altLang="en-US" b="1" dirty="0">
                <a:solidFill>
                  <a:srgbClr val="0070C0"/>
                </a:solidFill>
                <a:latin typeface="+mj-ea"/>
                <a:ea typeface="+mj-ea"/>
              </a:rPr>
              <a:t>效率</a:t>
            </a:r>
            <a:endParaRPr lang="en-US" altLang="zh-TW" b="1" dirty="0">
              <a:solidFill>
                <a:srgbClr val="0070C0"/>
              </a:solidFill>
              <a:latin typeface="+mj-ea"/>
              <a:ea typeface="+mj-ea"/>
            </a:endParaRPr>
          </a:p>
          <a:p>
            <a:pPr marL="179388" indent="-179388">
              <a:lnSpc>
                <a:spcPts val="2300"/>
              </a:lnSpc>
              <a:buFont typeface="Arial" panose="020B0604020202020204" pitchFamily="34" charset="0"/>
              <a:buChar char="•"/>
            </a:pPr>
            <a:r>
              <a:rPr lang="zh-TW" altLang="en-US" b="1" dirty="0">
                <a:solidFill>
                  <a:srgbClr val="0070C0"/>
                </a:solidFill>
                <a:latin typeface="+mj-ea"/>
                <a:ea typeface="+mj-ea"/>
              </a:rPr>
              <a:t>建立跨國供應鏈資訊自動整合流程機制</a:t>
            </a:r>
            <a:r>
              <a:rPr lang="en-US" altLang="zh-TW" b="1" dirty="0">
                <a:solidFill>
                  <a:srgbClr val="0070C0"/>
                </a:solidFill>
                <a:latin typeface="+mj-ea"/>
                <a:ea typeface="+mj-ea"/>
              </a:rPr>
              <a:t>(RPA)</a:t>
            </a:r>
            <a:r>
              <a:rPr lang="zh-TW" altLang="en-US" b="1" dirty="0">
                <a:solidFill>
                  <a:srgbClr val="0070C0"/>
                </a:solidFill>
                <a:latin typeface="+mj-ea"/>
                <a:ea typeface="+mj-ea"/>
              </a:rPr>
              <a:t>，提升資訊正確率</a:t>
            </a:r>
            <a:r>
              <a:rPr lang="en-US" altLang="zh-TW" b="1" dirty="0">
                <a:solidFill>
                  <a:srgbClr val="0070C0"/>
                </a:solidFill>
                <a:latin typeface="+mj-ea"/>
                <a:ea typeface="+mj-ea"/>
              </a:rPr>
              <a:t>&gt;99%</a:t>
            </a:r>
            <a:endParaRPr lang="zh-TW" altLang="en-US" b="1" dirty="0">
              <a:solidFill>
                <a:srgbClr val="0070C0"/>
              </a:solidFill>
              <a:latin typeface="+mj-ea"/>
              <a:ea typeface="+mj-ea"/>
            </a:endParaRPr>
          </a:p>
        </p:txBody>
      </p:sp>
      <p:sp>
        <p:nvSpPr>
          <p:cNvPr id="15" name="圓角矩形 14"/>
          <p:cNvSpPr/>
          <p:nvPr/>
        </p:nvSpPr>
        <p:spPr bwMode="auto">
          <a:xfrm>
            <a:off x="8204512" y="1247412"/>
            <a:ext cx="1013338" cy="291844"/>
          </a:xfrm>
          <a:prstGeom prst="roundRect">
            <a:avLst/>
          </a:prstGeom>
          <a:ln>
            <a:noFill/>
            <a:headEnd type="none" w="med" len="med"/>
            <a:tailEnd type="none" w="med" len="med"/>
          </a:ln>
          <a:extLst/>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algn="ctr" eaLnBrk="1" hangingPunct="1">
              <a:lnSpc>
                <a:spcPts val="1600"/>
              </a:lnSpc>
            </a:pPr>
            <a:r>
              <a:rPr lang="zh-TW" altLang="en-US" sz="1600" b="1" dirty="0">
                <a:solidFill>
                  <a:schemeClr val="tx1"/>
                </a:solidFill>
                <a:latin typeface="+mj-ea"/>
                <a:ea typeface="+mj-ea"/>
              </a:rPr>
              <a:t>產線</a:t>
            </a:r>
          </a:p>
        </p:txBody>
      </p:sp>
      <p:sp>
        <p:nvSpPr>
          <p:cNvPr id="16" name="文字方塊 15"/>
          <p:cNvSpPr txBox="1"/>
          <p:nvPr/>
        </p:nvSpPr>
        <p:spPr>
          <a:xfrm>
            <a:off x="3498448" y="1764511"/>
            <a:ext cx="1115858" cy="276999"/>
          </a:xfrm>
          <a:prstGeom prst="rect">
            <a:avLst/>
          </a:prstGeom>
          <a:noFill/>
        </p:spPr>
        <p:txBody>
          <a:bodyPr wrap="square" rtlCol="0">
            <a:spAutoFit/>
          </a:bodyPr>
          <a:lstStyle>
            <a:defPPr>
              <a:defRPr lang="zh-TW"/>
            </a:defPPr>
            <a:lvl1pPr>
              <a:defRPr sz="1200" b="0">
                <a:latin typeface="+mj-ea"/>
                <a:ea typeface="+mj-ea"/>
              </a:defRPr>
            </a:lvl1pPr>
          </a:lstStyle>
          <a:p>
            <a:r>
              <a:rPr lang="zh-TW" altLang="en-US" dirty="0"/>
              <a:t>出貨相關資料</a:t>
            </a:r>
          </a:p>
        </p:txBody>
      </p:sp>
      <p:sp>
        <p:nvSpPr>
          <p:cNvPr id="17" name="圓角矩形 16"/>
          <p:cNvSpPr/>
          <p:nvPr/>
        </p:nvSpPr>
        <p:spPr bwMode="auto">
          <a:xfrm>
            <a:off x="9278416" y="1827339"/>
            <a:ext cx="1087749" cy="291844"/>
          </a:xfrm>
          <a:prstGeom prst="roundRect">
            <a:avLst/>
          </a:prstGeom>
          <a:ln>
            <a:noFill/>
            <a:headEnd type="none" w="med" len="med"/>
            <a:tailEnd type="none" w="med" len="med"/>
          </a:ln>
          <a:extLst/>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algn="ctr" eaLnBrk="1" hangingPunct="1">
              <a:lnSpc>
                <a:spcPts val="1600"/>
              </a:lnSpc>
            </a:pPr>
            <a:r>
              <a:rPr lang="zh-TW" altLang="en-US" sz="1600" b="1" dirty="0">
                <a:solidFill>
                  <a:schemeClr val="tx1"/>
                </a:solidFill>
                <a:latin typeface="+mj-ea"/>
                <a:ea typeface="+mj-ea"/>
              </a:rPr>
              <a:t>海外客戶</a:t>
            </a:r>
          </a:p>
        </p:txBody>
      </p:sp>
      <p:sp>
        <p:nvSpPr>
          <p:cNvPr id="18" name="圓角矩形 17"/>
          <p:cNvSpPr/>
          <p:nvPr/>
        </p:nvSpPr>
        <p:spPr bwMode="auto">
          <a:xfrm>
            <a:off x="9278416" y="2335091"/>
            <a:ext cx="1087749" cy="291844"/>
          </a:xfrm>
          <a:prstGeom prst="roundRect">
            <a:avLst/>
          </a:prstGeom>
          <a:ln>
            <a:noFill/>
            <a:headEnd type="none" w="med" len="med"/>
            <a:tailEnd type="none" w="med" len="med"/>
          </a:ln>
          <a:extLst/>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algn="ctr">
              <a:lnSpc>
                <a:spcPts val="1600"/>
              </a:lnSpc>
            </a:pPr>
            <a:r>
              <a:rPr lang="zh-TW" altLang="en-US" sz="1600" b="1" dirty="0">
                <a:solidFill>
                  <a:schemeClr val="tx1"/>
                </a:solidFill>
                <a:latin typeface="+mj-ea"/>
                <a:ea typeface="+mj-ea"/>
              </a:rPr>
              <a:t>海外客戶</a:t>
            </a:r>
          </a:p>
        </p:txBody>
      </p:sp>
      <p:sp>
        <p:nvSpPr>
          <p:cNvPr id="19" name="文字方塊 18"/>
          <p:cNvSpPr txBox="1"/>
          <p:nvPr/>
        </p:nvSpPr>
        <p:spPr>
          <a:xfrm>
            <a:off x="9120030" y="1243451"/>
            <a:ext cx="831602" cy="276999"/>
          </a:xfrm>
          <a:prstGeom prst="rect">
            <a:avLst/>
          </a:prstGeom>
          <a:noFill/>
        </p:spPr>
        <p:txBody>
          <a:bodyPr wrap="square" rtlCol="0">
            <a:spAutoFit/>
          </a:bodyPr>
          <a:lstStyle/>
          <a:p>
            <a:pPr algn="ctr"/>
            <a:r>
              <a:rPr lang="zh-TW" altLang="en-US" sz="1200" dirty="0">
                <a:latin typeface="+mj-ea"/>
                <a:ea typeface="+mj-ea"/>
              </a:rPr>
              <a:t>臺灣巨大</a:t>
            </a:r>
          </a:p>
        </p:txBody>
      </p:sp>
      <p:sp>
        <p:nvSpPr>
          <p:cNvPr id="20" name="文字方塊 19"/>
          <p:cNvSpPr txBox="1"/>
          <p:nvPr/>
        </p:nvSpPr>
        <p:spPr>
          <a:xfrm>
            <a:off x="9401022" y="2071229"/>
            <a:ext cx="1043412" cy="276999"/>
          </a:xfrm>
          <a:prstGeom prst="rect">
            <a:avLst/>
          </a:prstGeom>
          <a:noFill/>
        </p:spPr>
        <p:txBody>
          <a:bodyPr wrap="square" rtlCol="0">
            <a:spAutoFit/>
          </a:bodyPr>
          <a:lstStyle/>
          <a:p>
            <a:r>
              <a:rPr lang="zh-TW" altLang="en-US" sz="1200" dirty="0">
                <a:latin typeface="+mj-ea"/>
                <a:ea typeface="+mj-ea"/>
              </a:rPr>
              <a:t>韓國、日本</a:t>
            </a:r>
          </a:p>
        </p:txBody>
      </p:sp>
      <p:sp>
        <p:nvSpPr>
          <p:cNvPr id="21" name="文字方塊 20"/>
          <p:cNvSpPr txBox="1"/>
          <p:nvPr/>
        </p:nvSpPr>
        <p:spPr>
          <a:xfrm>
            <a:off x="9321825" y="2585239"/>
            <a:ext cx="1173262" cy="276999"/>
          </a:xfrm>
          <a:prstGeom prst="rect">
            <a:avLst/>
          </a:prstGeom>
          <a:noFill/>
        </p:spPr>
        <p:txBody>
          <a:bodyPr wrap="square" rtlCol="0">
            <a:spAutoFit/>
          </a:bodyPr>
          <a:lstStyle/>
          <a:p>
            <a:r>
              <a:rPr lang="zh-TW" altLang="en-US" sz="1200" dirty="0">
                <a:latin typeface="+mj-ea"/>
                <a:ea typeface="+mj-ea"/>
              </a:rPr>
              <a:t>澳洲、紐西蘭</a:t>
            </a:r>
          </a:p>
        </p:txBody>
      </p:sp>
      <p:cxnSp>
        <p:nvCxnSpPr>
          <p:cNvPr id="22" name="直線單箭頭接點 21"/>
          <p:cNvCxnSpPr>
            <a:cxnSpLocks/>
            <a:stCxn id="10" idx="3"/>
            <a:endCxn id="15" idx="1"/>
          </p:cNvCxnSpPr>
          <p:nvPr/>
        </p:nvCxnSpPr>
        <p:spPr bwMode="auto">
          <a:xfrm flipV="1">
            <a:off x="7838658" y="1393335"/>
            <a:ext cx="365855" cy="657213"/>
          </a:xfrm>
          <a:prstGeom prst="straightConnector1">
            <a:avLst/>
          </a:prstGeom>
          <a:solidFill>
            <a:schemeClr val="accent1"/>
          </a:solidFill>
          <a:ln w="12700" cap="flat" cmpd="sng" algn="ctr">
            <a:solidFill>
              <a:srgbClr val="000099"/>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單箭頭接點 22"/>
          <p:cNvCxnSpPr>
            <a:cxnSpLocks/>
            <a:stCxn id="10" idx="3"/>
            <a:endCxn id="17" idx="1"/>
          </p:cNvCxnSpPr>
          <p:nvPr/>
        </p:nvCxnSpPr>
        <p:spPr bwMode="auto">
          <a:xfrm flipV="1">
            <a:off x="7838657" y="1973261"/>
            <a:ext cx="1439758" cy="77286"/>
          </a:xfrm>
          <a:prstGeom prst="straightConnector1">
            <a:avLst/>
          </a:prstGeom>
          <a:solidFill>
            <a:schemeClr val="accent1"/>
          </a:solidFill>
          <a:ln w="12700" cap="flat" cmpd="sng" algn="ctr">
            <a:solidFill>
              <a:srgbClr val="000099"/>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單箭頭接點 23"/>
          <p:cNvCxnSpPr>
            <a:cxnSpLocks/>
            <a:stCxn id="10" idx="3"/>
            <a:endCxn id="18" idx="1"/>
          </p:cNvCxnSpPr>
          <p:nvPr/>
        </p:nvCxnSpPr>
        <p:spPr bwMode="auto">
          <a:xfrm>
            <a:off x="7838657" y="2050547"/>
            <a:ext cx="1439758" cy="430466"/>
          </a:xfrm>
          <a:prstGeom prst="straightConnector1">
            <a:avLst/>
          </a:prstGeom>
          <a:solidFill>
            <a:schemeClr val="accent1"/>
          </a:solidFill>
          <a:ln w="12700" cap="flat" cmpd="sng" algn="ctr">
            <a:solidFill>
              <a:srgbClr val="000099"/>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接點 24"/>
          <p:cNvCxnSpPr/>
          <p:nvPr/>
        </p:nvCxnSpPr>
        <p:spPr bwMode="auto">
          <a:xfrm flipV="1">
            <a:off x="1870418" y="2080774"/>
            <a:ext cx="394091" cy="8719"/>
          </a:xfrm>
          <a:prstGeom prst="line">
            <a:avLst/>
          </a:prstGeom>
          <a:solidFill>
            <a:schemeClr val="accent1"/>
          </a:solidFill>
          <a:ln w="19050" cap="flat" cmpd="sng" algn="ctr">
            <a:solidFill>
              <a:srgbClr val="000099"/>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文字方塊 25"/>
          <p:cNvSpPr txBox="1"/>
          <p:nvPr/>
        </p:nvSpPr>
        <p:spPr>
          <a:xfrm>
            <a:off x="1792130" y="2100556"/>
            <a:ext cx="523551" cy="276999"/>
          </a:xfrm>
          <a:prstGeom prst="rect">
            <a:avLst/>
          </a:prstGeom>
          <a:noFill/>
        </p:spPr>
        <p:txBody>
          <a:bodyPr wrap="square" rtlCol="0">
            <a:spAutoFit/>
          </a:bodyPr>
          <a:lstStyle>
            <a:defPPr>
              <a:defRPr lang="zh-TW"/>
            </a:defPPr>
            <a:lvl1pPr>
              <a:defRPr sz="1200" b="0">
                <a:latin typeface="+mj-ea"/>
                <a:ea typeface="+mj-ea"/>
              </a:defRPr>
            </a:lvl1pPr>
          </a:lstStyle>
          <a:p>
            <a:r>
              <a:rPr lang="zh-TW" altLang="en-US" dirty="0"/>
              <a:t>物流</a:t>
            </a:r>
          </a:p>
        </p:txBody>
      </p:sp>
      <p:cxnSp>
        <p:nvCxnSpPr>
          <p:cNvPr id="27" name="直線接點 26"/>
          <p:cNvCxnSpPr/>
          <p:nvPr/>
        </p:nvCxnSpPr>
        <p:spPr bwMode="auto">
          <a:xfrm>
            <a:off x="1813943" y="2484820"/>
            <a:ext cx="497131" cy="0"/>
          </a:xfrm>
          <a:prstGeom prst="line">
            <a:avLst/>
          </a:prstGeom>
          <a:solidFill>
            <a:schemeClr val="accent1"/>
          </a:solidFill>
          <a:ln w="19050" cap="flat" cmpd="sng" algn="ctr">
            <a:solidFill>
              <a:srgbClr val="00B050"/>
            </a:solidFill>
            <a:prstDash val="sysDash"/>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文字方塊 27"/>
          <p:cNvSpPr txBox="1"/>
          <p:nvPr/>
        </p:nvSpPr>
        <p:spPr>
          <a:xfrm>
            <a:off x="1749211" y="2517954"/>
            <a:ext cx="715242" cy="276999"/>
          </a:xfrm>
          <a:prstGeom prst="rect">
            <a:avLst/>
          </a:prstGeom>
          <a:noFill/>
        </p:spPr>
        <p:txBody>
          <a:bodyPr wrap="square" rtlCol="0">
            <a:spAutoFit/>
          </a:bodyPr>
          <a:lstStyle>
            <a:defPPr>
              <a:defRPr lang="zh-TW"/>
            </a:defPPr>
            <a:lvl1pPr>
              <a:defRPr sz="1200" b="0">
                <a:latin typeface="+mj-ea"/>
                <a:ea typeface="+mj-ea"/>
              </a:defRPr>
            </a:lvl1pPr>
          </a:lstStyle>
          <a:p>
            <a:r>
              <a:rPr lang="zh-TW" altLang="en-US" dirty="0"/>
              <a:t>資訊流</a:t>
            </a:r>
          </a:p>
        </p:txBody>
      </p:sp>
      <p:sp>
        <p:nvSpPr>
          <p:cNvPr id="29" name="五邊形 28"/>
          <p:cNvSpPr/>
          <p:nvPr/>
        </p:nvSpPr>
        <p:spPr bwMode="auto">
          <a:xfrm>
            <a:off x="1132998" y="1178891"/>
            <a:ext cx="1800000" cy="432048"/>
          </a:xfrm>
          <a:prstGeom prst="homePlate">
            <a:avLst/>
          </a:prstGeom>
          <a:solidFill>
            <a:srgbClr val="0070C0"/>
          </a:solidFill>
          <a:ln>
            <a:headEnd type="none" w="med" len="med"/>
            <a:tailEnd type="none" w="med" len="med"/>
          </a:ln>
          <a:extLst/>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algn="ctr" eaLnBrk="1" hangingPunct="1">
              <a:lnSpc>
                <a:spcPts val="2600"/>
              </a:lnSpc>
            </a:pPr>
            <a:r>
              <a:rPr lang="zh-TW" altLang="en-US" b="1" dirty="0">
                <a:solidFill>
                  <a:schemeClr val="bg1"/>
                </a:solidFill>
                <a:latin typeface="+mj-ea"/>
                <a:ea typeface="+mj-ea"/>
              </a:rPr>
              <a:t>產業現況</a:t>
            </a:r>
          </a:p>
        </p:txBody>
      </p:sp>
      <p:sp>
        <p:nvSpPr>
          <p:cNvPr id="30" name="矩形 29">
            <a:extLst>
              <a:ext uri="{FF2B5EF4-FFF2-40B4-BE49-F238E27FC236}">
                <a16:creationId xmlns:a16="http://schemas.microsoft.com/office/drawing/2014/main" id="{F71FEE9C-10E3-45DC-B096-4DCE4D3BBB3A}"/>
              </a:ext>
            </a:extLst>
          </p:cNvPr>
          <p:cNvSpPr/>
          <p:nvPr/>
        </p:nvSpPr>
        <p:spPr bwMode="auto">
          <a:xfrm>
            <a:off x="1133182" y="3299216"/>
            <a:ext cx="9828398" cy="2369406"/>
          </a:xfrm>
          <a:prstGeom prst="rect">
            <a:avLst/>
          </a:prstGeom>
          <a:solidFill>
            <a:srgbClr val="FFFFCC"/>
          </a:solidFill>
          <a:ln w="9525" cap="flat" cmpd="sng" algn="ctr">
            <a:solidFill>
              <a:schemeClr val="accent6">
                <a:lumMod val="40000"/>
                <a:lumOff val="60000"/>
              </a:schemeClr>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eaLnBrk="1" hangingPunct="1"/>
            <a:endParaRPr lang="zh-TW" altLang="en-US" b="1">
              <a:latin typeface="+mj-ea"/>
              <a:ea typeface="+mj-ea"/>
            </a:endParaRPr>
          </a:p>
        </p:txBody>
      </p:sp>
      <p:sp>
        <p:nvSpPr>
          <p:cNvPr id="31" name="文字方塊 30">
            <a:extLst>
              <a:ext uri="{FF2B5EF4-FFF2-40B4-BE49-F238E27FC236}">
                <a16:creationId xmlns:a16="http://schemas.microsoft.com/office/drawing/2014/main" id="{1AAFE7DA-22D3-4103-80B9-343C09180F34}"/>
              </a:ext>
            </a:extLst>
          </p:cNvPr>
          <p:cNvSpPr txBox="1"/>
          <p:nvPr/>
        </p:nvSpPr>
        <p:spPr>
          <a:xfrm>
            <a:off x="2464453" y="4545134"/>
            <a:ext cx="926472" cy="307777"/>
          </a:xfrm>
          <a:prstGeom prst="rect">
            <a:avLst/>
          </a:prstGeom>
          <a:noFill/>
        </p:spPr>
        <p:txBody>
          <a:bodyPr wrap="square" rtlCol="0">
            <a:spAutoFit/>
          </a:bodyPr>
          <a:lstStyle/>
          <a:p>
            <a:r>
              <a:rPr lang="zh-TW" altLang="en-US" sz="1400" dirty="0">
                <a:latin typeface="+mj-ea"/>
                <a:ea typeface="+mj-ea"/>
              </a:rPr>
              <a:t>德國博世</a:t>
            </a:r>
          </a:p>
        </p:txBody>
      </p:sp>
      <p:sp>
        <p:nvSpPr>
          <p:cNvPr id="32" name="文字方塊 31">
            <a:extLst>
              <a:ext uri="{FF2B5EF4-FFF2-40B4-BE49-F238E27FC236}">
                <a16:creationId xmlns:a16="http://schemas.microsoft.com/office/drawing/2014/main" id="{C694220D-1B8C-4860-B61A-3121BAF7A07A}"/>
              </a:ext>
            </a:extLst>
          </p:cNvPr>
          <p:cNvSpPr txBox="1"/>
          <p:nvPr/>
        </p:nvSpPr>
        <p:spPr>
          <a:xfrm>
            <a:off x="4142041" y="4052980"/>
            <a:ext cx="1188133" cy="677108"/>
          </a:xfrm>
          <a:prstGeom prst="rect">
            <a:avLst/>
          </a:prstGeom>
          <a:noFill/>
        </p:spPr>
        <p:txBody>
          <a:bodyPr wrap="square" rtlCol="0">
            <a:spAutoFit/>
          </a:bodyPr>
          <a:lstStyle/>
          <a:p>
            <a:pPr algn="ctr"/>
            <a:r>
              <a:rPr lang="zh-TW" altLang="en-US" sz="1400" dirty="0">
                <a:latin typeface="+mj-ea"/>
                <a:ea typeface="+mj-ea"/>
              </a:rPr>
              <a:t>臺灣博世</a:t>
            </a:r>
            <a:endParaRPr lang="en-US" altLang="zh-TW" sz="1400" dirty="0">
              <a:latin typeface="+mj-ea"/>
              <a:ea typeface="+mj-ea"/>
            </a:endParaRPr>
          </a:p>
          <a:p>
            <a:pPr algn="ctr"/>
            <a:r>
              <a:rPr lang="en-US" altLang="zh-TW" sz="1200" dirty="0">
                <a:latin typeface="+mj-ea"/>
                <a:ea typeface="+mj-ea"/>
              </a:rPr>
              <a:t>(</a:t>
            </a:r>
            <a:r>
              <a:rPr lang="zh-TW" altLang="en-US" sz="1200" dirty="0">
                <a:latin typeface="+mj-ea"/>
                <a:ea typeface="+mj-ea"/>
              </a:rPr>
              <a:t>物流運籌部門</a:t>
            </a:r>
            <a:r>
              <a:rPr lang="en-US" altLang="zh-TW" sz="1200" dirty="0">
                <a:latin typeface="+mj-ea"/>
                <a:ea typeface="+mj-ea"/>
              </a:rPr>
              <a:t>)</a:t>
            </a:r>
            <a:endParaRPr lang="zh-TW" altLang="en-US" sz="1400" dirty="0">
              <a:latin typeface="+mj-ea"/>
              <a:ea typeface="+mj-ea"/>
            </a:endParaRPr>
          </a:p>
        </p:txBody>
      </p:sp>
      <p:sp>
        <p:nvSpPr>
          <p:cNvPr id="33" name="文字方塊 32">
            <a:extLst>
              <a:ext uri="{FF2B5EF4-FFF2-40B4-BE49-F238E27FC236}">
                <a16:creationId xmlns:a16="http://schemas.microsoft.com/office/drawing/2014/main" id="{D084FFD0-E181-4FF3-B7CA-D472B693641C}"/>
              </a:ext>
            </a:extLst>
          </p:cNvPr>
          <p:cNvSpPr txBox="1"/>
          <p:nvPr/>
        </p:nvSpPr>
        <p:spPr>
          <a:xfrm>
            <a:off x="8192636" y="4618101"/>
            <a:ext cx="577564" cy="523220"/>
          </a:xfrm>
          <a:prstGeom prst="rect">
            <a:avLst/>
          </a:prstGeom>
          <a:noFill/>
        </p:spPr>
        <p:txBody>
          <a:bodyPr wrap="square" rtlCol="0">
            <a:spAutoFit/>
          </a:bodyPr>
          <a:lstStyle/>
          <a:p>
            <a:r>
              <a:rPr lang="zh-TW" altLang="en-US" sz="1400" dirty="0">
                <a:latin typeface="+mj-ea"/>
                <a:ea typeface="+mj-ea"/>
              </a:rPr>
              <a:t>臺灣京揚</a:t>
            </a:r>
          </a:p>
        </p:txBody>
      </p:sp>
      <p:sp>
        <p:nvSpPr>
          <p:cNvPr id="34" name="圓角矩形 17">
            <a:extLst>
              <a:ext uri="{FF2B5EF4-FFF2-40B4-BE49-F238E27FC236}">
                <a16:creationId xmlns:a16="http://schemas.microsoft.com/office/drawing/2014/main" id="{6CD6F785-350B-4E87-862C-8B7E85A0B441}"/>
              </a:ext>
            </a:extLst>
          </p:cNvPr>
          <p:cNvSpPr/>
          <p:nvPr/>
        </p:nvSpPr>
        <p:spPr bwMode="auto">
          <a:xfrm>
            <a:off x="7729769" y="4243007"/>
            <a:ext cx="968155" cy="387897"/>
          </a:xfrm>
          <a:prstGeom prst="roundRect">
            <a:avLst/>
          </a:prstGeom>
          <a:ln>
            <a:noFill/>
            <a:headEnd type="none" w="med" len="med"/>
            <a:tailEnd type="none" w="med" len="med"/>
          </a:ln>
          <a:extLst/>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algn="ctr" eaLnBrk="1" hangingPunct="1"/>
            <a:r>
              <a:rPr lang="zh-TW" altLang="en-US" b="1" dirty="0">
                <a:solidFill>
                  <a:schemeClr val="tx1"/>
                </a:solidFill>
                <a:latin typeface="+mj-ea"/>
                <a:ea typeface="+mj-ea"/>
              </a:rPr>
              <a:t>儲運商</a:t>
            </a:r>
          </a:p>
        </p:txBody>
      </p:sp>
      <p:sp>
        <p:nvSpPr>
          <p:cNvPr id="35" name="圓角矩形 18">
            <a:extLst>
              <a:ext uri="{FF2B5EF4-FFF2-40B4-BE49-F238E27FC236}">
                <a16:creationId xmlns:a16="http://schemas.microsoft.com/office/drawing/2014/main" id="{793C1573-1A62-452C-94CC-074D15DAF043}"/>
              </a:ext>
            </a:extLst>
          </p:cNvPr>
          <p:cNvSpPr/>
          <p:nvPr/>
        </p:nvSpPr>
        <p:spPr bwMode="auto">
          <a:xfrm>
            <a:off x="4233757" y="3411148"/>
            <a:ext cx="1016363" cy="646331"/>
          </a:xfrm>
          <a:prstGeom prst="roundRect">
            <a:avLst/>
          </a:prstGeom>
          <a:ln>
            <a:noFill/>
            <a:headEnd type="none" w="med" len="med"/>
            <a:tailEnd type="none" w="med" len="med"/>
          </a:ln>
          <a:ex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r>
              <a:rPr kumimoji="1" lang="zh-TW" altLang="en-US" b="1" dirty="0">
                <a:solidFill>
                  <a:schemeClr val="tx1"/>
                </a:solidFill>
                <a:latin typeface="+mj-ea"/>
                <a:ea typeface="+mj-ea"/>
              </a:rPr>
              <a:t>製造</a:t>
            </a:r>
            <a:endParaRPr kumimoji="1" lang="en-US" altLang="zh-TW" b="1" dirty="0">
              <a:solidFill>
                <a:schemeClr val="tx1"/>
              </a:solidFill>
              <a:latin typeface="+mj-ea"/>
              <a:ea typeface="+mj-ea"/>
            </a:endParaRPr>
          </a:p>
          <a:p>
            <a:pPr algn="ctr" eaLnBrk="1" hangingPunct="1"/>
            <a:r>
              <a:rPr lang="zh-TW" altLang="en-US" b="1" dirty="0">
                <a:solidFill>
                  <a:schemeClr val="tx1"/>
                </a:solidFill>
                <a:latin typeface="+mj-ea"/>
                <a:ea typeface="+mj-ea"/>
              </a:rPr>
              <a:t>貿易商</a:t>
            </a:r>
          </a:p>
        </p:txBody>
      </p:sp>
      <p:sp>
        <p:nvSpPr>
          <p:cNvPr id="36" name="圓角矩形 19">
            <a:extLst>
              <a:ext uri="{FF2B5EF4-FFF2-40B4-BE49-F238E27FC236}">
                <a16:creationId xmlns:a16="http://schemas.microsoft.com/office/drawing/2014/main" id="{E94C8560-3A1A-400D-8056-A0EE751BBC3A}"/>
              </a:ext>
            </a:extLst>
          </p:cNvPr>
          <p:cNvSpPr/>
          <p:nvPr/>
        </p:nvSpPr>
        <p:spPr bwMode="auto">
          <a:xfrm>
            <a:off x="2429475" y="3863858"/>
            <a:ext cx="980560" cy="668227"/>
          </a:xfrm>
          <a:prstGeom prst="roundRect">
            <a:avLst/>
          </a:prstGeom>
          <a:ln>
            <a:noFill/>
            <a:headEnd type="none" w="med" len="med"/>
            <a:tailEnd type="none" w="med" len="med"/>
          </a:ln>
          <a:ex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r>
              <a:rPr lang="zh-TW" altLang="en-US" b="1" dirty="0">
                <a:solidFill>
                  <a:schemeClr val="tx1"/>
                </a:solidFill>
                <a:latin typeface="+mj-ea"/>
                <a:ea typeface="+mj-ea"/>
              </a:rPr>
              <a:t>製造</a:t>
            </a:r>
            <a:endParaRPr lang="en-US" altLang="zh-TW" b="1" dirty="0">
              <a:solidFill>
                <a:schemeClr val="tx1"/>
              </a:solidFill>
              <a:latin typeface="+mj-ea"/>
              <a:ea typeface="+mj-ea"/>
            </a:endParaRPr>
          </a:p>
          <a:p>
            <a:pPr algn="ctr" fontAlgn="base">
              <a:spcBef>
                <a:spcPct val="0"/>
              </a:spcBef>
              <a:spcAft>
                <a:spcPct val="0"/>
              </a:spcAft>
            </a:pPr>
            <a:r>
              <a:rPr lang="zh-TW" altLang="en-US" b="1" dirty="0">
                <a:solidFill>
                  <a:schemeClr val="tx1"/>
                </a:solidFill>
                <a:latin typeface="+mj-ea"/>
                <a:ea typeface="+mj-ea"/>
              </a:rPr>
              <a:t>供應</a:t>
            </a:r>
            <a:r>
              <a:rPr kumimoji="1" lang="zh-TW" altLang="en-US" b="1" dirty="0">
                <a:solidFill>
                  <a:schemeClr val="tx1"/>
                </a:solidFill>
                <a:latin typeface="+mj-ea"/>
                <a:ea typeface="+mj-ea"/>
              </a:rPr>
              <a:t>商</a:t>
            </a:r>
            <a:endParaRPr lang="zh-TW" altLang="en-US" b="1" dirty="0">
              <a:solidFill>
                <a:schemeClr val="tx1"/>
              </a:solidFill>
              <a:latin typeface="+mj-ea"/>
              <a:ea typeface="+mj-ea"/>
            </a:endParaRPr>
          </a:p>
        </p:txBody>
      </p:sp>
      <p:sp>
        <p:nvSpPr>
          <p:cNvPr id="37" name="矩形: 圓角 85">
            <a:extLst>
              <a:ext uri="{FF2B5EF4-FFF2-40B4-BE49-F238E27FC236}">
                <a16:creationId xmlns:a16="http://schemas.microsoft.com/office/drawing/2014/main" id="{4FC45492-B5C0-472B-B13D-D38DB76D86F2}"/>
              </a:ext>
            </a:extLst>
          </p:cNvPr>
          <p:cNvSpPr/>
          <p:nvPr/>
        </p:nvSpPr>
        <p:spPr bwMode="auto">
          <a:xfrm>
            <a:off x="5355066" y="4095477"/>
            <a:ext cx="1480892" cy="668227"/>
          </a:xfrm>
          <a:prstGeom prst="roundRect">
            <a:avLst/>
          </a:prstGeom>
          <a:ln>
            <a:noFill/>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lgn="ctr" eaLnBrk="1" hangingPunct="1"/>
            <a:r>
              <a:rPr lang="zh-TW" altLang="en-US" sz="1600" b="1" dirty="0">
                <a:solidFill>
                  <a:srgbClr val="0000FF"/>
                </a:solidFill>
                <a:latin typeface="+mj-ea"/>
                <a:ea typeface="+mj-ea"/>
              </a:rPr>
              <a:t>中介資料交換與加值系統</a:t>
            </a:r>
          </a:p>
        </p:txBody>
      </p:sp>
      <p:sp>
        <p:nvSpPr>
          <p:cNvPr id="38" name="圓角矩形 88">
            <a:extLst>
              <a:ext uri="{FF2B5EF4-FFF2-40B4-BE49-F238E27FC236}">
                <a16:creationId xmlns:a16="http://schemas.microsoft.com/office/drawing/2014/main" id="{96D9B1A1-B85E-4716-A6D9-4368B1297FB2}"/>
              </a:ext>
            </a:extLst>
          </p:cNvPr>
          <p:cNvSpPr/>
          <p:nvPr/>
        </p:nvSpPr>
        <p:spPr bwMode="auto">
          <a:xfrm>
            <a:off x="8962276" y="3420792"/>
            <a:ext cx="760735" cy="304162"/>
          </a:xfrm>
          <a:prstGeom prst="roundRect">
            <a:avLst/>
          </a:prstGeom>
          <a:ln>
            <a:noFill/>
            <a:headEnd type="none" w="med" len="med"/>
            <a:tailEnd type="none" w="med" len="med"/>
          </a:ln>
          <a:extLst/>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algn="ctr">
              <a:lnSpc>
                <a:spcPts val="1600"/>
              </a:lnSpc>
            </a:pPr>
            <a:r>
              <a:rPr lang="zh-TW" altLang="en-US" sz="1600" b="1" dirty="0">
                <a:solidFill>
                  <a:schemeClr val="tx1"/>
                </a:solidFill>
                <a:latin typeface="+mj-ea"/>
                <a:ea typeface="+mj-ea"/>
              </a:rPr>
              <a:t>產線</a:t>
            </a:r>
          </a:p>
        </p:txBody>
      </p:sp>
      <p:cxnSp>
        <p:nvCxnSpPr>
          <p:cNvPr id="39" name="肘形接點 95">
            <a:extLst>
              <a:ext uri="{FF2B5EF4-FFF2-40B4-BE49-F238E27FC236}">
                <a16:creationId xmlns:a16="http://schemas.microsoft.com/office/drawing/2014/main" id="{06828535-80B1-4F4C-9410-41589A565C6F}"/>
              </a:ext>
            </a:extLst>
          </p:cNvPr>
          <p:cNvCxnSpPr>
            <a:cxnSpLocks/>
            <a:stCxn id="36" idx="3"/>
            <a:endCxn id="35" idx="1"/>
          </p:cNvCxnSpPr>
          <p:nvPr/>
        </p:nvCxnSpPr>
        <p:spPr bwMode="auto">
          <a:xfrm flipV="1">
            <a:off x="3410036" y="3734313"/>
            <a:ext cx="823721" cy="463658"/>
          </a:xfrm>
          <a:prstGeom prst="bentConnector3">
            <a:avLst/>
          </a:prstGeom>
          <a:solidFill>
            <a:schemeClr val="accent1"/>
          </a:solidFill>
          <a:ln w="19050" cap="flat" cmpd="sng" algn="ctr">
            <a:solidFill>
              <a:srgbClr val="00B050"/>
            </a:solidFill>
            <a:prstDash val="sysDash"/>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文字方塊 39">
            <a:extLst>
              <a:ext uri="{FF2B5EF4-FFF2-40B4-BE49-F238E27FC236}">
                <a16:creationId xmlns:a16="http://schemas.microsoft.com/office/drawing/2014/main" id="{7964094C-578D-4C0A-8742-DFA883C09AC8}"/>
              </a:ext>
            </a:extLst>
          </p:cNvPr>
          <p:cNvSpPr txBox="1"/>
          <p:nvPr/>
        </p:nvSpPr>
        <p:spPr>
          <a:xfrm>
            <a:off x="3361804" y="3729111"/>
            <a:ext cx="814557" cy="461665"/>
          </a:xfrm>
          <a:prstGeom prst="rect">
            <a:avLst/>
          </a:prstGeom>
          <a:noFill/>
        </p:spPr>
        <p:txBody>
          <a:bodyPr wrap="square" rtlCol="0">
            <a:spAutoFit/>
          </a:bodyPr>
          <a:lstStyle>
            <a:defPPr>
              <a:defRPr lang="zh-TW"/>
            </a:defPPr>
            <a:lvl1pPr>
              <a:defRPr sz="1200" b="0">
                <a:latin typeface="+mj-ea"/>
                <a:ea typeface="+mj-ea"/>
              </a:defRPr>
            </a:lvl1pPr>
          </a:lstStyle>
          <a:p>
            <a:r>
              <a:rPr lang="zh-TW" altLang="en-US" dirty="0"/>
              <a:t>出貨資訊</a:t>
            </a:r>
            <a:endParaRPr lang="en-US" altLang="zh-TW" dirty="0"/>
          </a:p>
          <a:p>
            <a:r>
              <a:rPr lang="zh-TW" altLang="en-US" dirty="0"/>
              <a:t>出貨確認</a:t>
            </a:r>
          </a:p>
        </p:txBody>
      </p:sp>
      <p:cxnSp>
        <p:nvCxnSpPr>
          <p:cNvPr id="41" name="肘形接點 98">
            <a:extLst>
              <a:ext uri="{FF2B5EF4-FFF2-40B4-BE49-F238E27FC236}">
                <a16:creationId xmlns:a16="http://schemas.microsoft.com/office/drawing/2014/main" id="{77EC3C6B-B963-471F-ADF1-CCC4DAAC1B7E}"/>
              </a:ext>
            </a:extLst>
          </p:cNvPr>
          <p:cNvCxnSpPr>
            <a:cxnSpLocks/>
            <a:stCxn id="35" idx="3"/>
            <a:endCxn id="37" idx="0"/>
          </p:cNvCxnSpPr>
          <p:nvPr/>
        </p:nvCxnSpPr>
        <p:spPr bwMode="auto">
          <a:xfrm>
            <a:off x="5250120" y="3734314"/>
            <a:ext cx="845393" cy="361163"/>
          </a:xfrm>
          <a:prstGeom prst="bentConnector2">
            <a:avLst/>
          </a:prstGeom>
          <a:solidFill>
            <a:schemeClr val="accent1"/>
          </a:solidFill>
          <a:ln w="19050" cap="flat" cmpd="sng" algn="ctr">
            <a:solidFill>
              <a:srgbClr val="00B050"/>
            </a:solidFill>
            <a:prstDash val="sysDash"/>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文字方塊 41">
            <a:extLst>
              <a:ext uri="{FF2B5EF4-FFF2-40B4-BE49-F238E27FC236}">
                <a16:creationId xmlns:a16="http://schemas.microsoft.com/office/drawing/2014/main" id="{CAFF9B48-10D6-4EFB-ABEB-5FCA4EBD1463}"/>
              </a:ext>
            </a:extLst>
          </p:cNvPr>
          <p:cNvSpPr txBox="1"/>
          <p:nvPr/>
        </p:nvSpPr>
        <p:spPr>
          <a:xfrm>
            <a:off x="5335072" y="3274539"/>
            <a:ext cx="814557" cy="830997"/>
          </a:xfrm>
          <a:prstGeom prst="rect">
            <a:avLst/>
          </a:prstGeom>
          <a:noFill/>
        </p:spPr>
        <p:txBody>
          <a:bodyPr wrap="square" rtlCol="0">
            <a:spAutoFit/>
          </a:bodyPr>
          <a:lstStyle>
            <a:defPPr>
              <a:defRPr lang="zh-TW"/>
            </a:defPPr>
            <a:lvl1pPr>
              <a:defRPr sz="1200" b="0">
                <a:latin typeface="+mj-ea"/>
                <a:ea typeface="+mj-ea"/>
              </a:defRPr>
            </a:lvl1pPr>
          </a:lstStyle>
          <a:p>
            <a:r>
              <a:rPr lang="zh-TW" altLang="en-US" dirty="0"/>
              <a:t>出貨資訊物料編號</a:t>
            </a:r>
            <a:endParaRPr lang="en-US" altLang="zh-TW" dirty="0"/>
          </a:p>
          <a:p>
            <a:r>
              <a:rPr lang="zh-TW" altLang="en-US" dirty="0"/>
              <a:t>出貨確認</a:t>
            </a:r>
            <a:endParaRPr lang="en-US" altLang="zh-TW" dirty="0"/>
          </a:p>
          <a:p>
            <a:r>
              <a:rPr lang="en-US" altLang="zh-TW" dirty="0"/>
              <a:t>……..</a:t>
            </a:r>
            <a:endParaRPr lang="zh-TW" altLang="en-US" dirty="0"/>
          </a:p>
        </p:txBody>
      </p:sp>
      <p:cxnSp>
        <p:nvCxnSpPr>
          <p:cNvPr id="43" name="直線接點 42">
            <a:extLst>
              <a:ext uri="{FF2B5EF4-FFF2-40B4-BE49-F238E27FC236}">
                <a16:creationId xmlns:a16="http://schemas.microsoft.com/office/drawing/2014/main" id="{995C9924-899B-4B73-950D-ACB75A8FEC26}"/>
              </a:ext>
            </a:extLst>
          </p:cNvPr>
          <p:cNvCxnSpPr>
            <a:cxnSpLocks/>
            <a:stCxn id="37" idx="3"/>
            <a:endCxn id="34" idx="1"/>
          </p:cNvCxnSpPr>
          <p:nvPr/>
        </p:nvCxnSpPr>
        <p:spPr bwMode="auto">
          <a:xfrm>
            <a:off x="6835958" y="4429591"/>
            <a:ext cx="893810" cy="7365"/>
          </a:xfrm>
          <a:prstGeom prst="line">
            <a:avLst/>
          </a:prstGeom>
          <a:solidFill>
            <a:schemeClr val="accent1"/>
          </a:solidFill>
          <a:ln w="19050" cap="flat" cmpd="sng" algn="ctr">
            <a:solidFill>
              <a:srgbClr val="00B050"/>
            </a:solidFill>
            <a:prstDash val="lgDash"/>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 name="文字方塊 43">
            <a:extLst>
              <a:ext uri="{FF2B5EF4-FFF2-40B4-BE49-F238E27FC236}">
                <a16:creationId xmlns:a16="http://schemas.microsoft.com/office/drawing/2014/main" id="{CF27609C-93AF-490D-811A-DC2A55AB1CEB}"/>
              </a:ext>
            </a:extLst>
          </p:cNvPr>
          <p:cNvSpPr txBox="1"/>
          <p:nvPr/>
        </p:nvSpPr>
        <p:spPr>
          <a:xfrm>
            <a:off x="6852783" y="4440095"/>
            <a:ext cx="855306" cy="276999"/>
          </a:xfrm>
          <a:prstGeom prst="rect">
            <a:avLst/>
          </a:prstGeom>
          <a:noFill/>
        </p:spPr>
        <p:txBody>
          <a:bodyPr wrap="square">
            <a:spAutoFit/>
          </a:bodyPr>
          <a:lstStyle/>
          <a:p>
            <a:pPr algn="ctr"/>
            <a:r>
              <a:rPr lang="zh-TW" altLang="en-US" sz="1200" dirty="0">
                <a:solidFill>
                  <a:schemeClr val="accent1">
                    <a:lumMod val="75000"/>
                  </a:schemeClr>
                </a:solidFill>
                <a:latin typeface="+mj-ea"/>
                <a:ea typeface="+mj-ea"/>
              </a:rPr>
              <a:t>核銷清表</a:t>
            </a:r>
            <a:endParaRPr lang="zh-TW" altLang="en-US" sz="1200" dirty="0">
              <a:latin typeface="+mj-ea"/>
              <a:ea typeface="+mj-ea"/>
            </a:endParaRPr>
          </a:p>
        </p:txBody>
      </p:sp>
      <p:sp>
        <p:nvSpPr>
          <p:cNvPr id="45" name="文字方塊 44">
            <a:extLst>
              <a:ext uri="{FF2B5EF4-FFF2-40B4-BE49-F238E27FC236}">
                <a16:creationId xmlns:a16="http://schemas.microsoft.com/office/drawing/2014/main" id="{A16DC496-2064-43D9-992C-AF2214023152}"/>
              </a:ext>
            </a:extLst>
          </p:cNvPr>
          <p:cNvSpPr txBox="1"/>
          <p:nvPr/>
        </p:nvSpPr>
        <p:spPr>
          <a:xfrm>
            <a:off x="6895546" y="3794909"/>
            <a:ext cx="814557" cy="646331"/>
          </a:xfrm>
          <a:prstGeom prst="rect">
            <a:avLst/>
          </a:prstGeom>
          <a:noFill/>
        </p:spPr>
        <p:txBody>
          <a:bodyPr wrap="square" rtlCol="0">
            <a:spAutoFit/>
          </a:bodyPr>
          <a:lstStyle>
            <a:defPPr>
              <a:defRPr lang="zh-TW"/>
            </a:defPPr>
            <a:lvl1pPr>
              <a:defRPr sz="1200" b="0">
                <a:latin typeface="+mj-ea"/>
                <a:ea typeface="+mj-ea"/>
              </a:defRPr>
            </a:lvl1pPr>
          </a:lstStyle>
          <a:p>
            <a:r>
              <a:rPr lang="zh-TW" altLang="en-US" dirty="0"/>
              <a:t>庫存資訊裝箱單</a:t>
            </a:r>
            <a:endParaRPr lang="en-US" altLang="zh-TW" dirty="0"/>
          </a:p>
          <a:p>
            <a:r>
              <a:rPr lang="zh-TW" altLang="en-US" dirty="0"/>
              <a:t>提單 </a:t>
            </a:r>
            <a:r>
              <a:rPr lang="en-US" altLang="zh-TW" dirty="0"/>
              <a:t>….</a:t>
            </a:r>
            <a:endParaRPr lang="zh-TW" altLang="en-US" dirty="0"/>
          </a:p>
        </p:txBody>
      </p:sp>
      <p:sp>
        <p:nvSpPr>
          <p:cNvPr id="46" name="圓角矩形 110">
            <a:extLst>
              <a:ext uri="{FF2B5EF4-FFF2-40B4-BE49-F238E27FC236}">
                <a16:creationId xmlns:a16="http://schemas.microsoft.com/office/drawing/2014/main" id="{276B313A-9041-4D43-9D34-ADFC3754089A}"/>
              </a:ext>
            </a:extLst>
          </p:cNvPr>
          <p:cNvSpPr/>
          <p:nvPr/>
        </p:nvSpPr>
        <p:spPr bwMode="auto">
          <a:xfrm>
            <a:off x="9399292" y="4123741"/>
            <a:ext cx="1060452" cy="304162"/>
          </a:xfrm>
          <a:prstGeom prst="roundRect">
            <a:avLst/>
          </a:prstGeom>
          <a:ln>
            <a:noFill/>
            <a:headEnd type="none" w="med" len="med"/>
            <a:tailEnd type="none" w="med" len="med"/>
          </a:ln>
          <a:extLst/>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algn="ctr">
              <a:lnSpc>
                <a:spcPts val="1600"/>
              </a:lnSpc>
            </a:pPr>
            <a:r>
              <a:rPr lang="zh-TW" altLang="en-US" sz="1600" b="1" dirty="0">
                <a:solidFill>
                  <a:schemeClr val="tx1"/>
                </a:solidFill>
                <a:latin typeface="+mj-ea"/>
                <a:ea typeface="+mj-ea"/>
              </a:rPr>
              <a:t>海外客戶</a:t>
            </a:r>
          </a:p>
        </p:txBody>
      </p:sp>
      <p:sp>
        <p:nvSpPr>
          <p:cNvPr id="47" name="圓角矩形 111">
            <a:extLst>
              <a:ext uri="{FF2B5EF4-FFF2-40B4-BE49-F238E27FC236}">
                <a16:creationId xmlns:a16="http://schemas.microsoft.com/office/drawing/2014/main" id="{35D5E84A-2EEB-4E29-A6B0-C01BEE896763}"/>
              </a:ext>
            </a:extLst>
          </p:cNvPr>
          <p:cNvSpPr/>
          <p:nvPr/>
        </p:nvSpPr>
        <p:spPr bwMode="auto">
          <a:xfrm>
            <a:off x="9399292" y="4713311"/>
            <a:ext cx="1060452" cy="304162"/>
          </a:xfrm>
          <a:prstGeom prst="roundRect">
            <a:avLst/>
          </a:prstGeom>
          <a:ln>
            <a:noFill/>
            <a:headEnd type="none" w="med" len="med"/>
            <a:tailEnd type="none" w="med" len="med"/>
          </a:ln>
          <a:extLst/>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algn="ctr">
              <a:lnSpc>
                <a:spcPts val="1600"/>
              </a:lnSpc>
            </a:pPr>
            <a:r>
              <a:rPr lang="zh-TW" altLang="en-US" sz="1600" b="1" dirty="0">
                <a:solidFill>
                  <a:schemeClr val="tx1"/>
                </a:solidFill>
                <a:latin typeface="+mj-ea"/>
                <a:ea typeface="+mj-ea"/>
              </a:rPr>
              <a:t>海外客戶</a:t>
            </a:r>
          </a:p>
        </p:txBody>
      </p:sp>
      <p:sp>
        <p:nvSpPr>
          <p:cNvPr id="48" name="文字方塊 47">
            <a:extLst>
              <a:ext uri="{FF2B5EF4-FFF2-40B4-BE49-F238E27FC236}">
                <a16:creationId xmlns:a16="http://schemas.microsoft.com/office/drawing/2014/main" id="{B2D46D7B-CCE9-42A1-8965-5DAD564D62A0}"/>
              </a:ext>
            </a:extLst>
          </p:cNvPr>
          <p:cNvSpPr txBox="1"/>
          <p:nvPr/>
        </p:nvSpPr>
        <p:spPr>
          <a:xfrm>
            <a:off x="9473144" y="4390109"/>
            <a:ext cx="971947" cy="276999"/>
          </a:xfrm>
          <a:prstGeom prst="rect">
            <a:avLst/>
          </a:prstGeom>
          <a:noFill/>
        </p:spPr>
        <p:txBody>
          <a:bodyPr wrap="square" rtlCol="0">
            <a:spAutoFit/>
          </a:bodyPr>
          <a:lstStyle/>
          <a:p>
            <a:r>
              <a:rPr lang="zh-TW" altLang="en-US" sz="1200" dirty="0">
                <a:latin typeface="+mj-ea"/>
                <a:ea typeface="+mj-ea"/>
              </a:rPr>
              <a:t>韓國、日本</a:t>
            </a:r>
          </a:p>
        </p:txBody>
      </p:sp>
      <p:sp>
        <p:nvSpPr>
          <p:cNvPr id="49" name="文字方塊 48">
            <a:extLst>
              <a:ext uri="{FF2B5EF4-FFF2-40B4-BE49-F238E27FC236}">
                <a16:creationId xmlns:a16="http://schemas.microsoft.com/office/drawing/2014/main" id="{B45F975F-373F-4939-97D7-8252DA1EE5EC}"/>
              </a:ext>
            </a:extLst>
          </p:cNvPr>
          <p:cNvSpPr txBox="1"/>
          <p:nvPr/>
        </p:nvSpPr>
        <p:spPr>
          <a:xfrm>
            <a:off x="9367639" y="4988206"/>
            <a:ext cx="1192964" cy="276999"/>
          </a:xfrm>
          <a:prstGeom prst="rect">
            <a:avLst/>
          </a:prstGeom>
          <a:noFill/>
        </p:spPr>
        <p:txBody>
          <a:bodyPr wrap="square" rtlCol="0">
            <a:spAutoFit/>
          </a:bodyPr>
          <a:lstStyle/>
          <a:p>
            <a:r>
              <a:rPr lang="zh-TW" altLang="en-US" sz="1200" dirty="0">
                <a:latin typeface="+mj-ea"/>
                <a:ea typeface="+mj-ea"/>
              </a:rPr>
              <a:t>澳洲、紐西蘭</a:t>
            </a:r>
          </a:p>
        </p:txBody>
      </p:sp>
      <p:cxnSp>
        <p:nvCxnSpPr>
          <p:cNvPr id="50" name="直線單箭頭接點 49">
            <a:extLst>
              <a:ext uri="{FF2B5EF4-FFF2-40B4-BE49-F238E27FC236}">
                <a16:creationId xmlns:a16="http://schemas.microsoft.com/office/drawing/2014/main" id="{BDC85FDC-CEB4-4923-8C85-44B47C933732}"/>
              </a:ext>
            </a:extLst>
          </p:cNvPr>
          <p:cNvCxnSpPr>
            <a:cxnSpLocks/>
            <a:stCxn id="34" idx="3"/>
            <a:endCxn id="38" idx="1"/>
          </p:cNvCxnSpPr>
          <p:nvPr/>
        </p:nvCxnSpPr>
        <p:spPr bwMode="auto">
          <a:xfrm flipV="1">
            <a:off x="8697923" y="3572873"/>
            <a:ext cx="264352" cy="864082"/>
          </a:xfrm>
          <a:prstGeom prst="straightConnector1">
            <a:avLst/>
          </a:prstGeom>
          <a:solidFill>
            <a:schemeClr val="accent1"/>
          </a:solidFill>
          <a:ln w="12700" cap="flat" cmpd="sng" algn="ctr">
            <a:solidFill>
              <a:srgbClr val="000099"/>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直線單箭頭接點 50">
            <a:extLst>
              <a:ext uri="{FF2B5EF4-FFF2-40B4-BE49-F238E27FC236}">
                <a16:creationId xmlns:a16="http://schemas.microsoft.com/office/drawing/2014/main" id="{ABEB80A7-3AD7-4334-9626-40C702C2D806}"/>
              </a:ext>
            </a:extLst>
          </p:cNvPr>
          <p:cNvCxnSpPr>
            <a:cxnSpLocks/>
            <a:stCxn id="34" idx="3"/>
            <a:endCxn id="46" idx="1"/>
          </p:cNvCxnSpPr>
          <p:nvPr/>
        </p:nvCxnSpPr>
        <p:spPr bwMode="auto">
          <a:xfrm flipV="1">
            <a:off x="8697924" y="4275823"/>
            <a:ext cx="701369" cy="161133"/>
          </a:xfrm>
          <a:prstGeom prst="straightConnector1">
            <a:avLst/>
          </a:prstGeom>
          <a:solidFill>
            <a:schemeClr val="accent1"/>
          </a:solidFill>
          <a:ln w="12700" cap="flat" cmpd="sng" algn="ctr">
            <a:solidFill>
              <a:srgbClr val="000099"/>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直線單箭頭接點 51">
            <a:extLst>
              <a:ext uri="{FF2B5EF4-FFF2-40B4-BE49-F238E27FC236}">
                <a16:creationId xmlns:a16="http://schemas.microsoft.com/office/drawing/2014/main" id="{62644D8F-F264-4BBD-9695-C7ECD2158651}"/>
              </a:ext>
            </a:extLst>
          </p:cNvPr>
          <p:cNvCxnSpPr>
            <a:cxnSpLocks/>
            <a:stCxn id="34" idx="3"/>
            <a:endCxn id="47" idx="1"/>
          </p:cNvCxnSpPr>
          <p:nvPr/>
        </p:nvCxnSpPr>
        <p:spPr bwMode="auto">
          <a:xfrm>
            <a:off x="8697924" y="4436956"/>
            <a:ext cx="701369" cy="428437"/>
          </a:xfrm>
          <a:prstGeom prst="straightConnector1">
            <a:avLst/>
          </a:prstGeom>
          <a:solidFill>
            <a:schemeClr val="accent1"/>
          </a:solidFill>
          <a:ln w="12700" cap="flat" cmpd="sng" algn="ctr">
            <a:solidFill>
              <a:srgbClr val="000099"/>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直線接點 52">
            <a:extLst>
              <a:ext uri="{FF2B5EF4-FFF2-40B4-BE49-F238E27FC236}">
                <a16:creationId xmlns:a16="http://schemas.microsoft.com/office/drawing/2014/main" id="{4C2DCE3D-5A8B-4A3B-A037-06C969A488E1}"/>
              </a:ext>
            </a:extLst>
          </p:cNvPr>
          <p:cNvCxnSpPr/>
          <p:nvPr/>
        </p:nvCxnSpPr>
        <p:spPr bwMode="auto">
          <a:xfrm flipV="1">
            <a:off x="1891625" y="4542148"/>
            <a:ext cx="394091" cy="8719"/>
          </a:xfrm>
          <a:prstGeom prst="line">
            <a:avLst/>
          </a:prstGeom>
          <a:solidFill>
            <a:schemeClr val="accent1"/>
          </a:solidFill>
          <a:ln w="19050" cap="flat" cmpd="sng" algn="ctr">
            <a:solidFill>
              <a:srgbClr val="000099"/>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4" name="文字方塊 53">
            <a:extLst>
              <a:ext uri="{FF2B5EF4-FFF2-40B4-BE49-F238E27FC236}">
                <a16:creationId xmlns:a16="http://schemas.microsoft.com/office/drawing/2014/main" id="{74886DCD-FB76-4A67-9117-564A3CBC4039}"/>
              </a:ext>
            </a:extLst>
          </p:cNvPr>
          <p:cNvSpPr txBox="1"/>
          <p:nvPr/>
        </p:nvSpPr>
        <p:spPr>
          <a:xfrm>
            <a:off x="1813337" y="4561930"/>
            <a:ext cx="523551" cy="276999"/>
          </a:xfrm>
          <a:prstGeom prst="rect">
            <a:avLst/>
          </a:prstGeom>
          <a:noFill/>
        </p:spPr>
        <p:txBody>
          <a:bodyPr wrap="square" rtlCol="0">
            <a:spAutoFit/>
          </a:bodyPr>
          <a:lstStyle>
            <a:defPPr>
              <a:defRPr lang="zh-TW"/>
            </a:defPPr>
            <a:lvl1pPr>
              <a:defRPr sz="1200" b="0">
                <a:latin typeface="+mj-ea"/>
                <a:ea typeface="+mj-ea"/>
              </a:defRPr>
            </a:lvl1pPr>
          </a:lstStyle>
          <a:p>
            <a:r>
              <a:rPr lang="zh-TW" altLang="en-US" dirty="0"/>
              <a:t>物流</a:t>
            </a:r>
          </a:p>
        </p:txBody>
      </p:sp>
      <p:cxnSp>
        <p:nvCxnSpPr>
          <p:cNvPr id="55" name="直線接點 54">
            <a:extLst>
              <a:ext uri="{FF2B5EF4-FFF2-40B4-BE49-F238E27FC236}">
                <a16:creationId xmlns:a16="http://schemas.microsoft.com/office/drawing/2014/main" id="{2CCC0F63-550D-407A-9C9B-8C0CB81A6E91}"/>
              </a:ext>
            </a:extLst>
          </p:cNvPr>
          <p:cNvCxnSpPr/>
          <p:nvPr/>
        </p:nvCxnSpPr>
        <p:spPr bwMode="auto">
          <a:xfrm>
            <a:off x="1835150" y="4895008"/>
            <a:ext cx="497131" cy="0"/>
          </a:xfrm>
          <a:prstGeom prst="line">
            <a:avLst/>
          </a:prstGeom>
          <a:solidFill>
            <a:schemeClr val="accent1"/>
          </a:solidFill>
          <a:ln w="19050" cap="flat" cmpd="sng" algn="ctr">
            <a:solidFill>
              <a:srgbClr val="00B050"/>
            </a:solidFill>
            <a:prstDash val="sysDash"/>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6" name="文字方塊 55">
            <a:extLst>
              <a:ext uri="{FF2B5EF4-FFF2-40B4-BE49-F238E27FC236}">
                <a16:creationId xmlns:a16="http://schemas.microsoft.com/office/drawing/2014/main" id="{BCF8CD60-E64C-46A5-9685-9811BECCC039}"/>
              </a:ext>
            </a:extLst>
          </p:cNvPr>
          <p:cNvSpPr txBox="1"/>
          <p:nvPr/>
        </p:nvSpPr>
        <p:spPr>
          <a:xfrm>
            <a:off x="1770417" y="4922946"/>
            <a:ext cx="1194083" cy="446276"/>
          </a:xfrm>
          <a:prstGeom prst="rect">
            <a:avLst/>
          </a:prstGeom>
          <a:noFill/>
        </p:spPr>
        <p:txBody>
          <a:bodyPr wrap="square" rtlCol="0">
            <a:spAutoFit/>
          </a:bodyPr>
          <a:lstStyle>
            <a:defPPr>
              <a:defRPr lang="zh-TW"/>
            </a:defPPr>
            <a:lvl1pPr>
              <a:defRPr sz="1200" b="0">
                <a:latin typeface="+mj-ea"/>
                <a:ea typeface="+mj-ea"/>
              </a:defRPr>
            </a:lvl1pPr>
          </a:lstStyle>
          <a:p>
            <a:r>
              <a:rPr lang="zh-TW" altLang="en-US" dirty="0"/>
              <a:t>資訊流</a:t>
            </a:r>
            <a:r>
              <a:rPr lang="en-US" altLang="zh-TW" sz="1100" dirty="0"/>
              <a:t>(</a:t>
            </a:r>
            <a:r>
              <a:rPr lang="zh-TW" altLang="en-US" sz="1100" dirty="0"/>
              <a:t>第</a:t>
            </a:r>
            <a:r>
              <a:rPr lang="en-US" altLang="zh-TW" sz="1100" dirty="0"/>
              <a:t>1</a:t>
            </a:r>
            <a:r>
              <a:rPr lang="zh-TW" altLang="en-US" sz="1100" dirty="0"/>
              <a:t>階段</a:t>
            </a:r>
            <a:r>
              <a:rPr lang="en-US" altLang="zh-TW" sz="1100" dirty="0"/>
              <a:t>)</a:t>
            </a:r>
            <a:endParaRPr lang="zh-TW" altLang="en-US" dirty="0"/>
          </a:p>
        </p:txBody>
      </p:sp>
      <p:sp>
        <p:nvSpPr>
          <p:cNvPr id="57" name="矩形 56">
            <a:extLst>
              <a:ext uri="{FF2B5EF4-FFF2-40B4-BE49-F238E27FC236}">
                <a16:creationId xmlns:a16="http://schemas.microsoft.com/office/drawing/2014/main" id="{3CB7B505-F336-4CCD-91C1-30FAB5D45A5A}"/>
              </a:ext>
            </a:extLst>
          </p:cNvPr>
          <p:cNvSpPr/>
          <p:nvPr/>
        </p:nvSpPr>
        <p:spPr>
          <a:xfrm>
            <a:off x="5287279" y="4758770"/>
            <a:ext cx="1620957" cy="307777"/>
          </a:xfrm>
          <a:prstGeom prst="rect">
            <a:avLst/>
          </a:prstGeom>
        </p:spPr>
        <p:txBody>
          <a:bodyPr wrap="none">
            <a:spAutoFit/>
          </a:bodyPr>
          <a:lstStyle/>
          <a:p>
            <a:r>
              <a:rPr kumimoji="0" lang="zh-TW" altLang="en-US" sz="1400" b="1" dirty="0">
                <a:solidFill>
                  <a:srgbClr val="00B050"/>
                </a:solidFill>
                <a:latin typeface="+mj-ea"/>
                <a:ea typeface="+mj-ea"/>
              </a:rPr>
              <a:t>多元資訊匯流模組</a:t>
            </a:r>
            <a:endParaRPr lang="zh-TW" altLang="en-US" sz="1400" b="1" dirty="0">
              <a:solidFill>
                <a:srgbClr val="00B050"/>
              </a:solidFill>
              <a:latin typeface="+mj-ea"/>
              <a:ea typeface="+mj-ea"/>
            </a:endParaRPr>
          </a:p>
        </p:txBody>
      </p:sp>
      <p:sp>
        <p:nvSpPr>
          <p:cNvPr id="58" name="五邊形 4">
            <a:extLst>
              <a:ext uri="{FF2B5EF4-FFF2-40B4-BE49-F238E27FC236}">
                <a16:creationId xmlns:a16="http://schemas.microsoft.com/office/drawing/2014/main" id="{0CFA0BAF-D0A9-4EFD-A4A0-7B63BDF78880}"/>
              </a:ext>
            </a:extLst>
          </p:cNvPr>
          <p:cNvSpPr/>
          <p:nvPr/>
        </p:nvSpPr>
        <p:spPr bwMode="auto">
          <a:xfrm>
            <a:off x="1105873" y="3249946"/>
            <a:ext cx="1800000" cy="432048"/>
          </a:xfrm>
          <a:prstGeom prst="homePlate">
            <a:avLst/>
          </a:prstGeom>
          <a:solidFill>
            <a:srgbClr val="0070C0"/>
          </a:solidFill>
          <a:ln>
            <a:headEnd type="none" w="med" len="med"/>
            <a:tailEnd type="none" w="med" len="med"/>
          </a:ln>
          <a:extLst/>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algn="ctr" eaLnBrk="1" hangingPunct="1">
              <a:lnSpc>
                <a:spcPts val="2600"/>
              </a:lnSpc>
            </a:pPr>
            <a:r>
              <a:rPr lang="zh-TW" altLang="en-US" b="1" dirty="0">
                <a:solidFill>
                  <a:schemeClr val="bg1"/>
                </a:solidFill>
                <a:latin typeface="+mj-ea"/>
                <a:ea typeface="+mj-ea"/>
              </a:rPr>
              <a:t>資訊整合模式</a:t>
            </a:r>
          </a:p>
        </p:txBody>
      </p:sp>
      <p:cxnSp>
        <p:nvCxnSpPr>
          <p:cNvPr id="59" name="直線單箭頭接點 58">
            <a:extLst>
              <a:ext uri="{FF2B5EF4-FFF2-40B4-BE49-F238E27FC236}">
                <a16:creationId xmlns:a16="http://schemas.microsoft.com/office/drawing/2014/main" id="{ED87F3B4-D9BA-401A-AD4E-D48DB4C9F075}"/>
              </a:ext>
            </a:extLst>
          </p:cNvPr>
          <p:cNvCxnSpPr>
            <a:cxnSpLocks/>
            <a:stCxn id="11" idx="3"/>
            <a:endCxn id="10" idx="1"/>
          </p:cNvCxnSpPr>
          <p:nvPr/>
        </p:nvCxnSpPr>
        <p:spPr>
          <a:xfrm flipV="1">
            <a:off x="5618484" y="2050548"/>
            <a:ext cx="1264586" cy="7721"/>
          </a:xfrm>
          <a:prstGeom prst="straightConnector1">
            <a:avLst/>
          </a:prstGeom>
          <a:solidFill>
            <a:schemeClr val="accent1"/>
          </a:solidFill>
          <a:ln w="19050" cap="flat" cmpd="sng" algn="ctr">
            <a:solidFill>
              <a:srgbClr val="00B050"/>
            </a:solidFill>
            <a:prstDash val="sysDash"/>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直線單箭頭接點 59">
            <a:extLst>
              <a:ext uri="{FF2B5EF4-FFF2-40B4-BE49-F238E27FC236}">
                <a16:creationId xmlns:a16="http://schemas.microsoft.com/office/drawing/2014/main" id="{69FC1B45-6AA8-41E2-A9F2-41E3AC9C494B}"/>
              </a:ext>
            </a:extLst>
          </p:cNvPr>
          <p:cNvCxnSpPr>
            <a:cxnSpLocks/>
            <a:stCxn id="12" idx="3"/>
            <a:endCxn id="11" idx="1"/>
          </p:cNvCxnSpPr>
          <p:nvPr/>
        </p:nvCxnSpPr>
        <p:spPr>
          <a:xfrm>
            <a:off x="3458487" y="2053780"/>
            <a:ext cx="1195781" cy="4489"/>
          </a:xfrm>
          <a:prstGeom prst="straightConnector1">
            <a:avLst/>
          </a:prstGeom>
          <a:solidFill>
            <a:schemeClr val="accent1"/>
          </a:solidFill>
          <a:ln w="19050" cap="flat" cmpd="sng" algn="ctr">
            <a:solidFill>
              <a:srgbClr val="00B050"/>
            </a:solidFill>
            <a:prstDash val="sysDash"/>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文字方塊 60">
            <a:extLst>
              <a:ext uri="{FF2B5EF4-FFF2-40B4-BE49-F238E27FC236}">
                <a16:creationId xmlns:a16="http://schemas.microsoft.com/office/drawing/2014/main" id="{B8AF5FD7-A6D8-4AF7-81E1-0E3A211ADD8B}"/>
              </a:ext>
            </a:extLst>
          </p:cNvPr>
          <p:cNvSpPr txBox="1"/>
          <p:nvPr/>
        </p:nvSpPr>
        <p:spPr>
          <a:xfrm>
            <a:off x="5733518" y="1574474"/>
            <a:ext cx="1115858" cy="461665"/>
          </a:xfrm>
          <a:prstGeom prst="rect">
            <a:avLst/>
          </a:prstGeom>
          <a:noFill/>
        </p:spPr>
        <p:txBody>
          <a:bodyPr wrap="square" rtlCol="0">
            <a:spAutoFit/>
          </a:bodyPr>
          <a:lstStyle>
            <a:defPPr>
              <a:defRPr lang="zh-TW"/>
            </a:defPPr>
            <a:lvl1pPr>
              <a:defRPr sz="1200" b="0">
                <a:latin typeface="+mj-ea"/>
                <a:ea typeface="+mj-ea"/>
              </a:defRPr>
            </a:lvl1pPr>
          </a:lstStyle>
          <a:p>
            <a:r>
              <a:rPr lang="zh-TW" altLang="en-US" dirty="0"/>
              <a:t>出貨相關資料</a:t>
            </a:r>
            <a:endParaRPr lang="en-US" altLang="zh-TW" dirty="0"/>
          </a:p>
          <a:p>
            <a:r>
              <a:rPr lang="zh-TW" altLang="en-US" dirty="0"/>
              <a:t>通關相關資料</a:t>
            </a:r>
          </a:p>
        </p:txBody>
      </p:sp>
      <p:sp>
        <p:nvSpPr>
          <p:cNvPr id="62" name="文字方塊 61">
            <a:extLst>
              <a:ext uri="{FF2B5EF4-FFF2-40B4-BE49-F238E27FC236}">
                <a16:creationId xmlns:a16="http://schemas.microsoft.com/office/drawing/2014/main" id="{52BE54EA-1792-4CB7-96B6-EAF6C88F7ECF}"/>
              </a:ext>
            </a:extLst>
          </p:cNvPr>
          <p:cNvSpPr txBox="1"/>
          <p:nvPr/>
        </p:nvSpPr>
        <p:spPr>
          <a:xfrm>
            <a:off x="5731105" y="2058690"/>
            <a:ext cx="1115858" cy="276999"/>
          </a:xfrm>
          <a:prstGeom prst="rect">
            <a:avLst/>
          </a:prstGeom>
          <a:noFill/>
        </p:spPr>
        <p:txBody>
          <a:bodyPr wrap="square" rtlCol="0">
            <a:spAutoFit/>
          </a:bodyPr>
          <a:lstStyle>
            <a:defPPr>
              <a:defRPr lang="zh-TW"/>
            </a:defPPr>
            <a:lvl1pPr>
              <a:defRPr sz="1200" b="0">
                <a:latin typeface="+mj-ea"/>
                <a:ea typeface="+mj-ea"/>
              </a:defRPr>
            </a:lvl1pPr>
          </a:lstStyle>
          <a:p>
            <a:r>
              <a:rPr lang="zh-TW" altLang="en-US" dirty="0"/>
              <a:t>庫存相關資料</a:t>
            </a:r>
            <a:endParaRPr lang="en-US" altLang="zh-TW" dirty="0"/>
          </a:p>
        </p:txBody>
      </p:sp>
      <p:sp>
        <p:nvSpPr>
          <p:cNvPr id="63" name="文字方塊 62">
            <a:extLst>
              <a:ext uri="{FF2B5EF4-FFF2-40B4-BE49-F238E27FC236}">
                <a16:creationId xmlns:a16="http://schemas.microsoft.com/office/drawing/2014/main" id="{10D44E12-BE54-4EDA-B747-96308968BA7E}"/>
              </a:ext>
            </a:extLst>
          </p:cNvPr>
          <p:cNvSpPr txBox="1"/>
          <p:nvPr/>
        </p:nvSpPr>
        <p:spPr>
          <a:xfrm>
            <a:off x="3498448" y="2047602"/>
            <a:ext cx="1115858" cy="276999"/>
          </a:xfrm>
          <a:prstGeom prst="rect">
            <a:avLst/>
          </a:prstGeom>
          <a:noFill/>
        </p:spPr>
        <p:txBody>
          <a:bodyPr wrap="square" rtlCol="0">
            <a:spAutoFit/>
          </a:bodyPr>
          <a:lstStyle>
            <a:defPPr>
              <a:defRPr lang="zh-TW"/>
            </a:defPPr>
            <a:lvl1pPr>
              <a:defRPr sz="1200" b="0">
                <a:latin typeface="+mj-ea"/>
                <a:ea typeface="+mj-ea"/>
              </a:defRPr>
            </a:lvl1pPr>
          </a:lstStyle>
          <a:p>
            <a:r>
              <a:rPr lang="zh-TW" altLang="en-US" dirty="0"/>
              <a:t>作業進度資料</a:t>
            </a:r>
          </a:p>
        </p:txBody>
      </p:sp>
      <p:sp>
        <p:nvSpPr>
          <p:cNvPr id="64" name="文字方塊 63">
            <a:extLst>
              <a:ext uri="{FF2B5EF4-FFF2-40B4-BE49-F238E27FC236}">
                <a16:creationId xmlns:a16="http://schemas.microsoft.com/office/drawing/2014/main" id="{BECE9BC1-19EE-431B-BD2B-41C215C36B3D}"/>
              </a:ext>
            </a:extLst>
          </p:cNvPr>
          <p:cNvSpPr txBox="1"/>
          <p:nvPr/>
        </p:nvSpPr>
        <p:spPr>
          <a:xfrm>
            <a:off x="4636920" y="2772186"/>
            <a:ext cx="3449983" cy="307777"/>
          </a:xfrm>
          <a:prstGeom prst="rect">
            <a:avLst/>
          </a:prstGeom>
          <a:noFill/>
        </p:spPr>
        <p:txBody>
          <a:bodyPr wrap="none" rtlCol="0">
            <a:spAutoFit/>
          </a:bodyPr>
          <a:lstStyle/>
          <a:p>
            <a:r>
              <a:rPr lang="zh-TW" altLang="en-US" sz="1400" b="1" dirty="0">
                <a:solidFill>
                  <a:srgbClr val="0000FF"/>
                </a:solidFill>
                <a:latin typeface="+mj-ea"/>
                <a:ea typeface="+mj-ea"/>
              </a:rPr>
              <a:t>原</a:t>
            </a:r>
            <a:r>
              <a:rPr lang="en-US" altLang="zh-TW" sz="1400" b="1" dirty="0">
                <a:solidFill>
                  <a:srgbClr val="0000FF"/>
                </a:solidFill>
                <a:latin typeface="+mj-ea"/>
                <a:ea typeface="+mj-ea"/>
              </a:rPr>
              <a:t>ERP</a:t>
            </a:r>
            <a:r>
              <a:rPr lang="zh-TW" altLang="en-US" sz="1400" b="1" dirty="0">
                <a:solidFill>
                  <a:srgbClr val="0000FF"/>
                </a:solidFill>
                <a:latin typeface="+mj-ea"/>
                <a:ea typeface="+mj-ea"/>
              </a:rPr>
              <a:t>系統，資料處理需求時間 </a:t>
            </a:r>
            <a:r>
              <a:rPr lang="en-US" altLang="zh-TW" sz="1400" b="1" dirty="0">
                <a:solidFill>
                  <a:srgbClr val="0000FF"/>
                </a:solidFill>
                <a:latin typeface="+mj-ea"/>
                <a:ea typeface="+mj-ea"/>
              </a:rPr>
              <a:t>:</a:t>
            </a:r>
            <a:r>
              <a:rPr lang="zh-TW" altLang="en-US" sz="1400" b="1" dirty="0">
                <a:solidFill>
                  <a:srgbClr val="0000FF"/>
                </a:solidFill>
                <a:latin typeface="+mj-ea"/>
                <a:ea typeface="+mj-ea"/>
              </a:rPr>
              <a:t> </a:t>
            </a:r>
            <a:r>
              <a:rPr lang="en-US" altLang="zh-TW" sz="1400" b="1" dirty="0">
                <a:solidFill>
                  <a:srgbClr val="0000FF"/>
                </a:solidFill>
                <a:latin typeface="+mj-ea"/>
                <a:ea typeface="+mj-ea"/>
              </a:rPr>
              <a:t>7~10</a:t>
            </a:r>
            <a:r>
              <a:rPr lang="zh-TW" altLang="en-US" sz="1400" b="1" dirty="0">
                <a:solidFill>
                  <a:srgbClr val="0000FF"/>
                </a:solidFill>
                <a:latin typeface="+mj-ea"/>
                <a:ea typeface="+mj-ea"/>
              </a:rPr>
              <a:t>天</a:t>
            </a:r>
          </a:p>
        </p:txBody>
      </p:sp>
      <p:sp>
        <p:nvSpPr>
          <p:cNvPr id="65" name="文字方塊 64">
            <a:extLst>
              <a:ext uri="{FF2B5EF4-FFF2-40B4-BE49-F238E27FC236}">
                <a16:creationId xmlns:a16="http://schemas.microsoft.com/office/drawing/2014/main" id="{669A499C-C467-4ED7-9573-C22482682E67}"/>
              </a:ext>
            </a:extLst>
          </p:cNvPr>
          <p:cNvSpPr txBox="1"/>
          <p:nvPr/>
        </p:nvSpPr>
        <p:spPr>
          <a:xfrm>
            <a:off x="6953849" y="1187541"/>
            <a:ext cx="1245790" cy="307777"/>
          </a:xfrm>
          <a:prstGeom prst="rect">
            <a:avLst/>
          </a:prstGeom>
          <a:noFill/>
        </p:spPr>
        <p:txBody>
          <a:bodyPr wrap="none" rtlCol="0">
            <a:spAutoFit/>
          </a:bodyPr>
          <a:lstStyle/>
          <a:p>
            <a:r>
              <a:rPr lang="en-US" altLang="zh-TW" sz="1400" b="1" dirty="0">
                <a:solidFill>
                  <a:srgbClr val="0000FF"/>
                </a:solidFill>
                <a:latin typeface="+mj-ea"/>
                <a:ea typeface="+mj-ea"/>
              </a:rPr>
              <a:t>Lead Time</a:t>
            </a:r>
            <a:r>
              <a:rPr lang="zh-TW" altLang="en-US" sz="1400" b="1" dirty="0">
                <a:solidFill>
                  <a:srgbClr val="0000FF"/>
                </a:solidFill>
                <a:latin typeface="+mj-ea"/>
                <a:ea typeface="+mj-ea"/>
              </a:rPr>
              <a:t>長</a:t>
            </a:r>
          </a:p>
        </p:txBody>
      </p:sp>
      <p:sp>
        <p:nvSpPr>
          <p:cNvPr id="66" name="文字方塊 65">
            <a:extLst>
              <a:ext uri="{FF2B5EF4-FFF2-40B4-BE49-F238E27FC236}">
                <a16:creationId xmlns:a16="http://schemas.microsoft.com/office/drawing/2014/main" id="{80E3BF92-3D8B-4037-844B-5E101EE6C225}"/>
              </a:ext>
            </a:extLst>
          </p:cNvPr>
          <p:cNvSpPr txBox="1"/>
          <p:nvPr/>
        </p:nvSpPr>
        <p:spPr>
          <a:xfrm>
            <a:off x="9038510" y="2782232"/>
            <a:ext cx="1421235" cy="307777"/>
          </a:xfrm>
          <a:prstGeom prst="rect">
            <a:avLst/>
          </a:prstGeom>
          <a:noFill/>
        </p:spPr>
        <p:txBody>
          <a:bodyPr wrap="square" rtlCol="0">
            <a:spAutoFit/>
          </a:bodyPr>
          <a:lstStyle>
            <a:defPPr>
              <a:defRPr lang="zh-TW"/>
            </a:defPPr>
            <a:lvl1pPr>
              <a:defRPr sz="1200" b="0">
                <a:latin typeface="+mj-ea"/>
                <a:ea typeface="+mj-ea"/>
              </a:defRPr>
            </a:lvl1pPr>
          </a:lstStyle>
          <a:p>
            <a:r>
              <a:rPr lang="en-US" altLang="zh-TW" sz="1400" b="1" dirty="0">
                <a:solidFill>
                  <a:srgbClr val="0000FF"/>
                </a:solidFill>
              </a:rPr>
              <a:t>Lead Time</a:t>
            </a:r>
            <a:r>
              <a:rPr lang="zh-TW" altLang="en-US" sz="1400" b="1" dirty="0">
                <a:solidFill>
                  <a:srgbClr val="0000FF"/>
                </a:solidFill>
              </a:rPr>
              <a:t>更長</a:t>
            </a:r>
          </a:p>
        </p:txBody>
      </p:sp>
      <p:sp>
        <p:nvSpPr>
          <p:cNvPr id="67" name="文字方塊 66">
            <a:extLst>
              <a:ext uri="{FF2B5EF4-FFF2-40B4-BE49-F238E27FC236}">
                <a16:creationId xmlns:a16="http://schemas.microsoft.com/office/drawing/2014/main" id="{76DFB5B3-7D7C-4C66-90D1-8F8F43795669}"/>
              </a:ext>
            </a:extLst>
          </p:cNvPr>
          <p:cNvSpPr txBox="1"/>
          <p:nvPr/>
        </p:nvSpPr>
        <p:spPr>
          <a:xfrm>
            <a:off x="9644817" y="3441872"/>
            <a:ext cx="821973" cy="276999"/>
          </a:xfrm>
          <a:prstGeom prst="rect">
            <a:avLst/>
          </a:prstGeom>
          <a:noFill/>
        </p:spPr>
        <p:txBody>
          <a:bodyPr wrap="square" rtlCol="0">
            <a:spAutoFit/>
          </a:bodyPr>
          <a:lstStyle/>
          <a:p>
            <a:pPr algn="ctr"/>
            <a:r>
              <a:rPr lang="zh-TW" altLang="en-US" sz="1200" dirty="0">
                <a:latin typeface="+mj-ea"/>
                <a:ea typeface="+mj-ea"/>
              </a:rPr>
              <a:t>臺灣巨大</a:t>
            </a:r>
          </a:p>
        </p:txBody>
      </p:sp>
      <p:sp>
        <p:nvSpPr>
          <p:cNvPr id="68" name="文字方塊 67">
            <a:extLst>
              <a:ext uri="{FF2B5EF4-FFF2-40B4-BE49-F238E27FC236}">
                <a16:creationId xmlns:a16="http://schemas.microsoft.com/office/drawing/2014/main" id="{5D09AE6C-4BC0-4563-9CEC-99D98989A526}"/>
              </a:ext>
            </a:extLst>
          </p:cNvPr>
          <p:cNvSpPr txBox="1"/>
          <p:nvPr/>
        </p:nvSpPr>
        <p:spPr>
          <a:xfrm>
            <a:off x="4561498" y="5067668"/>
            <a:ext cx="3190025" cy="307777"/>
          </a:xfrm>
          <a:prstGeom prst="rect">
            <a:avLst/>
          </a:prstGeom>
          <a:noFill/>
        </p:spPr>
        <p:txBody>
          <a:bodyPr wrap="square" rtlCol="0">
            <a:spAutoFit/>
          </a:bodyPr>
          <a:lstStyle/>
          <a:p>
            <a:r>
              <a:rPr lang="zh-TW" altLang="en-US" sz="1400" b="1" dirty="0">
                <a:solidFill>
                  <a:srgbClr val="0000FF"/>
                </a:solidFill>
                <a:latin typeface="+mj-ea"/>
                <a:ea typeface="+mj-ea"/>
              </a:rPr>
              <a:t>資料處理時間 </a:t>
            </a:r>
            <a:r>
              <a:rPr lang="en-US" altLang="zh-TW" sz="1400" b="1" dirty="0">
                <a:solidFill>
                  <a:srgbClr val="0000FF"/>
                </a:solidFill>
                <a:latin typeface="+mj-ea"/>
                <a:ea typeface="+mj-ea"/>
              </a:rPr>
              <a:t>:</a:t>
            </a:r>
            <a:r>
              <a:rPr lang="zh-TW" altLang="en-US" sz="1400" b="1" dirty="0">
                <a:solidFill>
                  <a:srgbClr val="0000FF"/>
                </a:solidFill>
                <a:latin typeface="+mj-ea"/>
                <a:ea typeface="+mj-ea"/>
              </a:rPr>
              <a:t> </a:t>
            </a:r>
            <a:r>
              <a:rPr lang="en-US" altLang="zh-TW" sz="1400" b="1" dirty="0">
                <a:solidFill>
                  <a:srgbClr val="0000FF"/>
                </a:solidFill>
                <a:latin typeface="+mj-ea"/>
                <a:ea typeface="+mj-ea"/>
              </a:rPr>
              <a:t>3~5</a:t>
            </a:r>
            <a:r>
              <a:rPr lang="zh-TW" altLang="en-US" sz="1400" b="1" dirty="0">
                <a:solidFill>
                  <a:srgbClr val="0000FF"/>
                </a:solidFill>
                <a:latin typeface="+mj-ea"/>
                <a:ea typeface="+mj-ea"/>
              </a:rPr>
              <a:t>天</a:t>
            </a:r>
            <a:r>
              <a:rPr lang="en-US" altLang="zh-TW" sz="1400" b="1" dirty="0">
                <a:solidFill>
                  <a:srgbClr val="0000FF"/>
                </a:solidFill>
                <a:latin typeface="+mj-ea"/>
                <a:ea typeface="+mj-ea"/>
              </a:rPr>
              <a:t>(</a:t>
            </a:r>
            <a:r>
              <a:rPr lang="zh-TW" altLang="en-US" sz="1400" b="1" dirty="0">
                <a:solidFill>
                  <a:srgbClr val="0000FF"/>
                </a:solidFill>
                <a:latin typeface="+mj-ea"/>
                <a:ea typeface="+mj-ea"/>
              </a:rPr>
              <a:t>自動比對轉檔</a:t>
            </a:r>
            <a:r>
              <a:rPr lang="en-US" altLang="zh-TW" sz="1400" b="1" dirty="0">
                <a:solidFill>
                  <a:srgbClr val="0000FF"/>
                </a:solidFill>
                <a:latin typeface="+mj-ea"/>
                <a:ea typeface="+mj-ea"/>
              </a:rPr>
              <a:t>)</a:t>
            </a:r>
            <a:endParaRPr lang="zh-TW" altLang="en-US" sz="1400" b="1" dirty="0">
              <a:solidFill>
                <a:srgbClr val="0000FF"/>
              </a:solidFill>
              <a:latin typeface="+mj-ea"/>
              <a:ea typeface="+mj-ea"/>
            </a:endParaRPr>
          </a:p>
        </p:txBody>
      </p:sp>
      <p:cxnSp>
        <p:nvCxnSpPr>
          <p:cNvPr id="69" name="直線接點 68">
            <a:extLst>
              <a:ext uri="{FF2B5EF4-FFF2-40B4-BE49-F238E27FC236}">
                <a16:creationId xmlns:a16="http://schemas.microsoft.com/office/drawing/2014/main" id="{9CF6FC3B-F4A2-437D-BB0E-7E7BB77204C4}"/>
              </a:ext>
            </a:extLst>
          </p:cNvPr>
          <p:cNvCxnSpPr>
            <a:cxnSpLocks/>
          </p:cNvCxnSpPr>
          <p:nvPr/>
        </p:nvCxnSpPr>
        <p:spPr>
          <a:xfrm>
            <a:off x="4590241" y="2946560"/>
            <a:ext cx="0" cy="155715"/>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直線接點 69">
            <a:extLst>
              <a:ext uri="{FF2B5EF4-FFF2-40B4-BE49-F238E27FC236}">
                <a16:creationId xmlns:a16="http://schemas.microsoft.com/office/drawing/2014/main" id="{8B86F9C3-528D-4D4D-AC49-42859DCEC2D4}"/>
              </a:ext>
            </a:extLst>
          </p:cNvPr>
          <p:cNvCxnSpPr>
            <a:cxnSpLocks/>
          </p:cNvCxnSpPr>
          <p:nvPr/>
        </p:nvCxnSpPr>
        <p:spPr>
          <a:xfrm>
            <a:off x="7910848" y="2973904"/>
            <a:ext cx="0" cy="155715"/>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直線單箭頭接點 70">
            <a:extLst>
              <a:ext uri="{FF2B5EF4-FFF2-40B4-BE49-F238E27FC236}">
                <a16:creationId xmlns:a16="http://schemas.microsoft.com/office/drawing/2014/main" id="{36B58089-2618-4452-8D9E-0333C0CCC82A}"/>
              </a:ext>
            </a:extLst>
          </p:cNvPr>
          <p:cNvCxnSpPr/>
          <p:nvPr/>
        </p:nvCxnSpPr>
        <p:spPr>
          <a:xfrm>
            <a:off x="4578515" y="3036735"/>
            <a:ext cx="3328550" cy="9325"/>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72" name="直線接點 71">
            <a:extLst>
              <a:ext uri="{FF2B5EF4-FFF2-40B4-BE49-F238E27FC236}">
                <a16:creationId xmlns:a16="http://schemas.microsoft.com/office/drawing/2014/main" id="{06E7D5F4-70F5-4DF9-B355-A152772387DA}"/>
              </a:ext>
            </a:extLst>
          </p:cNvPr>
          <p:cNvCxnSpPr>
            <a:cxnSpLocks/>
          </p:cNvCxnSpPr>
          <p:nvPr/>
        </p:nvCxnSpPr>
        <p:spPr>
          <a:xfrm>
            <a:off x="4309498" y="4998902"/>
            <a:ext cx="0" cy="155715"/>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3" name="直線接點 72">
            <a:extLst>
              <a:ext uri="{FF2B5EF4-FFF2-40B4-BE49-F238E27FC236}">
                <a16:creationId xmlns:a16="http://schemas.microsoft.com/office/drawing/2014/main" id="{D6713E78-4E37-4630-B81C-844CEB04F603}"/>
              </a:ext>
            </a:extLst>
          </p:cNvPr>
          <p:cNvCxnSpPr>
            <a:cxnSpLocks/>
          </p:cNvCxnSpPr>
          <p:nvPr/>
        </p:nvCxnSpPr>
        <p:spPr>
          <a:xfrm>
            <a:off x="8034371" y="5026246"/>
            <a:ext cx="0" cy="155715"/>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4" name="直線單箭頭接點 73">
            <a:extLst>
              <a:ext uri="{FF2B5EF4-FFF2-40B4-BE49-F238E27FC236}">
                <a16:creationId xmlns:a16="http://schemas.microsoft.com/office/drawing/2014/main" id="{C326EEA0-E432-49A5-B625-F15211660063}"/>
              </a:ext>
            </a:extLst>
          </p:cNvPr>
          <p:cNvCxnSpPr>
            <a:cxnSpLocks/>
          </p:cNvCxnSpPr>
          <p:nvPr/>
        </p:nvCxnSpPr>
        <p:spPr>
          <a:xfrm>
            <a:off x="4297773" y="5089076"/>
            <a:ext cx="3736599" cy="25362"/>
          </a:xfrm>
          <a:prstGeom prst="straightConnector1">
            <a:avLst/>
          </a:prstGeom>
          <a:ln>
            <a:solidFill>
              <a:srgbClr val="00B05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75" name="文字方塊 74">
            <a:extLst>
              <a:ext uri="{FF2B5EF4-FFF2-40B4-BE49-F238E27FC236}">
                <a16:creationId xmlns:a16="http://schemas.microsoft.com/office/drawing/2014/main" id="{2E9A613D-0F7D-485F-9599-E094671BAA5F}"/>
              </a:ext>
            </a:extLst>
          </p:cNvPr>
          <p:cNvSpPr txBox="1"/>
          <p:nvPr/>
        </p:nvSpPr>
        <p:spPr>
          <a:xfrm>
            <a:off x="6831289" y="3384020"/>
            <a:ext cx="2151551" cy="307777"/>
          </a:xfrm>
          <a:prstGeom prst="rect">
            <a:avLst/>
          </a:prstGeom>
          <a:noFill/>
        </p:spPr>
        <p:txBody>
          <a:bodyPr wrap="none" rtlCol="0">
            <a:spAutoFit/>
          </a:bodyPr>
          <a:lstStyle/>
          <a:p>
            <a:r>
              <a:rPr lang="en-US" altLang="zh-TW" sz="1400" b="1" dirty="0">
                <a:solidFill>
                  <a:srgbClr val="0000FF"/>
                </a:solidFill>
                <a:latin typeface="+mj-ea"/>
                <a:ea typeface="+mj-ea"/>
              </a:rPr>
              <a:t>Lead Time</a:t>
            </a:r>
            <a:r>
              <a:rPr lang="zh-TW" altLang="en-US" sz="1400" b="1" dirty="0">
                <a:solidFill>
                  <a:srgbClr val="0000FF"/>
                </a:solidFill>
                <a:latin typeface="+mj-ea"/>
                <a:ea typeface="+mj-ea"/>
              </a:rPr>
              <a:t>縮短</a:t>
            </a:r>
            <a:r>
              <a:rPr lang="en-US" altLang="zh-TW" sz="1400" b="1" dirty="0">
                <a:solidFill>
                  <a:srgbClr val="0000FF"/>
                </a:solidFill>
                <a:latin typeface="+mj-ea"/>
                <a:ea typeface="+mj-ea"/>
              </a:rPr>
              <a:t>1/3~1/2</a:t>
            </a:r>
            <a:endParaRPr lang="zh-TW" altLang="en-US" sz="1400" b="1" dirty="0">
              <a:solidFill>
                <a:srgbClr val="0000FF"/>
              </a:solidFill>
              <a:latin typeface="+mj-ea"/>
              <a:ea typeface="+mj-ea"/>
            </a:endParaRPr>
          </a:p>
        </p:txBody>
      </p:sp>
      <p:sp>
        <p:nvSpPr>
          <p:cNvPr id="76" name="文字方塊 75">
            <a:extLst>
              <a:ext uri="{FF2B5EF4-FFF2-40B4-BE49-F238E27FC236}">
                <a16:creationId xmlns:a16="http://schemas.microsoft.com/office/drawing/2014/main" id="{6BB91E4B-3F87-4494-8D05-D52FC5FD95C9}"/>
              </a:ext>
            </a:extLst>
          </p:cNvPr>
          <p:cNvSpPr txBox="1"/>
          <p:nvPr/>
        </p:nvSpPr>
        <p:spPr>
          <a:xfrm>
            <a:off x="9115640" y="5255255"/>
            <a:ext cx="1421235" cy="307777"/>
          </a:xfrm>
          <a:prstGeom prst="rect">
            <a:avLst/>
          </a:prstGeom>
          <a:noFill/>
        </p:spPr>
        <p:txBody>
          <a:bodyPr wrap="square" rtlCol="0">
            <a:spAutoFit/>
          </a:bodyPr>
          <a:lstStyle>
            <a:defPPr>
              <a:defRPr lang="zh-TW"/>
            </a:defPPr>
            <a:lvl1pPr>
              <a:defRPr sz="1200" b="0">
                <a:latin typeface="+mj-ea"/>
                <a:ea typeface="+mj-ea"/>
              </a:defRPr>
            </a:lvl1pPr>
          </a:lstStyle>
          <a:p>
            <a:r>
              <a:rPr lang="en-US" altLang="zh-TW" sz="1400" b="1" dirty="0">
                <a:solidFill>
                  <a:srgbClr val="0000FF"/>
                </a:solidFill>
              </a:rPr>
              <a:t>Lead Time</a:t>
            </a:r>
            <a:r>
              <a:rPr lang="zh-TW" altLang="en-US" sz="1400" b="1" dirty="0">
                <a:solidFill>
                  <a:srgbClr val="0000FF"/>
                </a:solidFill>
              </a:rPr>
              <a:t>縮短</a:t>
            </a:r>
            <a:endParaRPr lang="en-US" altLang="zh-TW" sz="1400" b="1" dirty="0">
              <a:solidFill>
                <a:srgbClr val="0000FF"/>
              </a:solidFill>
            </a:endParaRPr>
          </a:p>
        </p:txBody>
      </p:sp>
      <p:sp>
        <p:nvSpPr>
          <p:cNvPr id="77" name="文字方塊 76">
            <a:extLst>
              <a:ext uri="{FF2B5EF4-FFF2-40B4-BE49-F238E27FC236}">
                <a16:creationId xmlns:a16="http://schemas.microsoft.com/office/drawing/2014/main" id="{5F223B2D-EA61-4BC9-A4DA-65D1DFBE2DBB}"/>
              </a:ext>
            </a:extLst>
          </p:cNvPr>
          <p:cNvSpPr txBox="1"/>
          <p:nvPr/>
        </p:nvSpPr>
        <p:spPr>
          <a:xfrm>
            <a:off x="475472" y="720733"/>
            <a:ext cx="11393536" cy="369332"/>
          </a:xfrm>
          <a:prstGeom prst="rect">
            <a:avLst/>
          </a:prstGeom>
          <a:noFill/>
        </p:spPr>
        <p:txBody>
          <a:bodyPr wrap="square" rtlCol="0">
            <a:spAutoFit/>
          </a:bodyPr>
          <a:lstStyle/>
          <a:p>
            <a:r>
              <a:rPr lang="zh-TW" altLang="en-US" b="1" dirty="0">
                <a:solidFill>
                  <a:srgbClr val="0070C0"/>
                </a:solidFill>
                <a:latin typeface="+mj-ea"/>
                <a:ea typeface="+mj-ea"/>
              </a:rPr>
              <a:t>建立跨業資訊整合模式</a:t>
            </a:r>
            <a:r>
              <a:rPr lang="en-US" altLang="zh-TW" sz="1400" b="1" dirty="0">
                <a:solidFill>
                  <a:srgbClr val="0070C0"/>
                </a:solidFill>
                <a:latin typeface="+mj-ea"/>
                <a:ea typeface="+mj-ea"/>
              </a:rPr>
              <a:t>(</a:t>
            </a:r>
            <a:r>
              <a:rPr lang="zh-TW" altLang="en-US" sz="1400" b="1" dirty="0">
                <a:solidFill>
                  <a:srgbClr val="0070C0"/>
                </a:solidFill>
                <a:latin typeface="+mj-ea"/>
                <a:ea typeface="+mj-ea"/>
              </a:rPr>
              <a:t>德國博世</a:t>
            </a:r>
            <a:r>
              <a:rPr lang="en-US" altLang="zh-TW" sz="1400" b="1" dirty="0">
                <a:solidFill>
                  <a:srgbClr val="0070C0"/>
                </a:solidFill>
                <a:latin typeface="+mj-ea"/>
                <a:ea typeface="+mj-ea"/>
              </a:rPr>
              <a:t>-</a:t>
            </a:r>
            <a:r>
              <a:rPr lang="zh-TW" altLang="en-US" sz="1400" b="1" dirty="0">
                <a:solidFill>
                  <a:srgbClr val="0070C0"/>
                </a:solidFill>
                <a:latin typeface="+mj-ea"/>
                <a:ea typeface="+mj-ea"/>
              </a:rPr>
              <a:t>臺灣博世</a:t>
            </a:r>
            <a:r>
              <a:rPr lang="en-US" altLang="zh-TW" sz="1400" b="1" dirty="0">
                <a:solidFill>
                  <a:srgbClr val="0070C0"/>
                </a:solidFill>
                <a:latin typeface="+mj-ea"/>
                <a:ea typeface="+mj-ea"/>
              </a:rPr>
              <a:t>-</a:t>
            </a:r>
            <a:r>
              <a:rPr lang="zh-TW" altLang="en-US" sz="1400" b="1" dirty="0">
                <a:solidFill>
                  <a:srgbClr val="0070C0"/>
                </a:solidFill>
                <a:latin typeface="+mj-ea"/>
                <a:ea typeface="+mj-ea"/>
              </a:rPr>
              <a:t>京揚</a:t>
            </a:r>
            <a:r>
              <a:rPr lang="en-US" altLang="zh-TW" sz="1400" b="1" dirty="0">
                <a:solidFill>
                  <a:srgbClr val="0070C0"/>
                </a:solidFill>
                <a:latin typeface="+mj-ea"/>
                <a:ea typeface="+mj-ea"/>
              </a:rPr>
              <a:t>-</a:t>
            </a:r>
            <a:r>
              <a:rPr lang="zh-TW" altLang="en-US" sz="1400" b="1" dirty="0">
                <a:solidFill>
                  <a:srgbClr val="0070C0"/>
                </a:solidFill>
                <a:latin typeface="+mj-ea"/>
                <a:ea typeface="+mj-ea"/>
              </a:rPr>
              <a:t>巨大</a:t>
            </a:r>
            <a:r>
              <a:rPr lang="en-US" altLang="zh-TW" sz="1400" b="1" dirty="0">
                <a:solidFill>
                  <a:srgbClr val="0070C0"/>
                </a:solidFill>
                <a:latin typeface="+mj-ea"/>
                <a:ea typeface="+mj-ea"/>
              </a:rPr>
              <a:t>)</a:t>
            </a:r>
            <a:r>
              <a:rPr lang="zh-TW" altLang="en-US" b="1" dirty="0">
                <a:solidFill>
                  <a:srgbClr val="0070C0"/>
                </a:solidFill>
                <a:latin typeface="+mj-ea"/>
                <a:ea typeface="+mj-ea"/>
              </a:rPr>
              <a:t>，解決原</a:t>
            </a:r>
            <a:r>
              <a:rPr lang="en-US" altLang="zh-TW" b="1" dirty="0">
                <a:solidFill>
                  <a:srgbClr val="0070C0"/>
                </a:solidFill>
                <a:latin typeface="+mj-ea"/>
                <a:ea typeface="+mj-ea"/>
              </a:rPr>
              <a:t>ERP</a:t>
            </a:r>
            <a:r>
              <a:rPr lang="zh-TW" altLang="en-US" b="1" dirty="0">
                <a:solidFill>
                  <a:srgbClr val="0070C0"/>
                </a:solidFill>
                <a:latin typeface="+mj-ea"/>
                <a:ea typeface="+mj-ea"/>
              </a:rPr>
              <a:t>的處理效率問題，協助製造業縮短</a:t>
            </a:r>
            <a:r>
              <a:rPr lang="en-US" altLang="zh-TW" b="1" dirty="0">
                <a:solidFill>
                  <a:srgbClr val="0070C0"/>
                </a:solidFill>
                <a:latin typeface="+mj-ea"/>
                <a:ea typeface="+mj-ea"/>
              </a:rPr>
              <a:t>1/2 </a:t>
            </a:r>
            <a:r>
              <a:rPr lang="zh-TW" altLang="en-US" b="1" dirty="0">
                <a:solidFill>
                  <a:srgbClr val="0070C0"/>
                </a:solidFill>
                <a:latin typeface="+mj-ea"/>
                <a:ea typeface="+mj-ea"/>
              </a:rPr>
              <a:t>前置時間</a:t>
            </a:r>
          </a:p>
        </p:txBody>
      </p:sp>
      <p:cxnSp>
        <p:nvCxnSpPr>
          <p:cNvPr id="78" name="接點: 肘形 8">
            <a:extLst>
              <a:ext uri="{FF2B5EF4-FFF2-40B4-BE49-F238E27FC236}">
                <a16:creationId xmlns:a16="http://schemas.microsoft.com/office/drawing/2014/main" id="{94390893-9CFD-4509-81DE-35214612BA23}"/>
              </a:ext>
            </a:extLst>
          </p:cNvPr>
          <p:cNvCxnSpPr>
            <a:stCxn id="31" idx="2"/>
            <a:endCxn id="33" idx="2"/>
          </p:cNvCxnSpPr>
          <p:nvPr/>
        </p:nvCxnSpPr>
        <p:spPr>
          <a:xfrm rot="16200000" flipH="1">
            <a:off x="5560349" y="2220251"/>
            <a:ext cx="288411" cy="5553729"/>
          </a:xfrm>
          <a:prstGeom prst="bentConnector3">
            <a:avLst>
              <a:gd name="adj1" fmla="val 195475"/>
            </a:avLst>
          </a:prstGeom>
          <a:ln w="19050">
            <a:solidFill>
              <a:srgbClr val="0099FF"/>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9" name="直線接點 78">
            <a:extLst>
              <a:ext uri="{FF2B5EF4-FFF2-40B4-BE49-F238E27FC236}">
                <a16:creationId xmlns:a16="http://schemas.microsoft.com/office/drawing/2014/main" id="{23058DAC-8348-40B9-979C-369CFD5E56F5}"/>
              </a:ext>
            </a:extLst>
          </p:cNvPr>
          <p:cNvCxnSpPr/>
          <p:nvPr/>
        </p:nvCxnSpPr>
        <p:spPr bwMode="auto">
          <a:xfrm>
            <a:off x="1835150" y="5239524"/>
            <a:ext cx="497131" cy="0"/>
          </a:xfrm>
          <a:prstGeom prst="line">
            <a:avLst/>
          </a:prstGeom>
          <a:solidFill>
            <a:schemeClr val="accent1"/>
          </a:solidFill>
          <a:ln w="19050" cap="flat" cmpd="sng" algn="ctr">
            <a:solidFill>
              <a:srgbClr val="0099FF"/>
            </a:solidFill>
            <a:prstDash val="sysDash"/>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0" name="文字方塊 79">
            <a:extLst>
              <a:ext uri="{FF2B5EF4-FFF2-40B4-BE49-F238E27FC236}">
                <a16:creationId xmlns:a16="http://schemas.microsoft.com/office/drawing/2014/main" id="{0B1E8412-4D55-40C0-981D-A22BD527F374}"/>
              </a:ext>
            </a:extLst>
          </p:cNvPr>
          <p:cNvSpPr txBox="1"/>
          <p:nvPr/>
        </p:nvSpPr>
        <p:spPr>
          <a:xfrm>
            <a:off x="1733607" y="5288642"/>
            <a:ext cx="1194083" cy="446276"/>
          </a:xfrm>
          <a:prstGeom prst="rect">
            <a:avLst/>
          </a:prstGeom>
          <a:noFill/>
        </p:spPr>
        <p:txBody>
          <a:bodyPr wrap="square" rtlCol="0">
            <a:spAutoFit/>
          </a:bodyPr>
          <a:lstStyle>
            <a:defPPr>
              <a:defRPr lang="zh-TW"/>
            </a:defPPr>
            <a:lvl1pPr>
              <a:defRPr sz="1200" b="0">
                <a:latin typeface="+mj-ea"/>
                <a:ea typeface="+mj-ea"/>
              </a:defRPr>
            </a:lvl1pPr>
          </a:lstStyle>
          <a:p>
            <a:r>
              <a:rPr lang="zh-TW" altLang="en-US" dirty="0"/>
              <a:t>資訊流</a:t>
            </a:r>
            <a:r>
              <a:rPr lang="en-US" altLang="zh-TW" sz="1100" dirty="0"/>
              <a:t>(</a:t>
            </a:r>
            <a:r>
              <a:rPr lang="zh-TW" altLang="en-US" sz="1100" dirty="0"/>
              <a:t>第</a:t>
            </a:r>
            <a:r>
              <a:rPr lang="en-US" altLang="zh-TW" sz="1100" dirty="0"/>
              <a:t>2</a:t>
            </a:r>
            <a:r>
              <a:rPr lang="zh-TW" altLang="en-US" sz="1100" dirty="0"/>
              <a:t>階段</a:t>
            </a:r>
            <a:r>
              <a:rPr lang="en-US" altLang="zh-TW" sz="1100" dirty="0"/>
              <a:t>)</a:t>
            </a:r>
            <a:endParaRPr lang="zh-TW" altLang="en-US" dirty="0"/>
          </a:p>
        </p:txBody>
      </p:sp>
      <p:sp>
        <p:nvSpPr>
          <p:cNvPr id="81" name="文字方塊 80">
            <a:extLst>
              <a:ext uri="{FF2B5EF4-FFF2-40B4-BE49-F238E27FC236}">
                <a16:creationId xmlns:a16="http://schemas.microsoft.com/office/drawing/2014/main" id="{718B3470-6B5A-4D16-9691-0C6AA0B035D6}"/>
              </a:ext>
            </a:extLst>
          </p:cNvPr>
          <p:cNvSpPr txBox="1"/>
          <p:nvPr/>
        </p:nvSpPr>
        <p:spPr>
          <a:xfrm>
            <a:off x="4133861" y="5364599"/>
            <a:ext cx="2929226" cy="307777"/>
          </a:xfrm>
          <a:prstGeom prst="rect">
            <a:avLst/>
          </a:prstGeom>
          <a:noFill/>
        </p:spPr>
        <p:txBody>
          <a:bodyPr wrap="square" rtlCol="0">
            <a:spAutoFit/>
          </a:bodyPr>
          <a:lstStyle>
            <a:defPPr>
              <a:defRPr lang="zh-TW"/>
            </a:defPPr>
            <a:lvl1pPr>
              <a:defRPr sz="1200" b="0">
                <a:latin typeface="+mj-ea"/>
                <a:ea typeface="+mj-ea"/>
              </a:defRPr>
            </a:lvl1pPr>
          </a:lstStyle>
          <a:p>
            <a:r>
              <a:rPr lang="zh-TW" altLang="en-US" sz="1400" b="1" dirty="0">
                <a:solidFill>
                  <a:srgbClr val="FF0000"/>
                </a:solidFill>
              </a:rPr>
              <a:t>朝臺灣成為全球運籌中心</a:t>
            </a:r>
            <a:r>
              <a:rPr lang="en-US" altLang="zh-TW" sz="1400" b="1" dirty="0">
                <a:solidFill>
                  <a:srgbClr val="FF0000"/>
                </a:solidFill>
              </a:rPr>
              <a:t>Hub</a:t>
            </a:r>
            <a:r>
              <a:rPr lang="zh-TW" altLang="en-US" sz="1400" b="1" dirty="0">
                <a:solidFill>
                  <a:srgbClr val="FF0000"/>
                </a:solidFill>
              </a:rPr>
              <a:t>邁進</a:t>
            </a:r>
          </a:p>
        </p:txBody>
      </p:sp>
    </p:spTree>
    <p:extLst>
      <p:ext uri="{BB962C8B-B14F-4D97-AF65-F5344CB8AC3E}">
        <p14:creationId xmlns:p14="http://schemas.microsoft.com/office/powerpoint/2010/main" val="18010818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B7FB7EF-C303-A285-E66C-C5CC4734BBA7}"/>
              </a:ext>
            </a:extLst>
          </p:cNvPr>
          <p:cNvSpPr>
            <a:spLocks noGrp="1"/>
          </p:cNvSpPr>
          <p:nvPr>
            <p:ph type="title"/>
          </p:nvPr>
        </p:nvSpPr>
        <p:spPr>
          <a:xfrm>
            <a:off x="1713117" y="148862"/>
            <a:ext cx="8642350" cy="620688"/>
          </a:xfrm>
        </p:spPr>
        <p:txBody>
          <a:bodyPr/>
          <a:lstStyle/>
          <a:p>
            <a:r>
              <a:rPr lang="zh-TW" altLang="en-US" sz="4000" b="1" dirty="0">
                <a:solidFill>
                  <a:srgbClr val="0070C0"/>
                </a:solidFill>
              </a:rPr>
              <a:t>供應鏈韌性評量推動情形</a:t>
            </a:r>
            <a:endParaRPr lang="zh-TW" altLang="en-US" b="1" dirty="0">
              <a:solidFill>
                <a:srgbClr val="0070C0"/>
              </a:solidFill>
            </a:endParaRPr>
          </a:p>
        </p:txBody>
      </p:sp>
      <p:sp>
        <p:nvSpPr>
          <p:cNvPr id="4" name="投影片編號版面配置區 3">
            <a:extLst>
              <a:ext uri="{FF2B5EF4-FFF2-40B4-BE49-F238E27FC236}">
                <a16:creationId xmlns:a16="http://schemas.microsoft.com/office/drawing/2014/main" id="{5F928732-6BDC-CF44-92DF-13BA38467AA9}"/>
              </a:ext>
            </a:extLst>
          </p:cNvPr>
          <p:cNvSpPr>
            <a:spLocks noGrp="1"/>
          </p:cNvSpPr>
          <p:nvPr>
            <p:ph type="sldNum" sz="quarter" idx="10"/>
          </p:nvPr>
        </p:nvSpPr>
        <p:spPr/>
        <p:txBody>
          <a:bodyPr/>
          <a:lstStyle/>
          <a:p>
            <a:pPr>
              <a:defRPr/>
            </a:pPr>
            <a:fld id="{DE5DB256-458E-432C-BDB1-75A70DB587B7}" type="slidenum">
              <a:rPr lang="en-US" altLang="zh-TW" smtClean="0"/>
              <a:pPr>
                <a:defRPr/>
              </a:pPr>
              <a:t>13</a:t>
            </a:fld>
            <a:endParaRPr lang="en-US" altLang="zh-TW"/>
          </a:p>
        </p:txBody>
      </p:sp>
      <p:graphicFrame>
        <p:nvGraphicFramePr>
          <p:cNvPr id="5" name="表格 4">
            <a:extLst>
              <a:ext uri="{FF2B5EF4-FFF2-40B4-BE49-F238E27FC236}">
                <a16:creationId xmlns:a16="http://schemas.microsoft.com/office/drawing/2014/main" id="{7693AB81-3BB6-3CBF-F8D5-5F52202D9A87}"/>
              </a:ext>
            </a:extLst>
          </p:cNvPr>
          <p:cNvGraphicFramePr>
            <a:graphicFrameLocks noGrp="1"/>
          </p:cNvGraphicFramePr>
          <p:nvPr>
            <p:extLst>
              <p:ext uri="{D42A27DB-BD31-4B8C-83A1-F6EECF244321}">
                <p14:modId xmlns:p14="http://schemas.microsoft.com/office/powerpoint/2010/main" val="1821400974"/>
              </p:ext>
            </p:extLst>
          </p:nvPr>
        </p:nvGraphicFramePr>
        <p:xfrm>
          <a:off x="1598798" y="991671"/>
          <a:ext cx="9006505" cy="4873198"/>
        </p:xfrm>
        <a:graphic>
          <a:graphicData uri="http://schemas.openxmlformats.org/drawingml/2006/table">
            <a:tbl>
              <a:tblPr firstRow="1" bandRow="1">
                <a:tableStyleId>{17292A2E-F333-43FB-9621-5CBBE7FDCDCB}</a:tableStyleId>
              </a:tblPr>
              <a:tblGrid>
                <a:gridCol w="581569">
                  <a:extLst>
                    <a:ext uri="{9D8B030D-6E8A-4147-A177-3AD203B41FA5}">
                      <a16:colId xmlns:a16="http://schemas.microsoft.com/office/drawing/2014/main" val="2824162489"/>
                    </a:ext>
                  </a:extLst>
                </a:gridCol>
                <a:gridCol w="1080120">
                  <a:extLst>
                    <a:ext uri="{9D8B030D-6E8A-4147-A177-3AD203B41FA5}">
                      <a16:colId xmlns:a16="http://schemas.microsoft.com/office/drawing/2014/main" val="225683160"/>
                    </a:ext>
                  </a:extLst>
                </a:gridCol>
                <a:gridCol w="576064">
                  <a:extLst>
                    <a:ext uri="{9D8B030D-6E8A-4147-A177-3AD203B41FA5}">
                      <a16:colId xmlns:a16="http://schemas.microsoft.com/office/drawing/2014/main" val="2772005671"/>
                    </a:ext>
                  </a:extLst>
                </a:gridCol>
                <a:gridCol w="4392488">
                  <a:extLst>
                    <a:ext uri="{9D8B030D-6E8A-4147-A177-3AD203B41FA5}">
                      <a16:colId xmlns:a16="http://schemas.microsoft.com/office/drawing/2014/main" val="2835173256"/>
                    </a:ext>
                  </a:extLst>
                </a:gridCol>
                <a:gridCol w="2376264">
                  <a:extLst>
                    <a:ext uri="{9D8B030D-6E8A-4147-A177-3AD203B41FA5}">
                      <a16:colId xmlns:a16="http://schemas.microsoft.com/office/drawing/2014/main" val="1476007731"/>
                    </a:ext>
                  </a:extLst>
                </a:gridCol>
              </a:tblGrid>
              <a:tr h="230441">
                <a:tc>
                  <a:txBody>
                    <a:bodyPr/>
                    <a:lstStyle/>
                    <a:p>
                      <a:pPr algn="ctr"/>
                      <a:r>
                        <a:rPr lang="zh-TW" altLang="en-US" sz="1400" dirty="0">
                          <a:solidFill>
                            <a:schemeClr val="bg1"/>
                          </a:solidFill>
                        </a:rPr>
                        <a:t>產業</a:t>
                      </a:r>
                      <a:endParaRPr lang="zh-TW" altLang="en-US" sz="1400" dirty="0">
                        <a:solidFill>
                          <a:schemeClr val="bg1"/>
                        </a:solidFill>
                        <a:latin typeface="+mn-ea"/>
                        <a:ea typeface="+mn-ea"/>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dirty="0">
                          <a:solidFill>
                            <a:schemeClr val="bg1"/>
                          </a:solidFill>
                        </a:rPr>
                        <a:t>產業次領域</a:t>
                      </a:r>
                      <a:endParaRPr lang="zh-TW" altLang="en-US" sz="1400" dirty="0">
                        <a:solidFill>
                          <a:schemeClr val="bg1"/>
                        </a:solidFill>
                        <a:latin typeface="+mn-ea"/>
                        <a:ea typeface="+mn-ea"/>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dirty="0">
                          <a:solidFill>
                            <a:schemeClr val="bg1"/>
                          </a:solidFill>
                        </a:rPr>
                        <a:t>家數</a:t>
                      </a:r>
                      <a:endParaRPr lang="zh-TW" altLang="en-US" sz="1400" dirty="0">
                        <a:solidFill>
                          <a:schemeClr val="bg1"/>
                        </a:solidFill>
                        <a:latin typeface="+mn-ea"/>
                        <a:ea typeface="+mn-ea"/>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dirty="0">
                          <a:solidFill>
                            <a:schemeClr val="bg1"/>
                          </a:solidFill>
                        </a:rPr>
                        <a:t>填寫問卷廠商</a:t>
                      </a:r>
                      <a:endParaRPr lang="zh-TW" altLang="en-US" sz="1400" dirty="0">
                        <a:solidFill>
                          <a:schemeClr val="bg1"/>
                        </a:solidFill>
                        <a:latin typeface="+mn-ea"/>
                        <a:ea typeface="+mn-ea"/>
                      </a:endParaRPr>
                    </a:p>
                  </a:txBody>
                  <a:tcPr/>
                </a:tc>
                <a:tc>
                  <a:txBody>
                    <a:bodyPr/>
                    <a:lstStyle/>
                    <a:p>
                      <a:pPr algn="ctr"/>
                      <a:r>
                        <a:rPr lang="zh-TW" altLang="en-US" sz="1400" dirty="0">
                          <a:solidFill>
                            <a:schemeClr val="bg1"/>
                          </a:solidFill>
                          <a:latin typeface="+mn-ea"/>
                          <a:ea typeface="+mn-ea"/>
                        </a:rPr>
                        <a:t>註明</a:t>
                      </a:r>
                      <a:endParaRPr lang="en-US" altLang="zh-TW" sz="1400" dirty="0">
                        <a:solidFill>
                          <a:schemeClr val="bg1"/>
                        </a:solidFill>
                        <a:latin typeface="+mn-ea"/>
                        <a:ea typeface="+mn-ea"/>
                      </a:endParaRPr>
                    </a:p>
                  </a:txBody>
                  <a:tcPr/>
                </a:tc>
                <a:extLst>
                  <a:ext uri="{0D108BD9-81ED-4DB2-BD59-A6C34878D82A}">
                    <a16:rowId xmlns:a16="http://schemas.microsoft.com/office/drawing/2014/main" val="2017858906"/>
                  </a:ext>
                </a:extLst>
              </a:tr>
              <a:tr h="172697">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kern="1200" dirty="0">
                          <a:solidFill>
                            <a:srgbClr val="0000CC"/>
                          </a:solidFill>
                          <a:latin typeface="+mn-lt"/>
                          <a:ea typeface="+mn-ea"/>
                          <a:cs typeface="+mn-cs"/>
                        </a:rPr>
                        <a:t>電子</a:t>
                      </a:r>
                    </a:p>
                  </a:txBody>
                  <a:tcPr anchor="ctr"/>
                </a:tc>
                <a:tc>
                  <a:txBody>
                    <a:bodyPr/>
                    <a:lstStyle/>
                    <a:p>
                      <a:pPr marL="0" algn="l" defTabSz="914400" rtl="0" eaLnBrk="1" latinLnBrk="0" hangingPunct="1">
                        <a:lnSpc>
                          <a:spcPts val="1600"/>
                        </a:lnSpc>
                      </a:pPr>
                      <a:r>
                        <a:rPr lang="zh-TW" altLang="en-US" sz="1600" b="0" kern="1200" dirty="0">
                          <a:solidFill>
                            <a:srgbClr val="0099FF"/>
                          </a:solidFill>
                        </a:rPr>
                        <a:t>重電</a:t>
                      </a:r>
                      <a:endParaRPr lang="zh-TW" altLang="en-US" sz="1600" b="0" kern="1200" dirty="0">
                        <a:solidFill>
                          <a:srgbClr val="0099FF"/>
                        </a:solidFill>
                        <a:latin typeface="+mn-ea"/>
                        <a:ea typeface="+mn-ea"/>
                        <a:cs typeface="+mn-cs"/>
                      </a:endParaRPr>
                    </a:p>
                  </a:txBody>
                  <a:tcPr anchor="ctr"/>
                </a:tc>
                <a:tc>
                  <a:txBody>
                    <a:bodyPr/>
                    <a:lstStyle/>
                    <a:p>
                      <a:pPr algn="ctr"/>
                      <a:r>
                        <a:rPr lang="en-US" altLang="zh-TW" sz="1600" dirty="0">
                          <a:solidFill>
                            <a:schemeClr val="tx1"/>
                          </a:solidFill>
                        </a:rPr>
                        <a:t>6</a:t>
                      </a:r>
                      <a:endParaRPr lang="zh-TW" altLang="en-US" sz="1600" dirty="0">
                        <a:solidFill>
                          <a:schemeClr val="tx1"/>
                        </a:solidFill>
                      </a:endParaRPr>
                    </a:p>
                  </a:txBody>
                  <a:tcPr anchor="ctr"/>
                </a:tc>
                <a:tc>
                  <a:txBody>
                    <a:bodyPr/>
                    <a:lstStyle/>
                    <a:p>
                      <a:pPr algn="just">
                        <a:lnSpc>
                          <a:spcPts val="1500"/>
                        </a:lnSpc>
                      </a:pPr>
                      <a:r>
                        <a:rPr lang="zh-TW" altLang="en-US" sz="1400" u="sng" kern="1200" dirty="0">
                          <a:solidFill>
                            <a:schemeClr val="accent6">
                              <a:lumMod val="50000"/>
                            </a:schemeClr>
                          </a:solidFill>
                        </a:rPr>
                        <a:t>中興電工</a:t>
                      </a:r>
                      <a:r>
                        <a:rPr lang="en-US" altLang="zh-TW" sz="1400" u="sng" kern="1200" dirty="0">
                          <a:solidFill>
                            <a:schemeClr val="accent6">
                              <a:lumMod val="50000"/>
                            </a:schemeClr>
                          </a:solidFill>
                        </a:rPr>
                        <a:t>*</a:t>
                      </a:r>
                      <a:r>
                        <a:rPr lang="zh-TW" altLang="en-US" sz="1400" kern="1200" dirty="0">
                          <a:solidFill>
                            <a:schemeClr val="accent6">
                              <a:lumMod val="50000"/>
                            </a:schemeClr>
                          </a:solidFill>
                        </a:rPr>
                        <a:t>、</a:t>
                      </a:r>
                      <a:r>
                        <a:rPr lang="zh-TW" altLang="en-US" sz="1400" u="sng" kern="1200" dirty="0">
                          <a:solidFill>
                            <a:schemeClr val="accent6">
                              <a:lumMod val="50000"/>
                            </a:schemeClr>
                          </a:solidFill>
                        </a:rPr>
                        <a:t>士林電機</a:t>
                      </a:r>
                      <a:r>
                        <a:rPr lang="en-US" altLang="zh-TW" sz="1400" u="sng" kern="1200" dirty="0">
                          <a:solidFill>
                            <a:schemeClr val="accent6">
                              <a:lumMod val="50000"/>
                            </a:schemeClr>
                          </a:solidFill>
                        </a:rPr>
                        <a:t>*</a:t>
                      </a:r>
                      <a:r>
                        <a:rPr lang="zh-TW" altLang="en-US" sz="1400" kern="1200" dirty="0">
                          <a:solidFill>
                            <a:schemeClr val="accent6">
                              <a:lumMod val="50000"/>
                            </a:schemeClr>
                          </a:solidFill>
                        </a:rPr>
                        <a:t>、華城電機、亞力電機、宏于電機、連距電機</a:t>
                      </a:r>
                      <a:endParaRPr lang="zh-TW" altLang="en-US" sz="1400" kern="1200" dirty="0">
                        <a:solidFill>
                          <a:schemeClr val="accent6">
                            <a:lumMod val="50000"/>
                          </a:schemeClr>
                        </a:solidFill>
                        <a:latin typeface="+mn-ea"/>
                        <a:ea typeface="+mn-ea"/>
                        <a:cs typeface="+mn-cs"/>
                      </a:endParaRPr>
                    </a:p>
                  </a:txBody>
                  <a:tcPr/>
                </a:tc>
                <a:tc>
                  <a:txBody>
                    <a:bodyPr/>
                    <a:lstStyle/>
                    <a:p>
                      <a:pPr marL="176213" marR="0" lvl="0" indent="-176213" algn="just" defTabSz="914400" rtl="0" eaLnBrk="1" fontAlgn="auto" latinLnBrk="0" hangingPunct="1">
                        <a:lnSpc>
                          <a:spcPts val="1500"/>
                        </a:lnSpc>
                        <a:spcBef>
                          <a:spcPts val="0"/>
                        </a:spcBef>
                        <a:spcAft>
                          <a:spcPts val="0"/>
                        </a:spcAft>
                        <a:buClrTx/>
                        <a:buSzTx/>
                        <a:buFont typeface="+mj-lt"/>
                        <a:buAutoNum type="arabicParenR"/>
                        <a:tabLst/>
                        <a:defRPr/>
                      </a:pPr>
                      <a:r>
                        <a:rPr lang="zh-TW" altLang="en-US" sz="1200" u="none" kern="1200" dirty="0">
                          <a:solidFill>
                            <a:srgbClr val="002060"/>
                          </a:solidFill>
                          <a:latin typeface="+mn-lt"/>
                          <a:ea typeface="+mn-ea"/>
                          <a:cs typeface="+mn-cs"/>
                        </a:rPr>
                        <a:t>士林電機機器事業群另填寫機械產業</a:t>
                      </a:r>
                    </a:p>
                  </a:txBody>
                  <a:tcPr/>
                </a:tc>
                <a:extLst>
                  <a:ext uri="{0D108BD9-81ED-4DB2-BD59-A6C34878D82A}">
                    <a16:rowId xmlns:a16="http://schemas.microsoft.com/office/drawing/2014/main" val="1616036856"/>
                  </a:ext>
                </a:extLst>
              </a:tr>
              <a:tr h="622192">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b="1" kern="1200" dirty="0">
                          <a:solidFill>
                            <a:srgbClr val="0000CC"/>
                          </a:solidFill>
                          <a:latin typeface="+mn-lt"/>
                          <a:ea typeface="+mn-ea"/>
                          <a:cs typeface="+mn-cs"/>
                        </a:rPr>
                        <a:t>電子</a:t>
                      </a:r>
                    </a:p>
                  </a:txBody>
                  <a:tcPr anchor="ctr">
                    <a:lnT w="3175" cap="flat" cmpd="sng" algn="ctr">
                      <a:solidFill>
                        <a:schemeClr val="bg1"/>
                      </a:solidFill>
                      <a:prstDash val="solid"/>
                      <a:round/>
                      <a:headEnd type="none" w="med" len="med"/>
                      <a:tailEnd type="none" w="med" len="med"/>
                    </a:lnT>
                  </a:tcPr>
                </a:tc>
                <a:tc>
                  <a:txBody>
                    <a:bodyPr/>
                    <a:lstStyle/>
                    <a:p>
                      <a:pPr marL="0" algn="l" defTabSz="914400" rtl="0" eaLnBrk="1" latinLnBrk="0" hangingPunct="1">
                        <a:lnSpc>
                          <a:spcPts val="1600"/>
                        </a:lnSpc>
                      </a:pPr>
                      <a:r>
                        <a:rPr lang="zh-TW" altLang="en-US" sz="1600" b="0" kern="1200" dirty="0">
                          <a:solidFill>
                            <a:srgbClr val="0099FF"/>
                          </a:solidFill>
                        </a:rPr>
                        <a:t>電子製造服務</a:t>
                      </a:r>
                      <a:endParaRPr lang="zh-TW" altLang="en-US" sz="1600" b="0" kern="1200" dirty="0">
                        <a:solidFill>
                          <a:srgbClr val="0099FF"/>
                        </a:solidFill>
                        <a:latin typeface="+mn-ea"/>
                        <a:ea typeface="+mn-ea"/>
                        <a:cs typeface="+mn-cs"/>
                      </a:endParaRPr>
                    </a:p>
                  </a:txBody>
                  <a:tcPr anchor="ctr"/>
                </a:tc>
                <a:tc>
                  <a:txBody>
                    <a:bodyPr/>
                    <a:lstStyle/>
                    <a:p>
                      <a:pPr algn="ctr"/>
                      <a:r>
                        <a:rPr lang="en-US" altLang="zh-TW" sz="1600" dirty="0">
                          <a:solidFill>
                            <a:schemeClr val="tx1"/>
                          </a:solidFill>
                        </a:rPr>
                        <a:t>12</a:t>
                      </a:r>
                      <a:endParaRPr lang="zh-TW" altLang="en-US" sz="1600" dirty="0">
                        <a:solidFill>
                          <a:schemeClr val="tx1"/>
                        </a:solidFill>
                      </a:endParaRPr>
                    </a:p>
                  </a:txBody>
                  <a:tcPr anchor="ctr"/>
                </a:tc>
                <a:tc>
                  <a:txBody>
                    <a:bodyPr/>
                    <a:lstStyle/>
                    <a:p>
                      <a:pPr algn="just">
                        <a:lnSpc>
                          <a:spcPts val="1500"/>
                        </a:lnSpc>
                      </a:pPr>
                      <a:r>
                        <a:rPr lang="en-US" altLang="zh-TW" sz="1400" dirty="0">
                          <a:solidFill>
                            <a:schemeClr val="accent6">
                              <a:lumMod val="50000"/>
                            </a:schemeClr>
                          </a:solidFill>
                        </a:rPr>
                        <a:t>BenQ</a:t>
                      </a:r>
                      <a:r>
                        <a:rPr lang="zh-TW" altLang="en-US" sz="1400" dirty="0">
                          <a:solidFill>
                            <a:schemeClr val="accent6">
                              <a:lumMod val="50000"/>
                            </a:schemeClr>
                          </a:solidFill>
                        </a:rPr>
                        <a:t>、亞旭電腦、台灣國際航電、台達電子、威強電、技嘉、新漢智能、神達電腦、福神科技、群創光電、</a:t>
                      </a:r>
                      <a:r>
                        <a:rPr lang="zh-TW" altLang="en-US" sz="1400" u="sng" dirty="0">
                          <a:solidFill>
                            <a:schemeClr val="accent6">
                              <a:lumMod val="50000"/>
                            </a:schemeClr>
                          </a:solidFill>
                        </a:rPr>
                        <a:t>英業達</a:t>
                      </a:r>
                      <a:r>
                        <a:rPr lang="en-US" altLang="zh-TW" sz="1400" u="sng" dirty="0">
                          <a:solidFill>
                            <a:schemeClr val="accent6">
                              <a:lumMod val="50000"/>
                            </a:schemeClr>
                          </a:solidFill>
                        </a:rPr>
                        <a:t>*</a:t>
                      </a:r>
                      <a:r>
                        <a:rPr lang="zh-TW" altLang="en-US" sz="1400" dirty="0">
                          <a:solidFill>
                            <a:schemeClr val="accent6">
                              <a:lumMod val="50000"/>
                            </a:schemeClr>
                          </a:solidFill>
                        </a:rPr>
                        <a:t>、金運科技</a:t>
                      </a:r>
                      <a:endParaRPr lang="en-US" altLang="zh-TW" sz="1400" dirty="0">
                        <a:solidFill>
                          <a:schemeClr val="accent6">
                            <a:lumMod val="50000"/>
                          </a:schemeClr>
                        </a:solidFill>
                        <a:latin typeface="+mn-ea"/>
                        <a:ea typeface="+mn-ea"/>
                      </a:endParaRPr>
                    </a:p>
                  </a:txBody>
                  <a:tcPr/>
                </a:tc>
                <a:tc>
                  <a:txBody>
                    <a:bodyPr/>
                    <a:lstStyle/>
                    <a:p>
                      <a:pPr marL="176213" marR="0" lvl="0" indent="-176213" algn="just" defTabSz="914400" rtl="0" eaLnBrk="1" fontAlgn="auto" latinLnBrk="0" hangingPunct="1">
                        <a:lnSpc>
                          <a:spcPts val="1500"/>
                        </a:lnSpc>
                        <a:spcBef>
                          <a:spcPts val="0"/>
                        </a:spcBef>
                        <a:spcAft>
                          <a:spcPts val="0"/>
                        </a:spcAft>
                        <a:buClrTx/>
                        <a:buSzTx/>
                        <a:buFont typeface="+mj-lt"/>
                        <a:buAutoNum type="arabicParenR"/>
                        <a:tabLst/>
                        <a:defRPr/>
                      </a:pPr>
                      <a:endParaRPr lang="en-US" altLang="zh-TW" sz="1200" u="none" kern="1200" dirty="0">
                        <a:solidFill>
                          <a:srgbClr val="002060"/>
                        </a:solidFill>
                        <a:latin typeface="+mn-lt"/>
                        <a:ea typeface="+mn-ea"/>
                        <a:cs typeface="+mn-cs"/>
                      </a:endParaRPr>
                    </a:p>
                  </a:txBody>
                  <a:tcPr/>
                </a:tc>
                <a:extLst>
                  <a:ext uri="{0D108BD9-81ED-4DB2-BD59-A6C34878D82A}">
                    <a16:rowId xmlns:a16="http://schemas.microsoft.com/office/drawing/2014/main" val="534575202"/>
                  </a:ext>
                </a:extLst>
              </a:tr>
              <a:tr h="62219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400" b="1" kern="1200" dirty="0">
                        <a:solidFill>
                          <a:srgbClr val="0000CC"/>
                        </a:solidFill>
                        <a:latin typeface="+mn-lt"/>
                        <a:ea typeface="+mn-ea"/>
                        <a:cs typeface="+mn-cs"/>
                      </a:endParaRPr>
                    </a:p>
                  </a:txBody>
                  <a:tcPr anchor="ctr"/>
                </a:tc>
                <a:tc>
                  <a:txBody>
                    <a:bodyPr/>
                    <a:lstStyle/>
                    <a:p>
                      <a:pPr marL="0" algn="l" defTabSz="914400" rtl="0" eaLnBrk="1" latinLnBrk="0" hangingPunct="1">
                        <a:lnSpc>
                          <a:spcPts val="1600"/>
                        </a:lnSpc>
                      </a:pPr>
                      <a:r>
                        <a:rPr lang="zh-TW" altLang="en-US" sz="1600" b="0" kern="1200" dirty="0">
                          <a:solidFill>
                            <a:srgbClr val="0099FF"/>
                          </a:solidFill>
                          <a:latin typeface="+mn-ea"/>
                          <a:ea typeface="+mn-ea"/>
                          <a:cs typeface="+mn-cs"/>
                        </a:rPr>
                        <a:t>電子設備</a:t>
                      </a:r>
                    </a:p>
                  </a:txBody>
                  <a:tcPr anchor="ctr"/>
                </a:tc>
                <a:tc>
                  <a:txBody>
                    <a:bodyPr/>
                    <a:lstStyle/>
                    <a:p>
                      <a:pPr algn="ctr"/>
                      <a:r>
                        <a:rPr lang="en-US" altLang="zh-TW" sz="1600" dirty="0">
                          <a:solidFill>
                            <a:schemeClr val="tx1"/>
                          </a:solidFill>
                        </a:rPr>
                        <a:t>6</a:t>
                      </a:r>
                      <a:endParaRPr lang="zh-TW" altLang="en-US" sz="1600" dirty="0">
                        <a:solidFill>
                          <a:schemeClr val="tx1"/>
                        </a:solidFill>
                      </a:endParaRPr>
                    </a:p>
                  </a:txBody>
                  <a:tcPr anchor="ctr"/>
                </a:tc>
                <a:tc>
                  <a:txBody>
                    <a:bodyPr/>
                    <a:lstStyle/>
                    <a:p>
                      <a:pPr algn="just">
                        <a:lnSpc>
                          <a:spcPts val="1500"/>
                        </a:lnSpc>
                      </a:pPr>
                      <a:r>
                        <a:rPr lang="zh-TW" altLang="en-US" sz="1400" u="sng" kern="1200" dirty="0">
                          <a:solidFill>
                            <a:schemeClr val="accent6">
                              <a:lumMod val="50000"/>
                            </a:schemeClr>
                          </a:solidFill>
                        </a:rPr>
                        <a:t>新漢智能</a:t>
                      </a:r>
                      <a:r>
                        <a:rPr lang="en-US" altLang="zh-TW" sz="1400" u="sng" kern="1200" dirty="0">
                          <a:solidFill>
                            <a:schemeClr val="accent6">
                              <a:lumMod val="50000"/>
                            </a:schemeClr>
                          </a:solidFill>
                        </a:rPr>
                        <a:t>*</a:t>
                      </a:r>
                      <a:r>
                        <a:rPr lang="zh-TW" altLang="en-US" sz="1400" kern="1200" dirty="0">
                          <a:solidFill>
                            <a:schemeClr val="accent6">
                              <a:lumMod val="50000"/>
                            </a:schemeClr>
                          </a:solidFill>
                        </a:rPr>
                        <a:t>、旭東機械、皮托科技、</a:t>
                      </a:r>
                      <a:r>
                        <a:rPr lang="zh-TW" altLang="en-US" sz="1400" u="sng" kern="1200" dirty="0">
                          <a:solidFill>
                            <a:schemeClr val="accent6">
                              <a:lumMod val="50000"/>
                            </a:schemeClr>
                          </a:solidFill>
                        </a:rPr>
                        <a:t>群翊工業</a:t>
                      </a:r>
                      <a:r>
                        <a:rPr lang="en-US" altLang="zh-TW" sz="1400" u="sng" kern="1200" dirty="0">
                          <a:solidFill>
                            <a:schemeClr val="accent6">
                              <a:lumMod val="50000"/>
                            </a:schemeClr>
                          </a:solidFill>
                        </a:rPr>
                        <a:t>*</a:t>
                      </a:r>
                      <a:r>
                        <a:rPr lang="zh-TW" altLang="en-US" sz="1400" kern="1200" dirty="0">
                          <a:solidFill>
                            <a:schemeClr val="accent6">
                              <a:lumMod val="50000"/>
                            </a:schemeClr>
                          </a:solidFill>
                        </a:rPr>
                        <a:t>、馗鼎奈米、</a:t>
                      </a:r>
                      <a:r>
                        <a:rPr lang="en-US" altLang="zh-TW" sz="1400" kern="1200" dirty="0">
                          <a:solidFill>
                            <a:schemeClr val="accent6">
                              <a:lumMod val="50000"/>
                            </a:schemeClr>
                          </a:solidFill>
                          <a:latin typeface="+mn-lt"/>
                          <a:ea typeface="+mn-ea"/>
                          <a:cs typeface="+mn-cs"/>
                        </a:rPr>
                        <a:t>Extreme Networks Taiwan</a:t>
                      </a:r>
                      <a:endParaRPr lang="en-US" altLang="zh-TW" sz="1400" dirty="0">
                        <a:solidFill>
                          <a:schemeClr val="accent6">
                            <a:lumMod val="50000"/>
                          </a:schemeClr>
                        </a:solidFill>
                        <a:latin typeface="+mn-ea"/>
                        <a:ea typeface="+mn-ea"/>
                      </a:endParaRPr>
                    </a:p>
                  </a:txBody>
                  <a:tcPr/>
                </a:tc>
                <a:tc>
                  <a:txBody>
                    <a:bodyPr/>
                    <a:lstStyle/>
                    <a:p>
                      <a:pPr marL="176213" marR="0" lvl="0" indent="-176213" algn="just" defTabSz="914400" rtl="0" eaLnBrk="1" fontAlgn="auto" latinLnBrk="0" hangingPunct="1">
                        <a:lnSpc>
                          <a:spcPts val="1500"/>
                        </a:lnSpc>
                        <a:spcBef>
                          <a:spcPts val="0"/>
                        </a:spcBef>
                        <a:spcAft>
                          <a:spcPts val="0"/>
                        </a:spcAft>
                        <a:buClrTx/>
                        <a:buSzTx/>
                        <a:buFont typeface="+mj-lt"/>
                        <a:buAutoNum type="arabicParenR"/>
                        <a:tabLst/>
                        <a:defRPr/>
                      </a:pPr>
                      <a:r>
                        <a:rPr lang="zh-TW" altLang="en-US" sz="1200" dirty="0">
                          <a:solidFill>
                            <a:srgbClr val="002060"/>
                          </a:solidFill>
                          <a:latin typeface="+mn-lt"/>
                          <a:ea typeface="+mn-ea"/>
                        </a:rPr>
                        <a:t>新漢智能</a:t>
                      </a:r>
                      <a:r>
                        <a:rPr lang="zh-TW" altLang="en-US" sz="1200" dirty="0">
                          <a:solidFill>
                            <a:srgbClr val="002060"/>
                          </a:solidFill>
                          <a:latin typeface="+mn-ea"/>
                          <a:ea typeface="+mn-ea"/>
                        </a:rPr>
                        <a:t>同企業僅計數</a:t>
                      </a:r>
                      <a:r>
                        <a:rPr lang="en-US" altLang="zh-TW" sz="1200" dirty="0">
                          <a:solidFill>
                            <a:srgbClr val="002060"/>
                          </a:solidFill>
                          <a:latin typeface="+mn-ea"/>
                          <a:ea typeface="+mn-ea"/>
                        </a:rPr>
                        <a:t>1</a:t>
                      </a:r>
                      <a:r>
                        <a:rPr lang="zh-TW" altLang="en-US" sz="1200" dirty="0">
                          <a:solidFill>
                            <a:srgbClr val="002060"/>
                          </a:solidFill>
                          <a:latin typeface="+mn-ea"/>
                          <a:ea typeface="+mn-ea"/>
                        </a:rPr>
                        <a:t>家。</a:t>
                      </a:r>
                      <a:endParaRPr lang="en-US" altLang="zh-TW" sz="1200" dirty="0">
                        <a:solidFill>
                          <a:srgbClr val="002060"/>
                        </a:solidFill>
                        <a:latin typeface="+mn-ea"/>
                        <a:ea typeface="+mn-ea"/>
                      </a:endParaRPr>
                    </a:p>
                  </a:txBody>
                  <a:tcPr/>
                </a:tc>
                <a:extLst>
                  <a:ext uri="{0D108BD9-81ED-4DB2-BD59-A6C34878D82A}">
                    <a16:rowId xmlns:a16="http://schemas.microsoft.com/office/drawing/2014/main" val="1667033201"/>
                  </a:ext>
                </a:extLst>
              </a:tr>
              <a:tr h="618430">
                <a:tc>
                  <a:txBody>
                    <a:bodyPr/>
                    <a:lstStyle/>
                    <a:p>
                      <a:pPr algn="ctr"/>
                      <a:r>
                        <a:rPr lang="zh-TW" altLang="en-US" sz="1400" b="1" dirty="0">
                          <a:solidFill>
                            <a:srgbClr val="0000CC"/>
                          </a:solidFill>
                        </a:rPr>
                        <a:t>半導體</a:t>
                      </a:r>
                      <a:endParaRPr lang="zh-TW" altLang="en-US" sz="1400" b="1" dirty="0">
                        <a:solidFill>
                          <a:srgbClr val="0000CC"/>
                        </a:solidFill>
                        <a:latin typeface="+mn-ea"/>
                        <a:ea typeface="+mn-ea"/>
                      </a:endParaRPr>
                    </a:p>
                  </a:txBody>
                  <a:tcPr anchor="ctr">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lnSpc>
                          <a:spcPts val="1600"/>
                        </a:lnSpc>
                      </a:pPr>
                      <a:r>
                        <a:rPr lang="zh-TW" altLang="en-US" sz="1600" b="0" kern="1200" dirty="0">
                          <a:solidFill>
                            <a:srgbClr val="0099FF"/>
                          </a:solidFill>
                          <a:latin typeface="+mn-lt"/>
                          <a:ea typeface="+mn-ea"/>
                          <a:cs typeface="+mn-cs"/>
                        </a:rPr>
                        <a:t>半導體</a:t>
                      </a:r>
                    </a:p>
                  </a:txBody>
                  <a:tcPr anchor="ctr"/>
                </a:tc>
                <a:tc>
                  <a:txBody>
                    <a:bodyPr/>
                    <a:lstStyle/>
                    <a:p>
                      <a:pPr algn="ctr"/>
                      <a:r>
                        <a:rPr lang="en-US" altLang="zh-TW" sz="1600" dirty="0">
                          <a:solidFill>
                            <a:schemeClr val="tx1"/>
                          </a:solidFill>
                        </a:rPr>
                        <a:t>9</a:t>
                      </a:r>
                      <a:endParaRPr lang="zh-TW" altLang="en-US" sz="1600" dirty="0">
                        <a:solidFill>
                          <a:schemeClr val="tx1"/>
                        </a:solidFill>
                      </a:endParaRPr>
                    </a:p>
                  </a:txBody>
                  <a:tcPr anchor="ctr"/>
                </a:tc>
                <a:tc>
                  <a:txBody>
                    <a:bodyPr/>
                    <a:lstStyle/>
                    <a:p>
                      <a:pPr algn="just">
                        <a:lnSpc>
                          <a:spcPts val="1500"/>
                        </a:lnSpc>
                      </a:pPr>
                      <a:r>
                        <a:rPr lang="zh-TW" altLang="en-US" sz="1400" kern="1200" dirty="0">
                          <a:solidFill>
                            <a:schemeClr val="accent6">
                              <a:lumMod val="50000"/>
                            </a:schemeClr>
                          </a:solidFill>
                        </a:rPr>
                        <a:t>中國砂輪、亞智科技、京鼎精密、</a:t>
                      </a:r>
                      <a:r>
                        <a:rPr lang="zh-TW" altLang="en-US" sz="1400" u="sng" kern="1200" dirty="0">
                          <a:solidFill>
                            <a:schemeClr val="accent6">
                              <a:lumMod val="50000"/>
                            </a:schemeClr>
                          </a:solidFill>
                        </a:rPr>
                        <a:t>帆宣系統</a:t>
                      </a:r>
                      <a:r>
                        <a:rPr lang="en-US" altLang="zh-TW" sz="1400" u="sng" kern="1200" dirty="0">
                          <a:solidFill>
                            <a:schemeClr val="accent6">
                              <a:lumMod val="50000"/>
                            </a:schemeClr>
                          </a:solidFill>
                        </a:rPr>
                        <a:t>*</a:t>
                      </a:r>
                      <a:r>
                        <a:rPr lang="zh-TW" altLang="en-US" sz="1400" kern="1200" dirty="0">
                          <a:solidFill>
                            <a:schemeClr val="accent6">
                              <a:lumMod val="50000"/>
                            </a:schemeClr>
                          </a:solidFill>
                        </a:rPr>
                        <a:t>、志聖工業 、辛耘企業、</a:t>
                      </a:r>
                      <a:r>
                        <a:rPr lang="en-US" altLang="zh-TW" sz="1400" kern="1200" dirty="0">
                          <a:solidFill>
                            <a:schemeClr val="accent6">
                              <a:lumMod val="50000"/>
                            </a:schemeClr>
                          </a:solidFill>
                          <a:latin typeface="+mn-lt"/>
                          <a:ea typeface="+mn-ea"/>
                          <a:cs typeface="+mn-cs"/>
                        </a:rPr>
                        <a:t>Renesas</a:t>
                      </a:r>
                      <a:r>
                        <a:rPr lang="zh-TW" altLang="en-US" sz="1400" kern="1200" dirty="0">
                          <a:solidFill>
                            <a:schemeClr val="accent6">
                              <a:lumMod val="50000"/>
                            </a:schemeClr>
                          </a:solidFill>
                          <a:latin typeface="+mn-lt"/>
                          <a:ea typeface="+mn-ea"/>
                          <a:cs typeface="+mn-cs"/>
                        </a:rPr>
                        <a:t>、京元電子、艾克爾國際</a:t>
                      </a:r>
                      <a:endParaRPr lang="en-US" altLang="zh-TW" sz="1400" kern="1200" dirty="0">
                        <a:solidFill>
                          <a:schemeClr val="accent6">
                            <a:lumMod val="50000"/>
                          </a:schemeClr>
                        </a:solidFill>
                        <a:latin typeface="+mn-lt"/>
                        <a:ea typeface="+mn-ea"/>
                        <a:cs typeface="+mn-cs"/>
                      </a:endParaRPr>
                    </a:p>
                  </a:txBody>
                  <a:tcPr/>
                </a:tc>
                <a:tc>
                  <a:txBody>
                    <a:bodyPr/>
                    <a:lstStyle/>
                    <a:p>
                      <a:pPr marL="176213" marR="0" lvl="0" indent="-176213" algn="just" defTabSz="914400" rtl="0" eaLnBrk="1" fontAlgn="auto" latinLnBrk="0" hangingPunct="1">
                        <a:lnSpc>
                          <a:spcPts val="1500"/>
                        </a:lnSpc>
                        <a:spcBef>
                          <a:spcPts val="0"/>
                        </a:spcBef>
                        <a:spcAft>
                          <a:spcPts val="0"/>
                        </a:spcAft>
                        <a:buClrTx/>
                        <a:buSzTx/>
                        <a:buFont typeface="+mj-lt"/>
                        <a:buAutoNum type="arabicParenR"/>
                        <a:tabLst/>
                        <a:defRPr/>
                      </a:pPr>
                      <a:endParaRPr lang="en-US" altLang="zh-TW" sz="1200" u="none" kern="1200" dirty="0">
                        <a:solidFill>
                          <a:srgbClr val="002060"/>
                        </a:solidFill>
                        <a:latin typeface="+mn-lt"/>
                        <a:ea typeface="+mn-ea"/>
                        <a:cs typeface="+mn-cs"/>
                      </a:endParaRPr>
                    </a:p>
                  </a:txBody>
                  <a:tcPr/>
                </a:tc>
                <a:extLst>
                  <a:ext uri="{0D108BD9-81ED-4DB2-BD59-A6C34878D82A}">
                    <a16:rowId xmlns:a16="http://schemas.microsoft.com/office/drawing/2014/main" val="1851551884"/>
                  </a:ext>
                </a:extLst>
              </a:tr>
              <a:tr h="559112">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kern="1200" dirty="0">
                          <a:solidFill>
                            <a:srgbClr val="0000CC"/>
                          </a:solidFill>
                          <a:latin typeface="+mn-lt"/>
                          <a:ea typeface="+mn-ea"/>
                          <a:cs typeface="+mn-cs"/>
                        </a:rPr>
                        <a:t>工具機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lnSpc>
                          <a:spcPts val="1600"/>
                        </a:lnSpc>
                      </a:pPr>
                      <a:r>
                        <a:rPr lang="zh-TW" altLang="en-US" sz="1600" b="0" kern="1200" dirty="0">
                          <a:solidFill>
                            <a:srgbClr val="0099FF"/>
                          </a:solidFill>
                          <a:latin typeface="+mn-lt"/>
                          <a:ea typeface="+mn-ea"/>
                          <a:cs typeface="+mn-cs"/>
                        </a:rPr>
                        <a:t>整機</a:t>
                      </a:r>
                    </a:p>
                  </a:txBody>
                  <a:tcPr anchor="ctr">
                    <a:lnL w="12700" cap="flat" cmpd="sng" algn="ctr">
                      <a:solidFill>
                        <a:schemeClr val="tx1"/>
                      </a:solidFill>
                      <a:prstDash val="solid"/>
                      <a:round/>
                      <a:headEnd type="none" w="med" len="med"/>
                      <a:tailEnd type="none" w="med" len="med"/>
                    </a:lnL>
                    <a:lnB w="3175" cap="flat" cmpd="sng" algn="ctr">
                      <a:solidFill>
                        <a:schemeClr val="bg1"/>
                      </a:solidFill>
                      <a:prstDash val="solid"/>
                      <a:round/>
                      <a:headEnd type="none" w="med" len="med"/>
                      <a:tailEnd type="none" w="med" len="med"/>
                    </a:lnB>
                  </a:tcPr>
                </a:tc>
                <a:tc>
                  <a:txBody>
                    <a:bodyPr/>
                    <a:lstStyle/>
                    <a:p>
                      <a:pPr algn="ctr"/>
                      <a:r>
                        <a:rPr lang="en-US" altLang="zh-TW" sz="1600" dirty="0">
                          <a:solidFill>
                            <a:schemeClr val="tx1"/>
                          </a:solidFill>
                        </a:rPr>
                        <a:t>11</a:t>
                      </a:r>
                      <a:endParaRPr lang="zh-TW" altLang="en-US" sz="1600" dirty="0">
                        <a:solidFill>
                          <a:schemeClr val="tx1"/>
                        </a:solidFill>
                      </a:endParaRPr>
                    </a:p>
                  </a:txBody>
                  <a:tcPr anchor="ctr">
                    <a:lnB w="3175" cap="flat" cmpd="sng" algn="ctr">
                      <a:solidFill>
                        <a:schemeClr val="bg1"/>
                      </a:solidFill>
                      <a:prstDash val="solid"/>
                      <a:round/>
                      <a:headEnd type="none" w="med" len="med"/>
                      <a:tailEnd type="none" w="med" len="med"/>
                    </a:lnB>
                  </a:tcPr>
                </a:tc>
                <a:tc>
                  <a:txBody>
                    <a:bodyPr/>
                    <a:lstStyle/>
                    <a:p>
                      <a:pPr marL="0" marR="0" lvl="0" indent="0" algn="just" defTabSz="914400" rtl="0" eaLnBrk="1" fontAlgn="auto" latinLnBrk="0" hangingPunct="1">
                        <a:lnSpc>
                          <a:spcPts val="1500"/>
                        </a:lnSpc>
                        <a:spcBef>
                          <a:spcPts val="0"/>
                        </a:spcBef>
                        <a:spcAft>
                          <a:spcPts val="0"/>
                        </a:spcAft>
                        <a:buClrTx/>
                        <a:buSzTx/>
                        <a:buFontTx/>
                        <a:buNone/>
                        <a:tabLst/>
                        <a:defRPr/>
                      </a:pPr>
                      <a:r>
                        <a:rPr lang="zh-TW" altLang="en-US" sz="1400" dirty="0">
                          <a:solidFill>
                            <a:schemeClr val="accent6">
                              <a:lumMod val="50000"/>
                            </a:schemeClr>
                          </a:solidFill>
                        </a:rPr>
                        <a:t>永進機械、友嘉、台灣瀧澤、合濟工業、哈廷公司、抱樸科技、益彰、福裕、程泰、</a:t>
                      </a:r>
                      <a:r>
                        <a:rPr lang="zh-TW" altLang="en-US" sz="1400" u="sng" dirty="0">
                          <a:solidFill>
                            <a:schemeClr val="accent6">
                              <a:lumMod val="50000"/>
                            </a:schemeClr>
                          </a:solidFill>
                        </a:rPr>
                        <a:t>艾格瑪</a:t>
                      </a:r>
                      <a:r>
                        <a:rPr lang="en-US" altLang="zh-TW" sz="1400" u="sng" kern="1200" dirty="0">
                          <a:solidFill>
                            <a:schemeClr val="accent6">
                              <a:lumMod val="50000"/>
                            </a:schemeClr>
                          </a:solidFill>
                        </a:rPr>
                        <a:t>*</a:t>
                      </a:r>
                      <a:r>
                        <a:rPr lang="zh-TW" altLang="en-US" sz="1400" dirty="0">
                          <a:solidFill>
                            <a:schemeClr val="accent6">
                              <a:lumMod val="50000"/>
                            </a:schemeClr>
                          </a:solidFill>
                        </a:rPr>
                        <a:t>、邁鑫。</a:t>
                      </a:r>
                      <a:endParaRPr lang="zh-TW" altLang="en-US" sz="1400" dirty="0">
                        <a:solidFill>
                          <a:schemeClr val="accent6">
                            <a:lumMod val="50000"/>
                          </a:schemeClr>
                        </a:solidFill>
                        <a:latin typeface="+mn-ea"/>
                        <a:ea typeface="+mn-ea"/>
                      </a:endParaRPr>
                    </a:p>
                  </a:txBody>
                  <a:tcPr>
                    <a:lnB w="3175" cap="flat" cmpd="sng" algn="ctr">
                      <a:solidFill>
                        <a:schemeClr val="bg1"/>
                      </a:solidFill>
                      <a:prstDash val="solid"/>
                      <a:round/>
                      <a:headEnd type="none" w="med" len="med"/>
                      <a:tailEnd type="none" w="med" len="med"/>
                    </a:lnB>
                  </a:tcPr>
                </a:tc>
                <a:tc>
                  <a:txBody>
                    <a:bodyPr/>
                    <a:lstStyle/>
                    <a:p>
                      <a:pPr>
                        <a:lnSpc>
                          <a:spcPts val="1500"/>
                        </a:lnSpc>
                      </a:pPr>
                      <a:endParaRPr lang="zh-TW" altLang="en-US" sz="1200" dirty="0">
                        <a:solidFill>
                          <a:srgbClr val="002060"/>
                        </a:solidFill>
                        <a:latin typeface="+mn-ea"/>
                        <a:ea typeface="+mn-ea"/>
                      </a:endParaRPr>
                    </a:p>
                  </a:txBody>
                  <a:tcPr>
                    <a:lnB w="31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359129155"/>
                  </a:ext>
                </a:extLst>
              </a:tr>
              <a:tr h="302934">
                <a:tc vMerge="1">
                  <a:txBody>
                    <a:bodyPr/>
                    <a:lstStyle/>
                    <a:p>
                      <a:pPr marL="0" algn="ctr" defTabSz="914400" rtl="0" eaLnBrk="1" latinLnBrk="0" hangingPunct="1"/>
                      <a:endParaRPr lang="zh-TW" altLang="en-US" sz="1600" b="1" kern="1200" dirty="0">
                        <a:solidFill>
                          <a:srgbClr val="0000CC"/>
                        </a:solidFill>
                        <a:latin typeface="+mn-lt"/>
                        <a:ea typeface="+mn-ea"/>
                        <a:cs typeface="+mn-cs"/>
                      </a:endParaRPr>
                    </a:p>
                  </a:txBody>
                  <a:tcPr anchor="ctr"/>
                </a:tc>
                <a:tc>
                  <a:txBody>
                    <a:bodyPr/>
                    <a:lstStyle/>
                    <a:p>
                      <a:pPr marL="0" algn="l" defTabSz="914400" rtl="0" eaLnBrk="1" latinLnBrk="0" hangingPunct="1">
                        <a:lnSpc>
                          <a:spcPts val="1600"/>
                        </a:lnSpc>
                      </a:pPr>
                      <a:r>
                        <a:rPr lang="zh-TW" altLang="en-US" sz="1600" b="0" kern="1200" dirty="0">
                          <a:solidFill>
                            <a:srgbClr val="0099FF"/>
                          </a:solidFill>
                          <a:latin typeface="+mn-lt"/>
                          <a:ea typeface="+mn-ea"/>
                          <a:cs typeface="+mn-cs"/>
                        </a:rPr>
                        <a:t>零組件</a:t>
                      </a:r>
                    </a:p>
                  </a:txBody>
                  <a:tcPr anchor="ctr">
                    <a:lnL w="12700" cap="flat" cmpd="sng" algn="ctr">
                      <a:solidFill>
                        <a:schemeClr val="tx1"/>
                      </a:solidFill>
                      <a:prstDash val="solid"/>
                      <a:round/>
                      <a:headEnd type="none" w="med" len="med"/>
                      <a:tailEnd type="none" w="med" len="med"/>
                    </a:lnL>
                    <a:lnT w="3175" cap="flat" cmpd="sng" algn="ctr">
                      <a:solidFill>
                        <a:schemeClr val="bg1"/>
                      </a:solidFill>
                      <a:prstDash val="solid"/>
                      <a:round/>
                      <a:headEnd type="none" w="med" len="med"/>
                      <a:tailEnd type="none" w="med" len="med"/>
                    </a:lnT>
                  </a:tcPr>
                </a:tc>
                <a:tc>
                  <a:txBody>
                    <a:bodyPr/>
                    <a:lstStyle/>
                    <a:p>
                      <a:pPr marL="0" algn="ctr" defTabSz="914400" rtl="0" eaLnBrk="1" latinLnBrk="0" hangingPunct="1"/>
                      <a:r>
                        <a:rPr lang="en-US" altLang="zh-TW" sz="1600" kern="1200" dirty="0">
                          <a:solidFill>
                            <a:schemeClr val="tx1"/>
                          </a:solidFill>
                          <a:latin typeface="+mn-lt"/>
                          <a:ea typeface="+mn-ea"/>
                          <a:cs typeface="+mn-cs"/>
                        </a:rPr>
                        <a:t>7</a:t>
                      </a:r>
                      <a:endParaRPr lang="zh-TW" altLang="en-US" sz="1600" kern="1200" dirty="0">
                        <a:solidFill>
                          <a:schemeClr val="tx1"/>
                        </a:solidFill>
                        <a:latin typeface="+mn-lt"/>
                        <a:ea typeface="+mn-ea"/>
                        <a:cs typeface="+mn-cs"/>
                      </a:endParaRPr>
                    </a:p>
                  </a:txBody>
                  <a:tcPr anchor="ctr">
                    <a:lnT w="3175" cap="flat" cmpd="sng" algn="ctr">
                      <a:solidFill>
                        <a:schemeClr val="bg1"/>
                      </a:solidFill>
                      <a:prstDash val="solid"/>
                      <a:round/>
                      <a:headEnd type="none" w="med" len="med"/>
                      <a:tailEnd type="none" w="med" len="med"/>
                    </a:lnT>
                  </a:tcPr>
                </a:tc>
                <a:tc>
                  <a:txBody>
                    <a:bodyPr/>
                    <a:lstStyle/>
                    <a:p>
                      <a:pPr algn="just">
                        <a:lnSpc>
                          <a:spcPts val="1500"/>
                        </a:lnSpc>
                      </a:pPr>
                      <a:r>
                        <a:rPr lang="zh-TW" altLang="en-US" sz="1400" u="sng" dirty="0">
                          <a:solidFill>
                            <a:schemeClr val="accent6">
                              <a:lumMod val="50000"/>
                            </a:schemeClr>
                          </a:solidFill>
                        </a:rPr>
                        <a:t>上銀科技</a:t>
                      </a:r>
                      <a:r>
                        <a:rPr lang="en-US" altLang="zh-TW" sz="1400" u="sng" kern="1200" dirty="0">
                          <a:solidFill>
                            <a:schemeClr val="accent6">
                              <a:lumMod val="50000"/>
                            </a:schemeClr>
                          </a:solidFill>
                        </a:rPr>
                        <a:t>*</a:t>
                      </a:r>
                      <a:r>
                        <a:rPr lang="zh-TW" altLang="en-US" sz="1400" dirty="0">
                          <a:solidFill>
                            <a:schemeClr val="accent6">
                              <a:lumMod val="50000"/>
                            </a:schemeClr>
                          </a:solidFill>
                        </a:rPr>
                        <a:t>、健椿工業、吉輔企業、旭陽國際、泓鉅、寶嘉誠、逢吉</a:t>
                      </a:r>
                      <a:endParaRPr lang="en-US" altLang="zh-TW" sz="1400" dirty="0">
                        <a:solidFill>
                          <a:schemeClr val="accent6">
                            <a:lumMod val="50000"/>
                          </a:schemeClr>
                        </a:solidFill>
                        <a:latin typeface="+mn-ea"/>
                        <a:ea typeface="+mn-ea"/>
                      </a:endParaRPr>
                    </a:p>
                  </a:txBody>
                  <a:tcPr>
                    <a:lnT w="3175" cap="flat" cmpd="sng" algn="ctr">
                      <a:solidFill>
                        <a:schemeClr val="bg1"/>
                      </a:solidFill>
                      <a:prstDash val="solid"/>
                      <a:round/>
                      <a:headEnd type="none" w="med" len="med"/>
                      <a:tailEnd type="none" w="med" len="med"/>
                    </a:lnT>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lang="zh-TW" altLang="en-US" sz="1200" u="none" dirty="0">
                          <a:solidFill>
                            <a:srgbClr val="002060"/>
                          </a:solidFill>
                          <a:latin typeface="+mn-ea"/>
                          <a:ea typeface="+mn-ea"/>
                        </a:rPr>
                        <a:t>逢吉和寶嘉誠為永進供應商。</a:t>
                      </a:r>
                    </a:p>
                  </a:txBody>
                  <a:tcPr>
                    <a:lnT w="31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325123446"/>
                  </a:ext>
                </a:extLst>
              </a:tr>
              <a:tr h="556418">
                <a:tc>
                  <a:txBody>
                    <a:bodyPr/>
                    <a:lstStyle/>
                    <a:p>
                      <a:pPr algn="ctr"/>
                      <a:r>
                        <a:rPr lang="zh-TW" altLang="en-US" sz="1400" b="1" dirty="0">
                          <a:solidFill>
                            <a:srgbClr val="0000CC"/>
                          </a:solidFill>
                        </a:rPr>
                        <a:t>電動車</a:t>
                      </a:r>
                      <a:endParaRPr lang="zh-TW" altLang="en-US" sz="1400" b="1" dirty="0">
                        <a:solidFill>
                          <a:srgbClr val="0000CC"/>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lnSpc>
                          <a:spcPts val="1600"/>
                        </a:lnSpc>
                      </a:pPr>
                      <a:r>
                        <a:rPr lang="zh-TW" altLang="en-US" sz="1600" b="0" kern="1200" dirty="0">
                          <a:solidFill>
                            <a:srgbClr val="0099FF"/>
                          </a:solidFill>
                          <a:latin typeface="+mn-lt"/>
                          <a:ea typeface="+mn-ea"/>
                          <a:cs typeface="+mn-cs"/>
                        </a:rPr>
                        <a:t>電動巴士</a:t>
                      </a:r>
                      <a:r>
                        <a:rPr lang="en-US" altLang="zh-TW" sz="1600" b="0" kern="1200" dirty="0">
                          <a:solidFill>
                            <a:srgbClr val="0099FF"/>
                          </a:solidFill>
                          <a:latin typeface="+mn-lt"/>
                          <a:ea typeface="+mn-ea"/>
                          <a:cs typeface="+mn-cs"/>
                        </a:rPr>
                        <a:t>/</a:t>
                      </a:r>
                      <a:r>
                        <a:rPr lang="zh-TW" altLang="en-US" sz="1600" b="0" kern="1200" dirty="0">
                          <a:solidFill>
                            <a:srgbClr val="0099FF"/>
                          </a:solidFill>
                          <a:latin typeface="+mn-lt"/>
                          <a:ea typeface="+mn-ea"/>
                          <a:cs typeface="+mn-cs"/>
                        </a:rPr>
                        <a:t>汽車</a:t>
                      </a:r>
                      <a:r>
                        <a:rPr lang="en-US" altLang="zh-TW" sz="1600" b="0" kern="1200" dirty="0">
                          <a:solidFill>
                            <a:srgbClr val="0099FF"/>
                          </a:solidFill>
                          <a:latin typeface="+mn-lt"/>
                          <a:ea typeface="+mn-ea"/>
                          <a:cs typeface="+mn-cs"/>
                        </a:rPr>
                        <a:t>/</a:t>
                      </a:r>
                      <a:r>
                        <a:rPr lang="zh-TW" altLang="en-US" sz="1600" b="0" kern="1200" dirty="0">
                          <a:solidFill>
                            <a:srgbClr val="0099FF"/>
                          </a:solidFill>
                          <a:latin typeface="+mn-lt"/>
                          <a:ea typeface="+mn-ea"/>
                          <a:cs typeface="+mn-cs"/>
                        </a:rPr>
                        <a:t>電動機車</a:t>
                      </a:r>
                    </a:p>
                  </a:txBody>
                  <a:tcPr anchor="ctr">
                    <a:lnL w="12700" cap="flat" cmpd="sng" algn="ctr">
                      <a:solidFill>
                        <a:schemeClr val="tx1"/>
                      </a:solidFill>
                      <a:prstDash val="solid"/>
                      <a:round/>
                      <a:headEnd type="none" w="med" len="med"/>
                      <a:tailEnd type="none" w="med" len="med"/>
                    </a:lnL>
                  </a:tcPr>
                </a:tc>
                <a:tc>
                  <a:txBody>
                    <a:bodyPr/>
                    <a:lstStyle/>
                    <a:p>
                      <a:pPr marL="0" algn="ctr" defTabSz="914400" rtl="0" eaLnBrk="1" latinLnBrk="0" hangingPunct="1"/>
                      <a:r>
                        <a:rPr lang="en-US" altLang="zh-TW" sz="1600" kern="1200" dirty="0">
                          <a:solidFill>
                            <a:schemeClr val="tx1"/>
                          </a:solidFill>
                          <a:latin typeface="+mn-lt"/>
                          <a:ea typeface="+mn-ea"/>
                          <a:cs typeface="+mn-cs"/>
                        </a:rPr>
                        <a:t>4</a:t>
                      </a:r>
                      <a:endParaRPr lang="zh-TW" altLang="en-US" sz="1600" kern="1200" dirty="0">
                        <a:solidFill>
                          <a:schemeClr val="tx1"/>
                        </a:solidFill>
                        <a:latin typeface="+mn-lt"/>
                        <a:ea typeface="+mn-ea"/>
                        <a:cs typeface="+mn-cs"/>
                      </a:endParaRPr>
                    </a:p>
                  </a:txBody>
                  <a:tcPr anchor="ctr"/>
                </a:tc>
                <a:tc>
                  <a:txBody>
                    <a:bodyPr/>
                    <a:lstStyle/>
                    <a:p>
                      <a:pPr marL="0" algn="just" defTabSz="914400" rtl="0" eaLnBrk="1" latinLnBrk="0" hangingPunct="1">
                        <a:lnSpc>
                          <a:spcPts val="1500"/>
                        </a:lnSpc>
                      </a:pPr>
                      <a:r>
                        <a:rPr lang="zh-TW" altLang="en-US" sz="1400" kern="1200" dirty="0">
                          <a:solidFill>
                            <a:schemeClr val="accent6">
                              <a:lumMod val="50000"/>
                            </a:schemeClr>
                          </a:solidFill>
                          <a:latin typeface="+mn-lt"/>
                          <a:ea typeface="+mn-ea"/>
                          <a:cs typeface="+mn-cs"/>
                        </a:rPr>
                        <a:t>三陽工業、創奕、威速登、有量科技</a:t>
                      </a:r>
                    </a:p>
                  </a:txBody>
                  <a:tcPr/>
                </a:tc>
                <a:tc>
                  <a:txBody>
                    <a:bodyPr/>
                    <a:lstStyle/>
                    <a:p>
                      <a:pPr marL="176213" marR="0" lvl="0" indent="-176213" algn="just" defTabSz="914400" rtl="0" eaLnBrk="1" fontAlgn="auto" latinLnBrk="0" hangingPunct="1">
                        <a:lnSpc>
                          <a:spcPts val="1500"/>
                        </a:lnSpc>
                        <a:spcBef>
                          <a:spcPts val="0"/>
                        </a:spcBef>
                        <a:spcAft>
                          <a:spcPts val="0"/>
                        </a:spcAft>
                        <a:buClrTx/>
                        <a:buSzTx/>
                        <a:buFont typeface="+mj-lt"/>
                        <a:buAutoNum type="arabicParenR"/>
                        <a:tabLst/>
                        <a:defRPr/>
                      </a:pPr>
                      <a:r>
                        <a:rPr lang="zh-TW" altLang="en-US" sz="1200" u="none" kern="1200" dirty="0">
                          <a:solidFill>
                            <a:srgbClr val="002060"/>
                          </a:solidFill>
                          <a:latin typeface="+mn-lt"/>
                          <a:ea typeface="+mn-ea"/>
                          <a:cs typeface="+mn-cs"/>
                        </a:rPr>
                        <a:t>委託車輛公會協助推廣中。</a:t>
                      </a:r>
                      <a:endParaRPr lang="en-US" altLang="zh-TW" sz="1200" u="none" kern="1200" dirty="0">
                        <a:solidFill>
                          <a:srgbClr val="002060"/>
                        </a:solidFill>
                        <a:latin typeface="+mn-lt"/>
                        <a:ea typeface="+mn-ea"/>
                        <a:cs typeface="+mn-cs"/>
                      </a:endParaRPr>
                    </a:p>
                  </a:txBody>
                  <a:tcPr/>
                </a:tc>
                <a:extLst>
                  <a:ext uri="{0D108BD9-81ED-4DB2-BD59-A6C34878D82A}">
                    <a16:rowId xmlns:a16="http://schemas.microsoft.com/office/drawing/2014/main" val="2268895648"/>
                  </a:ext>
                </a:extLst>
              </a:tr>
              <a:tr h="152725">
                <a:tc>
                  <a:txBody>
                    <a:bodyPr/>
                    <a:lstStyle/>
                    <a:p>
                      <a:pPr algn="ctr"/>
                      <a:r>
                        <a:rPr lang="zh-TW" altLang="en-US" sz="1400" b="1" dirty="0">
                          <a:solidFill>
                            <a:srgbClr val="0000CC"/>
                          </a:solidFill>
                        </a:rPr>
                        <a:t>紡織</a:t>
                      </a:r>
                      <a:endParaRPr lang="zh-TW" altLang="en-US" sz="1400" b="1" dirty="0">
                        <a:solidFill>
                          <a:srgbClr val="0000CC"/>
                        </a:solidFill>
                        <a:latin typeface="+mn-ea"/>
                        <a:ea typeface="+mn-ea"/>
                      </a:endParaRPr>
                    </a:p>
                  </a:txBody>
                  <a:tcPr anchor="ctr">
                    <a:lnT w="12700" cap="flat" cmpd="sng" algn="ctr">
                      <a:solidFill>
                        <a:schemeClr val="tx1"/>
                      </a:solidFill>
                      <a:prstDash val="solid"/>
                      <a:round/>
                      <a:headEnd type="none" w="med" len="med"/>
                      <a:tailEnd type="none" w="med" len="med"/>
                    </a:lnT>
                  </a:tcPr>
                </a:tc>
                <a:tc>
                  <a:txBody>
                    <a:bodyPr/>
                    <a:lstStyle/>
                    <a:p>
                      <a:pPr marL="0" algn="l" defTabSz="914400" rtl="0" eaLnBrk="1" latinLnBrk="0" hangingPunct="1">
                        <a:lnSpc>
                          <a:spcPts val="1600"/>
                        </a:lnSpc>
                      </a:pPr>
                      <a:r>
                        <a:rPr lang="zh-TW" altLang="en-US" sz="1600" b="0" kern="1200" dirty="0">
                          <a:solidFill>
                            <a:srgbClr val="0099FF"/>
                          </a:solidFill>
                          <a:latin typeface="+mn-lt"/>
                          <a:ea typeface="+mn-ea"/>
                          <a:cs typeface="+mn-cs"/>
                        </a:rPr>
                        <a:t>紡織</a:t>
                      </a:r>
                    </a:p>
                  </a:txBody>
                  <a:tcPr anchor="ctr"/>
                </a:tc>
                <a:tc>
                  <a:txBody>
                    <a:bodyPr/>
                    <a:lstStyle/>
                    <a:p>
                      <a:pPr marL="0" algn="ctr" defTabSz="914400" rtl="0" eaLnBrk="1" latinLnBrk="0" hangingPunct="1"/>
                      <a:r>
                        <a:rPr lang="en-US" altLang="zh-TW" sz="1600" kern="1200" dirty="0">
                          <a:solidFill>
                            <a:schemeClr val="tx1"/>
                          </a:solidFill>
                          <a:latin typeface="+mn-lt"/>
                          <a:ea typeface="+mn-ea"/>
                          <a:cs typeface="+mn-cs"/>
                        </a:rPr>
                        <a:t>1</a:t>
                      </a:r>
                      <a:endParaRPr lang="zh-TW" altLang="en-US" sz="1600" kern="1200" dirty="0">
                        <a:solidFill>
                          <a:schemeClr val="tx1"/>
                        </a:solidFill>
                        <a:latin typeface="+mn-lt"/>
                        <a:ea typeface="+mn-ea"/>
                        <a:cs typeface="+mn-cs"/>
                      </a:endParaRPr>
                    </a:p>
                  </a:txBody>
                  <a:tcPr anchor="ctr"/>
                </a:tc>
                <a:tc>
                  <a:txBody>
                    <a:bodyPr/>
                    <a:lstStyle/>
                    <a:p>
                      <a:pPr algn="just">
                        <a:lnSpc>
                          <a:spcPts val="1500"/>
                        </a:lnSpc>
                      </a:pPr>
                      <a:r>
                        <a:rPr lang="zh-TW" altLang="en-US" sz="1400" kern="1200" dirty="0">
                          <a:solidFill>
                            <a:schemeClr val="accent6">
                              <a:lumMod val="50000"/>
                            </a:schemeClr>
                          </a:solidFill>
                          <a:latin typeface="+mn-lt"/>
                          <a:ea typeface="+mn-ea"/>
                          <a:cs typeface="+mn-cs"/>
                        </a:rPr>
                        <a:t>中華紙漿</a:t>
                      </a:r>
                    </a:p>
                  </a:txBody>
                  <a:tcPr/>
                </a:tc>
                <a:tc>
                  <a:txBody>
                    <a:bodyPr/>
                    <a:lstStyle/>
                    <a:p>
                      <a:pPr>
                        <a:lnSpc>
                          <a:spcPts val="1500"/>
                        </a:lnSpc>
                      </a:pPr>
                      <a:r>
                        <a:rPr lang="zh-TW" altLang="en-US" sz="1200" dirty="0">
                          <a:solidFill>
                            <a:srgbClr val="002060"/>
                          </a:solidFill>
                        </a:rPr>
                        <a:t>台灣產業用紡織品協會</a:t>
                      </a:r>
                      <a:r>
                        <a:rPr lang="en-US" altLang="zh-TW" sz="1200" dirty="0">
                          <a:solidFill>
                            <a:srgbClr val="002060"/>
                          </a:solidFill>
                        </a:rPr>
                        <a:t>(TTTA)</a:t>
                      </a:r>
                      <a:r>
                        <a:rPr lang="zh-TW" altLang="en-US" sz="1200" dirty="0">
                          <a:solidFill>
                            <a:srgbClr val="002060"/>
                          </a:solidFill>
                        </a:rPr>
                        <a:t>，推廣中。</a:t>
                      </a:r>
                      <a:endParaRPr lang="zh-TW" altLang="en-US" sz="1200" dirty="0">
                        <a:solidFill>
                          <a:srgbClr val="002060"/>
                        </a:solidFill>
                        <a:latin typeface="+mn-ea"/>
                        <a:ea typeface="+mn-ea"/>
                      </a:endParaRPr>
                    </a:p>
                  </a:txBody>
                  <a:tcPr/>
                </a:tc>
                <a:extLst>
                  <a:ext uri="{0D108BD9-81ED-4DB2-BD59-A6C34878D82A}">
                    <a16:rowId xmlns:a16="http://schemas.microsoft.com/office/drawing/2014/main" val="3347083436"/>
                  </a:ext>
                </a:extLst>
              </a:tr>
            </a:tbl>
          </a:graphicData>
        </a:graphic>
      </p:graphicFrame>
      <p:sp>
        <p:nvSpPr>
          <p:cNvPr id="6" name="文字方塊 5">
            <a:extLst>
              <a:ext uri="{FF2B5EF4-FFF2-40B4-BE49-F238E27FC236}">
                <a16:creationId xmlns:a16="http://schemas.microsoft.com/office/drawing/2014/main" id="{4A644866-7239-4E3A-8CF8-AEFB1BCCDE8E}"/>
              </a:ext>
            </a:extLst>
          </p:cNvPr>
          <p:cNvSpPr txBox="1"/>
          <p:nvPr/>
        </p:nvSpPr>
        <p:spPr>
          <a:xfrm>
            <a:off x="9192345" y="305318"/>
            <a:ext cx="1769235" cy="307777"/>
          </a:xfrm>
          <a:prstGeom prst="rect">
            <a:avLst/>
          </a:prstGeom>
          <a:noFill/>
        </p:spPr>
        <p:txBody>
          <a:bodyPr wrap="square">
            <a:spAutoFit/>
          </a:bodyPr>
          <a:lstStyle/>
          <a:p>
            <a:pPr eaLnBrk="1" fontAlgn="t" hangingPunct="1">
              <a:defRPr/>
            </a:pPr>
            <a:r>
              <a:rPr lang="en-US" altLang="zh-TW" sz="1400" dirty="0">
                <a:solidFill>
                  <a:srgbClr val="EA2981">
                    <a:lumMod val="50000"/>
                  </a:srgbClr>
                </a:solidFill>
                <a:highlight>
                  <a:srgbClr val="FFFF00"/>
                </a:highlight>
                <a:latin typeface="標楷體" panose="03000509000000000000" pitchFamily="65" charset="-120"/>
                <a:ea typeface="標楷體" panose="03000509000000000000" pitchFamily="65" charset="-120"/>
              </a:rPr>
              <a:t>*</a:t>
            </a:r>
            <a:r>
              <a:rPr lang="zh-TW" altLang="en-US" sz="1400" u="sng" dirty="0">
                <a:solidFill>
                  <a:srgbClr val="EA2981">
                    <a:lumMod val="50000"/>
                  </a:srgbClr>
                </a:solidFill>
                <a:highlight>
                  <a:srgbClr val="FFFF00"/>
                </a:highlight>
                <a:latin typeface="標楷體" panose="03000509000000000000" pitchFamily="65" charset="-120"/>
                <a:ea typeface="標楷體" panose="03000509000000000000" pitchFamily="65" charset="-120"/>
              </a:rPr>
              <a:t>諮詢顧問服務</a:t>
            </a:r>
            <a:endParaRPr lang="en-US" altLang="zh-TW" sz="1400" dirty="0">
              <a:solidFill>
                <a:srgbClr val="EA2981">
                  <a:lumMod val="50000"/>
                </a:srgbClr>
              </a:solidFill>
              <a:highlight>
                <a:srgbClr val="FFFF00"/>
              </a:highlight>
              <a:latin typeface="標楷體" panose="03000509000000000000" pitchFamily="65" charset="-120"/>
              <a:ea typeface="標楷體" panose="03000509000000000000" pitchFamily="65" charset="-120"/>
            </a:endParaRPr>
          </a:p>
        </p:txBody>
      </p:sp>
      <p:sp>
        <p:nvSpPr>
          <p:cNvPr id="9" name="文字方塊 8">
            <a:extLst>
              <a:ext uri="{FF2B5EF4-FFF2-40B4-BE49-F238E27FC236}">
                <a16:creationId xmlns:a16="http://schemas.microsoft.com/office/drawing/2014/main" id="{C677928B-E47C-7B2D-A16F-114B15144340}"/>
              </a:ext>
            </a:extLst>
          </p:cNvPr>
          <p:cNvSpPr txBox="1"/>
          <p:nvPr/>
        </p:nvSpPr>
        <p:spPr>
          <a:xfrm>
            <a:off x="1598798" y="6312099"/>
            <a:ext cx="8695009" cy="307777"/>
          </a:xfrm>
          <a:prstGeom prst="rect">
            <a:avLst/>
          </a:prstGeom>
          <a:noFill/>
        </p:spPr>
        <p:txBody>
          <a:bodyPr wrap="none" rtlCol="0">
            <a:spAutoFit/>
          </a:bodyPr>
          <a:lstStyle/>
          <a:p>
            <a:pPr eaLnBrk="1" fontAlgn="t" hangingPunct="1">
              <a:defRPr/>
            </a:pPr>
            <a:r>
              <a:rPr lang="zh-TW" altLang="en-US" sz="1400" dirty="0">
                <a:solidFill>
                  <a:srgbClr val="002060"/>
                </a:solidFill>
                <a:ea typeface="標楷體" panose="03000509000000000000" pitchFamily="65" charset="-120"/>
                <a:cs typeface="Times New Roman" panose="02020603050405020304" pitchFamily="18" charset="0"/>
              </a:rPr>
              <a:t>合作推廣單位：電電公會</a:t>
            </a:r>
            <a:r>
              <a:rPr lang="en-US" altLang="zh-TW" sz="1400" dirty="0">
                <a:solidFill>
                  <a:srgbClr val="002060"/>
                </a:solidFill>
                <a:ea typeface="標楷體" panose="03000509000000000000" pitchFamily="65" charset="-120"/>
                <a:cs typeface="Times New Roman" panose="02020603050405020304" pitchFamily="18" charset="0"/>
              </a:rPr>
              <a:t>(TEEMA)</a:t>
            </a:r>
            <a:r>
              <a:rPr lang="zh-TW" altLang="en-US" sz="1400" dirty="0">
                <a:solidFill>
                  <a:srgbClr val="002060"/>
                </a:solidFill>
                <a:ea typeface="標楷體" panose="03000509000000000000" pitchFamily="65" charset="-120"/>
                <a:cs typeface="Times New Roman" panose="02020603050405020304" pitchFamily="18" charset="0"/>
              </a:rPr>
              <a:t>、工具機公會</a:t>
            </a:r>
            <a:r>
              <a:rPr lang="en-US" altLang="zh-TW" sz="1400" dirty="0">
                <a:solidFill>
                  <a:srgbClr val="002060"/>
                </a:solidFill>
                <a:ea typeface="標楷體" panose="03000509000000000000" pitchFamily="65" charset="-120"/>
                <a:cs typeface="Times New Roman" panose="02020603050405020304" pitchFamily="18" charset="0"/>
              </a:rPr>
              <a:t>(TMBA)</a:t>
            </a:r>
            <a:r>
              <a:rPr lang="zh-TW" altLang="en-US" sz="1400" dirty="0">
                <a:solidFill>
                  <a:srgbClr val="002060"/>
                </a:solidFill>
                <a:ea typeface="標楷體" panose="03000509000000000000" pitchFamily="65" charset="-120"/>
                <a:cs typeface="Times New Roman" panose="02020603050405020304" pitchFamily="18" charset="0"/>
              </a:rPr>
              <a:t>、電子設備協會</a:t>
            </a:r>
            <a:r>
              <a:rPr lang="en-US" altLang="zh-TW" sz="1400" dirty="0">
                <a:solidFill>
                  <a:srgbClr val="002060"/>
                </a:solidFill>
                <a:ea typeface="標楷體" panose="03000509000000000000" pitchFamily="65" charset="-120"/>
                <a:cs typeface="Times New Roman" panose="02020603050405020304" pitchFamily="18" charset="0"/>
              </a:rPr>
              <a:t>(TEEIA)</a:t>
            </a:r>
            <a:r>
              <a:rPr lang="zh-TW" altLang="en-US" sz="1400" dirty="0">
                <a:solidFill>
                  <a:srgbClr val="002060"/>
                </a:solidFill>
                <a:ea typeface="標楷體" panose="03000509000000000000" pitchFamily="65" charset="-120"/>
                <a:cs typeface="Times New Roman" panose="02020603050405020304" pitchFamily="18" charset="0"/>
              </a:rPr>
              <a:t>、車輛公會</a:t>
            </a:r>
            <a:r>
              <a:rPr lang="en-US" altLang="zh-TW" sz="1400" dirty="0">
                <a:solidFill>
                  <a:srgbClr val="002060"/>
                </a:solidFill>
                <a:ea typeface="標楷體" panose="03000509000000000000" pitchFamily="65" charset="-120"/>
                <a:cs typeface="Times New Roman" panose="02020603050405020304" pitchFamily="18" charset="0"/>
              </a:rPr>
              <a:t>(TTVMA)…</a:t>
            </a:r>
            <a:r>
              <a:rPr lang="zh-TW" altLang="en-US" sz="1400" dirty="0">
                <a:solidFill>
                  <a:srgbClr val="002060"/>
                </a:solidFill>
                <a:ea typeface="標楷體" panose="03000509000000000000" pitchFamily="65" charset="-120"/>
                <a:cs typeface="Times New Roman" panose="02020603050405020304" pitchFamily="18" charset="0"/>
              </a:rPr>
              <a:t>等。</a:t>
            </a:r>
          </a:p>
        </p:txBody>
      </p:sp>
      <p:sp>
        <p:nvSpPr>
          <p:cNvPr id="10" name="矩形 9">
            <a:extLst>
              <a:ext uri="{FF2B5EF4-FFF2-40B4-BE49-F238E27FC236}">
                <a16:creationId xmlns:a16="http://schemas.microsoft.com/office/drawing/2014/main" id="{90489086-24EF-8C44-0E6B-9F595AEA7A34}"/>
              </a:ext>
            </a:extLst>
          </p:cNvPr>
          <p:cNvSpPr/>
          <p:nvPr/>
        </p:nvSpPr>
        <p:spPr>
          <a:xfrm>
            <a:off x="1598798" y="5902324"/>
            <a:ext cx="1133644" cy="369332"/>
          </a:xfrm>
          <a:prstGeom prst="rect">
            <a:avLst/>
          </a:prstGeom>
        </p:spPr>
        <p:txBody>
          <a:bodyPr wrap="none">
            <a:spAutoFit/>
          </a:bodyPr>
          <a:lstStyle/>
          <a:p>
            <a:pPr algn="ctr"/>
            <a:r>
              <a:rPr lang="zh-TW" altLang="en-US" b="1" u="sng" dirty="0">
                <a:solidFill>
                  <a:srgbClr val="FF0000"/>
                </a:solidFill>
                <a:ea typeface="標楷體" panose="03000509000000000000" pitchFamily="65" charset="-120"/>
                <a:cs typeface="Times New Roman" panose="02020603050405020304" pitchFamily="18" charset="0"/>
              </a:rPr>
              <a:t>總計：</a:t>
            </a:r>
            <a:r>
              <a:rPr lang="en-US" altLang="zh-TW" b="1" u="sng" dirty="0">
                <a:solidFill>
                  <a:srgbClr val="FF0000"/>
                </a:solidFill>
                <a:ea typeface="標楷體" panose="03000509000000000000" pitchFamily="65" charset="-120"/>
                <a:cs typeface="Times New Roman" panose="02020603050405020304" pitchFamily="18" charset="0"/>
              </a:rPr>
              <a:t>56</a:t>
            </a:r>
            <a:endParaRPr lang="zh-TW" altLang="en-US" b="1" u="sng" dirty="0">
              <a:solidFill>
                <a:srgbClr val="FF0000"/>
              </a:solidFill>
              <a:ea typeface="標楷體" panose="03000509000000000000" pitchFamily="65" charset="-120"/>
              <a:cs typeface="Times New Roman" panose="02020603050405020304" pitchFamily="18" charset="0"/>
            </a:endParaRPr>
          </a:p>
        </p:txBody>
      </p:sp>
      <p:cxnSp>
        <p:nvCxnSpPr>
          <p:cNvPr id="8" name="直線接點 7">
            <a:extLst>
              <a:ext uri="{FF2B5EF4-FFF2-40B4-BE49-F238E27FC236}">
                <a16:creationId xmlns:a16="http://schemas.microsoft.com/office/drawing/2014/main" id="{3EFEE459-CFFD-07B7-7995-D75562665B43}"/>
              </a:ext>
            </a:extLst>
          </p:cNvPr>
          <p:cNvCxnSpPr>
            <a:cxnSpLocks/>
          </p:cNvCxnSpPr>
          <p:nvPr/>
        </p:nvCxnSpPr>
        <p:spPr bwMode="auto">
          <a:xfrm>
            <a:off x="2176609" y="4186418"/>
            <a:ext cx="8389774" cy="0"/>
          </a:xfrm>
          <a:prstGeom prst="line">
            <a:avLst/>
          </a:prstGeom>
          <a:ln>
            <a:headEnd type="none" w="med" len="med"/>
            <a:tailEnd type="none" w="med" len="med"/>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33220561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箭號: 向右 46">
            <a:extLst>
              <a:ext uri="{FF2B5EF4-FFF2-40B4-BE49-F238E27FC236}">
                <a16:creationId xmlns:a16="http://schemas.microsoft.com/office/drawing/2014/main" id="{A7FD1377-2DB5-2C52-2763-CC95F21C6DBB}"/>
              </a:ext>
            </a:extLst>
          </p:cNvPr>
          <p:cNvSpPr/>
          <p:nvPr/>
        </p:nvSpPr>
        <p:spPr>
          <a:xfrm>
            <a:off x="1540641" y="6146855"/>
            <a:ext cx="8655269" cy="402730"/>
          </a:xfrm>
          <a:prstGeom prst="rightArrow">
            <a:avLst/>
          </a:prstGeom>
          <a:gradFill rotWithShape="1">
            <a:gsLst>
              <a:gs pos="0">
                <a:srgbClr val="78237C">
                  <a:shade val="51000"/>
                  <a:satMod val="130000"/>
                </a:srgbClr>
              </a:gs>
              <a:gs pos="80000">
                <a:srgbClr val="78237C">
                  <a:shade val="93000"/>
                  <a:satMod val="130000"/>
                </a:srgbClr>
              </a:gs>
              <a:gs pos="100000">
                <a:srgbClr val="78237C">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algn="ctr" eaLnBrk="1" fontAlgn="auto" hangingPunct="1">
              <a:spcBef>
                <a:spcPts val="0"/>
              </a:spcBef>
              <a:spcAft>
                <a:spcPts val="0"/>
              </a:spcAft>
            </a:pPr>
            <a:endParaRPr kumimoji="0" lang="zh-TW" altLang="en-US" b="0" kern="0">
              <a:solidFill>
                <a:prstClr val="white"/>
              </a:solidFill>
              <a:latin typeface="Calibri"/>
              <a:ea typeface="微軟正黑體"/>
            </a:endParaRPr>
          </a:p>
        </p:txBody>
      </p:sp>
      <p:sp>
        <p:nvSpPr>
          <p:cNvPr id="2" name="標題 1">
            <a:extLst>
              <a:ext uri="{FF2B5EF4-FFF2-40B4-BE49-F238E27FC236}">
                <a16:creationId xmlns:a16="http://schemas.microsoft.com/office/drawing/2014/main" id="{560AD171-C3F4-A62A-5EAF-CDE326FA5528}"/>
              </a:ext>
            </a:extLst>
          </p:cNvPr>
          <p:cNvSpPr>
            <a:spLocks noGrp="1"/>
          </p:cNvSpPr>
          <p:nvPr>
            <p:ph type="title"/>
          </p:nvPr>
        </p:nvSpPr>
        <p:spPr>
          <a:xfrm>
            <a:off x="1664246" y="84282"/>
            <a:ext cx="9144000" cy="675804"/>
          </a:xfrm>
        </p:spPr>
        <p:txBody>
          <a:bodyPr/>
          <a:lstStyle/>
          <a:p>
            <a:r>
              <a:rPr lang="zh-TW" altLang="en-US" sz="4000" b="1" dirty="0">
                <a:solidFill>
                  <a:srgbClr val="0070C0"/>
                </a:solidFill>
              </a:rPr>
              <a:t>供應鏈評量框架建立與示範</a:t>
            </a:r>
            <a:r>
              <a:rPr lang="en-US" altLang="zh-TW" sz="4000" b="1" dirty="0">
                <a:solidFill>
                  <a:srgbClr val="0070C0"/>
                </a:solidFill>
              </a:rPr>
              <a:t>-</a:t>
            </a:r>
            <a:r>
              <a:rPr lang="zh-TW" altLang="en-US" sz="4000" b="1" dirty="0">
                <a:solidFill>
                  <a:srgbClr val="0070C0"/>
                </a:solidFill>
              </a:rPr>
              <a:t>推動藍圖</a:t>
            </a:r>
          </a:p>
        </p:txBody>
      </p:sp>
      <p:sp>
        <p:nvSpPr>
          <p:cNvPr id="4" name="文字方塊 3">
            <a:extLst>
              <a:ext uri="{FF2B5EF4-FFF2-40B4-BE49-F238E27FC236}">
                <a16:creationId xmlns:a16="http://schemas.microsoft.com/office/drawing/2014/main" id="{A3587B72-AB43-332E-514A-6E63DF569429}"/>
              </a:ext>
            </a:extLst>
          </p:cNvPr>
          <p:cNvSpPr txBox="1"/>
          <p:nvPr/>
        </p:nvSpPr>
        <p:spPr>
          <a:xfrm>
            <a:off x="2346502" y="797129"/>
            <a:ext cx="7968848" cy="1015663"/>
          </a:xfrm>
          <a:prstGeom prst="rect">
            <a:avLst/>
          </a:prstGeom>
          <a:noFill/>
        </p:spPr>
        <p:txBody>
          <a:bodyPr wrap="none" rtlCol="0">
            <a:spAutoFit/>
          </a:bodyPr>
          <a:lstStyle/>
          <a:p>
            <a:pPr marL="342900" indent="-342900">
              <a:buFont typeface="Wingdings" panose="05000000000000000000" pitchFamily="2" charset="2"/>
              <a:buChar char="n"/>
            </a:pPr>
            <a:r>
              <a:rPr lang="zh-TW" altLang="en-US" sz="2000" b="1" dirty="0">
                <a:solidFill>
                  <a:srgbClr val="0000FF"/>
                </a:solidFill>
                <a:latin typeface="微軟正黑體" panose="020B0604030504040204" pitchFamily="34" charset="-120"/>
                <a:ea typeface="微軟正黑體" panose="020B0604030504040204" pitchFamily="34" charset="-120"/>
              </a:rPr>
              <a:t>產出可操作的評級系統，逐步擴散不同產業，進行企業體檢服務</a:t>
            </a:r>
            <a:endParaRPr lang="en-US" altLang="zh-TW" sz="2000" b="1" dirty="0">
              <a:solidFill>
                <a:srgbClr val="0000FF"/>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n"/>
            </a:pPr>
            <a:r>
              <a:rPr lang="zh-TW" altLang="en-US" sz="2000" b="1" dirty="0">
                <a:solidFill>
                  <a:srgbClr val="0000FF"/>
                </a:solidFill>
                <a:latin typeface="微軟正黑體" panose="020B0604030504040204" pitchFamily="34" charset="-120"/>
                <a:ea typeface="微軟正黑體" panose="020B0604030504040204" pitchFamily="34" charset="-120"/>
              </a:rPr>
              <a:t>用以檢視補助案各案之韌性提升程度，亦可累計產業韌性提升狀況</a:t>
            </a:r>
            <a:endParaRPr lang="en-US" altLang="zh-TW" sz="2000" b="1" dirty="0">
              <a:solidFill>
                <a:srgbClr val="0000FF"/>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n"/>
            </a:pPr>
            <a:r>
              <a:rPr lang="zh-TW" altLang="en-US" sz="2000" b="1" dirty="0">
                <a:solidFill>
                  <a:srgbClr val="0000FF"/>
                </a:solidFill>
                <a:latin typeface="微軟正黑體" panose="020B0604030504040204" pitchFamily="34" charset="-120"/>
                <a:ea typeface="微軟正黑體" panose="020B0604030504040204" pitchFamily="34" charset="-120"/>
              </a:rPr>
              <a:t>分析不同產業之評級狀況，掌握產業韌性強弱度，供政策參考</a:t>
            </a:r>
            <a:endParaRPr lang="zh-TW" altLang="en-US" sz="2100" b="1" dirty="0">
              <a:solidFill>
                <a:srgbClr val="0000FF"/>
              </a:solidFill>
              <a:latin typeface="微軟正黑體" panose="020B0604030504040204" pitchFamily="34" charset="-120"/>
              <a:ea typeface="微軟正黑體" panose="020B0604030504040204" pitchFamily="34" charset="-120"/>
            </a:endParaRPr>
          </a:p>
        </p:txBody>
      </p:sp>
      <p:sp>
        <p:nvSpPr>
          <p:cNvPr id="26" name="矩形 25">
            <a:extLst>
              <a:ext uri="{FF2B5EF4-FFF2-40B4-BE49-F238E27FC236}">
                <a16:creationId xmlns:a16="http://schemas.microsoft.com/office/drawing/2014/main" id="{875FB221-C02C-4B64-BA18-6B195889F9AC}"/>
              </a:ext>
            </a:extLst>
          </p:cNvPr>
          <p:cNvSpPr/>
          <p:nvPr/>
        </p:nvSpPr>
        <p:spPr bwMode="auto">
          <a:xfrm>
            <a:off x="1683928" y="1849835"/>
            <a:ext cx="1848512" cy="4310819"/>
          </a:xfrm>
          <a:prstGeom prst="rect">
            <a:avLst/>
          </a:prstGeom>
          <a:solidFill>
            <a:srgbClr val="FFFFCC"/>
          </a:solidFill>
          <a:ln w="9525" cap="flat" cmpd="sng" algn="ctr">
            <a:solidFill>
              <a:sysClr val="windowText" lastClr="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1" hangingPunct="1">
              <a:defRPr/>
            </a:pPr>
            <a:endParaRPr lang="zh-TW" altLang="en-US" b="1" kern="0">
              <a:solidFill>
                <a:prstClr val="black"/>
              </a:solidFill>
              <a:latin typeface="微軟正黑體" panose="020B0604030504040204" pitchFamily="34" charset="-120"/>
              <a:ea typeface="微軟正黑體" panose="020B0604030504040204" pitchFamily="34" charset="-120"/>
            </a:endParaRPr>
          </a:p>
        </p:txBody>
      </p:sp>
      <p:sp>
        <p:nvSpPr>
          <p:cNvPr id="27" name="矩形: 圓角 26">
            <a:extLst>
              <a:ext uri="{FF2B5EF4-FFF2-40B4-BE49-F238E27FC236}">
                <a16:creationId xmlns:a16="http://schemas.microsoft.com/office/drawing/2014/main" id="{08E80419-037C-169B-F023-43BBEB7F7F4A}"/>
              </a:ext>
            </a:extLst>
          </p:cNvPr>
          <p:cNvSpPr/>
          <p:nvPr/>
        </p:nvSpPr>
        <p:spPr bwMode="auto">
          <a:xfrm>
            <a:off x="1852101" y="2233184"/>
            <a:ext cx="1536323" cy="840786"/>
          </a:xfrm>
          <a:prstGeom prst="round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headEnd type="none" w="med" len="med"/>
            <a:tailEnd type="none" w="med" len="me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bodyPr>
          <a:lstStyle/>
          <a:p>
            <a:pPr algn="ctr" fontAlgn="base">
              <a:spcBef>
                <a:spcPct val="0"/>
              </a:spcBef>
              <a:spcAft>
                <a:spcPct val="0"/>
              </a:spcAft>
              <a:defRPr/>
            </a:pPr>
            <a:r>
              <a:rPr kumimoji="1" lang="zh-TW" altLang="en-US" b="1" kern="0" dirty="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企業韌性</a:t>
            </a:r>
            <a:endParaRPr kumimoji="1" lang="en-US" altLang="zh-TW" b="1" kern="0" dirty="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a:p>
            <a:pPr algn="ctr" fontAlgn="base">
              <a:spcBef>
                <a:spcPct val="0"/>
              </a:spcBef>
              <a:spcAft>
                <a:spcPct val="0"/>
              </a:spcAft>
              <a:defRPr/>
            </a:pPr>
            <a:r>
              <a:rPr kumimoji="1" lang="zh-TW" altLang="en-US" b="1" kern="0" dirty="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評量指標</a:t>
            </a:r>
          </a:p>
        </p:txBody>
      </p:sp>
      <p:sp>
        <p:nvSpPr>
          <p:cNvPr id="28" name="矩形: 圓角 27">
            <a:extLst>
              <a:ext uri="{FF2B5EF4-FFF2-40B4-BE49-F238E27FC236}">
                <a16:creationId xmlns:a16="http://schemas.microsoft.com/office/drawing/2014/main" id="{98C86AC7-4CAC-47C1-FDFC-7B17116F27CF}"/>
              </a:ext>
            </a:extLst>
          </p:cNvPr>
          <p:cNvSpPr/>
          <p:nvPr/>
        </p:nvSpPr>
        <p:spPr bwMode="auto">
          <a:xfrm>
            <a:off x="1863804" y="4946179"/>
            <a:ext cx="1523930" cy="880517"/>
          </a:xfrm>
          <a:prstGeom prst="roundRect">
            <a:avLst/>
          </a:prstGeom>
          <a:gradFill rotWithShape="1">
            <a:gsLst>
              <a:gs pos="0">
                <a:srgbClr val="006600"/>
              </a:gs>
              <a:gs pos="93000">
                <a:srgbClr val="00B050"/>
              </a:gs>
              <a:gs pos="100000">
                <a:srgbClr val="CCFFCC"/>
              </a:gs>
            </a:gsLst>
            <a:lin ang="16200000" scaled="0"/>
          </a:gradFill>
          <a:ln>
            <a:noFill/>
            <a:headEnd type="none" w="med" len="med"/>
            <a:tailEnd type="none" w="med" len="me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0" tIns="45720" rIns="0" bIns="45720" numCol="1" rtlCol="0" anchor="ctr" anchorCtr="0" compatLnSpc="1">
            <a:prstTxWarp prst="textNoShape">
              <a:avLst/>
            </a:prstTxWarp>
          </a:bodyPr>
          <a:lstStyle/>
          <a:p>
            <a:pPr algn="ctr">
              <a:defRPr/>
            </a:pPr>
            <a:r>
              <a:rPr lang="zh-TW" altLang="en-US" b="1" kern="0" dirty="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專家系統</a:t>
            </a:r>
            <a:endParaRPr lang="en-US" altLang="zh-TW" b="1" kern="0" dirty="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a:p>
            <a:pPr algn="ctr">
              <a:defRPr/>
            </a:pPr>
            <a:r>
              <a:rPr lang="en-US" altLang="zh-TW" b="1" kern="0" dirty="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r>
              <a:rPr lang="zh-TW" altLang="en-US" b="1" kern="0" dirty="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處方籤</a:t>
            </a:r>
            <a:r>
              <a:rPr lang="en-US" altLang="zh-TW" b="1" kern="0" dirty="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endParaRPr lang="zh-TW" altLang="en-US" b="1" kern="0" dirty="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p:txBody>
      </p:sp>
      <p:sp>
        <p:nvSpPr>
          <p:cNvPr id="29" name="矩形: 圓角 28">
            <a:extLst>
              <a:ext uri="{FF2B5EF4-FFF2-40B4-BE49-F238E27FC236}">
                <a16:creationId xmlns:a16="http://schemas.microsoft.com/office/drawing/2014/main" id="{7C4B4BE7-17D4-8B1B-876F-4ED9A008884F}"/>
              </a:ext>
            </a:extLst>
          </p:cNvPr>
          <p:cNvSpPr/>
          <p:nvPr/>
        </p:nvSpPr>
        <p:spPr bwMode="auto">
          <a:xfrm>
            <a:off x="6800957" y="2570034"/>
            <a:ext cx="1642825" cy="1080000"/>
          </a:xfrm>
          <a:prstGeom prst="roundRect">
            <a:avLst/>
          </a:prstGeom>
          <a:gradFill rotWithShape="1">
            <a:gsLst>
              <a:gs pos="0">
                <a:srgbClr val="8064A2">
                  <a:shade val="51000"/>
                  <a:satMod val="130000"/>
                </a:srgbClr>
              </a:gs>
              <a:gs pos="80000">
                <a:srgbClr val="8064A2">
                  <a:shade val="93000"/>
                  <a:satMod val="130000"/>
                </a:srgbClr>
              </a:gs>
              <a:gs pos="100000">
                <a:srgbClr val="8064A2">
                  <a:shade val="94000"/>
                  <a:satMod val="135000"/>
                </a:srgbClr>
              </a:gs>
            </a:gsLst>
            <a:lin ang="16200000" scaled="0"/>
          </a:gradFill>
          <a:ln>
            <a:noFill/>
            <a:headEnd type="none" w="med" len="med"/>
            <a:tailEnd type="none" w="med" len="me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bodyPr>
          <a:lstStyle/>
          <a:p>
            <a:pPr algn="ctr" eaLnBrk="1" hangingPunct="1">
              <a:defRPr/>
            </a:pPr>
            <a:r>
              <a:rPr lang="zh-TW" altLang="en-US" b="1" kern="0" dirty="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各產業</a:t>
            </a:r>
            <a:endParaRPr lang="en-US" altLang="zh-TW" b="1" kern="0" dirty="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a:p>
            <a:pPr algn="ctr" eaLnBrk="1" hangingPunct="1">
              <a:defRPr/>
            </a:pPr>
            <a:r>
              <a:rPr lang="zh-TW" altLang="en-US" b="1" kern="0" dirty="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強弱度分析</a:t>
            </a:r>
            <a:endParaRPr lang="en-US" altLang="zh-TW" b="1" kern="0" dirty="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a:p>
            <a:pPr algn="ctr" eaLnBrk="1" hangingPunct="1">
              <a:defRPr/>
            </a:pPr>
            <a:r>
              <a:rPr lang="en-US" altLang="zh-TW" b="1" kern="0" dirty="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r>
              <a:rPr lang="zh-TW" altLang="en-US" b="1" kern="0" dirty="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總體表現</a:t>
            </a:r>
            <a:r>
              <a:rPr lang="en-US" altLang="zh-TW" b="1" kern="0" dirty="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endParaRPr lang="zh-TW" altLang="en-US" b="1" kern="0" dirty="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p:txBody>
      </p:sp>
      <p:sp>
        <p:nvSpPr>
          <p:cNvPr id="30" name="矩形: 圓角 29">
            <a:extLst>
              <a:ext uri="{FF2B5EF4-FFF2-40B4-BE49-F238E27FC236}">
                <a16:creationId xmlns:a16="http://schemas.microsoft.com/office/drawing/2014/main" id="{B1BFDEA4-B363-130F-FCDE-5F4F05195D08}"/>
              </a:ext>
            </a:extLst>
          </p:cNvPr>
          <p:cNvSpPr/>
          <p:nvPr/>
        </p:nvSpPr>
        <p:spPr bwMode="auto">
          <a:xfrm>
            <a:off x="1852102" y="3594447"/>
            <a:ext cx="1536322" cy="840786"/>
          </a:xfrm>
          <a:prstGeom prst="roundRect">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a:noFill/>
            <a:headEnd type="none" w="med" len="med"/>
            <a:tailEnd type="none" w="med" len="me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0" tIns="45720" rIns="0" bIns="45720" numCol="1" rtlCol="0" anchor="ctr" anchorCtr="0" compatLnSpc="1">
            <a:prstTxWarp prst="textNoShape">
              <a:avLst/>
            </a:prstTxWarp>
          </a:bodyPr>
          <a:lstStyle/>
          <a:p>
            <a:pPr algn="ctr" eaLnBrk="1" fontAlgn="auto" hangingPunct="1">
              <a:spcBef>
                <a:spcPts val="0"/>
              </a:spcBef>
              <a:spcAft>
                <a:spcPts val="0"/>
              </a:spcAft>
              <a:defRPr/>
            </a:pPr>
            <a:r>
              <a:rPr kumimoji="0" lang="zh-TW" altLang="en-US" b="1" kern="0" dirty="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韌性體檢</a:t>
            </a:r>
            <a:endParaRPr kumimoji="0" lang="en-US" altLang="zh-TW" b="1" kern="0" dirty="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a:p>
            <a:pPr algn="ctr" eaLnBrk="1" fontAlgn="auto" hangingPunct="1">
              <a:spcBef>
                <a:spcPts val="0"/>
              </a:spcBef>
              <a:spcAft>
                <a:spcPts val="0"/>
              </a:spcAft>
              <a:defRPr/>
            </a:pPr>
            <a:r>
              <a:rPr kumimoji="0" lang="zh-TW" altLang="en-US" b="1" kern="0" dirty="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服務系統</a:t>
            </a:r>
          </a:p>
        </p:txBody>
      </p:sp>
      <p:sp>
        <p:nvSpPr>
          <p:cNvPr id="31" name="矩形: 圓角 30">
            <a:extLst>
              <a:ext uri="{FF2B5EF4-FFF2-40B4-BE49-F238E27FC236}">
                <a16:creationId xmlns:a16="http://schemas.microsoft.com/office/drawing/2014/main" id="{AB72104A-C85D-38F3-9FBD-86E3638458B6}"/>
              </a:ext>
            </a:extLst>
          </p:cNvPr>
          <p:cNvSpPr/>
          <p:nvPr/>
        </p:nvSpPr>
        <p:spPr bwMode="auto">
          <a:xfrm>
            <a:off x="5308484" y="4405348"/>
            <a:ext cx="2040380" cy="1151586"/>
          </a:xfrm>
          <a:prstGeom prst="roundRect">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a:noFill/>
            <a:headEnd type="none" w="med" len="med"/>
            <a:tailEnd type="none" w="med" len="me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0" tIns="45720" rIns="0" bIns="45720" numCol="1" rtlCol="0" anchor="ctr" anchorCtr="0" compatLnSpc="1">
            <a:prstTxWarp prst="textNoShape">
              <a:avLst/>
            </a:prstTxWarp>
          </a:bodyPr>
          <a:lstStyle/>
          <a:p>
            <a:pPr algn="ctr" eaLnBrk="1" fontAlgn="auto" hangingPunct="1">
              <a:spcBef>
                <a:spcPts val="0"/>
              </a:spcBef>
              <a:spcAft>
                <a:spcPts val="0"/>
              </a:spcAft>
              <a:defRPr/>
            </a:pPr>
            <a:r>
              <a:rPr kumimoji="0" lang="zh-TW" altLang="en-US" b="1" kern="0" dirty="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支援補助案執行</a:t>
            </a:r>
            <a:endParaRPr kumimoji="0" lang="en-US" altLang="zh-TW" b="1" kern="0" dirty="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a:p>
            <a:pPr algn="ctr" eaLnBrk="1" fontAlgn="auto" hangingPunct="1">
              <a:spcBef>
                <a:spcPts val="0"/>
              </a:spcBef>
              <a:spcAft>
                <a:spcPts val="0"/>
              </a:spcAft>
              <a:defRPr/>
            </a:pPr>
            <a:r>
              <a:rPr kumimoji="0" lang="zh-TW" altLang="en-US" b="1" kern="0" dirty="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前</a:t>
            </a:r>
            <a:r>
              <a:rPr kumimoji="0" lang="en-US" altLang="zh-TW" b="1" kern="0" dirty="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r>
              <a:rPr kumimoji="0" lang="zh-TW" altLang="en-US" b="1" kern="0" dirty="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後評量，掌握</a:t>
            </a:r>
            <a:endParaRPr kumimoji="0" lang="en-US" altLang="zh-TW" b="1" kern="0" dirty="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a:p>
            <a:pPr algn="ctr" eaLnBrk="1" fontAlgn="auto" hangingPunct="1">
              <a:spcBef>
                <a:spcPts val="0"/>
              </a:spcBef>
              <a:spcAft>
                <a:spcPts val="0"/>
              </a:spcAft>
              <a:defRPr/>
            </a:pPr>
            <a:r>
              <a:rPr kumimoji="0" lang="zh-TW" altLang="en-US" b="1" kern="0" dirty="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企業韌性提升程度</a:t>
            </a:r>
          </a:p>
        </p:txBody>
      </p:sp>
      <p:cxnSp>
        <p:nvCxnSpPr>
          <p:cNvPr id="32" name="直線單箭頭接點 31">
            <a:extLst>
              <a:ext uri="{FF2B5EF4-FFF2-40B4-BE49-F238E27FC236}">
                <a16:creationId xmlns:a16="http://schemas.microsoft.com/office/drawing/2014/main" id="{9A195AC5-2647-FBA6-BB0F-8AA4759DE48A}"/>
              </a:ext>
            </a:extLst>
          </p:cNvPr>
          <p:cNvCxnSpPr>
            <a:cxnSpLocks/>
            <a:stCxn id="27" idx="2"/>
            <a:endCxn id="30" idx="0"/>
          </p:cNvCxnSpPr>
          <p:nvPr/>
        </p:nvCxnSpPr>
        <p:spPr bwMode="auto">
          <a:xfrm>
            <a:off x="2620263" y="3073971"/>
            <a:ext cx="1" cy="520477"/>
          </a:xfrm>
          <a:prstGeom prst="straightConnector1">
            <a:avLst/>
          </a:prstGeom>
          <a:solidFill>
            <a:srgbClr val="4F81BD"/>
          </a:solidFill>
          <a:ln w="28575" cap="flat" cmpd="sng" algn="ctr">
            <a:solidFill>
              <a:sysClr val="windowText" lastClr="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文字方塊 32">
            <a:extLst>
              <a:ext uri="{FF2B5EF4-FFF2-40B4-BE49-F238E27FC236}">
                <a16:creationId xmlns:a16="http://schemas.microsoft.com/office/drawing/2014/main" id="{2ECA90BE-2FCF-D8F7-7C3E-29D46B412F9F}"/>
              </a:ext>
            </a:extLst>
          </p:cNvPr>
          <p:cNvSpPr txBox="1"/>
          <p:nvPr/>
        </p:nvSpPr>
        <p:spPr>
          <a:xfrm>
            <a:off x="3700153" y="3692039"/>
            <a:ext cx="1166647" cy="646331"/>
          </a:xfrm>
          <a:prstGeom prst="rect">
            <a:avLst/>
          </a:prstGeom>
          <a:noFill/>
        </p:spPr>
        <p:txBody>
          <a:bodyPr wrap="square" rtlCol="0">
            <a:spAutoFit/>
          </a:bodyPr>
          <a:lstStyle/>
          <a:p>
            <a:pPr algn="ctr" eaLnBrk="0" fontAlgn="base" hangingPunct="0">
              <a:spcBef>
                <a:spcPct val="0"/>
              </a:spcBef>
              <a:spcAft>
                <a:spcPct val="0"/>
              </a:spcAft>
            </a:pPr>
            <a:r>
              <a:rPr kumimoji="1" lang="zh-TW" altLang="en-US" b="1" dirty="0">
                <a:solidFill>
                  <a:prstClr val="black"/>
                </a:solidFill>
                <a:latin typeface="微軟正黑體" panose="020B0604030504040204" pitchFamily="34" charset="-120"/>
                <a:ea typeface="微軟正黑體" panose="020B0604030504040204" pitchFamily="34" charset="-120"/>
              </a:rPr>
              <a:t>篩選產業試行企業</a:t>
            </a:r>
          </a:p>
        </p:txBody>
      </p:sp>
      <p:sp>
        <p:nvSpPr>
          <p:cNvPr id="34" name="文字方塊 33">
            <a:extLst>
              <a:ext uri="{FF2B5EF4-FFF2-40B4-BE49-F238E27FC236}">
                <a16:creationId xmlns:a16="http://schemas.microsoft.com/office/drawing/2014/main" id="{62B73CB1-4174-D085-7534-D8852AD211DB}"/>
              </a:ext>
            </a:extLst>
          </p:cNvPr>
          <p:cNvSpPr txBox="1"/>
          <p:nvPr/>
        </p:nvSpPr>
        <p:spPr>
          <a:xfrm>
            <a:off x="5308484" y="2787680"/>
            <a:ext cx="1248290" cy="646331"/>
          </a:xfrm>
          <a:prstGeom prst="rect">
            <a:avLst/>
          </a:prstGeom>
          <a:noFill/>
        </p:spPr>
        <p:txBody>
          <a:bodyPr wrap="square" rtlCol="0">
            <a:spAutoFit/>
          </a:bodyPr>
          <a:lstStyle/>
          <a:p>
            <a:pPr algn="ctr" eaLnBrk="0" fontAlgn="base" hangingPunct="0">
              <a:spcBef>
                <a:spcPct val="0"/>
              </a:spcBef>
              <a:spcAft>
                <a:spcPct val="0"/>
              </a:spcAft>
            </a:pPr>
            <a:r>
              <a:rPr kumimoji="1" lang="zh-TW" altLang="en-US" b="1" dirty="0">
                <a:solidFill>
                  <a:prstClr val="black"/>
                </a:solidFill>
                <a:latin typeface="微軟正黑體" panose="020B0604030504040204" pitchFamily="34" charset="-120"/>
                <a:ea typeface="微軟正黑體" panose="020B0604030504040204" pitchFamily="34" charset="-120"/>
              </a:rPr>
              <a:t>擴散產業 累積特徵</a:t>
            </a:r>
            <a:endParaRPr kumimoji="1" lang="en-US" altLang="zh-TW" b="1" dirty="0">
              <a:solidFill>
                <a:prstClr val="black"/>
              </a:solidFill>
              <a:latin typeface="微軟正黑體" panose="020B0604030504040204" pitchFamily="34" charset="-120"/>
              <a:ea typeface="微軟正黑體" panose="020B0604030504040204" pitchFamily="34" charset="-120"/>
            </a:endParaRPr>
          </a:p>
        </p:txBody>
      </p:sp>
      <p:sp>
        <p:nvSpPr>
          <p:cNvPr id="35" name="矩形: 圓角 34">
            <a:extLst>
              <a:ext uri="{FF2B5EF4-FFF2-40B4-BE49-F238E27FC236}">
                <a16:creationId xmlns:a16="http://schemas.microsoft.com/office/drawing/2014/main" id="{0C065F10-741C-4045-4E6B-963E9B63B563}"/>
              </a:ext>
            </a:extLst>
          </p:cNvPr>
          <p:cNvSpPr/>
          <p:nvPr/>
        </p:nvSpPr>
        <p:spPr bwMode="auto">
          <a:xfrm>
            <a:off x="7924926" y="4586409"/>
            <a:ext cx="1584176" cy="720080"/>
          </a:xfrm>
          <a:prstGeom prst="roundRect">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a:noFill/>
            <a:headEnd type="none" w="med" len="med"/>
            <a:tailEnd type="none" w="med" len="me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algn="ctr" eaLnBrk="1" fontAlgn="auto" hangingPunct="1">
              <a:spcBef>
                <a:spcPts val="0"/>
              </a:spcBef>
              <a:spcAft>
                <a:spcPts val="0"/>
              </a:spcAft>
              <a:defRPr/>
            </a:pPr>
            <a:r>
              <a:rPr kumimoji="0" lang="zh-TW" altLang="en-US" b="1" kern="0" dirty="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累計產業韌性提升程度</a:t>
            </a:r>
          </a:p>
        </p:txBody>
      </p:sp>
      <p:sp>
        <p:nvSpPr>
          <p:cNvPr id="36" name="文字方塊 35">
            <a:extLst>
              <a:ext uri="{FF2B5EF4-FFF2-40B4-BE49-F238E27FC236}">
                <a16:creationId xmlns:a16="http://schemas.microsoft.com/office/drawing/2014/main" id="{4C8DED38-C260-7889-804F-966C0ADFEC3B}"/>
              </a:ext>
            </a:extLst>
          </p:cNvPr>
          <p:cNvSpPr txBox="1"/>
          <p:nvPr/>
        </p:nvSpPr>
        <p:spPr>
          <a:xfrm flipH="1">
            <a:off x="7346861" y="4370657"/>
            <a:ext cx="629576" cy="1200329"/>
          </a:xfrm>
          <a:prstGeom prst="rect">
            <a:avLst/>
          </a:prstGeom>
          <a:noFill/>
        </p:spPr>
        <p:txBody>
          <a:bodyPr wrap="square" rtlCol="0">
            <a:spAutoFit/>
          </a:bodyPr>
          <a:lstStyle/>
          <a:p>
            <a:pPr eaLnBrk="0" fontAlgn="base" hangingPunct="0">
              <a:spcBef>
                <a:spcPct val="0"/>
              </a:spcBef>
              <a:spcAft>
                <a:spcPct val="0"/>
              </a:spcAft>
            </a:pPr>
            <a:r>
              <a:rPr kumimoji="1" lang="zh-TW" altLang="en-US" b="1" dirty="0">
                <a:solidFill>
                  <a:prstClr val="black"/>
                </a:solidFill>
                <a:latin typeface="微軟正黑體" panose="020B0604030504040204" pitchFamily="34" charset="-120"/>
                <a:ea typeface="微軟正黑體" panose="020B0604030504040204" pitchFamily="34" charset="-120"/>
              </a:rPr>
              <a:t>彙總</a:t>
            </a:r>
            <a:endParaRPr kumimoji="1" lang="en-US" altLang="zh-TW" b="1" dirty="0">
              <a:solidFill>
                <a:prstClr val="black"/>
              </a:solidFill>
              <a:latin typeface="微軟正黑體" panose="020B0604030504040204" pitchFamily="34" charset="-120"/>
              <a:ea typeface="微軟正黑體" panose="020B0604030504040204" pitchFamily="34" charset="-120"/>
            </a:endParaRPr>
          </a:p>
          <a:p>
            <a:pPr eaLnBrk="0" fontAlgn="base" hangingPunct="0">
              <a:spcBef>
                <a:spcPct val="0"/>
              </a:spcBef>
              <a:spcAft>
                <a:spcPct val="0"/>
              </a:spcAft>
            </a:pPr>
            <a:r>
              <a:rPr kumimoji="1" lang="zh-TW" altLang="en-US" b="1" dirty="0">
                <a:solidFill>
                  <a:prstClr val="black"/>
                </a:solidFill>
                <a:latin typeface="微軟正黑體" panose="020B0604030504040204" pitchFamily="34" charset="-120"/>
                <a:ea typeface="微軟正黑體" panose="020B0604030504040204" pitchFamily="34" charset="-120"/>
              </a:rPr>
              <a:t>分析</a:t>
            </a:r>
          </a:p>
        </p:txBody>
      </p:sp>
      <p:cxnSp>
        <p:nvCxnSpPr>
          <p:cNvPr id="37" name="直線單箭頭接點 36">
            <a:extLst>
              <a:ext uri="{FF2B5EF4-FFF2-40B4-BE49-F238E27FC236}">
                <a16:creationId xmlns:a16="http://schemas.microsoft.com/office/drawing/2014/main" id="{A5AEF939-1867-A507-5B2A-75174719BEA5}"/>
              </a:ext>
            </a:extLst>
          </p:cNvPr>
          <p:cNvCxnSpPr>
            <a:cxnSpLocks/>
            <a:stCxn id="30" idx="2"/>
            <a:endCxn id="28" idx="0"/>
          </p:cNvCxnSpPr>
          <p:nvPr/>
        </p:nvCxnSpPr>
        <p:spPr bwMode="auto">
          <a:xfrm>
            <a:off x="2620263" y="4435234"/>
            <a:ext cx="5506" cy="510945"/>
          </a:xfrm>
          <a:prstGeom prst="straightConnector1">
            <a:avLst/>
          </a:prstGeom>
          <a:solidFill>
            <a:srgbClr val="4F81BD"/>
          </a:solidFill>
          <a:ln w="28575" cap="flat" cmpd="sng" algn="ctr">
            <a:solidFill>
              <a:sysClr val="windowText" lastClr="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文字方塊 37">
            <a:extLst>
              <a:ext uri="{FF2B5EF4-FFF2-40B4-BE49-F238E27FC236}">
                <a16:creationId xmlns:a16="http://schemas.microsoft.com/office/drawing/2014/main" id="{8F88E5E0-F83E-FA1C-E08E-ABBD63513874}"/>
              </a:ext>
            </a:extLst>
          </p:cNvPr>
          <p:cNvSpPr txBox="1"/>
          <p:nvPr/>
        </p:nvSpPr>
        <p:spPr>
          <a:xfrm>
            <a:off x="8828257" y="1931505"/>
            <a:ext cx="1107996" cy="369332"/>
          </a:xfrm>
          <a:prstGeom prst="rect">
            <a:avLst/>
          </a:prstGeom>
          <a:noFill/>
        </p:spPr>
        <p:txBody>
          <a:bodyPr wrap="none" rtlCol="0">
            <a:spAutoFit/>
          </a:bodyPr>
          <a:lstStyle/>
          <a:p>
            <a:pPr eaLnBrk="0" fontAlgn="base" hangingPunct="0">
              <a:spcBef>
                <a:spcPct val="0"/>
              </a:spcBef>
              <a:spcAft>
                <a:spcPct val="0"/>
              </a:spcAft>
            </a:pPr>
            <a:r>
              <a:rPr kumimoji="1" lang="zh-TW" altLang="en-US" b="1" dirty="0">
                <a:solidFill>
                  <a:prstClr val="black"/>
                </a:solidFill>
                <a:latin typeface="微軟正黑體" panose="020B0604030504040204" pitchFamily="34" charset="-120"/>
                <a:ea typeface="微軟正黑體" panose="020B0604030504040204" pitchFamily="34" charset="-120"/>
              </a:rPr>
              <a:t>政策參考</a:t>
            </a:r>
          </a:p>
        </p:txBody>
      </p:sp>
      <p:cxnSp>
        <p:nvCxnSpPr>
          <p:cNvPr id="39" name="直線單箭頭接點 38">
            <a:extLst>
              <a:ext uri="{FF2B5EF4-FFF2-40B4-BE49-F238E27FC236}">
                <a16:creationId xmlns:a16="http://schemas.microsoft.com/office/drawing/2014/main" id="{EFDB2EA0-8DB1-3A58-278D-2D0F1554A1B1}"/>
              </a:ext>
            </a:extLst>
          </p:cNvPr>
          <p:cNvCxnSpPr>
            <a:cxnSpLocks/>
          </p:cNvCxnSpPr>
          <p:nvPr/>
        </p:nvCxnSpPr>
        <p:spPr bwMode="auto">
          <a:xfrm>
            <a:off x="7348864" y="4946449"/>
            <a:ext cx="576062" cy="0"/>
          </a:xfrm>
          <a:prstGeom prst="straightConnector1">
            <a:avLst/>
          </a:prstGeom>
          <a:solidFill>
            <a:srgbClr val="4F81BD"/>
          </a:solidFill>
          <a:ln w="9525" cap="flat" cmpd="sng" algn="ctr">
            <a:solidFill>
              <a:sysClr val="windowText" lastClr="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接點: 肘形 39">
            <a:extLst>
              <a:ext uri="{FF2B5EF4-FFF2-40B4-BE49-F238E27FC236}">
                <a16:creationId xmlns:a16="http://schemas.microsoft.com/office/drawing/2014/main" id="{00518B01-DCA3-5BA0-348B-B7DA14AD9D85}"/>
              </a:ext>
            </a:extLst>
          </p:cNvPr>
          <p:cNvCxnSpPr>
            <a:cxnSpLocks/>
            <a:stCxn id="33" idx="3"/>
            <a:endCxn id="34" idx="1"/>
          </p:cNvCxnSpPr>
          <p:nvPr/>
        </p:nvCxnSpPr>
        <p:spPr bwMode="auto">
          <a:xfrm flipV="1">
            <a:off x="4866800" y="3110846"/>
            <a:ext cx="441685" cy="904359"/>
          </a:xfrm>
          <a:prstGeom prst="bentConnector3">
            <a:avLst>
              <a:gd name="adj1" fmla="val 50000"/>
            </a:avLst>
          </a:prstGeom>
          <a:solidFill>
            <a:srgbClr val="4F81BD"/>
          </a:solidFill>
          <a:ln w="9525" cap="flat" cmpd="sng" algn="ctr">
            <a:solidFill>
              <a:sysClr val="windowText" lastClr="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接點: 肘形 40">
            <a:extLst>
              <a:ext uri="{FF2B5EF4-FFF2-40B4-BE49-F238E27FC236}">
                <a16:creationId xmlns:a16="http://schemas.microsoft.com/office/drawing/2014/main" id="{0D5E2883-96AC-343B-342C-672D1BC7A6BE}"/>
              </a:ext>
            </a:extLst>
          </p:cNvPr>
          <p:cNvCxnSpPr>
            <a:cxnSpLocks/>
            <a:stCxn id="33" idx="3"/>
            <a:endCxn id="31" idx="1"/>
          </p:cNvCxnSpPr>
          <p:nvPr/>
        </p:nvCxnSpPr>
        <p:spPr bwMode="auto">
          <a:xfrm>
            <a:off x="4866800" y="4015205"/>
            <a:ext cx="441685" cy="965937"/>
          </a:xfrm>
          <a:prstGeom prst="bentConnector3">
            <a:avLst>
              <a:gd name="adj1" fmla="val 50000"/>
            </a:avLst>
          </a:prstGeom>
          <a:solidFill>
            <a:srgbClr val="4F81BD"/>
          </a:solidFill>
          <a:ln w="9525" cap="flat" cmpd="sng" algn="ctr">
            <a:solidFill>
              <a:sysClr val="windowText" lastClr="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直線單箭頭接點 41">
            <a:extLst>
              <a:ext uri="{FF2B5EF4-FFF2-40B4-BE49-F238E27FC236}">
                <a16:creationId xmlns:a16="http://schemas.microsoft.com/office/drawing/2014/main" id="{C1F12C04-F63E-5A45-CA0A-BC9DCBABBCA3}"/>
              </a:ext>
            </a:extLst>
          </p:cNvPr>
          <p:cNvCxnSpPr>
            <a:cxnSpLocks/>
            <a:stCxn id="26" idx="3"/>
            <a:endCxn id="33" idx="1"/>
          </p:cNvCxnSpPr>
          <p:nvPr/>
        </p:nvCxnSpPr>
        <p:spPr bwMode="auto">
          <a:xfrm>
            <a:off x="3532440" y="4005244"/>
            <a:ext cx="167712" cy="9960"/>
          </a:xfrm>
          <a:prstGeom prst="straightConnector1">
            <a:avLst/>
          </a:prstGeom>
          <a:solidFill>
            <a:srgbClr val="4F81BD"/>
          </a:solidFill>
          <a:ln w="9525" cap="flat" cmpd="sng" algn="ctr">
            <a:solidFill>
              <a:sysClr val="windowText" lastClr="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直線單箭頭接點 42">
            <a:extLst>
              <a:ext uri="{FF2B5EF4-FFF2-40B4-BE49-F238E27FC236}">
                <a16:creationId xmlns:a16="http://schemas.microsoft.com/office/drawing/2014/main" id="{7110B0D1-77D2-A17B-20AE-ED063FBBBC4D}"/>
              </a:ext>
            </a:extLst>
          </p:cNvPr>
          <p:cNvCxnSpPr>
            <a:cxnSpLocks/>
            <a:stCxn id="34" idx="3"/>
            <a:endCxn id="29" idx="1"/>
          </p:cNvCxnSpPr>
          <p:nvPr/>
        </p:nvCxnSpPr>
        <p:spPr bwMode="auto">
          <a:xfrm flipV="1">
            <a:off x="6556774" y="3110035"/>
            <a:ext cx="244182" cy="811"/>
          </a:xfrm>
          <a:prstGeom prst="straightConnector1">
            <a:avLst/>
          </a:prstGeom>
          <a:solidFill>
            <a:srgbClr val="4F81BD"/>
          </a:solidFill>
          <a:ln w="9525" cap="flat" cmpd="sng" algn="ctr">
            <a:solidFill>
              <a:sysClr val="windowText" lastClr="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 name="矩形: 圓角 43">
            <a:extLst>
              <a:ext uri="{FF2B5EF4-FFF2-40B4-BE49-F238E27FC236}">
                <a16:creationId xmlns:a16="http://schemas.microsoft.com/office/drawing/2014/main" id="{743E9B9A-F9A7-BCD2-C9A4-5369B8F9DADB}"/>
              </a:ext>
            </a:extLst>
          </p:cNvPr>
          <p:cNvSpPr/>
          <p:nvPr/>
        </p:nvSpPr>
        <p:spPr bwMode="auto">
          <a:xfrm>
            <a:off x="8740713" y="2661098"/>
            <a:ext cx="1338943" cy="894914"/>
          </a:xfrm>
          <a:prstGeom prst="roundRect">
            <a:avLst/>
          </a:prstGeom>
          <a:gradFill rotWithShape="1">
            <a:gsLst>
              <a:gs pos="0">
                <a:srgbClr val="006600"/>
              </a:gs>
              <a:gs pos="93000">
                <a:srgbClr val="00B050"/>
              </a:gs>
              <a:gs pos="100000">
                <a:srgbClr val="CCFFCC"/>
              </a:gs>
            </a:gsLst>
            <a:lin ang="16200000" scaled="0"/>
          </a:gradFill>
          <a:ln>
            <a:noFill/>
            <a:headEnd type="none" w="med" len="med"/>
            <a:tailEnd type="none" w="med" len="me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0" tIns="45720" rIns="0" bIns="45720" numCol="1" rtlCol="0" anchor="ctr" anchorCtr="0" compatLnSpc="1">
            <a:prstTxWarp prst="textNoShape">
              <a:avLst/>
            </a:prstTxWarp>
          </a:bodyPr>
          <a:lstStyle/>
          <a:p>
            <a:pPr algn="ctr">
              <a:defRPr/>
            </a:pPr>
            <a:r>
              <a:rPr lang="zh-TW" altLang="en-US" b="1" kern="0" dirty="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產業韌性</a:t>
            </a:r>
            <a:endParaRPr lang="en-US" altLang="zh-TW" b="1" kern="0" dirty="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a:p>
            <a:pPr algn="ctr">
              <a:defRPr/>
            </a:pPr>
            <a:r>
              <a:rPr lang="zh-TW" altLang="en-US" b="1" kern="0" dirty="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政策建議</a:t>
            </a:r>
          </a:p>
        </p:txBody>
      </p:sp>
      <p:cxnSp>
        <p:nvCxnSpPr>
          <p:cNvPr id="45" name="接點: 肘形 44">
            <a:extLst>
              <a:ext uri="{FF2B5EF4-FFF2-40B4-BE49-F238E27FC236}">
                <a16:creationId xmlns:a16="http://schemas.microsoft.com/office/drawing/2014/main" id="{DC1E0312-6D41-F1B7-F1A3-A17E3DD78FB0}"/>
              </a:ext>
            </a:extLst>
          </p:cNvPr>
          <p:cNvCxnSpPr>
            <a:cxnSpLocks/>
            <a:stCxn id="29" idx="0"/>
            <a:endCxn id="38" idx="1"/>
          </p:cNvCxnSpPr>
          <p:nvPr/>
        </p:nvCxnSpPr>
        <p:spPr bwMode="auto">
          <a:xfrm rot="5400000" flipH="1" flipV="1">
            <a:off x="7998383" y="1740159"/>
            <a:ext cx="453863" cy="1205888"/>
          </a:xfrm>
          <a:prstGeom prst="bentConnector2">
            <a:avLst/>
          </a:prstGeom>
          <a:solidFill>
            <a:srgbClr val="4F81BD"/>
          </a:solidFill>
          <a:ln w="9525" cap="flat" cmpd="sng" algn="ctr">
            <a:solidFill>
              <a:sysClr val="windowText" lastClr="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直線單箭頭接點 45">
            <a:extLst>
              <a:ext uri="{FF2B5EF4-FFF2-40B4-BE49-F238E27FC236}">
                <a16:creationId xmlns:a16="http://schemas.microsoft.com/office/drawing/2014/main" id="{66F9969E-EFF9-4094-189D-D4C7931D48F2}"/>
              </a:ext>
            </a:extLst>
          </p:cNvPr>
          <p:cNvCxnSpPr>
            <a:cxnSpLocks/>
            <a:stCxn id="29" idx="3"/>
            <a:endCxn id="44" idx="1"/>
          </p:cNvCxnSpPr>
          <p:nvPr/>
        </p:nvCxnSpPr>
        <p:spPr bwMode="auto">
          <a:xfrm flipV="1">
            <a:off x="8443782" y="3108556"/>
            <a:ext cx="296931" cy="1479"/>
          </a:xfrm>
          <a:prstGeom prst="straightConnector1">
            <a:avLst/>
          </a:prstGeom>
          <a:solidFill>
            <a:srgbClr val="4F81BD"/>
          </a:solidFill>
          <a:ln w="9525" cap="flat" cmpd="sng" algn="ctr">
            <a:solidFill>
              <a:sysClr val="windowText" lastClr="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 name="文字方塊 47">
            <a:extLst>
              <a:ext uri="{FF2B5EF4-FFF2-40B4-BE49-F238E27FC236}">
                <a16:creationId xmlns:a16="http://schemas.microsoft.com/office/drawing/2014/main" id="{C02B9F1C-DAC1-33E8-BF12-FC9233C3036F}"/>
              </a:ext>
            </a:extLst>
          </p:cNvPr>
          <p:cNvSpPr txBox="1"/>
          <p:nvPr/>
        </p:nvSpPr>
        <p:spPr>
          <a:xfrm>
            <a:off x="3789854" y="6168531"/>
            <a:ext cx="5507421" cy="369332"/>
          </a:xfrm>
          <a:prstGeom prst="rect">
            <a:avLst/>
          </a:prstGeom>
          <a:noFill/>
        </p:spPr>
        <p:txBody>
          <a:bodyPr wrap="square" rtlCol="0">
            <a:spAutoFit/>
          </a:bodyPr>
          <a:lstStyle/>
          <a:p>
            <a:pPr algn="ctr"/>
            <a:r>
              <a:rPr lang="zh-TW" altLang="en-US" b="1" dirty="0">
                <a:solidFill>
                  <a:schemeClr val="bg1"/>
                </a:solidFill>
                <a:latin typeface="微軟正黑體" panose="020B0604030504040204" pitchFamily="34" charset="-120"/>
                <a:ea typeface="微軟正黑體" panose="020B0604030504040204" pitchFamily="34" charset="-120"/>
              </a:rPr>
              <a:t>滾動修正 逐年推進</a:t>
            </a:r>
          </a:p>
        </p:txBody>
      </p:sp>
      <p:sp>
        <p:nvSpPr>
          <p:cNvPr id="49" name="矩形 48">
            <a:extLst>
              <a:ext uri="{FF2B5EF4-FFF2-40B4-BE49-F238E27FC236}">
                <a16:creationId xmlns:a16="http://schemas.microsoft.com/office/drawing/2014/main" id="{2BCE3509-C253-8DBB-24F9-EE87272E99A1}"/>
              </a:ext>
            </a:extLst>
          </p:cNvPr>
          <p:cNvSpPr/>
          <p:nvPr/>
        </p:nvSpPr>
        <p:spPr bwMode="auto">
          <a:xfrm>
            <a:off x="1704644" y="917075"/>
            <a:ext cx="467130" cy="734688"/>
          </a:xfrm>
          <a:prstGeom prst="rect">
            <a:avLst/>
          </a:prstGeom>
          <a:solidFill>
            <a:srgbClr val="0070C0"/>
          </a:solidFill>
          <a:ln/>
        </p:spPr>
        <p:style>
          <a:lnRef idx="3">
            <a:schemeClr val="lt1"/>
          </a:lnRef>
          <a:fillRef idx="1">
            <a:schemeClr val="accent6"/>
          </a:fillRef>
          <a:effectRef idx="1">
            <a:schemeClr val="accent6"/>
          </a:effectRef>
          <a:fontRef idx="minor">
            <a:schemeClr val="lt1"/>
          </a:fontRef>
        </p:style>
        <p:txBody>
          <a:bodyPr wrap="square">
            <a:spAutoFit/>
          </a:bodyPr>
          <a:lstStyle>
            <a:defPPr>
              <a:defRPr lang="zh-TW"/>
            </a:defPPr>
            <a:lvl1pPr algn="l" rtl="0" eaLnBrk="0" fontAlgn="base" hangingPunct="0">
              <a:spcBef>
                <a:spcPct val="0"/>
              </a:spcBef>
              <a:spcAft>
                <a:spcPct val="0"/>
              </a:spcAft>
              <a:defRPr kumimoji="1" b="1" kern="1200">
                <a:solidFill>
                  <a:schemeClr val="lt1"/>
                </a:solidFill>
                <a:latin typeface="+mn-lt"/>
                <a:ea typeface="+mn-ea"/>
                <a:cs typeface="+mn-cs"/>
              </a:defRPr>
            </a:lvl1pPr>
            <a:lvl2pPr marL="457200" algn="l" rtl="0" eaLnBrk="0" fontAlgn="base" hangingPunct="0">
              <a:spcBef>
                <a:spcPct val="0"/>
              </a:spcBef>
              <a:spcAft>
                <a:spcPct val="0"/>
              </a:spcAft>
              <a:defRPr kumimoji="1" b="1" kern="1200">
                <a:solidFill>
                  <a:schemeClr val="lt1"/>
                </a:solidFill>
                <a:latin typeface="+mn-lt"/>
                <a:ea typeface="+mn-ea"/>
                <a:cs typeface="+mn-cs"/>
              </a:defRPr>
            </a:lvl2pPr>
            <a:lvl3pPr marL="914400" algn="l" rtl="0" eaLnBrk="0" fontAlgn="base" hangingPunct="0">
              <a:spcBef>
                <a:spcPct val="0"/>
              </a:spcBef>
              <a:spcAft>
                <a:spcPct val="0"/>
              </a:spcAft>
              <a:defRPr kumimoji="1" b="1" kern="1200">
                <a:solidFill>
                  <a:schemeClr val="lt1"/>
                </a:solidFill>
                <a:latin typeface="+mn-lt"/>
                <a:ea typeface="+mn-ea"/>
                <a:cs typeface="+mn-cs"/>
              </a:defRPr>
            </a:lvl3pPr>
            <a:lvl4pPr marL="1371600" algn="l" rtl="0" eaLnBrk="0" fontAlgn="base" hangingPunct="0">
              <a:spcBef>
                <a:spcPct val="0"/>
              </a:spcBef>
              <a:spcAft>
                <a:spcPct val="0"/>
              </a:spcAft>
              <a:defRPr kumimoji="1" b="1" kern="1200">
                <a:solidFill>
                  <a:schemeClr val="lt1"/>
                </a:solidFill>
                <a:latin typeface="+mn-lt"/>
                <a:ea typeface="+mn-ea"/>
                <a:cs typeface="+mn-cs"/>
              </a:defRPr>
            </a:lvl4pPr>
            <a:lvl5pPr marL="1828800" algn="l" rtl="0" eaLnBrk="0" fontAlgn="base" hangingPunct="0">
              <a:spcBef>
                <a:spcPct val="0"/>
              </a:spcBef>
              <a:spcAft>
                <a:spcPct val="0"/>
              </a:spcAft>
              <a:defRPr kumimoji="1" b="1" kern="1200">
                <a:solidFill>
                  <a:schemeClr val="lt1"/>
                </a:solidFill>
                <a:latin typeface="+mn-lt"/>
                <a:ea typeface="+mn-ea"/>
                <a:cs typeface="+mn-cs"/>
              </a:defRPr>
            </a:lvl5pPr>
            <a:lvl6pPr marL="2286000" algn="l" defTabSz="914400" rtl="0" eaLnBrk="1" latinLnBrk="0" hangingPunct="1">
              <a:defRPr kumimoji="1" b="1" kern="1200">
                <a:solidFill>
                  <a:schemeClr val="lt1"/>
                </a:solidFill>
                <a:latin typeface="+mn-lt"/>
                <a:ea typeface="+mn-ea"/>
                <a:cs typeface="+mn-cs"/>
              </a:defRPr>
            </a:lvl6pPr>
            <a:lvl7pPr marL="2743200" algn="l" defTabSz="914400" rtl="0" eaLnBrk="1" latinLnBrk="0" hangingPunct="1">
              <a:defRPr kumimoji="1" b="1" kern="1200">
                <a:solidFill>
                  <a:schemeClr val="lt1"/>
                </a:solidFill>
                <a:latin typeface="+mn-lt"/>
                <a:ea typeface="+mn-ea"/>
                <a:cs typeface="+mn-cs"/>
              </a:defRPr>
            </a:lvl7pPr>
            <a:lvl8pPr marL="3200400" algn="l" defTabSz="914400" rtl="0" eaLnBrk="1" latinLnBrk="0" hangingPunct="1">
              <a:defRPr kumimoji="1" b="1" kern="1200">
                <a:solidFill>
                  <a:schemeClr val="lt1"/>
                </a:solidFill>
                <a:latin typeface="+mn-lt"/>
                <a:ea typeface="+mn-ea"/>
                <a:cs typeface="+mn-cs"/>
              </a:defRPr>
            </a:lvl8pPr>
            <a:lvl9pPr marL="3657600" algn="l" defTabSz="914400" rtl="0" eaLnBrk="1" latinLnBrk="0" hangingPunct="1">
              <a:defRPr kumimoji="1" b="1" kern="1200">
                <a:solidFill>
                  <a:schemeClr val="lt1"/>
                </a:solidFill>
                <a:latin typeface="+mn-lt"/>
                <a:ea typeface="+mn-ea"/>
                <a:cs typeface="+mn-cs"/>
              </a:defRPr>
            </a:lvl9pPr>
          </a:lstStyle>
          <a:p>
            <a:pPr algn="ctr" fontAlgn="auto">
              <a:lnSpc>
                <a:spcPts val="2600"/>
              </a:lnSpc>
              <a:spcBef>
                <a:spcPts val="0"/>
              </a:spcBef>
              <a:spcAft>
                <a:spcPts val="0"/>
              </a:spcAft>
              <a:defRPr/>
            </a:pPr>
            <a:r>
              <a:rPr kumimoji="0" lang="zh-TW" altLang="en-US" sz="2000" kern="0" dirty="0">
                <a:solidFill>
                  <a:srgbClr val="FFFF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目標</a:t>
            </a:r>
            <a:endParaRPr kumimoji="0" lang="en-US" altLang="zh-TW" sz="2000" kern="0" dirty="0">
              <a:solidFill>
                <a:srgbClr val="FFFF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3822623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C06F75E8-D58C-4C31-B87E-B948DC9F0222}"/>
              </a:ext>
            </a:extLst>
          </p:cNvPr>
          <p:cNvSpPr>
            <a:spLocks noGrp="1"/>
          </p:cNvSpPr>
          <p:nvPr>
            <p:ph type="sldNum" sz="quarter" idx="16"/>
          </p:nvPr>
        </p:nvSpPr>
        <p:spPr/>
        <p:txBody>
          <a:bodyPr/>
          <a:lstStyle/>
          <a:p>
            <a:pPr marL="0" marR="0" lvl="0" indent="0" algn="r" defTabSz="914400" rtl="0" eaLnBrk="1" fontAlgn="ctr" latinLnBrk="0" hangingPunct="1">
              <a:lnSpc>
                <a:spcPct val="100000"/>
              </a:lnSpc>
              <a:spcBef>
                <a:spcPct val="0"/>
              </a:spcBef>
              <a:spcAft>
                <a:spcPct val="0"/>
              </a:spcAft>
              <a:buClrTx/>
              <a:buSzTx/>
              <a:buFontTx/>
              <a:buNone/>
              <a:tabLst/>
              <a:defRPr/>
            </a:pPr>
            <a:fld id="{1A71FFAD-F905-4792-971B-681FA4F61CA8}" type="slidenum">
              <a:rPr kumimoji="1" lang="en-US" altLang="zh-TW" sz="1200" b="0" i="0" u="none" strike="noStrike" kern="1200" cap="none" spc="0" normalizeH="0" baseline="0" noProof="0" smtClean="0">
                <a:ln>
                  <a:noFill/>
                </a:ln>
                <a:solidFill>
                  <a:srgbClr val="FFFFFF"/>
                </a:solidFill>
                <a:effectLst/>
                <a:uLnTx/>
                <a:uFillTx/>
                <a:latin typeface="Arial" panose="020B0604020202020204" pitchFamily="34" charset="0"/>
                <a:ea typeface="微軟正黑體" panose="020B0604030504040204" pitchFamily="34" charset="-120"/>
                <a:cs typeface="+mn-cs"/>
              </a:rPr>
              <a:pPr marL="0" marR="0" lvl="0" indent="0" algn="r" defTabSz="914400" rtl="0" eaLnBrk="1" fontAlgn="ctr" latinLnBrk="0" hangingPunct="1">
                <a:lnSpc>
                  <a:spcPct val="100000"/>
                </a:lnSpc>
                <a:spcBef>
                  <a:spcPct val="0"/>
                </a:spcBef>
                <a:spcAft>
                  <a:spcPct val="0"/>
                </a:spcAft>
                <a:buClrTx/>
                <a:buSzTx/>
                <a:buFontTx/>
                <a:buNone/>
                <a:tabLst/>
                <a:defRPr/>
              </a:pPr>
              <a:t>15</a:t>
            </a:fld>
            <a:endParaRPr kumimoji="1" lang="en-US" altLang="zh-TW" sz="1200" b="0" i="0" u="none" strike="noStrike" kern="1200" cap="none" spc="0" normalizeH="0" baseline="0" noProof="0">
              <a:ln>
                <a:noFill/>
              </a:ln>
              <a:solidFill>
                <a:srgbClr val="FFFFFF"/>
              </a:solidFill>
              <a:effectLst/>
              <a:uLnTx/>
              <a:uFillTx/>
              <a:latin typeface="Arial" panose="020B0604020202020204" pitchFamily="34" charset="0"/>
              <a:ea typeface="微軟正黑體" panose="020B0604030504040204" pitchFamily="34" charset="-120"/>
              <a:cs typeface="+mn-cs"/>
            </a:endParaRPr>
          </a:p>
        </p:txBody>
      </p:sp>
      <p:sp>
        <p:nvSpPr>
          <p:cNvPr id="18" name="投影片編號版面配置區 3">
            <a:extLst>
              <a:ext uri="{FF2B5EF4-FFF2-40B4-BE49-F238E27FC236}">
                <a16:creationId xmlns:a16="http://schemas.microsoft.com/office/drawing/2014/main" id="{4ACAB4F5-2BE2-4715-94BE-6466995AB725}"/>
              </a:ext>
            </a:extLst>
          </p:cNvPr>
          <p:cNvSpPr txBox="1">
            <a:spLocks/>
          </p:cNvSpPr>
          <p:nvPr/>
        </p:nvSpPr>
        <p:spPr>
          <a:xfrm>
            <a:off x="11430000" y="6619875"/>
            <a:ext cx="762000" cy="238125"/>
          </a:xfrm>
          <a:prstGeom prst="rect">
            <a:avLst/>
          </a:prstGeom>
        </p:spPr>
        <p:txBody>
          <a:bodyPr/>
          <a:ls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algn="r" eaLnBrk="1" fontAlgn="ctr" hangingPunct="1">
              <a:defRPr/>
            </a:pPr>
            <a:fld id="{2A013F82-EE5E-44EE-A61D-E31C6657F26F}" type="slidenum">
              <a:rPr lang="en-US" altLang="zh-TW" sz="1200" smtClean="0">
                <a:solidFill>
                  <a:srgbClr val="FFFFFF"/>
                </a:solidFill>
                <a:ea typeface="微軟正黑體" panose="020B0604030504040204" pitchFamily="34" charset="-120"/>
              </a:rPr>
              <a:pPr algn="r" eaLnBrk="1" fontAlgn="ctr" hangingPunct="1">
                <a:defRPr/>
              </a:pPr>
              <a:t>15</a:t>
            </a:fld>
            <a:endParaRPr lang="zh-TW" altLang="en-US" sz="1200" dirty="0">
              <a:solidFill>
                <a:srgbClr val="FFFFFF"/>
              </a:solidFill>
              <a:ea typeface="微軟正黑體" panose="020B0604030504040204" pitchFamily="34" charset="-120"/>
            </a:endParaRPr>
          </a:p>
        </p:txBody>
      </p:sp>
      <p:sp>
        <p:nvSpPr>
          <p:cNvPr id="4" name="矩形 3">
            <a:extLst>
              <a:ext uri="{FF2B5EF4-FFF2-40B4-BE49-F238E27FC236}">
                <a16:creationId xmlns:a16="http://schemas.microsoft.com/office/drawing/2014/main" id="{5ACFA7C0-D0B3-46C9-95B8-679CDDF27BBE}"/>
              </a:ext>
            </a:extLst>
          </p:cNvPr>
          <p:cNvSpPr/>
          <p:nvPr/>
        </p:nvSpPr>
        <p:spPr>
          <a:xfrm>
            <a:off x="2653911" y="213781"/>
            <a:ext cx="7750840" cy="646331"/>
          </a:xfrm>
          <a:prstGeom prst="rect">
            <a:avLst/>
          </a:prstGeom>
        </p:spPr>
        <p:txBody>
          <a:bodyPr wrap="none">
            <a:spAutoFit/>
          </a:bodyPr>
          <a:lstStyle/>
          <a:p>
            <a:r>
              <a:rPr lang="en-US" altLang="zh-TW" sz="3600" b="1" kern="0" dirty="0">
                <a:solidFill>
                  <a:srgbClr val="00B2B3"/>
                </a:solidFill>
                <a:ea typeface="微軟正黑體" panose="020B0604030504040204" pitchFamily="34" charset="-120"/>
              </a:rPr>
              <a:t>U</a:t>
            </a:r>
            <a:r>
              <a:rPr lang="zh-TW" altLang="en-US" sz="3600" b="1" kern="0" dirty="0">
                <a:solidFill>
                  <a:srgbClr val="00B2B3"/>
                </a:solidFill>
                <a:ea typeface="微軟正黑體" panose="020B0604030504040204" pitchFamily="34" charset="-120"/>
              </a:rPr>
              <a:t>組</a:t>
            </a:r>
            <a:r>
              <a:rPr lang="zh-TW" altLang="en-US" sz="3600" b="1" kern="0" dirty="0">
                <a:solidFill>
                  <a:srgbClr val="00B2B3"/>
                </a:solidFill>
                <a:ea typeface="微軟正黑體" panose="020B0604030504040204" pitchFamily="34" charset="-120"/>
                <a:cs typeface="+mj-cs"/>
              </a:rPr>
              <a:t>重大效益：淨零碳排</a:t>
            </a:r>
            <a:r>
              <a:rPr lang="en-US" altLang="zh-TW" sz="3600" b="1" kern="0" dirty="0">
                <a:solidFill>
                  <a:srgbClr val="00B2B3"/>
                </a:solidFill>
                <a:ea typeface="微軟正黑體" panose="020B0604030504040204" pitchFamily="34" charset="-120"/>
                <a:cs typeface="+mj-cs"/>
              </a:rPr>
              <a:t>-</a:t>
            </a:r>
            <a:r>
              <a:rPr lang="zh-TW" altLang="en-US" sz="3600" b="1" kern="0" dirty="0">
                <a:solidFill>
                  <a:srgbClr val="00B2B3"/>
                </a:solidFill>
                <a:ea typeface="微軟正黑體" panose="020B0604030504040204" pitchFamily="34" charset="-120"/>
                <a:cs typeface="+mj-cs"/>
              </a:rPr>
              <a:t>生活面減碳</a:t>
            </a:r>
          </a:p>
        </p:txBody>
      </p:sp>
      <p:sp>
        <p:nvSpPr>
          <p:cNvPr id="8" name="文字方塊 7">
            <a:extLst>
              <a:ext uri="{FF2B5EF4-FFF2-40B4-BE49-F238E27FC236}">
                <a16:creationId xmlns:a16="http://schemas.microsoft.com/office/drawing/2014/main" id="{CD3CB589-AAEE-4B15-8735-9284F9251CF8}"/>
              </a:ext>
            </a:extLst>
          </p:cNvPr>
          <p:cNvSpPr txBox="1"/>
          <p:nvPr/>
        </p:nvSpPr>
        <p:spPr>
          <a:xfrm>
            <a:off x="621971" y="2558349"/>
            <a:ext cx="10948057" cy="3077766"/>
          </a:xfrm>
          <a:prstGeom prst="rect">
            <a:avLst/>
          </a:prstGeom>
          <a:noFill/>
        </p:spPr>
        <p:txBody>
          <a:bodyPr wrap="square" rtlCol="0">
            <a:spAutoFit/>
          </a:bodyPr>
          <a:lstStyle/>
          <a:p>
            <a:pPr marL="285750" lvl="0" indent="-285750">
              <a:spcAft>
                <a:spcPts val="600"/>
              </a:spcAft>
              <a:buFont typeface="Wingdings" panose="05000000000000000000" pitchFamily="2" charset="2"/>
              <a:buChar char="l"/>
            </a:pPr>
            <a:r>
              <a:rPr lang="zh-TW" altLang="zh-TW" sz="2400" b="1" u="sng" dirty="0">
                <a:latin typeface="+mn-ea"/>
                <a:ea typeface="+mn-ea"/>
              </a:rPr>
              <a:t>社會效益</a:t>
            </a:r>
            <a:r>
              <a:rPr lang="en-US" altLang="zh-TW" sz="2400" b="1" u="sng" dirty="0">
                <a:latin typeface="+mn-ea"/>
                <a:ea typeface="+mn-ea"/>
              </a:rPr>
              <a:t>-</a:t>
            </a:r>
            <a:r>
              <a:rPr lang="zh-TW" altLang="zh-TW" sz="2400" b="1" u="sng" dirty="0">
                <a:latin typeface="+mn-ea"/>
                <a:ea typeface="+mn-ea"/>
              </a:rPr>
              <a:t>網購包材減量</a:t>
            </a:r>
            <a:endParaRPr lang="zh-TW" altLang="zh-TW" sz="2400" dirty="0">
              <a:latin typeface="+mn-ea"/>
              <a:ea typeface="+mn-ea"/>
            </a:endParaRPr>
          </a:p>
          <a:p>
            <a:pPr marL="800100" lvl="1" indent="-342900">
              <a:spcBef>
                <a:spcPts val="600"/>
              </a:spcBef>
              <a:spcAft>
                <a:spcPts val="600"/>
              </a:spcAft>
              <a:buFont typeface="Verdana" panose="020B0604030504040204" pitchFamily="34" charset="0"/>
              <a:buChar char="–"/>
            </a:pPr>
            <a:r>
              <a:rPr lang="zh-TW" altLang="zh-TW" sz="2000" b="1" dirty="0">
                <a:latin typeface="+mn-ea"/>
                <a:ea typeface="+mn-ea"/>
              </a:rPr>
              <a:t>生態系設計：</a:t>
            </a:r>
            <a:r>
              <a:rPr lang="zh-TW" altLang="zh-TW" sz="2000" dirty="0">
                <a:latin typeface="+mn-ea"/>
                <a:ea typeface="+mn-ea"/>
              </a:rPr>
              <a:t>集結網購平台</a:t>
            </a:r>
            <a:r>
              <a:rPr lang="en-US" altLang="zh-TW" sz="2000" dirty="0">
                <a:latin typeface="+mn-ea"/>
                <a:ea typeface="+mn-ea"/>
              </a:rPr>
              <a:t>(</a:t>
            </a:r>
            <a:r>
              <a:rPr lang="zh-TW" altLang="zh-TW" sz="2000" dirty="0">
                <a:latin typeface="+mn-ea"/>
                <a:ea typeface="+mn-ea"/>
              </a:rPr>
              <a:t>東森、</a:t>
            </a:r>
            <a:r>
              <a:rPr lang="en-US" altLang="zh-TW" sz="2000" dirty="0" err="1">
                <a:latin typeface="+mn-ea"/>
                <a:ea typeface="+mn-ea"/>
              </a:rPr>
              <a:t>momo</a:t>
            </a:r>
            <a:r>
              <a:rPr lang="en-US" altLang="zh-TW" sz="2000" dirty="0">
                <a:latin typeface="+mn-ea"/>
                <a:ea typeface="+mn-ea"/>
              </a:rPr>
              <a:t>)</a:t>
            </a:r>
            <a:r>
              <a:rPr lang="zh-TW" altLang="zh-TW" sz="2000" dirty="0">
                <a:latin typeface="+mn-ea"/>
                <a:ea typeface="+mn-ea"/>
              </a:rPr>
              <a:t>、便利超商</a:t>
            </a:r>
            <a:r>
              <a:rPr lang="en-US" altLang="zh-TW" sz="2000" dirty="0">
                <a:latin typeface="+mn-ea"/>
                <a:ea typeface="+mn-ea"/>
              </a:rPr>
              <a:t>(</a:t>
            </a:r>
            <a:r>
              <a:rPr lang="zh-TW" altLang="zh-TW" sz="2000" dirty="0">
                <a:latin typeface="+mn-ea"/>
                <a:ea typeface="+mn-ea"/>
              </a:rPr>
              <a:t>全家、萊爾富</a:t>
            </a:r>
            <a:r>
              <a:rPr lang="en-US" altLang="zh-TW" sz="2000" dirty="0">
                <a:latin typeface="+mn-ea"/>
                <a:ea typeface="+mn-ea"/>
              </a:rPr>
              <a:t>)</a:t>
            </a:r>
            <a:r>
              <a:rPr lang="zh-TW" altLang="zh-TW" sz="2000" dirty="0">
                <a:latin typeface="+mn-ea"/>
                <a:ea typeface="+mn-ea"/>
              </a:rPr>
              <a:t>、物管業者</a:t>
            </a:r>
            <a:r>
              <a:rPr lang="en-US" altLang="zh-TW" sz="2000" dirty="0">
                <a:latin typeface="+mn-ea"/>
                <a:ea typeface="+mn-ea"/>
              </a:rPr>
              <a:t>(</a:t>
            </a:r>
            <a:r>
              <a:rPr lang="zh-TW" altLang="zh-TW" sz="2000" dirty="0">
                <a:latin typeface="+mn-ea"/>
                <a:ea typeface="+mn-ea"/>
              </a:rPr>
              <a:t>東京都</a:t>
            </a:r>
            <a:r>
              <a:rPr lang="en-US" altLang="zh-TW" sz="2000" dirty="0">
                <a:latin typeface="+mn-ea"/>
                <a:ea typeface="+mn-ea"/>
              </a:rPr>
              <a:t>)</a:t>
            </a:r>
            <a:r>
              <a:rPr lang="zh-TW" altLang="zh-TW" sz="2000" dirty="0">
                <a:latin typeface="+mn-ea"/>
                <a:ea typeface="+mn-ea"/>
              </a:rPr>
              <a:t>、循環袋</a:t>
            </a:r>
            <a:r>
              <a:rPr lang="en-US" altLang="zh-TW" sz="2000" dirty="0">
                <a:latin typeface="+mn-ea"/>
                <a:ea typeface="+mn-ea"/>
              </a:rPr>
              <a:t>/</a:t>
            </a:r>
            <a:r>
              <a:rPr lang="zh-TW" altLang="zh-TW" sz="2000" dirty="0">
                <a:latin typeface="+mn-ea"/>
                <a:ea typeface="+mn-ea"/>
              </a:rPr>
              <a:t>箱經營商</a:t>
            </a:r>
            <a:r>
              <a:rPr lang="en-US" altLang="zh-TW" sz="2000" dirty="0">
                <a:latin typeface="+mn-ea"/>
                <a:ea typeface="+mn-ea"/>
              </a:rPr>
              <a:t>(</a:t>
            </a:r>
            <a:r>
              <a:rPr lang="zh-TW" altLang="zh-TW" sz="2000" dirty="0">
                <a:latin typeface="+mn-ea"/>
                <a:ea typeface="+mn-ea"/>
              </a:rPr>
              <a:t>配客嘉、永穩</a:t>
            </a:r>
            <a:r>
              <a:rPr lang="en-US" altLang="zh-TW" sz="2000" dirty="0">
                <a:latin typeface="+mn-ea"/>
                <a:ea typeface="+mn-ea"/>
              </a:rPr>
              <a:t>)</a:t>
            </a:r>
            <a:r>
              <a:rPr lang="zh-TW" altLang="zh-TW" sz="2000" dirty="0">
                <a:latin typeface="+mn-ea"/>
                <a:ea typeface="+mn-ea"/>
              </a:rPr>
              <a:t>、物流商</a:t>
            </a:r>
            <a:r>
              <a:rPr lang="en-US" altLang="zh-TW" sz="2000" dirty="0">
                <a:latin typeface="+mn-ea"/>
                <a:ea typeface="+mn-ea"/>
              </a:rPr>
              <a:t>(</a:t>
            </a:r>
            <a:r>
              <a:rPr lang="zh-TW" altLang="zh-TW" sz="2000" dirty="0">
                <a:latin typeface="+mn-ea"/>
                <a:ea typeface="+mn-ea"/>
              </a:rPr>
              <a:t>新竹物流</a:t>
            </a:r>
            <a:r>
              <a:rPr lang="en-US" altLang="zh-TW" sz="2000" dirty="0">
                <a:latin typeface="+mn-ea"/>
                <a:ea typeface="+mn-ea"/>
              </a:rPr>
              <a:t>)</a:t>
            </a:r>
            <a:r>
              <a:rPr lang="zh-TW" altLang="zh-TW" sz="2000" dirty="0">
                <a:latin typeface="+mn-ea"/>
                <a:ea typeface="+mn-ea"/>
              </a:rPr>
              <a:t>等</a:t>
            </a:r>
            <a:r>
              <a:rPr lang="zh-TW" altLang="zh-TW" sz="2000" b="1" dirty="0">
                <a:latin typeface="+mn-ea"/>
                <a:ea typeface="+mn-ea"/>
              </a:rPr>
              <a:t>建立循環包材生態系，衍生「租賃」新商模。</a:t>
            </a:r>
            <a:endParaRPr lang="zh-TW" altLang="zh-TW" sz="2000" dirty="0">
              <a:latin typeface="+mn-ea"/>
              <a:ea typeface="+mn-ea"/>
            </a:endParaRPr>
          </a:p>
          <a:p>
            <a:pPr marL="800100" lvl="1" indent="-342900">
              <a:spcBef>
                <a:spcPts val="600"/>
              </a:spcBef>
              <a:spcAft>
                <a:spcPts val="600"/>
              </a:spcAft>
              <a:buFont typeface="Verdana" panose="020B0604030504040204" pitchFamily="34" charset="0"/>
              <a:buChar char="–"/>
            </a:pPr>
            <a:r>
              <a:rPr lang="zh-TW" altLang="zh-TW" sz="2000" b="1" dirty="0">
                <a:latin typeface="+mn-ea"/>
                <a:ea typeface="+mn-ea"/>
              </a:rPr>
              <a:t>行為分析：成立循環資源減碳</a:t>
            </a:r>
            <a:r>
              <a:rPr lang="en-US" altLang="zh-TW" sz="2000" b="1" dirty="0">
                <a:latin typeface="+mn-ea"/>
                <a:ea typeface="+mn-ea"/>
              </a:rPr>
              <a:t>SIG</a:t>
            </a:r>
            <a:r>
              <a:rPr lang="zh-TW" altLang="zh-TW" sz="2000" dirty="0">
                <a:latin typeface="+mn-ea"/>
                <a:ea typeface="+mn-ea"/>
              </a:rPr>
              <a:t>，制定</a:t>
            </a:r>
            <a:r>
              <a:rPr lang="en-US" altLang="zh-TW" sz="2000" b="1" dirty="0">
                <a:latin typeface="+mn-ea"/>
                <a:ea typeface="+mn-ea"/>
              </a:rPr>
              <a:t>2</a:t>
            </a:r>
            <a:r>
              <a:rPr lang="zh-TW" altLang="zh-TW" sz="2000" b="1" dirty="0">
                <a:latin typeface="+mn-ea"/>
                <a:ea typeface="+mn-ea"/>
              </a:rPr>
              <a:t>型</a:t>
            </a:r>
            <a:r>
              <a:rPr lang="zh-TW" altLang="zh-TW" sz="2000" dirty="0">
                <a:latin typeface="+mn-ea"/>
                <a:ea typeface="+mn-ea"/>
              </a:rPr>
              <a:t>可跨平台使用之循環包材規格，考量</a:t>
            </a:r>
            <a:r>
              <a:rPr lang="en-US" altLang="zh-TW" sz="2000" dirty="0">
                <a:latin typeface="+mn-ea"/>
                <a:ea typeface="+mn-ea"/>
              </a:rPr>
              <a:t>social Behavior</a:t>
            </a:r>
            <a:r>
              <a:rPr lang="zh-TW" altLang="zh-TW" sz="2000" b="1" dirty="0">
                <a:latin typeface="+mn-ea"/>
                <a:ea typeface="+mn-ea"/>
              </a:rPr>
              <a:t>設計回收與管理情境。</a:t>
            </a:r>
            <a:endParaRPr lang="zh-TW" altLang="zh-TW" sz="2000" dirty="0">
              <a:latin typeface="+mn-ea"/>
              <a:ea typeface="+mn-ea"/>
            </a:endParaRPr>
          </a:p>
          <a:p>
            <a:pPr marL="800100" lvl="1" indent="-342900">
              <a:spcBef>
                <a:spcPts val="600"/>
              </a:spcBef>
              <a:spcAft>
                <a:spcPts val="600"/>
              </a:spcAft>
              <a:buFont typeface="Verdana" panose="020B0604030504040204" pitchFamily="34" charset="0"/>
              <a:buChar char="–"/>
            </a:pPr>
            <a:r>
              <a:rPr lang="zh-TW" altLang="zh-TW" sz="2000" b="1" dirty="0">
                <a:latin typeface="+mn-ea"/>
                <a:ea typeface="+mn-ea"/>
              </a:rPr>
              <a:t>碳排管理：</a:t>
            </a:r>
            <a:r>
              <a:rPr lang="zh-TW" altLang="zh-TW" sz="2000" dirty="0">
                <a:latin typeface="+mn-ea"/>
                <a:ea typeface="+mn-ea"/>
              </a:rPr>
              <a:t>協助企業盤查循環包材碳足跡，</a:t>
            </a:r>
            <a:r>
              <a:rPr lang="zh-TW" altLang="zh-TW" sz="2000" b="1" dirty="0">
                <a:latin typeface="+mn-ea"/>
                <a:ea typeface="+mn-ea"/>
              </a:rPr>
              <a:t>制定服務類別規則與邊界範圍，以促進自主減碳</a:t>
            </a:r>
            <a:r>
              <a:rPr lang="en-US" altLang="zh-TW" sz="2000" dirty="0">
                <a:latin typeface="+mn-ea"/>
                <a:ea typeface="+mn-ea"/>
              </a:rPr>
              <a:t>(</a:t>
            </a:r>
            <a:r>
              <a:rPr lang="zh-TW" altLang="zh-TW" sz="2000" dirty="0">
                <a:latin typeface="+mn-ea"/>
                <a:ea typeface="+mn-ea"/>
              </a:rPr>
              <a:t>與綠能所合作</a:t>
            </a:r>
            <a:r>
              <a:rPr lang="en-US" altLang="zh-TW" sz="2000" dirty="0">
                <a:latin typeface="+mn-ea"/>
                <a:ea typeface="+mn-ea"/>
              </a:rPr>
              <a:t>)</a:t>
            </a:r>
            <a:r>
              <a:rPr lang="zh-TW" altLang="zh-TW" sz="2000" dirty="0">
                <a:latin typeface="+mn-ea"/>
                <a:ea typeface="+mn-ea"/>
              </a:rPr>
              <a:t>。</a:t>
            </a:r>
          </a:p>
        </p:txBody>
      </p:sp>
      <p:sp>
        <p:nvSpPr>
          <p:cNvPr id="7" name="標題 1">
            <a:extLst>
              <a:ext uri="{FF2B5EF4-FFF2-40B4-BE49-F238E27FC236}">
                <a16:creationId xmlns:a16="http://schemas.microsoft.com/office/drawing/2014/main" id="{6BB90B3B-D514-41BD-B15E-34D5A2B696FE}"/>
              </a:ext>
            </a:extLst>
          </p:cNvPr>
          <p:cNvSpPr txBox="1">
            <a:spLocks/>
          </p:cNvSpPr>
          <p:nvPr/>
        </p:nvSpPr>
        <p:spPr>
          <a:xfrm>
            <a:off x="658859" y="974930"/>
            <a:ext cx="10911254" cy="1325817"/>
          </a:xfrm>
          <a:prstGeom prst="rect">
            <a:avLst/>
          </a:prstGeom>
          <a:solidFill>
            <a:schemeClr val="accent1"/>
          </a:solidFill>
        </p:spPr>
        <p:style>
          <a:lnRef idx="2">
            <a:schemeClr val="accent1"/>
          </a:lnRef>
          <a:fillRef idx="1">
            <a:schemeClr val="lt1"/>
          </a:fillRef>
          <a:effectRef idx="0">
            <a:schemeClr val="accent1"/>
          </a:effectRef>
          <a:fontRef idx="minor">
            <a:schemeClr val="dk1"/>
          </a:fontRef>
        </p:style>
        <p:txBody>
          <a:bodyPr anchor="ctr"/>
          <a:lstStyle>
            <a:lvl1pPr algn="l" rtl="0" eaLnBrk="1" fontAlgn="base" latinLnBrk="1" hangingPunct="1">
              <a:spcBef>
                <a:spcPct val="0"/>
              </a:spcBef>
              <a:spcAft>
                <a:spcPct val="0"/>
              </a:spcAft>
              <a:defRPr kumimoji="1" sz="3600">
                <a:solidFill>
                  <a:srgbClr val="00B2B3"/>
                </a:solidFill>
                <a:latin typeface="+mj-lt"/>
                <a:ea typeface="+mj-ea"/>
                <a:cs typeface="+mj-cs"/>
              </a:defRPr>
            </a:lvl1pPr>
            <a:lvl2pPr algn="l" rtl="0" eaLnBrk="0" fontAlgn="base" hangingPunct="0">
              <a:spcBef>
                <a:spcPct val="0"/>
              </a:spcBef>
              <a:spcAft>
                <a:spcPct val="0"/>
              </a:spcAft>
              <a:defRPr kumimoji="1" sz="4600">
                <a:solidFill>
                  <a:schemeClr val="tx2"/>
                </a:solidFill>
                <a:latin typeface="Arial" charset="0"/>
                <a:ea typeface="微軟正黑體" pitchFamily="34" charset="-120"/>
              </a:defRPr>
            </a:lvl2pPr>
            <a:lvl3pPr algn="l" rtl="0" eaLnBrk="0" fontAlgn="base" hangingPunct="0">
              <a:spcBef>
                <a:spcPct val="0"/>
              </a:spcBef>
              <a:spcAft>
                <a:spcPct val="0"/>
              </a:spcAft>
              <a:defRPr kumimoji="1" sz="4600">
                <a:solidFill>
                  <a:schemeClr val="tx2"/>
                </a:solidFill>
                <a:latin typeface="Arial" charset="0"/>
                <a:ea typeface="微軟正黑體" pitchFamily="34" charset="-120"/>
              </a:defRPr>
            </a:lvl3pPr>
            <a:lvl4pPr algn="l" rtl="0" eaLnBrk="0" fontAlgn="base" hangingPunct="0">
              <a:spcBef>
                <a:spcPct val="0"/>
              </a:spcBef>
              <a:spcAft>
                <a:spcPct val="0"/>
              </a:spcAft>
              <a:defRPr kumimoji="1" sz="4600">
                <a:solidFill>
                  <a:schemeClr val="tx2"/>
                </a:solidFill>
                <a:latin typeface="Arial" charset="0"/>
                <a:ea typeface="微軟正黑體" pitchFamily="34" charset="-120"/>
              </a:defRPr>
            </a:lvl4pPr>
            <a:lvl5pPr algn="l" rtl="0" eaLnBrk="0" fontAlgn="base" hangingPunct="0">
              <a:spcBef>
                <a:spcPct val="0"/>
              </a:spcBef>
              <a:spcAft>
                <a:spcPct val="0"/>
              </a:spcAft>
              <a:defRPr kumimoji="1" sz="4600">
                <a:solidFill>
                  <a:schemeClr val="tx2"/>
                </a:solidFill>
                <a:latin typeface="Arial" charset="0"/>
                <a:ea typeface="微軟正黑體" pitchFamily="34" charset="-120"/>
              </a:defRPr>
            </a:lvl5pPr>
            <a:lvl6pPr marL="457200" algn="l" rtl="0" fontAlgn="base">
              <a:spcBef>
                <a:spcPct val="0"/>
              </a:spcBef>
              <a:spcAft>
                <a:spcPct val="0"/>
              </a:spcAft>
              <a:defRPr kumimoji="1" sz="4600">
                <a:solidFill>
                  <a:schemeClr val="tx2"/>
                </a:solidFill>
                <a:latin typeface="Arial" charset="0"/>
                <a:ea typeface="微軟正黑體" pitchFamily="34" charset="-120"/>
              </a:defRPr>
            </a:lvl6pPr>
            <a:lvl7pPr marL="914400" algn="l" rtl="0" fontAlgn="base">
              <a:spcBef>
                <a:spcPct val="0"/>
              </a:spcBef>
              <a:spcAft>
                <a:spcPct val="0"/>
              </a:spcAft>
              <a:defRPr kumimoji="1" sz="4600">
                <a:solidFill>
                  <a:schemeClr val="tx2"/>
                </a:solidFill>
                <a:latin typeface="Arial" charset="0"/>
                <a:ea typeface="微軟正黑體" pitchFamily="34" charset="-120"/>
              </a:defRPr>
            </a:lvl7pPr>
            <a:lvl8pPr marL="1371600" algn="l" rtl="0" fontAlgn="base">
              <a:spcBef>
                <a:spcPct val="0"/>
              </a:spcBef>
              <a:spcAft>
                <a:spcPct val="0"/>
              </a:spcAft>
              <a:defRPr kumimoji="1" sz="4600">
                <a:solidFill>
                  <a:schemeClr val="tx2"/>
                </a:solidFill>
                <a:latin typeface="Arial" charset="0"/>
                <a:ea typeface="微軟正黑體" pitchFamily="34" charset="-120"/>
              </a:defRPr>
            </a:lvl8pPr>
            <a:lvl9pPr marL="1828800" algn="l" rtl="0" fontAlgn="base">
              <a:spcBef>
                <a:spcPct val="0"/>
              </a:spcBef>
              <a:spcAft>
                <a:spcPct val="0"/>
              </a:spcAft>
              <a:defRPr kumimoji="1" sz="4600">
                <a:solidFill>
                  <a:schemeClr val="tx2"/>
                </a:solidFill>
                <a:latin typeface="Arial" charset="0"/>
                <a:ea typeface="微軟正黑體" pitchFamily="34" charset="-120"/>
              </a:defRPr>
            </a:lvl9pPr>
          </a:lstStyle>
          <a:p>
            <a:pPr algn="ctr">
              <a:lnSpc>
                <a:spcPct val="110000"/>
              </a:lnSpc>
              <a:defRPr/>
            </a:pPr>
            <a:r>
              <a:rPr lang="zh-TW" altLang="zh-TW" sz="2400" b="1" dirty="0">
                <a:solidFill>
                  <a:schemeClr val="tx1"/>
                </a:solidFill>
              </a:rPr>
              <a:t>臺灣</a:t>
            </a:r>
            <a:r>
              <a:rPr lang="en-US" altLang="zh-TW" sz="2400" b="1" dirty="0">
                <a:solidFill>
                  <a:schemeClr val="tx1"/>
                </a:solidFill>
              </a:rPr>
              <a:t>2021</a:t>
            </a:r>
            <a:r>
              <a:rPr lang="zh-TW" altLang="zh-TW" sz="2400" b="1" dirty="0">
                <a:solidFill>
                  <a:schemeClr val="tx1"/>
                </a:solidFill>
              </a:rPr>
              <a:t>年零售業網路銷售額創新高，依此趨勢，</a:t>
            </a:r>
            <a:r>
              <a:rPr lang="en-US" altLang="zh-TW" sz="2400" b="1" dirty="0">
                <a:solidFill>
                  <a:schemeClr val="tx1"/>
                </a:solidFill>
              </a:rPr>
              <a:t>2030</a:t>
            </a:r>
            <a:r>
              <a:rPr lang="zh-TW" altLang="zh-TW" sz="2400" b="1" dirty="0">
                <a:solidFill>
                  <a:schemeClr val="tx1"/>
                </a:solidFill>
              </a:rPr>
              <a:t>年可能需耗用</a:t>
            </a:r>
            <a:r>
              <a:rPr lang="en-US" altLang="zh-TW" sz="2400" b="1" dirty="0">
                <a:solidFill>
                  <a:schemeClr val="tx1"/>
                </a:solidFill>
              </a:rPr>
              <a:t>6.5</a:t>
            </a:r>
            <a:r>
              <a:rPr lang="zh-TW" altLang="zh-TW" sz="2400" b="1" dirty="0">
                <a:solidFill>
                  <a:schemeClr val="tx1"/>
                </a:solidFill>
              </a:rPr>
              <a:t>億個網購包材，排碳量約</a:t>
            </a:r>
            <a:r>
              <a:rPr lang="en-US" altLang="zh-TW" sz="2400" b="1" dirty="0">
                <a:solidFill>
                  <a:schemeClr val="tx1"/>
                </a:solidFill>
              </a:rPr>
              <a:t>16.7</a:t>
            </a:r>
            <a:r>
              <a:rPr lang="zh-TW" altLang="zh-TW" sz="2400" b="1" dirty="0">
                <a:solidFill>
                  <a:schemeClr val="tx1"/>
                </a:solidFill>
              </a:rPr>
              <a:t>萬公噸，環保署已頒布相關網購包材管制政策，將結合行為分析及科技技術，協助企業積極應對，亦優化環境</a:t>
            </a:r>
            <a:endParaRPr lang="zh-TW" altLang="en-US" sz="2400" b="1" dirty="0">
              <a:solidFill>
                <a:schemeClr val="tx1"/>
              </a:solidFill>
            </a:endParaRPr>
          </a:p>
        </p:txBody>
      </p:sp>
      <p:sp>
        <p:nvSpPr>
          <p:cNvPr id="9" name="矩形 8">
            <a:extLst>
              <a:ext uri="{FF2B5EF4-FFF2-40B4-BE49-F238E27FC236}">
                <a16:creationId xmlns:a16="http://schemas.microsoft.com/office/drawing/2014/main" id="{094742B7-CF38-41F0-B14C-54BB6AE49811}"/>
              </a:ext>
            </a:extLst>
          </p:cNvPr>
          <p:cNvSpPr/>
          <p:nvPr/>
        </p:nvSpPr>
        <p:spPr>
          <a:xfrm>
            <a:off x="0" y="-19409"/>
            <a:ext cx="1494692" cy="466380"/>
          </a:xfrm>
          <a:prstGeom prst="rect">
            <a:avLst/>
          </a:prstGeom>
          <a:solidFill>
            <a:srgbClr val="00B2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600" b="1" i="0" u="none" strike="noStrike" kern="1200" cap="none" spc="0" normalizeH="0" baseline="0" noProof="0" dirty="0">
                <a:ln>
                  <a:noFill/>
                </a:ln>
                <a:solidFill>
                  <a:srgbClr val="FFFFFF"/>
                </a:solidFill>
                <a:effectLst/>
                <a:uLnTx/>
                <a:uFillTx/>
                <a:latin typeface="微軟正黑體"/>
                <a:ea typeface="微軟正黑體"/>
                <a:cs typeface="+mn-cs"/>
              </a:rPr>
              <a:t>外部指標</a:t>
            </a:r>
            <a:r>
              <a:rPr kumimoji="1" lang="en-US" altLang="zh-TW" sz="1600" b="1" i="0" u="none" strike="noStrike" kern="1200" cap="none" spc="0" normalizeH="0" baseline="0" noProof="0" dirty="0">
                <a:ln>
                  <a:noFill/>
                </a:ln>
                <a:solidFill>
                  <a:srgbClr val="FFFFFF"/>
                </a:solidFill>
                <a:effectLst/>
                <a:uLnTx/>
                <a:uFillTx/>
                <a:latin typeface="微軟正黑體"/>
                <a:ea typeface="微軟正黑體"/>
                <a:cs typeface="+mn-cs"/>
              </a:rPr>
              <a:t>3</a:t>
            </a:r>
          </a:p>
        </p:txBody>
      </p:sp>
    </p:spTree>
    <p:extLst>
      <p:ext uri="{BB962C8B-B14F-4D97-AF65-F5344CB8AC3E}">
        <p14:creationId xmlns:p14="http://schemas.microsoft.com/office/powerpoint/2010/main" val="21163454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144041" y="113932"/>
            <a:ext cx="7772400" cy="685800"/>
          </a:xfrm>
        </p:spPr>
        <p:txBody>
          <a:bodyPr/>
          <a:lstStyle/>
          <a:p>
            <a:pPr algn="ctr"/>
            <a:r>
              <a:rPr lang="zh-TW" altLang="en-US" b="1" kern="1200" dirty="0">
                <a:solidFill>
                  <a:srgbClr val="0070C0"/>
                </a:solidFill>
              </a:rPr>
              <a:t>推動循環包材服務聯盟</a:t>
            </a:r>
          </a:p>
        </p:txBody>
      </p:sp>
      <p:sp>
        <p:nvSpPr>
          <p:cNvPr id="3" name="投影片編號版面配置區 2"/>
          <p:cNvSpPr>
            <a:spLocks noGrp="1"/>
          </p:cNvSpPr>
          <p:nvPr>
            <p:ph type="sldNum" sz="quarter" idx="10"/>
          </p:nvPr>
        </p:nvSpPr>
        <p:spPr/>
        <p:txBody>
          <a:bodyPr/>
          <a:lstStyle/>
          <a:p>
            <a:pPr fontAlgn="base">
              <a:defRPr/>
            </a:pPr>
            <a:fld id="{020CBE60-EC68-493D-AB63-887DAD0E990E}" type="slidenum">
              <a:rPr lang="en-US" altLang="zh-TW" sz="1400" b="1">
                <a:latin typeface="Times New Roman" pitchFamily="18" charset="0"/>
                <a:ea typeface="新細明體" pitchFamily="18" charset="-120"/>
              </a:rPr>
              <a:pPr fontAlgn="base">
                <a:defRPr/>
              </a:pPr>
              <a:t>16</a:t>
            </a:fld>
            <a:endParaRPr lang="en-US" altLang="zh-TW" sz="1400" b="1">
              <a:latin typeface="Times New Roman" pitchFamily="18" charset="0"/>
              <a:ea typeface="新細明體" pitchFamily="18" charset="-120"/>
            </a:endParaRPr>
          </a:p>
        </p:txBody>
      </p:sp>
      <p:pic>
        <p:nvPicPr>
          <p:cNvPr id="69" name="圖片 6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2465" y="1925515"/>
            <a:ext cx="5088274" cy="4088567"/>
          </a:xfrm>
          <a:prstGeom prst="rect">
            <a:avLst/>
          </a:prstGeom>
        </p:spPr>
      </p:pic>
      <p:sp>
        <p:nvSpPr>
          <p:cNvPr id="70" name="矩形 69"/>
          <p:cNvSpPr/>
          <p:nvPr/>
        </p:nvSpPr>
        <p:spPr>
          <a:xfrm>
            <a:off x="678650" y="806759"/>
            <a:ext cx="10510403" cy="707886"/>
          </a:xfrm>
          <a:prstGeom prst="rect">
            <a:avLst/>
          </a:prstGeom>
        </p:spPr>
        <p:txBody>
          <a:bodyPr wrap="square">
            <a:spAutoFit/>
          </a:bodyPr>
          <a:lstStyle/>
          <a:p>
            <a:pPr algn="just" eaLnBrk="1" fontAlgn="auto" hangingPunct="1">
              <a:spcBef>
                <a:spcPts val="0"/>
              </a:spcBef>
              <a:spcAft>
                <a:spcPts val="0"/>
              </a:spcAft>
              <a:defRPr/>
            </a:pPr>
            <a:r>
              <a:rPr kumimoji="0" lang="zh-TW" altLang="en-US" sz="2000" b="1" kern="0" dirty="0">
                <a:solidFill>
                  <a:prstClr val="black"/>
                </a:solidFill>
                <a:latin typeface="微軟正黑體" panose="020B0604030504040204" pitchFamily="34" charset="-120"/>
                <a:ea typeface="微軟正黑體" panose="020B0604030504040204" pitchFamily="34" charset="-120"/>
              </a:rPr>
              <a:t>因應網購平台包裝減量政策及促進循環包材重複使用需求，整合物流業、電商業者、通路業者組成循環包材服務聯盟，促進我國循環包材流通量。</a:t>
            </a:r>
          </a:p>
        </p:txBody>
      </p:sp>
      <p:sp>
        <p:nvSpPr>
          <p:cNvPr id="90" name="矩形 89">
            <a:extLst>
              <a:ext uri="{FF2B5EF4-FFF2-40B4-BE49-F238E27FC236}">
                <a16:creationId xmlns:a16="http://schemas.microsoft.com/office/drawing/2014/main" id="{24AC9068-60AE-4EDF-99E0-2593AC74E160}"/>
              </a:ext>
            </a:extLst>
          </p:cNvPr>
          <p:cNvSpPr/>
          <p:nvPr/>
        </p:nvSpPr>
        <p:spPr>
          <a:xfrm>
            <a:off x="1707298" y="5612532"/>
            <a:ext cx="436743" cy="984820"/>
          </a:xfrm>
          <a:prstGeom prst="rect">
            <a:avLst/>
          </a:prstGeom>
          <a:solidFill>
            <a:schemeClr val="accent3"/>
          </a:solidFill>
          <a:ln w="25400" cap="flat" cmpd="sng" algn="ctr">
            <a:solidFill>
              <a:schemeClr val="accent3"/>
            </a:solidFill>
            <a:prstDash val="solid"/>
          </a:ln>
          <a:effectLst/>
        </p:spPr>
        <p:txBody>
          <a:bodyPr rtlCol="0" anchor="ctr"/>
          <a:lstStyle/>
          <a:p>
            <a:pPr algn="ctr" eaLnBrk="1" fontAlgn="auto" hangingPunct="1">
              <a:spcBef>
                <a:spcPts val="0"/>
              </a:spcBef>
              <a:spcAft>
                <a:spcPts val="0"/>
              </a:spcAft>
              <a:defRPr/>
            </a:pPr>
            <a:r>
              <a:rPr kumimoji="0" lang="zh-TW" altLang="en-US" b="1" kern="0" dirty="0">
                <a:solidFill>
                  <a:prstClr val="white"/>
                </a:solidFill>
                <a:latin typeface="Times New Roman"/>
                <a:ea typeface="標楷體"/>
              </a:rPr>
              <a:t>期中進度</a:t>
            </a:r>
            <a:endParaRPr kumimoji="0" lang="zh-CN" altLang="en-US" b="1" kern="0" dirty="0">
              <a:solidFill>
                <a:prstClr val="white"/>
              </a:solidFill>
              <a:latin typeface="Times New Roman"/>
              <a:ea typeface="標楷體"/>
            </a:endParaRPr>
          </a:p>
        </p:txBody>
      </p:sp>
      <p:sp>
        <p:nvSpPr>
          <p:cNvPr id="91" name="矩形 90">
            <a:extLst>
              <a:ext uri="{FF2B5EF4-FFF2-40B4-BE49-F238E27FC236}">
                <a16:creationId xmlns:a16="http://schemas.microsoft.com/office/drawing/2014/main" id="{52CF28B7-5B15-4C88-8331-1C7CBA575480}"/>
              </a:ext>
            </a:extLst>
          </p:cNvPr>
          <p:cNvSpPr/>
          <p:nvPr/>
        </p:nvSpPr>
        <p:spPr>
          <a:xfrm>
            <a:off x="2150942" y="5612532"/>
            <a:ext cx="8346371" cy="984820"/>
          </a:xfrm>
          <a:prstGeom prst="rect">
            <a:avLst/>
          </a:prstGeom>
          <a:noFill/>
          <a:ln w="25400" cap="flat" cmpd="sng" algn="ctr">
            <a:solidFill>
              <a:schemeClr val="accent3"/>
            </a:solidFill>
            <a:prstDash val="solid"/>
          </a:ln>
          <a:effectLst/>
        </p:spPr>
        <p:txBody>
          <a:bodyPr rtlCol="0" anchor="ctr"/>
          <a:lstStyle/>
          <a:p>
            <a:pPr algn="just" eaLnBrk="1" hangingPunct="1">
              <a:defRPr/>
            </a:pPr>
            <a:endParaRPr lang="en-US" altLang="zh-TW" b="1" dirty="0">
              <a:solidFill>
                <a:prstClr val="black"/>
              </a:solidFill>
              <a:latin typeface="Times New Roman" pitchFamily="18" charset="0"/>
              <a:ea typeface="標楷體" pitchFamily="65" charset="-120"/>
            </a:endParaRPr>
          </a:p>
        </p:txBody>
      </p:sp>
      <p:sp>
        <p:nvSpPr>
          <p:cNvPr id="92" name="矩形 91"/>
          <p:cNvSpPr/>
          <p:nvPr/>
        </p:nvSpPr>
        <p:spPr>
          <a:xfrm>
            <a:off x="6030241" y="1706434"/>
            <a:ext cx="4138076" cy="2565318"/>
          </a:xfrm>
          <a:prstGeom prst="rect">
            <a:avLst/>
          </a:prstGeom>
        </p:spPr>
        <p:txBody>
          <a:bodyPr wrap="square">
            <a:spAutoFit/>
          </a:bodyPr>
          <a:lstStyle/>
          <a:p>
            <a:pPr marL="285750" indent="-285750" algn="just" eaLnBrk="1" fontAlgn="auto" hangingPunct="1">
              <a:lnSpc>
                <a:spcPts val="2700"/>
              </a:lnSpc>
              <a:spcBef>
                <a:spcPts val="600"/>
              </a:spcBef>
              <a:spcAft>
                <a:spcPts val="0"/>
              </a:spcAft>
              <a:buFont typeface="Wingdings" panose="05000000000000000000" pitchFamily="2" charset="2"/>
              <a:buChar char="l"/>
              <a:defRPr/>
            </a:pPr>
            <a:r>
              <a:rPr kumimoji="0" lang="zh-TW" altLang="en-US" sz="2000" kern="0" dirty="0">
                <a:solidFill>
                  <a:prstClr val="black"/>
                </a:solidFill>
                <a:latin typeface="+mj-ea"/>
                <a:ea typeface="+mj-ea"/>
              </a:rPr>
              <a:t>整合</a:t>
            </a:r>
            <a:r>
              <a:rPr kumimoji="0" lang="en-US" altLang="zh-TW" sz="2000" b="1" kern="0" dirty="0" err="1">
                <a:solidFill>
                  <a:prstClr val="black"/>
                </a:solidFill>
                <a:latin typeface="+mj-ea"/>
                <a:ea typeface="+mj-ea"/>
              </a:rPr>
              <a:t>momo</a:t>
            </a:r>
            <a:r>
              <a:rPr kumimoji="0" lang="zh-TW" altLang="en-US" sz="2000" b="1" kern="0" dirty="0">
                <a:solidFill>
                  <a:prstClr val="black"/>
                </a:solidFill>
                <a:latin typeface="+mj-ea"/>
                <a:ea typeface="+mj-ea"/>
              </a:rPr>
              <a:t>、東森</a:t>
            </a:r>
            <a:r>
              <a:rPr kumimoji="0" lang="en-US" altLang="zh-TW" sz="2000" b="1" kern="0" dirty="0">
                <a:solidFill>
                  <a:prstClr val="black"/>
                </a:solidFill>
                <a:latin typeface="+mj-ea"/>
                <a:ea typeface="+mj-ea"/>
              </a:rPr>
              <a:t>2</a:t>
            </a:r>
            <a:r>
              <a:rPr kumimoji="0" lang="zh-TW" altLang="en-US" sz="2000" b="1" kern="0" dirty="0">
                <a:solidFill>
                  <a:prstClr val="black"/>
                </a:solidFill>
                <a:latin typeface="+mj-ea"/>
                <a:ea typeface="+mj-ea"/>
              </a:rPr>
              <a:t>家大型電商、</a:t>
            </a:r>
            <a:r>
              <a:rPr kumimoji="0" lang="en-US" altLang="zh-TW" sz="2000" b="1" kern="0" dirty="0">
                <a:solidFill>
                  <a:prstClr val="black"/>
                </a:solidFill>
                <a:latin typeface="+mj-ea"/>
                <a:ea typeface="+mj-ea"/>
              </a:rPr>
              <a:t>7</a:t>
            </a:r>
            <a:r>
              <a:rPr kumimoji="0" lang="zh-TW" altLang="en-US" sz="2000" b="1" kern="0" dirty="0">
                <a:solidFill>
                  <a:prstClr val="black"/>
                </a:solidFill>
                <a:latin typeface="+mj-ea"/>
                <a:ea typeface="+mj-ea"/>
              </a:rPr>
              <a:t>家物流業者、</a:t>
            </a:r>
            <a:r>
              <a:rPr kumimoji="0" lang="en-US" altLang="zh-TW" sz="2000" b="1" kern="0" dirty="0">
                <a:solidFill>
                  <a:prstClr val="black"/>
                </a:solidFill>
                <a:latin typeface="+mj-ea"/>
                <a:ea typeface="+mj-ea"/>
              </a:rPr>
              <a:t>3</a:t>
            </a:r>
            <a:r>
              <a:rPr kumimoji="0" lang="zh-TW" altLang="en-US" sz="2000" b="1" kern="0" dirty="0">
                <a:solidFill>
                  <a:prstClr val="black"/>
                </a:solidFill>
                <a:latin typeface="+mj-ea"/>
                <a:ea typeface="+mj-ea"/>
              </a:rPr>
              <a:t>家包材業者</a:t>
            </a:r>
            <a:r>
              <a:rPr kumimoji="0" lang="zh-TW" altLang="en-US" sz="2000" kern="0" dirty="0">
                <a:solidFill>
                  <a:prstClr val="black"/>
                </a:solidFill>
                <a:latin typeface="+mj-ea"/>
                <a:ea typeface="+mj-ea"/>
              </a:rPr>
              <a:t>等共同建立服務體系，並</a:t>
            </a:r>
            <a:r>
              <a:rPr kumimoji="0" lang="zh-TW" altLang="en-US" sz="2000" b="1" kern="0" dirty="0">
                <a:solidFill>
                  <a:prstClr val="black"/>
                </a:solidFill>
                <a:latin typeface="+mj-ea"/>
                <a:ea typeface="+mj-ea"/>
              </a:rPr>
              <a:t>新增</a:t>
            </a:r>
            <a:r>
              <a:rPr kumimoji="0" lang="zh-TW" altLang="zh-TW" sz="2000" b="1" kern="0" dirty="0">
                <a:solidFill>
                  <a:prstClr val="black"/>
                </a:solidFill>
                <a:latin typeface="+mj-ea"/>
                <a:ea typeface="+mj-ea"/>
              </a:rPr>
              <a:t>肯夢國際、宏碁、</a:t>
            </a:r>
            <a:r>
              <a:rPr kumimoji="0" lang="en-US" altLang="zh-TW" sz="2000" b="1" kern="0" dirty="0">
                <a:solidFill>
                  <a:prstClr val="black"/>
                </a:solidFill>
                <a:latin typeface="+mj-ea"/>
                <a:ea typeface="+mj-ea"/>
              </a:rPr>
              <a:t>UBEREATS</a:t>
            </a:r>
            <a:r>
              <a:rPr kumimoji="0" lang="zh-TW" altLang="en-US" sz="2000" b="1" kern="0" dirty="0">
                <a:solidFill>
                  <a:prstClr val="black"/>
                </a:solidFill>
                <a:latin typeface="+mj-ea"/>
                <a:ea typeface="+mj-ea"/>
              </a:rPr>
              <a:t>等</a:t>
            </a:r>
            <a:r>
              <a:rPr kumimoji="0" lang="en-US" altLang="zh-TW" sz="2000" b="1" kern="0" dirty="0">
                <a:solidFill>
                  <a:prstClr val="black"/>
                </a:solidFill>
                <a:latin typeface="+mj-ea"/>
                <a:ea typeface="+mj-ea"/>
              </a:rPr>
              <a:t>8</a:t>
            </a:r>
            <a:r>
              <a:rPr kumimoji="0" lang="zh-TW" altLang="en-US" sz="2000" b="1" kern="0" dirty="0">
                <a:solidFill>
                  <a:prstClr val="black"/>
                </a:solidFill>
                <a:latin typeface="+mj-ea"/>
                <a:ea typeface="+mj-ea"/>
              </a:rPr>
              <a:t>家品牌電商</a:t>
            </a:r>
            <a:r>
              <a:rPr kumimoji="0" lang="zh-TW" altLang="en-US" sz="2000" kern="0" dirty="0">
                <a:solidFill>
                  <a:prstClr val="black"/>
                </a:solidFill>
                <a:latin typeface="+mj-ea"/>
                <a:ea typeface="+mj-ea"/>
              </a:rPr>
              <a:t>出貨時導入循環包材</a:t>
            </a:r>
            <a:r>
              <a:rPr lang="zh-TW" altLang="en-US" sz="2000" dirty="0">
                <a:solidFill>
                  <a:prstClr val="black"/>
                </a:solidFill>
                <a:latin typeface="+mj-ea"/>
                <a:ea typeface="+mj-ea"/>
              </a:rPr>
              <a:t>。</a:t>
            </a:r>
            <a:endParaRPr kumimoji="0" lang="en-US" altLang="zh-TW" sz="2000" kern="0" dirty="0">
              <a:solidFill>
                <a:prstClr val="black"/>
              </a:solidFill>
              <a:latin typeface="+mj-ea"/>
              <a:ea typeface="+mj-ea"/>
            </a:endParaRPr>
          </a:p>
          <a:p>
            <a:pPr marL="285750" indent="-285750" algn="just" eaLnBrk="1" fontAlgn="auto" hangingPunct="1">
              <a:lnSpc>
                <a:spcPts val="2700"/>
              </a:lnSpc>
              <a:spcBef>
                <a:spcPts val="600"/>
              </a:spcBef>
              <a:spcAft>
                <a:spcPts val="0"/>
              </a:spcAft>
              <a:buFont typeface="Wingdings" panose="05000000000000000000" pitchFamily="2" charset="2"/>
              <a:buChar char="l"/>
              <a:defRPr/>
            </a:pPr>
            <a:r>
              <a:rPr kumimoji="0" lang="zh-TW" altLang="en-US" sz="2000" kern="0" dirty="0">
                <a:solidFill>
                  <a:prstClr val="black"/>
                </a:solidFill>
                <a:latin typeface="+mj-ea"/>
                <a:ea typeface="+mj-ea"/>
              </a:rPr>
              <a:t>設計並推廣電商業者使用</a:t>
            </a:r>
            <a:r>
              <a:rPr kumimoji="0" lang="zh-TW" altLang="en-US" sz="2000" b="1" kern="0" dirty="0">
                <a:solidFill>
                  <a:prstClr val="black"/>
                </a:solidFill>
                <a:latin typeface="+mj-ea"/>
                <a:ea typeface="+mj-ea"/>
              </a:rPr>
              <a:t>循環識別標章、通用規格循環袋</a:t>
            </a:r>
            <a:r>
              <a:rPr kumimoji="0" lang="zh-TW" altLang="en-US" sz="2000" kern="0" dirty="0">
                <a:solidFill>
                  <a:prstClr val="black"/>
                </a:solidFill>
                <a:latin typeface="+mj-ea"/>
                <a:ea typeface="+mj-ea"/>
              </a:rPr>
              <a:t>。</a:t>
            </a:r>
          </a:p>
        </p:txBody>
      </p:sp>
      <p:sp>
        <p:nvSpPr>
          <p:cNvPr id="93" name="向右箭號 92"/>
          <p:cNvSpPr/>
          <p:nvPr/>
        </p:nvSpPr>
        <p:spPr>
          <a:xfrm>
            <a:off x="5662620" y="2446190"/>
            <a:ext cx="324296" cy="707887"/>
          </a:xfrm>
          <a:prstGeom prst="rightArrow">
            <a:avLst/>
          </a:prstGeom>
        </p:spPr>
        <p:style>
          <a:lnRef idx="1">
            <a:schemeClr val="accent2"/>
          </a:lnRef>
          <a:fillRef idx="2">
            <a:schemeClr val="accent2"/>
          </a:fillRef>
          <a:effectRef idx="1">
            <a:schemeClr val="accent2"/>
          </a:effectRef>
          <a:fontRef idx="minor">
            <a:schemeClr val="dk1"/>
          </a:fontRef>
        </p:style>
        <p:txBody>
          <a:bodyPr wrap="square" rtlCol="0" anchor="ctr">
            <a:spAutoFit/>
          </a:bodyPr>
          <a:lstStyle/>
          <a:p>
            <a:pPr algn="ctr" eaLnBrk="1" hangingPunct="1">
              <a:defRPr/>
            </a:pPr>
            <a:endParaRPr lang="zh-TW" altLang="en-US" sz="2400" b="1" dirty="0">
              <a:solidFill>
                <a:srgbClr val="990033"/>
              </a:solidFill>
              <a:latin typeface="Times New Roman" pitchFamily="18" charset="0"/>
              <a:ea typeface="標楷體" pitchFamily="65" charset="-120"/>
            </a:endParaRPr>
          </a:p>
        </p:txBody>
      </p:sp>
      <p:pic>
        <p:nvPicPr>
          <p:cNvPr id="15" name="圖片 14">
            <a:extLst>
              <a:ext uri="{FF2B5EF4-FFF2-40B4-BE49-F238E27FC236}">
                <a16:creationId xmlns:a16="http://schemas.microsoft.com/office/drawing/2014/main" id="{C685FD8F-DD5C-4373-9E65-0109DF490BC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94670" y="2182992"/>
            <a:ext cx="1344865" cy="1344865"/>
          </a:xfrm>
          <a:prstGeom prst="rect">
            <a:avLst/>
          </a:prstGeom>
        </p:spPr>
      </p:pic>
      <p:sp>
        <p:nvSpPr>
          <p:cNvPr id="11" name="文字版面配置區 2">
            <a:extLst>
              <a:ext uri="{FF2B5EF4-FFF2-40B4-BE49-F238E27FC236}">
                <a16:creationId xmlns:a16="http://schemas.microsoft.com/office/drawing/2014/main" id="{A4972C50-CD40-4D31-B329-31540AD57B59}"/>
              </a:ext>
            </a:extLst>
          </p:cNvPr>
          <p:cNvSpPr txBox="1">
            <a:spLocks/>
          </p:cNvSpPr>
          <p:nvPr/>
        </p:nvSpPr>
        <p:spPr>
          <a:xfrm>
            <a:off x="5986916" y="4417435"/>
            <a:ext cx="6035147" cy="1938992"/>
          </a:xfrm>
          <a:prstGeom prst="rect">
            <a:avLst/>
          </a:prstGeom>
          <a:noFill/>
        </p:spPr>
        <p:txBody>
          <a:bodyPr wrap="square" rtlCol="0">
            <a:sp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icrosoft JhengHei" panose="020B0604030504040204" pitchFamily="34" charset="-120"/>
                <a:ea typeface="Microsoft JhengHei" panose="020B0604030504040204" pitchFamily="34" charset="-12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9700" lvl="1" indent="0" algn="just">
              <a:lnSpc>
                <a:spcPct val="100000"/>
              </a:lnSpc>
              <a:spcBef>
                <a:spcPts val="300"/>
              </a:spcBef>
              <a:buClr>
                <a:srgbClr val="015862"/>
              </a:buClr>
              <a:buNone/>
            </a:pPr>
            <a:r>
              <a:rPr lang="zh-TW" altLang="en-US" sz="2000" b="1" dirty="0">
                <a:solidFill>
                  <a:srgbClr val="0000FF"/>
                </a:solidFill>
              </a:rPr>
              <a:t>循環資源管理平台 </a:t>
            </a:r>
            <a:r>
              <a:rPr lang="en-US" altLang="zh-TW" sz="2000" b="1" dirty="0">
                <a:solidFill>
                  <a:srgbClr val="0000FF"/>
                </a:solidFill>
              </a:rPr>
              <a:t>:</a:t>
            </a:r>
            <a:endParaRPr lang="zh-TW" altLang="en-US" sz="2000" b="1" dirty="0">
              <a:solidFill>
                <a:srgbClr val="0000FF"/>
              </a:solidFill>
            </a:endParaRPr>
          </a:p>
          <a:p>
            <a:pPr marL="442600" lvl="1" indent="-342900" algn="just">
              <a:lnSpc>
                <a:spcPct val="100000"/>
              </a:lnSpc>
              <a:spcBef>
                <a:spcPts val="300"/>
              </a:spcBef>
              <a:buClr>
                <a:srgbClr val="015862"/>
              </a:buClr>
              <a:buFont typeface="Wingdings" panose="05000000000000000000" pitchFamily="2" charset="2"/>
              <a:buChar char="l"/>
            </a:pPr>
            <a:r>
              <a:rPr lang="zh-TW" altLang="zh-TW" sz="1800" dirty="0">
                <a:solidFill>
                  <a:schemeClr val="tx1">
                    <a:lumMod val="50000"/>
                    <a:lumOff val="50000"/>
                  </a:schemeClr>
                </a:solidFill>
                <a:latin typeface="Arial" panose="020B0604020202020204" pitchFamily="34" charset="0"/>
                <a:ea typeface="微軟正黑體" panose="020B0604030504040204" pitchFamily="34" charset="-120"/>
                <a:cs typeface="Arial" panose="020B0604020202020204" pitchFamily="34" charset="0"/>
              </a:rPr>
              <a:t>結合</a:t>
            </a:r>
            <a:r>
              <a:rPr lang="zh-TW" altLang="zh-TW" sz="1800" b="1" dirty="0">
                <a:solidFill>
                  <a:srgbClr val="0000FF"/>
                </a:solidFill>
                <a:latin typeface="Arial" panose="020B0604020202020204" pitchFamily="34" charset="0"/>
                <a:ea typeface="微軟正黑體" panose="020B0604030504040204" pitchFamily="34" charset="-120"/>
                <a:cs typeface="Arial" panose="020B0604020202020204" pitchFamily="34" charset="0"/>
              </a:rPr>
              <a:t>辨識技術</a:t>
            </a:r>
            <a:r>
              <a:rPr lang="en-US" altLang="zh-TW" sz="1800" dirty="0">
                <a:solidFill>
                  <a:schemeClr val="tx1">
                    <a:lumMod val="50000"/>
                    <a:lumOff val="50000"/>
                  </a:schemeClr>
                </a:solidFill>
                <a:latin typeface="Arial" panose="020B0604020202020204" pitchFamily="34" charset="0"/>
                <a:ea typeface="微軟正黑體" panose="020B0604030504040204" pitchFamily="34" charset="-120"/>
                <a:cs typeface="Arial" panose="020B0604020202020204" pitchFamily="34" charset="0"/>
              </a:rPr>
              <a:t>(Qrcode</a:t>
            </a:r>
            <a:r>
              <a:rPr lang="zh-TW" altLang="zh-TW" sz="1800" dirty="0">
                <a:solidFill>
                  <a:schemeClr val="tx1">
                    <a:lumMod val="50000"/>
                    <a:lumOff val="50000"/>
                  </a:schemeClr>
                </a:solidFill>
                <a:latin typeface="Arial" panose="020B0604020202020204" pitchFamily="34" charset="0"/>
                <a:ea typeface="微軟正黑體" panose="020B0604030504040204" pitchFamily="34" charset="-120"/>
                <a:cs typeface="Arial" panose="020B0604020202020204" pitchFamily="34" charset="0"/>
              </a:rPr>
              <a:t>、</a:t>
            </a:r>
            <a:r>
              <a:rPr lang="en-US" altLang="zh-TW" sz="1800" dirty="0">
                <a:solidFill>
                  <a:schemeClr val="tx1">
                    <a:lumMod val="50000"/>
                    <a:lumOff val="50000"/>
                  </a:schemeClr>
                </a:solidFill>
                <a:latin typeface="Arial" panose="020B0604020202020204" pitchFamily="34" charset="0"/>
                <a:ea typeface="微軟正黑體" panose="020B0604030504040204" pitchFamily="34" charset="-120"/>
                <a:cs typeface="Arial" panose="020B0604020202020204" pitchFamily="34" charset="0"/>
              </a:rPr>
              <a:t>RFID)</a:t>
            </a:r>
            <a:r>
              <a:rPr lang="zh-TW" altLang="zh-TW" sz="1800" dirty="0">
                <a:solidFill>
                  <a:schemeClr val="tx1">
                    <a:lumMod val="50000"/>
                    <a:lumOff val="50000"/>
                  </a:schemeClr>
                </a:solidFill>
                <a:latin typeface="Arial" panose="020B0604020202020204" pitchFamily="34" charset="0"/>
                <a:ea typeface="微軟正黑體" panose="020B0604030504040204" pitchFamily="34" charset="-120"/>
                <a:cs typeface="Arial" panose="020B0604020202020204" pitchFamily="34" charset="0"/>
              </a:rPr>
              <a:t>掌握網購包材流向</a:t>
            </a:r>
            <a:endParaRPr lang="en-US" altLang="zh-TW" sz="1800" dirty="0">
              <a:solidFill>
                <a:schemeClr val="tx1">
                  <a:lumMod val="50000"/>
                  <a:lumOff val="50000"/>
                </a:schemeClr>
              </a:solidFill>
              <a:latin typeface="Arial" panose="020B0604020202020204" pitchFamily="34" charset="0"/>
              <a:ea typeface="微軟正黑體" panose="020B0604030504040204" pitchFamily="34" charset="-120"/>
              <a:cs typeface="Arial" panose="020B0604020202020204" pitchFamily="34" charset="0"/>
            </a:endParaRPr>
          </a:p>
          <a:p>
            <a:pPr marL="442600" lvl="1" indent="-342900" algn="just">
              <a:lnSpc>
                <a:spcPct val="100000"/>
              </a:lnSpc>
              <a:spcBef>
                <a:spcPts val="300"/>
              </a:spcBef>
              <a:buClr>
                <a:srgbClr val="015862"/>
              </a:buClr>
              <a:buFont typeface="Wingdings" panose="05000000000000000000" pitchFamily="2" charset="2"/>
              <a:buChar char="l"/>
            </a:pPr>
            <a:r>
              <a:rPr lang="zh-TW" altLang="zh-TW" sz="1800" dirty="0">
                <a:solidFill>
                  <a:schemeClr val="tx1">
                    <a:lumMod val="50000"/>
                    <a:lumOff val="50000"/>
                  </a:schemeClr>
                </a:solidFill>
                <a:latin typeface="Arial" panose="020B0604020202020204" pitchFamily="34" charset="0"/>
                <a:ea typeface="微軟正黑體" panose="020B0604030504040204" pitchFamily="34" charset="-120"/>
                <a:cs typeface="Arial" panose="020B0604020202020204" pitchFamily="34" charset="0"/>
              </a:rPr>
              <a:t>運用</a:t>
            </a:r>
            <a:r>
              <a:rPr lang="zh-TW" altLang="zh-TW" sz="1800" b="1" dirty="0">
                <a:solidFill>
                  <a:srgbClr val="0000FF"/>
                </a:solidFill>
                <a:latin typeface="Arial" panose="020B0604020202020204" pitchFamily="34" charset="0"/>
                <a:ea typeface="微軟正黑體" panose="020B0604030504040204" pitchFamily="34" charset="-120"/>
                <a:cs typeface="Arial" panose="020B0604020202020204" pitchFamily="34" charset="0"/>
              </a:rPr>
              <a:t>物流運力媒合機制</a:t>
            </a:r>
            <a:r>
              <a:rPr lang="zh-TW" altLang="zh-TW" sz="1800" dirty="0">
                <a:solidFill>
                  <a:schemeClr val="tx1">
                    <a:lumMod val="50000"/>
                    <a:lumOff val="50000"/>
                  </a:schemeClr>
                </a:solidFill>
                <a:latin typeface="Arial" panose="020B0604020202020204" pitchFamily="34" charset="0"/>
                <a:ea typeface="微軟正黑體" panose="020B0604030504040204" pitchFamily="34" charset="-120"/>
                <a:cs typeface="Arial" panose="020B0604020202020204" pitchFamily="34" charset="0"/>
              </a:rPr>
              <a:t>進行包材回收車輛的供需調度</a:t>
            </a:r>
            <a:endParaRPr lang="en-US" altLang="zh-TW" sz="1800" dirty="0">
              <a:solidFill>
                <a:schemeClr val="tx1">
                  <a:lumMod val="50000"/>
                  <a:lumOff val="50000"/>
                </a:schemeClr>
              </a:solidFill>
              <a:latin typeface="Arial" panose="020B0604020202020204" pitchFamily="34" charset="0"/>
              <a:ea typeface="微軟正黑體" panose="020B0604030504040204" pitchFamily="34" charset="-120"/>
              <a:cs typeface="Arial" panose="020B0604020202020204" pitchFamily="34" charset="0"/>
            </a:endParaRPr>
          </a:p>
          <a:p>
            <a:pPr marL="442600" lvl="1" indent="-342900" algn="just">
              <a:lnSpc>
                <a:spcPct val="100000"/>
              </a:lnSpc>
              <a:spcBef>
                <a:spcPts val="300"/>
              </a:spcBef>
              <a:buClr>
                <a:srgbClr val="015862"/>
              </a:buClr>
              <a:buFont typeface="Wingdings" panose="05000000000000000000" pitchFamily="2" charset="2"/>
              <a:buChar char="l"/>
            </a:pPr>
            <a:r>
              <a:rPr lang="zh-TW" altLang="zh-TW" sz="1800" dirty="0">
                <a:solidFill>
                  <a:schemeClr val="tx1">
                    <a:lumMod val="50000"/>
                    <a:lumOff val="50000"/>
                  </a:schemeClr>
                </a:solidFill>
                <a:latin typeface="Arial" panose="020B0604020202020204" pitchFamily="34" charset="0"/>
                <a:ea typeface="微軟正黑體" panose="020B0604030504040204" pitchFamily="34" charset="-120"/>
                <a:cs typeface="Arial" panose="020B0604020202020204" pitchFamily="34" charset="0"/>
              </a:rPr>
              <a:t>應用</a:t>
            </a:r>
            <a:r>
              <a:rPr lang="en-US" altLang="zh-TW" sz="1800" b="1" dirty="0">
                <a:solidFill>
                  <a:srgbClr val="0000FF"/>
                </a:solidFill>
                <a:latin typeface="Arial" panose="020B0604020202020204" pitchFamily="34" charset="0"/>
                <a:ea typeface="微軟正黑體" panose="020B0604030504040204" pitchFamily="34" charset="-120"/>
                <a:cs typeface="Arial" panose="020B0604020202020204" pitchFamily="34" charset="0"/>
              </a:rPr>
              <a:t>AI </a:t>
            </a:r>
            <a:r>
              <a:rPr lang="zh-TW" altLang="zh-TW" sz="1800" b="1" dirty="0">
                <a:solidFill>
                  <a:srgbClr val="0000FF"/>
                </a:solidFill>
                <a:latin typeface="Arial" panose="020B0604020202020204" pitchFamily="34" charset="0"/>
                <a:ea typeface="微軟正黑體" panose="020B0604030504040204" pitchFamily="34" charset="-120"/>
                <a:cs typeface="Arial" panose="020B0604020202020204" pitchFamily="34" charset="0"/>
              </a:rPr>
              <a:t>物流運輸演算法</a:t>
            </a:r>
            <a:r>
              <a:rPr lang="zh-TW" altLang="zh-TW" sz="1800" dirty="0">
                <a:solidFill>
                  <a:schemeClr val="tx1">
                    <a:lumMod val="50000"/>
                    <a:lumOff val="50000"/>
                  </a:schemeClr>
                </a:solidFill>
                <a:latin typeface="Arial" panose="020B0604020202020204" pitchFamily="34" charset="0"/>
                <a:ea typeface="微軟正黑體" panose="020B0604030504040204" pitchFamily="34" charset="-120"/>
                <a:cs typeface="Arial" panose="020B0604020202020204" pitchFamily="34" charset="0"/>
              </a:rPr>
              <a:t>，進行正逆物流排序優化，降低運送距離與碳排</a:t>
            </a:r>
            <a:endParaRPr lang="en-US" altLang="zh-TW" sz="1800" dirty="0">
              <a:solidFill>
                <a:schemeClr val="tx1">
                  <a:lumMod val="50000"/>
                  <a:lumOff val="50000"/>
                </a:schemeClr>
              </a:solidFill>
              <a:latin typeface="Arial" panose="020B0604020202020204" pitchFamily="34" charset="0"/>
              <a:ea typeface="微軟正黑體" panose="020B0604030504040204" pitchFamily="34" charset="-120"/>
              <a:cs typeface="Arial" panose="020B0604020202020204" pitchFamily="34" charset="0"/>
            </a:endParaRPr>
          </a:p>
          <a:p>
            <a:pPr marL="442600" lvl="1" indent="-342900" algn="just">
              <a:lnSpc>
                <a:spcPct val="100000"/>
              </a:lnSpc>
              <a:spcBef>
                <a:spcPts val="300"/>
              </a:spcBef>
              <a:buClr>
                <a:srgbClr val="015862"/>
              </a:buClr>
              <a:buFont typeface="Wingdings" panose="05000000000000000000" pitchFamily="2" charset="2"/>
              <a:buChar char="l"/>
            </a:pPr>
            <a:r>
              <a:rPr lang="zh-TW" altLang="en-US" sz="1800" dirty="0">
                <a:solidFill>
                  <a:schemeClr val="tx1">
                    <a:lumMod val="50000"/>
                    <a:lumOff val="50000"/>
                  </a:schemeClr>
                </a:solidFill>
                <a:latin typeface="Arial" panose="020B0604020202020204" pitchFamily="34" charset="0"/>
                <a:ea typeface="微軟正黑體" panose="020B0604030504040204" pitchFamily="34" charset="-120"/>
                <a:cs typeface="Arial" panose="020B0604020202020204" pitchFamily="34" charset="0"/>
              </a:rPr>
              <a:t>發展</a:t>
            </a:r>
            <a:r>
              <a:rPr lang="zh-TW" altLang="en-US" sz="1800" b="1" dirty="0">
                <a:solidFill>
                  <a:srgbClr val="0000FF"/>
                </a:solidFill>
                <a:latin typeface="Arial" panose="020B0604020202020204" pitchFamily="34" charset="0"/>
                <a:ea typeface="微軟正黑體" panose="020B0604030504040204" pitchFamily="34" charset="-120"/>
                <a:cs typeface="Arial" panose="020B0604020202020204" pitchFamily="34" charset="0"/>
              </a:rPr>
              <a:t>網購循環包材碳排估算公式</a:t>
            </a:r>
            <a:r>
              <a:rPr lang="zh-TW" altLang="en-US" sz="1800" dirty="0">
                <a:solidFill>
                  <a:schemeClr val="tx1">
                    <a:lumMod val="50000"/>
                    <a:lumOff val="50000"/>
                  </a:schemeClr>
                </a:solidFill>
                <a:latin typeface="Arial" panose="020B0604020202020204" pitchFamily="34" charset="0"/>
                <a:ea typeface="微軟正黑體" panose="020B0604030504040204" pitchFamily="34" charset="-120"/>
                <a:cs typeface="Arial" panose="020B0604020202020204" pitchFamily="34" charset="0"/>
              </a:rPr>
              <a:t>，推估碳排量。</a:t>
            </a:r>
          </a:p>
        </p:txBody>
      </p:sp>
    </p:spTree>
    <p:extLst>
      <p:ext uri="{BB962C8B-B14F-4D97-AF65-F5344CB8AC3E}">
        <p14:creationId xmlns:p14="http://schemas.microsoft.com/office/powerpoint/2010/main" val="28621707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BA024659-2C11-410C-B1A3-8CCD679A9CA8}"/>
              </a:ext>
            </a:extLst>
          </p:cNvPr>
          <p:cNvSpPr>
            <a:spLocks noGrp="1"/>
          </p:cNvSpPr>
          <p:nvPr>
            <p:ph type="sldNum" sz="quarter" idx="10"/>
          </p:nvPr>
        </p:nvSpPr>
        <p:spPr/>
        <p:txBody>
          <a:bodyPr/>
          <a:lstStyle/>
          <a:p>
            <a:pPr>
              <a:defRPr/>
            </a:pPr>
            <a:fld id="{1A71FFAD-F905-4792-971B-681FA4F61CA8}" type="slidenum">
              <a:rPr lang="en-US" altLang="zh-TW" smtClean="0"/>
              <a:pPr>
                <a:defRPr/>
              </a:pPr>
              <a:t>17</a:t>
            </a:fld>
            <a:endParaRPr lang="en-US" altLang="zh-TW"/>
          </a:p>
        </p:txBody>
      </p:sp>
      <p:sp>
        <p:nvSpPr>
          <p:cNvPr id="3" name="投影片編號版面配置區 1">
            <a:extLst>
              <a:ext uri="{FF2B5EF4-FFF2-40B4-BE49-F238E27FC236}">
                <a16:creationId xmlns:a16="http://schemas.microsoft.com/office/drawing/2014/main" id="{0A1495FA-CC52-437B-8AA1-EAF5B0AADE99}"/>
              </a:ext>
            </a:extLst>
          </p:cNvPr>
          <p:cNvSpPr txBox="1">
            <a:spLocks/>
          </p:cNvSpPr>
          <p:nvPr/>
        </p:nvSpPr>
        <p:spPr>
          <a:xfrm>
            <a:off x="0" y="0"/>
            <a:ext cx="0" cy="0"/>
          </a:xfrm>
        </p:spPr>
        <p:txBody>
          <a:bodyPr/>
          <a:ls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algn="r" eaLnBrk="1" fontAlgn="ctr" hangingPunct="1">
              <a:defRPr/>
            </a:pPr>
            <a:fld id="{1A71FFAD-F905-4792-971B-681FA4F61CA8}" type="slidenum">
              <a:rPr lang="en-US" altLang="zh-TW" sz="1200" smtClean="0">
                <a:solidFill>
                  <a:srgbClr val="FFFFFF"/>
                </a:solidFill>
                <a:ea typeface="微軟正黑體" panose="020B0604030504040204" pitchFamily="34" charset="-120"/>
              </a:rPr>
              <a:pPr algn="r" eaLnBrk="1" fontAlgn="ctr" hangingPunct="1">
                <a:defRPr/>
              </a:pPr>
              <a:t>17</a:t>
            </a:fld>
            <a:endParaRPr lang="en-US" altLang="zh-TW" sz="1200">
              <a:solidFill>
                <a:srgbClr val="FFFFFF"/>
              </a:solidFill>
              <a:ea typeface="微軟正黑體" panose="020B0604030504040204" pitchFamily="34" charset="-120"/>
            </a:endParaRPr>
          </a:p>
        </p:txBody>
      </p:sp>
      <p:sp>
        <p:nvSpPr>
          <p:cNvPr id="4" name="矩形 3">
            <a:extLst>
              <a:ext uri="{FF2B5EF4-FFF2-40B4-BE49-F238E27FC236}">
                <a16:creationId xmlns:a16="http://schemas.microsoft.com/office/drawing/2014/main" id="{1E55D34C-4BB4-4D02-8924-6BB5BCBAEFA4}"/>
              </a:ext>
            </a:extLst>
          </p:cNvPr>
          <p:cNvSpPr/>
          <p:nvPr/>
        </p:nvSpPr>
        <p:spPr>
          <a:xfrm>
            <a:off x="2653911" y="213781"/>
            <a:ext cx="6519734" cy="646331"/>
          </a:xfrm>
          <a:prstGeom prst="rect">
            <a:avLst/>
          </a:prstGeom>
        </p:spPr>
        <p:txBody>
          <a:bodyPr wrap="none">
            <a:spAutoFit/>
          </a:bodyPr>
          <a:lstStyle/>
          <a:p>
            <a:r>
              <a:rPr lang="en-US" altLang="zh-TW" sz="3600" b="1" kern="0" dirty="0">
                <a:solidFill>
                  <a:srgbClr val="00B2B3"/>
                </a:solidFill>
                <a:ea typeface="微軟正黑體" panose="020B0604030504040204" pitchFamily="34" charset="-120"/>
              </a:rPr>
              <a:t>U</a:t>
            </a:r>
            <a:r>
              <a:rPr lang="zh-TW" altLang="en-US" sz="3600" b="1" kern="0" dirty="0">
                <a:solidFill>
                  <a:srgbClr val="00B2B3"/>
                </a:solidFill>
                <a:ea typeface="微軟正黑體" panose="020B0604030504040204" pitchFamily="34" charset="-120"/>
              </a:rPr>
              <a:t>組</a:t>
            </a:r>
            <a:r>
              <a:rPr lang="zh-TW" altLang="en-US" sz="3600" b="1" kern="0" dirty="0">
                <a:solidFill>
                  <a:srgbClr val="00B2B3"/>
                </a:solidFill>
                <a:ea typeface="微軟正黑體" panose="020B0604030504040204" pitchFamily="34" charset="-120"/>
                <a:cs typeface="+mj-cs"/>
              </a:rPr>
              <a:t>重大效益：零售業精實營運</a:t>
            </a:r>
          </a:p>
        </p:txBody>
      </p:sp>
      <p:sp>
        <p:nvSpPr>
          <p:cNvPr id="5" name="文字方塊 4">
            <a:extLst>
              <a:ext uri="{FF2B5EF4-FFF2-40B4-BE49-F238E27FC236}">
                <a16:creationId xmlns:a16="http://schemas.microsoft.com/office/drawing/2014/main" id="{E73E8EB3-8415-452B-92CB-BC78D8B06A3B}"/>
              </a:ext>
            </a:extLst>
          </p:cNvPr>
          <p:cNvSpPr txBox="1"/>
          <p:nvPr/>
        </p:nvSpPr>
        <p:spPr>
          <a:xfrm>
            <a:off x="658859" y="2558349"/>
            <a:ext cx="11072910" cy="2769989"/>
          </a:xfrm>
          <a:prstGeom prst="rect">
            <a:avLst/>
          </a:prstGeom>
          <a:noFill/>
        </p:spPr>
        <p:txBody>
          <a:bodyPr wrap="square" rtlCol="0">
            <a:spAutoFit/>
          </a:bodyPr>
          <a:lstStyle/>
          <a:p>
            <a:pPr marL="285750" lvl="0" indent="-285750">
              <a:spcAft>
                <a:spcPts val="600"/>
              </a:spcAft>
              <a:buFont typeface="Wingdings" panose="05000000000000000000" pitchFamily="2" charset="2"/>
              <a:buChar char="l"/>
            </a:pPr>
            <a:r>
              <a:rPr lang="zh-TW" altLang="en-US" sz="2400" b="1" u="sng" dirty="0">
                <a:latin typeface="+mn-ea"/>
                <a:ea typeface="+mn-ea"/>
              </a:rPr>
              <a:t>產業升級</a:t>
            </a:r>
            <a:r>
              <a:rPr lang="en-US" altLang="zh-TW" sz="2400" b="1" u="sng" dirty="0">
                <a:latin typeface="+mn-ea"/>
                <a:ea typeface="+mn-ea"/>
              </a:rPr>
              <a:t>-OMO</a:t>
            </a:r>
            <a:r>
              <a:rPr lang="zh-TW" altLang="en-US" sz="2400" b="1" u="sng" dirty="0">
                <a:latin typeface="+mn-ea"/>
                <a:ea typeface="+mn-ea"/>
              </a:rPr>
              <a:t>零售庫存精實化</a:t>
            </a:r>
            <a:endParaRPr lang="en-US" altLang="zh-TW" sz="2400" b="1" u="sng" dirty="0">
              <a:latin typeface="+mn-ea"/>
              <a:ea typeface="+mn-ea"/>
            </a:endParaRPr>
          </a:p>
          <a:p>
            <a:pPr marL="800100" lvl="1" indent="-342900">
              <a:spcBef>
                <a:spcPts val="600"/>
              </a:spcBef>
              <a:spcAft>
                <a:spcPts val="600"/>
              </a:spcAft>
              <a:buFont typeface="Verdana" panose="020B0604030504040204" pitchFamily="34" charset="0"/>
              <a:buChar char="–"/>
            </a:pPr>
            <a:r>
              <a:rPr lang="zh-TW" altLang="zh-TW" sz="2000" b="1" dirty="0">
                <a:latin typeface="+mn-ea"/>
                <a:ea typeface="+mn-ea"/>
              </a:rPr>
              <a:t>示範體系帶動</a:t>
            </a:r>
            <a:r>
              <a:rPr lang="zh-TW" altLang="zh-TW" sz="2000" dirty="0">
                <a:latin typeface="+mn-ea"/>
                <a:ea typeface="+mn-ea"/>
              </a:rPr>
              <a:t>：整合品牌業者</a:t>
            </a:r>
            <a:r>
              <a:rPr lang="en-US" altLang="zh-TW" sz="2000" dirty="0">
                <a:latin typeface="+mn-ea"/>
                <a:ea typeface="+mn-ea"/>
              </a:rPr>
              <a:t>(</a:t>
            </a:r>
            <a:r>
              <a:rPr lang="zh-TW" altLang="zh-TW" sz="2000" dirty="0">
                <a:latin typeface="+mn-ea"/>
                <a:ea typeface="+mn-ea"/>
              </a:rPr>
              <a:t>如維榮食品、法國高德美藥廠</a:t>
            </a:r>
            <a:r>
              <a:rPr lang="en-US" altLang="zh-TW" sz="2000" dirty="0">
                <a:latin typeface="+mn-ea"/>
                <a:ea typeface="+mn-ea"/>
              </a:rPr>
              <a:t>)</a:t>
            </a:r>
            <a:r>
              <a:rPr lang="zh-TW" altLang="zh-TW" sz="2000" dirty="0">
                <a:latin typeface="+mn-ea"/>
                <a:ea typeface="+mn-ea"/>
              </a:rPr>
              <a:t>、零售業者</a:t>
            </a:r>
            <a:r>
              <a:rPr lang="en-US" altLang="zh-TW" sz="2000" dirty="0">
                <a:latin typeface="+mn-ea"/>
                <a:ea typeface="+mn-ea"/>
              </a:rPr>
              <a:t>(</a:t>
            </a:r>
            <a:r>
              <a:rPr lang="zh-TW" altLang="zh-TW" sz="2000" dirty="0">
                <a:latin typeface="+mn-ea"/>
                <a:ea typeface="+mn-ea"/>
              </a:rPr>
              <a:t>如大潤發、家樂福</a:t>
            </a:r>
            <a:r>
              <a:rPr lang="en-US" altLang="zh-TW" sz="2000" dirty="0">
                <a:latin typeface="+mn-ea"/>
                <a:ea typeface="+mn-ea"/>
              </a:rPr>
              <a:t>)</a:t>
            </a:r>
            <a:r>
              <a:rPr lang="zh-TW" altLang="zh-TW" sz="2000" dirty="0">
                <a:latin typeface="+mn-ea"/>
                <a:ea typeface="+mn-ea"/>
              </a:rPr>
              <a:t>、第三方商場服務業者</a:t>
            </a:r>
            <a:r>
              <a:rPr lang="en-US" altLang="zh-TW" sz="2000" dirty="0">
                <a:latin typeface="+mn-ea"/>
                <a:ea typeface="+mn-ea"/>
              </a:rPr>
              <a:t>(</a:t>
            </a:r>
            <a:r>
              <a:rPr lang="zh-TW" altLang="zh-TW" sz="2000" dirty="0">
                <a:latin typeface="+mn-ea"/>
                <a:ea typeface="+mn-ea"/>
              </a:rPr>
              <a:t>如博通貿易</a:t>
            </a:r>
            <a:r>
              <a:rPr lang="en-US" altLang="zh-TW" sz="2000" dirty="0">
                <a:latin typeface="+mn-ea"/>
                <a:ea typeface="+mn-ea"/>
              </a:rPr>
              <a:t>)</a:t>
            </a:r>
            <a:r>
              <a:rPr lang="zh-TW" altLang="zh-TW" sz="2000" dirty="0">
                <a:latin typeface="+mn-ea"/>
                <a:ea typeface="+mn-ea"/>
              </a:rPr>
              <a:t>等，建立商品供銷服務鏈，提高多通路配貨與精進行銷決策</a:t>
            </a:r>
          </a:p>
          <a:p>
            <a:pPr marL="800100" lvl="1" indent="-342900">
              <a:spcBef>
                <a:spcPts val="600"/>
              </a:spcBef>
              <a:spcAft>
                <a:spcPts val="600"/>
              </a:spcAft>
              <a:buFont typeface="Verdana" panose="020B0604030504040204" pitchFamily="34" charset="0"/>
              <a:buChar char="–"/>
            </a:pPr>
            <a:r>
              <a:rPr lang="zh-TW" altLang="zh-TW" sz="2000" b="1" dirty="0">
                <a:latin typeface="+mn-ea"/>
                <a:ea typeface="+mn-ea"/>
              </a:rPr>
              <a:t>掌握數據彈性調撥配貨：</a:t>
            </a:r>
            <a:r>
              <a:rPr lang="zh-TW" altLang="zh-TW" sz="2000" dirty="0">
                <a:latin typeface="+mn-ea"/>
                <a:ea typeface="+mn-ea"/>
              </a:rPr>
              <a:t>開發手寫單據辨識，並發展去識別化資料湖泊</a:t>
            </a:r>
            <a:r>
              <a:rPr lang="en-US" altLang="zh-TW" sz="2000" dirty="0">
                <a:latin typeface="+mn-ea"/>
                <a:ea typeface="+mn-ea"/>
              </a:rPr>
              <a:t>(Data Lake)</a:t>
            </a:r>
            <a:r>
              <a:rPr lang="zh-TW" altLang="zh-TW" sz="2000" dirty="0">
                <a:latin typeface="+mn-ea"/>
                <a:ea typeface="+mn-ea"/>
              </a:rPr>
              <a:t>技術、陳列管理</a:t>
            </a:r>
            <a:r>
              <a:rPr lang="en-US" altLang="zh-TW" sz="2000" dirty="0">
                <a:latin typeface="+mn-ea"/>
                <a:ea typeface="+mn-ea"/>
              </a:rPr>
              <a:t>AI</a:t>
            </a:r>
            <a:r>
              <a:rPr lang="zh-TW" altLang="zh-TW" sz="2000" dirty="0">
                <a:latin typeface="+mn-ea"/>
                <a:ea typeface="+mn-ea"/>
              </a:rPr>
              <a:t>決策模型，進行銷售效益分析、</a:t>
            </a:r>
            <a:r>
              <a:rPr lang="en-US" altLang="zh-TW" sz="2000" dirty="0">
                <a:latin typeface="+mn-ea"/>
                <a:ea typeface="+mn-ea"/>
              </a:rPr>
              <a:t>C2B</a:t>
            </a:r>
            <a:r>
              <a:rPr lang="zh-TW" altLang="zh-TW" sz="2000" dirty="0">
                <a:latin typeface="+mn-ea"/>
                <a:ea typeface="+mn-ea"/>
              </a:rPr>
              <a:t>預測與商品設計、</a:t>
            </a:r>
            <a:r>
              <a:rPr lang="en-US" altLang="zh-TW" sz="2000" dirty="0">
                <a:latin typeface="+mn-ea"/>
                <a:ea typeface="+mn-ea"/>
              </a:rPr>
              <a:t>OMO</a:t>
            </a:r>
            <a:r>
              <a:rPr lang="zh-TW" altLang="zh-TW" sz="2000" dirty="0">
                <a:latin typeface="+mn-ea"/>
                <a:ea typeface="+mn-ea"/>
              </a:rPr>
              <a:t>資源配置建議等</a:t>
            </a:r>
          </a:p>
          <a:p>
            <a:pPr marL="800100" lvl="1" indent="-342900">
              <a:spcBef>
                <a:spcPts val="600"/>
              </a:spcBef>
              <a:spcAft>
                <a:spcPts val="600"/>
              </a:spcAft>
              <a:buFont typeface="Verdana" panose="020B0604030504040204" pitchFamily="34" charset="0"/>
              <a:buChar char="–"/>
            </a:pPr>
            <a:r>
              <a:rPr lang="zh-TW" altLang="zh-TW" sz="2000" b="1" dirty="0">
                <a:latin typeface="+mn-ea"/>
                <a:ea typeface="+mn-ea"/>
              </a:rPr>
              <a:t>建立</a:t>
            </a:r>
            <a:r>
              <a:rPr lang="en-US" altLang="zh-TW" sz="2000" b="1" dirty="0">
                <a:latin typeface="+mn-ea"/>
                <a:ea typeface="+mn-ea"/>
              </a:rPr>
              <a:t>SAAS</a:t>
            </a:r>
            <a:r>
              <a:rPr lang="zh-TW" altLang="zh-TW" sz="2000" b="1" dirty="0">
                <a:latin typeface="+mn-ea"/>
                <a:ea typeface="+mn-ea"/>
              </a:rPr>
              <a:t>服務模式：</a:t>
            </a:r>
            <a:r>
              <a:rPr lang="zh-TW" altLang="zh-TW" sz="2000" dirty="0">
                <a:latin typeface="+mn-ea"/>
                <a:ea typeface="+mn-ea"/>
              </a:rPr>
              <a:t>以平台訂閱模式提供服務，活化庫存的應用</a:t>
            </a:r>
          </a:p>
        </p:txBody>
      </p:sp>
      <p:sp>
        <p:nvSpPr>
          <p:cNvPr id="6" name="標題 1">
            <a:extLst>
              <a:ext uri="{FF2B5EF4-FFF2-40B4-BE49-F238E27FC236}">
                <a16:creationId xmlns:a16="http://schemas.microsoft.com/office/drawing/2014/main" id="{706AEDD1-4109-4A96-A048-C073F5B8C1E7}"/>
              </a:ext>
            </a:extLst>
          </p:cNvPr>
          <p:cNvSpPr txBox="1">
            <a:spLocks/>
          </p:cNvSpPr>
          <p:nvPr/>
        </p:nvSpPr>
        <p:spPr>
          <a:xfrm>
            <a:off x="658859" y="974930"/>
            <a:ext cx="10911254" cy="1325817"/>
          </a:xfrm>
          <a:prstGeom prst="rect">
            <a:avLst/>
          </a:prstGeom>
          <a:solidFill>
            <a:schemeClr val="bg1">
              <a:lumMod val="95000"/>
            </a:schemeClr>
          </a:solidFill>
          <a:ln>
            <a:noFill/>
          </a:ln>
        </p:spPr>
        <p:style>
          <a:lnRef idx="2">
            <a:schemeClr val="accent1"/>
          </a:lnRef>
          <a:fillRef idx="1">
            <a:schemeClr val="lt1"/>
          </a:fillRef>
          <a:effectRef idx="0">
            <a:schemeClr val="accent1"/>
          </a:effectRef>
          <a:fontRef idx="minor">
            <a:schemeClr val="dk1"/>
          </a:fontRef>
        </p:style>
        <p:txBody>
          <a:bodyPr anchor="ctr"/>
          <a:lstStyle>
            <a:lvl1pPr algn="l" rtl="0" eaLnBrk="1" fontAlgn="base" latinLnBrk="1" hangingPunct="1">
              <a:spcBef>
                <a:spcPct val="0"/>
              </a:spcBef>
              <a:spcAft>
                <a:spcPct val="0"/>
              </a:spcAft>
              <a:defRPr kumimoji="1" sz="3600">
                <a:solidFill>
                  <a:srgbClr val="00B2B3"/>
                </a:solidFill>
                <a:latin typeface="+mj-lt"/>
                <a:ea typeface="+mj-ea"/>
                <a:cs typeface="+mj-cs"/>
              </a:defRPr>
            </a:lvl1pPr>
            <a:lvl2pPr algn="l" rtl="0" eaLnBrk="0" fontAlgn="base" hangingPunct="0">
              <a:spcBef>
                <a:spcPct val="0"/>
              </a:spcBef>
              <a:spcAft>
                <a:spcPct val="0"/>
              </a:spcAft>
              <a:defRPr kumimoji="1" sz="4600">
                <a:solidFill>
                  <a:schemeClr val="tx2"/>
                </a:solidFill>
                <a:latin typeface="Arial" charset="0"/>
                <a:ea typeface="微軟正黑體" pitchFamily="34" charset="-120"/>
              </a:defRPr>
            </a:lvl2pPr>
            <a:lvl3pPr algn="l" rtl="0" eaLnBrk="0" fontAlgn="base" hangingPunct="0">
              <a:spcBef>
                <a:spcPct val="0"/>
              </a:spcBef>
              <a:spcAft>
                <a:spcPct val="0"/>
              </a:spcAft>
              <a:defRPr kumimoji="1" sz="4600">
                <a:solidFill>
                  <a:schemeClr val="tx2"/>
                </a:solidFill>
                <a:latin typeface="Arial" charset="0"/>
                <a:ea typeface="微軟正黑體" pitchFamily="34" charset="-120"/>
              </a:defRPr>
            </a:lvl3pPr>
            <a:lvl4pPr algn="l" rtl="0" eaLnBrk="0" fontAlgn="base" hangingPunct="0">
              <a:spcBef>
                <a:spcPct val="0"/>
              </a:spcBef>
              <a:spcAft>
                <a:spcPct val="0"/>
              </a:spcAft>
              <a:defRPr kumimoji="1" sz="4600">
                <a:solidFill>
                  <a:schemeClr val="tx2"/>
                </a:solidFill>
                <a:latin typeface="Arial" charset="0"/>
                <a:ea typeface="微軟正黑體" pitchFamily="34" charset="-120"/>
              </a:defRPr>
            </a:lvl4pPr>
            <a:lvl5pPr algn="l" rtl="0" eaLnBrk="0" fontAlgn="base" hangingPunct="0">
              <a:spcBef>
                <a:spcPct val="0"/>
              </a:spcBef>
              <a:spcAft>
                <a:spcPct val="0"/>
              </a:spcAft>
              <a:defRPr kumimoji="1" sz="4600">
                <a:solidFill>
                  <a:schemeClr val="tx2"/>
                </a:solidFill>
                <a:latin typeface="Arial" charset="0"/>
                <a:ea typeface="微軟正黑體" pitchFamily="34" charset="-120"/>
              </a:defRPr>
            </a:lvl5pPr>
            <a:lvl6pPr marL="457200" algn="l" rtl="0" fontAlgn="base">
              <a:spcBef>
                <a:spcPct val="0"/>
              </a:spcBef>
              <a:spcAft>
                <a:spcPct val="0"/>
              </a:spcAft>
              <a:defRPr kumimoji="1" sz="4600">
                <a:solidFill>
                  <a:schemeClr val="tx2"/>
                </a:solidFill>
                <a:latin typeface="Arial" charset="0"/>
                <a:ea typeface="微軟正黑體" pitchFamily="34" charset="-120"/>
              </a:defRPr>
            </a:lvl6pPr>
            <a:lvl7pPr marL="914400" algn="l" rtl="0" fontAlgn="base">
              <a:spcBef>
                <a:spcPct val="0"/>
              </a:spcBef>
              <a:spcAft>
                <a:spcPct val="0"/>
              </a:spcAft>
              <a:defRPr kumimoji="1" sz="4600">
                <a:solidFill>
                  <a:schemeClr val="tx2"/>
                </a:solidFill>
                <a:latin typeface="Arial" charset="0"/>
                <a:ea typeface="微軟正黑體" pitchFamily="34" charset="-120"/>
              </a:defRPr>
            </a:lvl7pPr>
            <a:lvl8pPr marL="1371600" algn="l" rtl="0" fontAlgn="base">
              <a:spcBef>
                <a:spcPct val="0"/>
              </a:spcBef>
              <a:spcAft>
                <a:spcPct val="0"/>
              </a:spcAft>
              <a:defRPr kumimoji="1" sz="4600">
                <a:solidFill>
                  <a:schemeClr val="tx2"/>
                </a:solidFill>
                <a:latin typeface="Arial" charset="0"/>
                <a:ea typeface="微軟正黑體" pitchFamily="34" charset="-120"/>
              </a:defRPr>
            </a:lvl8pPr>
            <a:lvl9pPr marL="1828800" algn="l" rtl="0" fontAlgn="base">
              <a:spcBef>
                <a:spcPct val="0"/>
              </a:spcBef>
              <a:spcAft>
                <a:spcPct val="0"/>
              </a:spcAft>
              <a:defRPr kumimoji="1" sz="4600">
                <a:solidFill>
                  <a:schemeClr val="tx2"/>
                </a:solidFill>
                <a:latin typeface="Arial" charset="0"/>
                <a:ea typeface="微軟正黑體" pitchFamily="34" charset="-120"/>
              </a:defRPr>
            </a:lvl9pPr>
          </a:lstStyle>
          <a:p>
            <a:pPr algn="ctr">
              <a:lnSpc>
                <a:spcPct val="110000"/>
              </a:lnSpc>
              <a:defRPr/>
            </a:pPr>
            <a:r>
              <a:rPr lang="zh-TW" altLang="en-US" sz="2400" b="1" dirty="0">
                <a:solidFill>
                  <a:schemeClr val="tx1"/>
                </a:solidFill>
              </a:rPr>
              <a:t>全通路時代，</a:t>
            </a:r>
            <a:r>
              <a:rPr lang="en-US" altLang="zh-TW" sz="2400" b="1" dirty="0">
                <a:solidFill>
                  <a:schemeClr val="tx1"/>
                </a:solidFill>
              </a:rPr>
              <a:t>OMO</a:t>
            </a:r>
            <a:r>
              <a:rPr lang="zh-TW" altLang="en-US" sz="2400" b="1" dirty="0">
                <a:solidFill>
                  <a:schemeClr val="tx1"/>
                </a:solidFill>
              </a:rPr>
              <a:t>興起，不同通路的配貨決策、資源配置影響了品牌整體營運與資金周轉。發展</a:t>
            </a:r>
            <a:r>
              <a:rPr lang="en-US" altLang="zh-TW" sz="2400" b="1" dirty="0">
                <a:solidFill>
                  <a:schemeClr val="tx1"/>
                </a:solidFill>
              </a:rPr>
              <a:t>OMO IMS(Inventory Management System)</a:t>
            </a:r>
            <a:r>
              <a:rPr lang="zh-TW" altLang="en-US" sz="2400" b="1" dirty="0">
                <a:solidFill>
                  <a:schemeClr val="tx1"/>
                </a:solidFill>
              </a:rPr>
              <a:t>平台系統，協助企業進行即時調撥、有效配貨，以成功轉型</a:t>
            </a:r>
          </a:p>
        </p:txBody>
      </p:sp>
      <p:sp>
        <p:nvSpPr>
          <p:cNvPr id="7" name="矩形 6">
            <a:extLst>
              <a:ext uri="{FF2B5EF4-FFF2-40B4-BE49-F238E27FC236}">
                <a16:creationId xmlns:a16="http://schemas.microsoft.com/office/drawing/2014/main" id="{0E1DB7D9-6265-4B35-A767-1C502CCFDEF3}"/>
              </a:ext>
            </a:extLst>
          </p:cNvPr>
          <p:cNvSpPr/>
          <p:nvPr/>
        </p:nvSpPr>
        <p:spPr>
          <a:xfrm>
            <a:off x="0" y="-19409"/>
            <a:ext cx="1494692" cy="466380"/>
          </a:xfrm>
          <a:prstGeom prst="rect">
            <a:avLst/>
          </a:prstGeom>
          <a:solidFill>
            <a:schemeClr val="accent3">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lang="zh-TW" altLang="en-US" sz="1600" b="1" dirty="0">
                <a:solidFill>
                  <a:srgbClr val="FFFFFF"/>
                </a:solidFill>
                <a:latin typeface="微軟正黑體"/>
                <a:ea typeface="微軟正黑體"/>
              </a:rPr>
              <a:t>內</a:t>
            </a:r>
            <a:r>
              <a:rPr kumimoji="1" lang="zh-TW" altLang="en-US" sz="1600" b="1" i="0" u="none" strike="noStrike" kern="1200" cap="none" spc="0" normalizeH="0" baseline="0" noProof="0" dirty="0">
                <a:ln>
                  <a:noFill/>
                </a:ln>
                <a:solidFill>
                  <a:srgbClr val="FFFFFF"/>
                </a:solidFill>
                <a:effectLst/>
                <a:uLnTx/>
                <a:uFillTx/>
                <a:latin typeface="微軟正黑體"/>
                <a:ea typeface="微軟正黑體"/>
                <a:cs typeface="+mn-cs"/>
              </a:rPr>
              <a:t>部指標</a:t>
            </a:r>
            <a:r>
              <a:rPr lang="en-US" altLang="zh-TW" sz="1600" b="1" dirty="0">
                <a:solidFill>
                  <a:srgbClr val="FFFFFF"/>
                </a:solidFill>
                <a:latin typeface="微軟正黑體"/>
                <a:ea typeface="微軟正黑體"/>
              </a:rPr>
              <a:t>1</a:t>
            </a:r>
            <a:endParaRPr kumimoji="1" lang="en-US" altLang="zh-TW" sz="1600" b="1" i="0" u="none" strike="noStrike" kern="1200" cap="none" spc="0" normalizeH="0" baseline="0" noProof="0" dirty="0">
              <a:ln>
                <a:noFill/>
              </a:ln>
              <a:solidFill>
                <a:srgbClr val="FFFFFF"/>
              </a:solidFill>
              <a:effectLst/>
              <a:uLnTx/>
              <a:uFillTx/>
              <a:latin typeface="微軟正黑體"/>
              <a:ea typeface="微軟正黑體"/>
              <a:cs typeface="+mn-cs"/>
            </a:endParaRPr>
          </a:p>
        </p:txBody>
      </p:sp>
    </p:spTree>
    <p:extLst>
      <p:ext uri="{BB962C8B-B14F-4D97-AF65-F5344CB8AC3E}">
        <p14:creationId xmlns:p14="http://schemas.microsoft.com/office/powerpoint/2010/main" val="33795743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4D71D104-B60D-43DE-BC53-8957F475C695}"/>
              </a:ext>
            </a:extLst>
          </p:cNvPr>
          <p:cNvSpPr>
            <a:spLocks noGrp="1"/>
          </p:cNvSpPr>
          <p:nvPr>
            <p:ph type="sldNum" sz="quarter" idx="10"/>
          </p:nvPr>
        </p:nvSpPr>
        <p:spPr/>
        <p:txBody>
          <a:bodyPr/>
          <a:lstStyle/>
          <a:p>
            <a:pPr>
              <a:defRPr/>
            </a:pPr>
            <a:fld id="{1A71FFAD-F905-4792-971B-681FA4F61CA8}" type="slidenum">
              <a:rPr lang="en-US" altLang="zh-TW" smtClean="0"/>
              <a:pPr>
                <a:defRPr/>
              </a:pPr>
              <a:t>18</a:t>
            </a:fld>
            <a:endParaRPr lang="en-US" altLang="zh-TW"/>
          </a:p>
        </p:txBody>
      </p:sp>
      <p:sp>
        <p:nvSpPr>
          <p:cNvPr id="3" name="文字方塊 2">
            <a:extLst>
              <a:ext uri="{FF2B5EF4-FFF2-40B4-BE49-F238E27FC236}">
                <a16:creationId xmlns:a16="http://schemas.microsoft.com/office/drawing/2014/main" id="{1011C0FF-CACB-4C92-968F-435F5F97751B}"/>
              </a:ext>
            </a:extLst>
          </p:cNvPr>
          <p:cNvSpPr txBox="1"/>
          <p:nvPr/>
        </p:nvSpPr>
        <p:spPr>
          <a:xfrm>
            <a:off x="4987126" y="218783"/>
            <a:ext cx="2031325" cy="646331"/>
          </a:xfrm>
          <a:prstGeom prst="rect">
            <a:avLst/>
          </a:prstGeom>
          <a:noFill/>
        </p:spPr>
        <p:txBody>
          <a:bodyPr wrap="none" rtlCol="0">
            <a:spAutoFit/>
          </a:bodyPr>
          <a:lstStyle/>
          <a:p>
            <a:r>
              <a:rPr lang="zh-TW" altLang="en-US" sz="3600" b="1" kern="0" dirty="0">
                <a:solidFill>
                  <a:srgbClr val="0070C0"/>
                </a:solidFill>
                <a:ea typeface="微軟正黑體" panose="020B0604030504040204" pitchFamily="34" charset="-120"/>
                <a:cs typeface="+mj-cs"/>
              </a:rPr>
              <a:t>智慧會展</a:t>
            </a:r>
          </a:p>
        </p:txBody>
      </p:sp>
      <p:sp>
        <p:nvSpPr>
          <p:cNvPr id="5" name="矩形 4">
            <a:extLst>
              <a:ext uri="{FF2B5EF4-FFF2-40B4-BE49-F238E27FC236}">
                <a16:creationId xmlns:a16="http://schemas.microsoft.com/office/drawing/2014/main" id="{F6A8DB72-18B5-4C91-8125-AD9A80A6A75F}"/>
              </a:ext>
            </a:extLst>
          </p:cNvPr>
          <p:cNvSpPr/>
          <p:nvPr/>
        </p:nvSpPr>
        <p:spPr>
          <a:xfrm>
            <a:off x="866209" y="1035905"/>
            <a:ext cx="10273158" cy="2613985"/>
          </a:xfrm>
          <a:prstGeom prst="rect">
            <a:avLst/>
          </a:prstGeom>
        </p:spPr>
        <p:txBody>
          <a:bodyPr wrap="square">
            <a:spAutoFit/>
          </a:bodyPr>
          <a:lstStyle/>
          <a:p>
            <a:pPr marL="342900" indent="-342900" algn="just">
              <a:lnSpc>
                <a:spcPct val="115000"/>
              </a:lnSpc>
              <a:spcAft>
                <a:spcPts val="0"/>
              </a:spcAft>
              <a:buFont typeface="Arial" panose="020B0604020202020204" pitchFamily="34" charset="0"/>
              <a:buChar char="●"/>
            </a:pPr>
            <a:r>
              <a:rPr lang="zh-TW" altLang="zh-TW" dirty="0">
                <a:latin typeface="+mj-ea"/>
                <a:ea typeface="+mj-ea"/>
              </a:rPr>
              <a:t>服科中心執行經濟部國際貿易局「EXPO-TECH數位展覽領航計畫」獲國際展覽業協會(UFI)「2023年產業夥伴獎」，國際貿易局來函敘明本院以計畫成果提出該獎項評選資料並擔綱參與評選會議簡報，表現優異，對其助益良多，鑒請本院對計畫相關人員優予獎勵。</a:t>
            </a:r>
          </a:p>
          <a:p>
            <a:pPr marL="342900" lvl="0" indent="-342900" algn="just">
              <a:lnSpc>
                <a:spcPct val="115000"/>
              </a:lnSpc>
              <a:spcAft>
                <a:spcPts val="0"/>
              </a:spcAft>
              <a:buFont typeface="Arial" panose="020B0604020202020204" pitchFamily="34" charset="0"/>
              <a:buChar char="●"/>
            </a:pPr>
            <a:endParaRPr lang="en-US" altLang="zh-TW" dirty="0">
              <a:latin typeface="+mj-ea"/>
              <a:ea typeface="+mj-ea"/>
              <a:cs typeface="微軟正黑體" panose="020B0604030504040204" pitchFamily="34" charset="-120"/>
            </a:endParaRPr>
          </a:p>
          <a:p>
            <a:pPr marL="342900" lvl="0" indent="-342900" algn="just">
              <a:lnSpc>
                <a:spcPct val="115000"/>
              </a:lnSpc>
              <a:spcAft>
                <a:spcPts val="0"/>
              </a:spcAft>
              <a:buFont typeface="Arial" panose="020B0604020202020204" pitchFamily="34" charset="0"/>
              <a:buChar char="●"/>
            </a:pPr>
            <a:r>
              <a:rPr lang="zh-TW" altLang="zh-TW" dirty="0">
                <a:latin typeface="+mj-ea"/>
                <a:ea typeface="+mj-ea"/>
                <a:cs typeface="微軟正黑體" panose="020B0604030504040204" pitchFamily="34" charset="-120"/>
              </a:rPr>
              <a:t>服科中心執行經濟部國貿署「EXPO-TECH數位展覽領航計畫」之成果如:展場行動化導引、Web-VR虛擬逛展、節能數位行銷看板、裸眼3D互動體驗、XR環景展示之360環景，於10/18南港展覽館「台灣五金展」盛大展示，貿易署李副署長親臨開幕與視察，對計畫團隊今年會展科技的展示帶動會展產業之創新體驗成果給予嘉許。</a:t>
            </a:r>
            <a:endParaRPr lang="zh-TW" altLang="zh-TW" dirty="0">
              <a:latin typeface="+mj-ea"/>
              <a:ea typeface="+mj-ea"/>
            </a:endParaRPr>
          </a:p>
        </p:txBody>
      </p:sp>
    </p:spTree>
    <p:extLst>
      <p:ext uri="{BB962C8B-B14F-4D97-AF65-F5344CB8AC3E}">
        <p14:creationId xmlns:p14="http://schemas.microsoft.com/office/powerpoint/2010/main" val="20090457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2EA260F3-0609-48F8-BE54-5096D364E1A8}"/>
              </a:ext>
            </a:extLst>
          </p:cNvPr>
          <p:cNvSpPr>
            <a:spLocks noGrp="1"/>
          </p:cNvSpPr>
          <p:nvPr>
            <p:ph type="sldNum" sz="quarter" idx="10"/>
          </p:nvPr>
        </p:nvSpPr>
        <p:spPr/>
        <p:txBody>
          <a:bodyPr/>
          <a:lstStyle/>
          <a:p>
            <a:pPr>
              <a:defRPr/>
            </a:pPr>
            <a:fld id="{1A71FFAD-F905-4792-971B-681FA4F61CA8}" type="slidenum">
              <a:rPr lang="en-US" altLang="zh-TW" smtClean="0"/>
              <a:pPr>
                <a:defRPr/>
              </a:pPr>
              <a:t>19</a:t>
            </a:fld>
            <a:endParaRPr lang="en-US" altLang="zh-TW"/>
          </a:p>
        </p:txBody>
      </p:sp>
      <p:sp>
        <p:nvSpPr>
          <p:cNvPr id="3" name="文字方塊 2">
            <a:extLst>
              <a:ext uri="{FF2B5EF4-FFF2-40B4-BE49-F238E27FC236}">
                <a16:creationId xmlns:a16="http://schemas.microsoft.com/office/drawing/2014/main" id="{EFFA6062-4003-479A-B64E-4DA4E5D65581}"/>
              </a:ext>
            </a:extLst>
          </p:cNvPr>
          <p:cNvSpPr txBox="1"/>
          <p:nvPr/>
        </p:nvSpPr>
        <p:spPr>
          <a:xfrm>
            <a:off x="1073345" y="297320"/>
            <a:ext cx="9430102" cy="646331"/>
          </a:xfrm>
          <a:prstGeom prst="rect">
            <a:avLst/>
          </a:prstGeom>
          <a:noFill/>
        </p:spPr>
        <p:txBody>
          <a:bodyPr wrap="square" rtlCol="0">
            <a:spAutoFit/>
          </a:bodyPr>
          <a:lstStyle/>
          <a:p>
            <a:pPr algn="ctr"/>
            <a:r>
              <a:rPr lang="zh-TW" altLang="en-US" sz="3600" b="1" kern="0" dirty="0">
                <a:solidFill>
                  <a:srgbClr val="0070C0"/>
                </a:solidFill>
                <a:ea typeface="微軟正黑體" panose="020B0604030504040204" pitchFamily="34" charset="-120"/>
                <a:cs typeface="+mj-cs"/>
              </a:rPr>
              <a:t>政府政策 </a:t>
            </a:r>
            <a:r>
              <a:rPr lang="en-US" altLang="zh-TW" sz="3600" b="1" kern="0" dirty="0">
                <a:solidFill>
                  <a:srgbClr val="0070C0"/>
                </a:solidFill>
                <a:ea typeface="微軟正黑體" panose="020B0604030504040204" pitchFamily="34" charset="-120"/>
                <a:cs typeface="+mj-cs"/>
              </a:rPr>
              <a:t>:</a:t>
            </a:r>
            <a:r>
              <a:rPr lang="zh-TW" altLang="en-US" sz="3600" b="1" kern="0" dirty="0">
                <a:solidFill>
                  <a:srgbClr val="0070C0"/>
                </a:solidFill>
                <a:ea typeface="微軟正黑體" panose="020B0604030504040204" pitchFamily="34" charset="-120"/>
                <a:cs typeface="+mj-cs"/>
              </a:rPr>
              <a:t> 南向推動 </a:t>
            </a:r>
            <a:r>
              <a:rPr lang="en-US" altLang="zh-TW" sz="3600" b="1" kern="0" dirty="0">
                <a:solidFill>
                  <a:srgbClr val="0070C0"/>
                </a:solidFill>
                <a:ea typeface="微軟正黑體" panose="020B0604030504040204" pitchFamily="34" charset="-120"/>
                <a:cs typeface="+mj-cs"/>
              </a:rPr>
              <a:t>– </a:t>
            </a:r>
            <a:r>
              <a:rPr lang="zh-TW" altLang="en-US" sz="3600" b="1" kern="0" dirty="0">
                <a:solidFill>
                  <a:srgbClr val="0070C0"/>
                </a:solidFill>
                <a:ea typeface="微軟正黑體" panose="020B0604030504040204" pitchFamily="34" charset="-120"/>
                <a:cs typeface="+mj-cs"/>
              </a:rPr>
              <a:t>菲律賓、越南</a:t>
            </a:r>
          </a:p>
        </p:txBody>
      </p:sp>
      <p:sp>
        <p:nvSpPr>
          <p:cNvPr id="4" name="矩形 3">
            <a:extLst>
              <a:ext uri="{FF2B5EF4-FFF2-40B4-BE49-F238E27FC236}">
                <a16:creationId xmlns:a16="http://schemas.microsoft.com/office/drawing/2014/main" id="{3952CD72-262F-4005-BA2D-4F03A1AB73CD}"/>
              </a:ext>
            </a:extLst>
          </p:cNvPr>
          <p:cNvSpPr/>
          <p:nvPr/>
        </p:nvSpPr>
        <p:spPr>
          <a:xfrm>
            <a:off x="1042491" y="1346642"/>
            <a:ext cx="10107018" cy="3569310"/>
          </a:xfrm>
          <a:prstGeom prst="rect">
            <a:avLst/>
          </a:prstGeom>
        </p:spPr>
        <p:txBody>
          <a:bodyPr wrap="square">
            <a:spAutoFit/>
          </a:bodyPr>
          <a:lstStyle/>
          <a:p>
            <a:pPr marL="342900" lvl="0" indent="-342900" algn="just">
              <a:lnSpc>
                <a:spcPct val="115000"/>
              </a:lnSpc>
              <a:spcAft>
                <a:spcPts val="0"/>
              </a:spcAft>
              <a:buFont typeface="Arial" panose="020B0604020202020204" pitchFamily="34" charset="0"/>
              <a:buChar char="●"/>
            </a:pPr>
            <a:r>
              <a:rPr lang="zh-TW" altLang="zh-TW" dirty="0">
                <a:latin typeface="+mj-ea"/>
                <a:ea typeface="+mj-ea"/>
                <a:cs typeface="微軟正黑體" panose="020B0604030504040204" pitchFamily="34" charset="-120"/>
              </a:rPr>
              <a:t>冷鏈物流係菲律賓推動發展的重點產業之一，服科中心為推動我國冷鏈物流產業南向發展，與台灣冷鏈協會及東元集團黃茂雄會長討論在菲律賓蘇比克灣建設冷鏈物流園區事宜並進行未來合作規劃之交流，期創造臺灣冷鏈整體解決方案的輸出機會，減少農產品、食品之耗費並提升當地冷鏈服務能力。</a:t>
            </a:r>
            <a:endParaRPr lang="en-US" altLang="zh-TW" dirty="0">
              <a:latin typeface="+mj-ea"/>
              <a:ea typeface="+mj-ea"/>
              <a:cs typeface="微軟正黑體" panose="020B0604030504040204" pitchFamily="34" charset="-120"/>
            </a:endParaRPr>
          </a:p>
          <a:p>
            <a:pPr marL="342900" lvl="0" indent="-342900" algn="just">
              <a:lnSpc>
                <a:spcPct val="115000"/>
              </a:lnSpc>
              <a:spcAft>
                <a:spcPts val="0"/>
              </a:spcAft>
              <a:buFont typeface="Arial" panose="020B0604020202020204" pitchFamily="34" charset="0"/>
              <a:buChar char="●"/>
            </a:pPr>
            <a:r>
              <a:rPr lang="en-US" altLang="zh-TW" dirty="0">
                <a:latin typeface="+mj-ea"/>
                <a:ea typeface="+mj-ea"/>
                <a:cs typeface="微軟正黑體" panose="020B0604030504040204" pitchFamily="34" charset="-120"/>
              </a:rPr>
              <a:t>11/23</a:t>
            </a:r>
            <a:r>
              <a:rPr lang="zh-TW" altLang="en-US" dirty="0">
                <a:latin typeface="+mj-ea"/>
                <a:ea typeface="+mj-ea"/>
                <a:cs typeface="微軟正黑體" panose="020B0604030504040204" pitchFamily="34" charset="-120"/>
              </a:rPr>
              <a:t>台菲部長會議</a:t>
            </a:r>
            <a:r>
              <a:rPr lang="en-US" altLang="zh-TW" dirty="0">
                <a:latin typeface="+mj-ea"/>
                <a:ea typeface="+mj-ea"/>
                <a:cs typeface="微軟正黑體" panose="020B0604030504040204" pitchFamily="34" charset="-120"/>
              </a:rPr>
              <a:t>(</a:t>
            </a:r>
            <a:r>
              <a:rPr lang="zh-TW" altLang="en-US" dirty="0">
                <a:latin typeface="+mj-ea"/>
                <a:ea typeface="+mj-ea"/>
                <a:cs typeface="微軟正黑體" panose="020B0604030504040204" pitchFamily="34" charset="-120"/>
              </a:rPr>
              <a:t>馬尼拉</a:t>
            </a:r>
            <a:r>
              <a:rPr lang="en-US" altLang="zh-TW" dirty="0">
                <a:latin typeface="+mj-ea"/>
                <a:ea typeface="+mj-ea"/>
                <a:cs typeface="微軟正黑體" panose="020B0604030504040204" pitchFamily="34" charset="-120"/>
              </a:rPr>
              <a:t>)</a:t>
            </a:r>
            <a:r>
              <a:rPr lang="zh-TW" altLang="en-US" dirty="0">
                <a:latin typeface="+mj-ea"/>
                <a:ea typeface="+mj-ea"/>
                <a:cs typeface="微軟正黑體" panose="020B0604030504040204" pitchFamily="34" charset="-120"/>
              </a:rPr>
              <a:t>，促進兩方冷鏈協會簽署 </a:t>
            </a:r>
            <a:r>
              <a:rPr lang="en-US" altLang="zh-TW" dirty="0">
                <a:latin typeface="+mj-ea"/>
                <a:ea typeface="+mj-ea"/>
                <a:cs typeface="微軟正黑體" panose="020B0604030504040204" pitchFamily="34" charset="-120"/>
              </a:rPr>
              <a:t>MOU</a:t>
            </a:r>
          </a:p>
          <a:p>
            <a:pPr marL="342900" lvl="0" indent="-342900" algn="just">
              <a:lnSpc>
                <a:spcPct val="115000"/>
              </a:lnSpc>
              <a:spcAft>
                <a:spcPts val="0"/>
              </a:spcAft>
              <a:buFont typeface="Arial" panose="020B0604020202020204" pitchFamily="34" charset="0"/>
              <a:buChar char="●"/>
            </a:pPr>
            <a:endParaRPr lang="en-US" altLang="zh-TW" dirty="0">
              <a:latin typeface="+mj-ea"/>
              <a:ea typeface="+mj-ea"/>
              <a:cs typeface="微軟正黑體" panose="020B0604030504040204" pitchFamily="34" charset="-120"/>
            </a:endParaRPr>
          </a:p>
          <a:p>
            <a:pPr marL="342900" indent="-342900" algn="just">
              <a:lnSpc>
                <a:spcPct val="115000"/>
              </a:lnSpc>
              <a:spcAft>
                <a:spcPts val="0"/>
              </a:spcAft>
              <a:buFont typeface="Arial" panose="020B0604020202020204" pitchFamily="34" charset="0"/>
              <a:buChar char="●"/>
            </a:pPr>
            <a:r>
              <a:rPr lang="zh-TW" altLang="zh-TW" dirty="0">
                <a:latin typeface="+mj-ea"/>
                <a:ea typeface="+mj-ea"/>
              </a:rPr>
              <a:t>越南工商部亞非司蘇玉山副司長率越南廠商代表們於10/1來臺參加「第4屆臺越署長級經貿對話會議」，進行物流合作交流；服科中心並安排越方一行人參訪物流領導業者，如: 新竹物流、統昶行銷全日物流、等物流業者，透過雙方交流瞭解臺灣物流產業運作經驗，未來雙方將針對冷鏈物流進一步深入合作探討。</a:t>
            </a:r>
          </a:p>
          <a:p>
            <a:pPr marL="342900" lvl="0" indent="-342900" algn="just">
              <a:lnSpc>
                <a:spcPct val="115000"/>
              </a:lnSpc>
              <a:spcAft>
                <a:spcPts val="0"/>
              </a:spcAft>
              <a:buFont typeface="Arial" panose="020B0604020202020204" pitchFamily="34" charset="0"/>
              <a:buChar char="●"/>
            </a:pPr>
            <a:endParaRPr lang="zh-TW" altLang="zh-TW" dirty="0"/>
          </a:p>
        </p:txBody>
      </p:sp>
    </p:spTree>
    <p:extLst>
      <p:ext uri="{BB962C8B-B14F-4D97-AF65-F5344CB8AC3E}">
        <p14:creationId xmlns:p14="http://schemas.microsoft.com/office/powerpoint/2010/main" val="3974100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標題 3"/>
          <p:cNvSpPr>
            <a:spLocks noGrp="1"/>
          </p:cNvSpPr>
          <p:nvPr>
            <p:ph type="title"/>
          </p:nvPr>
        </p:nvSpPr>
        <p:spPr>
          <a:xfrm>
            <a:off x="1739978" y="500950"/>
            <a:ext cx="8229600" cy="864096"/>
          </a:xfrm>
        </p:spPr>
        <p:txBody>
          <a:bodyPr/>
          <a:lstStyle/>
          <a:p>
            <a:pPr eaLnBrk="1" hangingPunct="1"/>
            <a:r>
              <a:rPr lang="zh-TW" altLang="en-US" sz="4000" b="1" kern="1200" dirty="0">
                <a:solidFill>
                  <a:srgbClr val="000099"/>
                </a:solidFill>
                <a:effectLst>
                  <a:outerShdw blurRad="38100" dist="38100" dir="2700000" algn="tl">
                    <a:srgbClr val="C0C0C0"/>
                  </a:outerShdw>
                </a:effectLst>
                <a:latin typeface="微軟正黑體" panose="020B0604030504040204" pitchFamily="34" charset="-120"/>
                <a:ea typeface="微軟正黑體" panose="020B0604030504040204" pitchFamily="34" charset="-120"/>
              </a:rPr>
              <a:t>綱   要</a:t>
            </a:r>
          </a:p>
        </p:txBody>
      </p:sp>
      <p:sp>
        <p:nvSpPr>
          <p:cNvPr id="116739" name="內容版面配置區 4"/>
          <p:cNvSpPr>
            <a:spLocks noGrp="1"/>
          </p:cNvSpPr>
          <p:nvPr>
            <p:ph idx="1"/>
          </p:nvPr>
        </p:nvSpPr>
        <p:spPr>
          <a:xfrm>
            <a:off x="2731303" y="2435372"/>
            <a:ext cx="7400023" cy="2088232"/>
          </a:xfrm>
        </p:spPr>
        <p:txBody>
          <a:bodyPr/>
          <a:lstStyle/>
          <a:p>
            <a:pPr algn="l" eaLnBrk="1" hangingPunct="1">
              <a:lnSpc>
                <a:spcPct val="120000"/>
              </a:lnSpc>
              <a:buFont typeface="Wingdings" panose="05000000000000000000" pitchFamily="2" charset="2"/>
              <a:buChar char="Ø"/>
              <a:defRPr/>
            </a:pPr>
            <a:r>
              <a:rPr lang="zh-TW" altLang="en-US" b="1" dirty="0">
                <a:solidFill>
                  <a:srgbClr val="0000FF"/>
                </a:solidFill>
                <a:latin typeface="微軟正黑體" panose="020B0604030504040204" pitchFamily="34" charset="-120"/>
                <a:ea typeface="微軟正黑體" panose="020B0604030504040204" pitchFamily="34" charset="-120"/>
              </a:rPr>
              <a:t>組業務能見度</a:t>
            </a:r>
            <a:endParaRPr lang="en-US" altLang="zh-TW" b="1" dirty="0">
              <a:solidFill>
                <a:srgbClr val="0000FF"/>
              </a:solidFill>
              <a:latin typeface="微軟正黑體" panose="020B0604030504040204" pitchFamily="34" charset="-120"/>
              <a:ea typeface="微軟正黑體" panose="020B0604030504040204" pitchFamily="34" charset="-120"/>
            </a:endParaRPr>
          </a:p>
          <a:p>
            <a:pPr algn="l" eaLnBrk="1" hangingPunct="1">
              <a:lnSpc>
                <a:spcPct val="120000"/>
              </a:lnSpc>
              <a:buFont typeface="Wingdings" panose="05000000000000000000" pitchFamily="2" charset="2"/>
              <a:buChar char="Ø"/>
              <a:defRPr/>
            </a:pPr>
            <a:r>
              <a:rPr lang="zh-TW" altLang="en-US" b="1" dirty="0">
                <a:solidFill>
                  <a:srgbClr val="87CEFA"/>
                </a:solidFill>
                <a:latin typeface="微軟正黑體" panose="020B0604030504040204" pitchFamily="34" charset="-120"/>
                <a:ea typeface="微軟正黑體" panose="020B0604030504040204" pitchFamily="34" charset="-120"/>
              </a:rPr>
              <a:t>重大效益推動進度</a:t>
            </a:r>
            <a:r>
              <a:rPr lang="en-US" altLang="zh-TW" b="1" dirty="0">
                <a:solidFill>
                  <a:srgbClr val="87CEFA"/>
                </a:solidFill>
                <a:latin typeface="微軟正黑體" panose="020B0604030504040204" pitchFamily="34" charset="-120"/>
                <a:ea typeface="微軟正黑體" panose="020B0604030504040204" pitchFamily="34" charset="-120"/>
              </a:rPr>
              <a:t>(</a:t>
            </a:r>
            <a:r>
              <a:rPr lang="zh-TW" altLang="en-US" b="1" dirty="0">
                <a:solidFill>
                  <a:srgbClr val="87CEFA"/>
                </a:solidFill>
                <a:latin typeface="微軟正黑體" panose="020B0604030504040204" pitchFamily="34" charset="-120"/>
                <a:ea typeface="微軟正黑體" panose="020B0604030504040204" pitchFamily="34" charset="-120"/>
              </a:rPr>
              <a:t>中心重大效益績效指標提報案例</a:t>
            </a:r>
            <a:r>
              <a:rPr lang="en-US" altLang="zh-TW" b="1" dirty="0">
                <a:solidFill>
                  <a:srgbClr val="87CEFA"/>
                </a:solidFill>
                <a:latin typeface="微軟正黑體" panose="020B0604030504040204" pitchFamily="34" charset="-120"/>
                <a:ea typeface="微軟正黑體" panose="020B0604030504040204" pitchFamily="34" charset="-120"/>
              </a:rPr>
              <a:t>)</a:t>
            </a:r>
            <a:endParaRPr lang="en-US" altLang="zh-TW" b="1" dirty="0">
              <a:solidFill>
                <a:srgbClr val="0000FF"/>
              </a:solidFill>
              <a:latin typeface="微軟正黑體" panose="020B0604030504040204" pitchFamily="34" charset="-120"/>
              <a:ea typeface="微軟正黑體" panose="020B0604030504040204" pitchFamily="34" charset="-120"/>
              <a:cs typeface="Times New Roman" pitchFamily="18" charset="0"/>
            </a:endParaRPr>
          </a:p>
          <a:p>
            <a:pPr algn="l" eaLnBrk="1" hangingPunct="1">
              <a:lnSpc>
                <a:spcPct val="120000"/>
              </a:lnSpc>
              <a:buFont typeface="Arial" panose="020B0604020202020204" pitchFamily="34" charset="0"/>
              <a:buChar char="•"/>
              <a:defRPr/>
            </a:pPr>
            <a:endParaRPr lang="en-US" altLang="zh-TW" b="1" dirty="0">
              <a:solidFill>
                <a:srgbClr val="0000FF"/>
              </a:solidFill>
              <a:latin typeface="微軟正黑體" panose="020B0604030504040204" pitchFamily="34" charset="-120"/>
              <a:ea typeface="微軟正黑體" panose="020B0604030504040204" pitchFamily="34" charset="-120"/>
              <a:cs typeface="Times New Roman" pitchFamily="18" charset="0"/>
            </a:endParaRPr>
          </a:p>
          <a:p>
            <a:pPr algn="l" eaLnBrk="1" hangingPunct="1">
              <a:lnSpc>
                <a:spcPct val="120000"/>
              </a:lnSpc>
              <a:buFont typeface="Arial" panose="020B0604020202020204" pitchFamily="34" charset="0"/>
              <a:buChar char="•"/>
              <a:defRPr/>
            </a:pPr>
            <a:endParaRPr kumimoji="0" lang="en-US" altLang="zh-TW" b="1" dirty="0">
              <a:solidFill>
                <a:srgbClr val="0000FF"/>
              </a:solidFill>
              <a:latin typeface="微軟正黑體" panose="020B0604030504040204" pitchFamily="34" charset="-120"/>
              <a:ea typeface="微軟正黑體" panose="020B0604030504040204" pitchFamily="34" charset="-120"/>
            </a:endParaRPr>
          </a:p>
          <a:p>
            <a:pPr algn="l" eaLnBrk="1" hangingPunct="1">
              <a:lnSpc>
                <a:spcPct val="120000"/>
              </a:lnSpc>
              <a:buFont typeface="Arial" panose="020B0604020202020204" pitchFamily="34" charset="0"/>
              <a:buChar char="•"/>
              <a:defRPr/>
            </a:pPr>
            <a:endParaRPr lang="en-US" altLang="zh-TW" b="1" dirty="0">
              <a:solidFill>
                <a:srgbClr val="0000FF"/>
              </a:solidFill>
              <a:latin typeface="微軟正黑體" panose="020B0604030504040204" pitchFamily="34" charset="-120"/>
              <a:ea typeface="微軟正黑體" panose="020B0604030504040204" pitchFamily="34" charset="-120"/>
              <a:cs typeface="Times New Roman" pitchFamily="18" charset="0"/>
            </a:endParaRPr>
          </a:p>
          <a:p>
            <a:pPr algn="l" eaLnBrk="1" hangingPunct="1">
              <a:lnSpc>
                <a:spcPct val="120000"/>
              </a:lnSpc>
              <a:buFont typeface="Arial" panose="020B0604020202020204" pitchFamily="34" charset="0"/>
              <a:buChar char="•"/>
              <a:defRPr/>
            </a:pPr>
            <a:endParaRPr lang="en-US" altLang="zh-TW" b="1" dirty="0">
              <a:solidFill>
                <a:srgbClr val="0000FF"/>
              </a:solidFill>
              <a:latin typeface="微軟正黑體" panose="020B0604030504040204" pitchFamily="34" charset="-120"/>
              <a:ea typeface="微軟正黑體" panose="020B0604030504040204" pitchFamily="34" charset="-120"/>
              <a:cs typeface="Times New Roman" pitchFamily="18" charset="0"/>
            </a:endParaRPr>
          </a:p>
          <a:p>
            <a:pPr algn="l" eaLnBrk="1" hangingPunct="1">
              <a:lnSpc>
                <a:spcPct val="120000"/>
              </a:lnSpc>
              <a:defRPr/>
            </a:pPr>
            <a:endParaRPr lang="en-US" altLang="zh-TW" b="1" dirty="0">
              <a:solidFill>
                <a:srgbClr val="0000FF"/>
              </a:solidFill>
              <a:latin typeface="微軟正黑體" panose="020B0604030504040204" pitchFamily="34" charset="-120"/>
              <a:ea typeface="微軟正黑體" panose="020B0604030504040204" pitchFamily="34" charset="-120"/>
            </a:endParaRPr>
          </a:p>
          <a:p>
            <a:pPr lvl="1" algn="l" eaLnBrk="1" hangingPunct="1">
              <a:lnSpc>
                <a:spcPct val="120000"/>
              </a:lnSpc>
              <a:buFont typeface="Arial" panose="020B0604020202020204" pitchFamily="34" charset="0"/>
              <a:buChar char="•"/>
              <a:defRPr/>
            </a:pPr>
            <a:endParaRPr lang="en-US" altLang="zh-TW" sz="3200" b="1" dirty="0">
              <a:solidFill>
                <a:srgbClr val="0000FF"/>
              </a:solidFill>
              <a:latin typeface="微軟正黑體" panose="020B0604030504040204" pitchFamily="34" charset="-120"/>
              <a:ea typeface="微軟正黑體" panose="020B0604030504040204" pitchFamily="34" charset="-120"/>
            </a:endParaRPr>
          </a:p>
          <a:p>
            <a:pPr marL="422041" lvl="1" algn="l" eaLnBrk="1" hangingPunct="1">
              <a:lnSpc>
                <a:spcPct val="120000"/>
              </a:lnSpc>
              <a:defRPr/>
            </a:pPr>
            <a:endParaRPr lang="en-US" altLang="zh-TW" sz="3200" b="1" dirty="0">
              <a:solidFill>
                <a:srgbClr val="0033CC"/>
              </a:solidFill>
              <a:latin typeface="微軟正黑體" panose="020B0604030504040204" pitchFamily="34" charset="-120"/>
              <a:ea typeface="微軟正黑體" panose="020B0604030504040204" pitchFamily="34" charset="-120"/>
            </a:endParaRPr>
          </a:p>
          <a:p>
            <a:pPr algn="l" eaLnBrk="1" hangingPunct="1">
              <a:lnSpc>
                <a:spcPct val="120000"/>
              </a:lnSpc>
              <a:buFont typeface="Wingdings" panose="05000000000000000000" pitchFamily="2" charset="2"/>
              <a:buChar char="Ø"/>
            </a:pPr>
            <a:endParaRPr lang="zh-TW" altLang="en-US" b="1" dirty="0">
              <a:solidFill>
                <a:srgbClr val="0033CC"/>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64111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3"/>
          <p:cNvSpPr txBox="1">
            <a:spLocks/>
          </p:cNvSpPr>
          <p:nvPr/>
        </p:nvSpPr>
        <p:spPr>
          <a:xfrm>
            <a:off x="2469481" y="37174"/>
            <a:ext cx="7154911" cy="8088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a:lnSpc>
                <a:spcPct val="150000"/>
              </a:lnSpc>
              <a:defRPr sz="3600">
                <a:solidFill>
                  <a:srgbClr val="000099"/>
                </a:solidFill>
                <a:effectLst>
                  <a:outerShdw blurRad="38100" dist="38100" dir="2700000" algn="tl">
                    <a:srgbClr val="C0C0C0"/>
                  </a:outerShdw>
                </a:effectLst>
                <a:latin typeface="微軟正黑體" panose="020B0604030504040204" pitchFamily="34" charset="-120"/>
                <a:ea typeface="微軟正黑體" panose="020B0604030504040204" pitchFamily="34" charset="-120"/>
                <a:cs typeface="標楷體" charset="0"/>
              </a:defRPr>
            </a:lvl1pPr>
            <a:lvl2pPr algn="ctr">
              <a:defRPr sz="3600">
                <a:solidFill>
                  <a:srgbClr val="0000CC"/>
                </a:solidFill>
                <a:effectLst>
                  <a:outerShdw blurRad="38100" dist="38100" dir="2700000" algn="tl">
                    <a:srgbClr val="C0C0C0"/>
                  </a:outerShdw>
                </a:effectLst>
                <a:latin typeface="Arial" charset="0"/>
                <a:ea typeface="標楷體" pitchFamily="65" charset="-120"/>
                <a:cs typeface="標楷體" charset="0"/>
              </a:defRPr>
            </a:lvl2pPr>
            <a:lvl3pPr algn="ctr">
              <a:defRPr sz="3600">
                <a:solidFill>
                  <a:srgbClr val="0000CC"/>
                </a:solidFill>
                <a:effectLst>
                  <a:outerShdw blurRad="38100" dist="38100" dir="2700000" algn="tl">
                    <a:srgbClr val="C0C0C0"/>
                  </a:outerShdw>
                </a:effectLst>
                <a:latin typeface="Arial" charset="0"/>
                <a:ea typeface="標楷體" pitchFamily="65" charset="-120"/>
                <a:cs typeface="標楷體" charset="0"/>
              </a:defRPr>
            </a:lvl3pPr>
            <a:lvl4pPr algn="ctr">
              <a:defRPr sz="3600">
                <a:solidFill>
                  <a:srgbClr val="0000CC"/>
                </a:solidFill>
                <a:effectLst>
                  <a:outerShdw blurRad="38100" dist="38100" dir="2700000" algn="tl">
                    <a:srgbClr val="C0C0C0"/>
                  </a:outerShdw>
                </a:effectLst>
                <a:latin typeface="Arial" charset="0"/>
                <a:ea typeface="標楷體" pitchFamily="65" charset="-120"/>
                <a:cs typeface="標楷體" charset="0"/>
              </a:defRPr>
            </a:lvl4pPr>
            <a:lvl5pPr algn="ctr">
              <a:defRPr sz="3600">
                <a:solidFill>
                  <a:srgbClr val="0000CC"/>
                </a:solidFill>
                <a:effectLst>
                  <a:outerShdw blurRad="38100" dist="38100" dir="2700000" algn="tl">
                    <a:srgbClr val="C0C0C0"/>
                  </a:outerShdw>
                </a:effectLst>
                <a:latin typeface="Arial" charset="0"/>
                <a:ea typeface="標楷體" pitchFamily="65" charset="-120"/>
                <a:cs typeface="標楷體" charset="0"/>
              </a:defRPr>
            </a:lvl5pPr>
            <a:lvl6pPr marL="457200" algn="ctr" fontAlgn="base">
              <a:spcBef>
                <a:spcPct val="0"/>
              </a:spcBef>
              <a:spcAft>
                <a:spcPct val="0"/>
              </a:spcAft>
              <a:defRPr sz="4000">
                <a:solidFill>
                  <a:srgbClr val="FF6600"/>
                </a:solidFill>
                <a:effectLst>
                  <a:outerShdw blurRad="38100" dist="38100" dir="2700000" algn="tl">
                    <a:srgbClr val="C0C0C0"/>
                  </a:outerShdw>
                </a:effectLst>
                <a:latin typeface="Bookman Old Style" pitchFamily="18" charset="0"/>
                <a:ea typeface="標楷體" pitchFamily="65" charset="-120"/>
              </a:defRPr>
            </a:lvl6pPr>
            <a:lvl7pPr marL="914400" algn="ctr" fontAlgn="base">
              <a:spcBef>
                <a:spcPct val="0"/>
              </a:spcBef>
              <a:spcAft>
                <a:spcPct val="0"/>
              </a:spcAft>
              <a:defRPr sz="4000">
                <a:solidFill>
                  <a:srgbClr val="FF6600"/>
                </a:solidFill>
                <a:effectLst>
                  <a:outerShdw blurRad="38100" dist="38100" dir="2700000" algn="tl">
                    <a:srgbClr val="C0C0C0"/>
                  </a:outerShdw>
                </a:effectLst>
                <a:latin typeface="Bookman Old Style" pitchFamily="18" charset="0"/>
                <a:ea typeface="標楷體" pitchFamily="65" charset="-120"/>
              </a:defRPr>
            </a:lvl7pPr>
            <a:lvl8pPr marL="1371600" algn="ctr" fontAlgn="base">
              <a:spcBef>
                <a:spcPct val="0"/>
              </a:spcBef>
              <a:spcAft>
                <a:spcPct val="0"/>
              </a:spcAft>
              <a:defRPr sz="4000">
                <a:solidFill>
                  <a:srgbClr val="FF6600"/>
                </a:solidFill>
                <a:effectLst>
                  <a:outerShdw blurRad="38100" dist="38100" dir="2700000" algn="tl">
                    <a:srgbClr val="C0C0C0"/>
                  </a:outerShdw>
                </a:effectLst>
                <a:latin typeface="Bookman Old Style" pitchFamily="18" charset="0"/>
                <a:ea typeface="標楷體" pitchFamily="65" charset="-120"/>
              </a:defRPr>
            </a:lvl8pPr>
            <a:lvl9pPr marL="1828800" algn="ctr" fontAlgn="base">
              <a:spcBef>
                <a:spcPct val="0"/>
              </a:spcBef>
              <a:spcAft>
                <a:spcPct val="0"/>
              </a:spcAft>
              <a:defRPr sz="4000">
                <a:solidFill>
                  <a:srgbClr val="FF6600"/>
                </a:solidFill>
                <a:effectLst>
                  <a:outerShdw blurRad="38100" dist="38100" dir="2700000" algn="tl">
                    <a:srgbClr val="C0C0C0"/>
                  </a:outerShdw>
                </a:effectLst>
                <a:latin typeface="Bookman Old Style" pitchFamily="18" charset="0"/>
                <a:ea typeface="標楷體" pitchFamily="65" charset="-120"/>
              </a:defRPr>
            </a:lvl9pPr>
          </a:lstStyle>
          <a:p>
            <a:pPr>
              <a:defRPr/>
            </a:pPr>
            <a:r>
              <a:rPr lang="en-US" altLang="zh-TW" b="1" u="sng" dirty="0"/>
              <a:t>U</a:t>
            </a:r>
            <a:r>
              <a:rPr lang="zh-TW" altLang="en-US" b="1" dirty="0"/>
              <a:t>組核心業務營收目標</a:t>
            </a:r>
            <a:r>
              <a:rPr lang="en-US" altLang="zh-TW" b="1" dirty="0"/>
              <a:t>/</a:t>
            </a:r>
            <a:r>
              <a:rPr lang="zh-TW" altLang="en-US" b="1" dirty="0"/>
              <a:t>餘絀達成</a:t>
            </a:r>
          </a:p>
        </p:txBody>
      </p:sp>
      <p:sp>
        <p:nvSpPr>
          <p:cNvPr id="8" name="矩形 7"/>
          <p:cNvSpPr/>
          <p:nvPr/>
        </p:nvSpPr>
        <p:spPr>
          <a:xfrm>
            <a:off x="9949763" y="1002062"/>
            <a:ext cx="1082348" cy="307777"/>
          </a:xfrm>
          <a:prstGeom prst="rect">
            <a:avLst/>
          </a:prstGeom>
        </p:spPr>
        <p:txBody>
          <a:bodyPr wrap="none">
            <a:spAutoFit/>
          </a:bodyPr>
          <a:lstStyle/>
          <a:p>
            <a:pPr>
              <a:defRPr/>
            </a:pPr>
            <a:r>
              <a:rPr lang="zh-TW" altLang="en-US" sz="1400" b="1" dirty="0">
                <a:solidFill>
                  <a:prstClr val="black"/>
                </a:solidFill>
                <a:latin typeface="微軟正黑體" panose="020B0604030504040204" pitchFamily="34" charset="-120"/>
                <a:ea typeface="微軟正黑體" panose="020B0604030504040204" pitchFamily="34" charset="-120"/>
              </a:rPr>
              <a:t>單位：仟元</a:t>
            </a:r>
          </a:p>
        </p:txBody>
      </p:sp>
      <p:pic>
        <p:nvPicPr>
          <p:cNvPr id="3" name="圖片 2"/>
          <p:cNvPicPr>
            <a:picLocks noChangeAspect="1"/>
          </p:cNvPicPr>
          <p:nvPr/>
        </p:nvPicPr>
        <p:blipFill>
          <a:blip r:embed="rId3"/>
          <a:stretch>
            <a:fillRect/>
          </a:stretch>
        </p:blipFill>
        <p:spPr>
          <a:xfrm>
            <a:off x="1043426" y="1340767"/>
            <a:ext cx="10019131" cy="4796371"/>
          </a:xfrm>
          <a:prstGeom prst="rect">
            <a:avLst/>
          </a:prstGeom>
          <a:ln w="19050">
            <a:solidFill>
              <a:schemeClr val="tx1"/>
            </a:solidFill>
          </a:ln>
        </p:spPr>
      </p:pic>
    </p:spTree>
    <p:extLst>
      <p:ext uri="{BB962C8B-B14F-4D97-AF65-F5344CB8AC3E}">
        <p14:creationId xmlns:p14="http://schemas.microsoft.com/office/powerpoint/2010/main" val="3871614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1"/>
          <p:cNvSpPr txBox="1">
            <a:spLocks/>
          </p:cNvSpPr>
          <p:nvPr/>
        </p:nvSpPr>
        <p:spPr>
          <a:xfrm>
            <a:off x="2124674" y="44624"/>
            <a:ext cx="8229600" cy="551634"/>
          </a:xfrm>
          <a:prstGeom prst="rect">
            <a:avLst/>
          </a:prstGeom>
        </p:spPr>
        <p:txBody>
          <a:bodyPr/>
          <a:lstStyle>
            <a:lvl1pPr algn="ctr" rtl="0" eaLnBrk="0" fontAlgn="base" hangingPunct="0">
              <a:spcBef>
                <a:spcPct val="0"/>
              </a:spcBef>
              <a:spcAft>
                <a:spcPct val="0"/>
              </a:spcAft>
              <a:defRPr kumimoji="1" sz="3323">
                <a:solidFill>
                  <a:srgbClr val="3366FF"/>
                </a:solidFill>
                <a:latin typeface="BiauKai"/>
                <a:ea typeface="BiauKai"/>
                <a:cs typeface="BiauKai"/>
              </a:defRPr>
            </a:lvl1pPr>
            <a:lvl2pPr algn="ctr" rtl="0" eaLnBrk="0" fontAlgn="base" hangingPunct="0">
              <a:spcBef>
                <a:spcPct val="0"/>
              </a:spcBef>
              <a:spcAft>
                <a:spcPct val="0"/>
              </a:spcAft>
              <a:defRPr kumimoji="1" sz="2769">
                <a:solidFill>
                  <a:srgbClr val="3366FF"/>
                </a:solidFill>
                <a:latin typeface="BiauKai" charset="-120"/>
                <a:ea typeface="BiauKai" charset="-120"/>
                <a:cs typeface="BiauKai"/>
              </a:defRPr>
            </a:lvl2pPr>
            <a:lvl3pPr algn="ctr" rtl="0" eaLnBrk="0" fontAlgn="base" hangingPunct="0">
              <a:spcBef>
                <a:spcPct val="0"/>
              </a:spcBef>
              <a:spcAft>
                <a:spcPct val="0"/>
              </a:spcAft>
              <a:defRPr kumimoji="1" sz="2769">
                <a:solidFill>
                  <a:srgbClr val="3366FF"/>
                </a:solidFill>
                <a:latin typeface="BiauKai" charset="-120"/>
                <a:ea typeface="BiauKai" charset="-120"/>
                <a:cs typeface="BiauKai"/>
              </a:defRPr>
            </a:lvl3pPr>
            <a:lvl4pPr algn="ctr" rtl="0" eaLnBrk="0" fontAlgn="base" hangingPunct="0">
              <a:spcBef>
                <a:spcPct val="0"/>
              </a:spcBef>
              <a:spcAft>
                <a:spcPct val="0"/>
              </a:spcAft>
              <a:defRPr kumimoji="1" sz="2769">
                <a:solidFill>
                  <a:srgbClr val="3366FF"/>
                </a:solidFill>
                <a:latin typeface="BiauKai" charset="-120"/>
                <a:ea typeface="BiauKai" charset="-120"/>
                <a:cs typeface="BiauKai"/>
              </a:defRPr>
            </a:lvl4pPr>
            <a:lvl5pPr algn="ctr" rtl="0" eaLnBrk="0" fontAlgn="base" hangingPunct="0">
              <a:spcBef>
                <a:spcPct val="0"/>
              </a:spcBef>
              <a:spcAft>
                <a:spcPct val="0"/>
              </a:spcAft>
              <a:defRPr kumimoji="1" sz="2769">
                <a:solidFill>
                  <a:srgbClr val="3366FF"/>
                </a:solidFill>
                <a:latin typeface="BiauKai" charset="-120"/>
                <a:ea typeface="BiauKai" charset="-120"/>
                <a:cs typeface="BiauKai"/>
              </a:defRPr>
            </a:lvl5pPr>
            <a:lvl6pPr marL="316531" algn="l" rtl="0" eaLnBrk="1" fontAlgn="base" hangingPunct="1">
              <a:spcBef>
                <a:spcPct val="0"/>
              </a:spcBef>
              <a:spcAft>
                <a:spcPct val="0"/>
              </a:spcAft>
              <a:defRPr kumimoji="1" sz="3231">
                <a:solidFill>
                  <a:schemeClr val="tx2"/>
                </a:solidFill>
                <a:latin typeface="Arial" charset="0"/>
                <a:ea typeface="微軟正黑體" pitchFamily="34" charset="-120"/>
              </a:defRPr>
            </a:lvl6pPr>
            <a:lvl7pPr marL="633062" algn="l" rtl="0" eaLnBrk="1" fontAlgn="base" hangingPunct="1">
              <a:spcBef>
                <a:spcPct val="0"/>
              </a:spcBef>
              <a:spcAft>
                <a:spcPct val="0"/>
              </a:spcAft>
              <a:defRPr kumimoji="1" sz="3231">
                <a:solidFill>
                  <a:schemeClr val="tx2"/>
                </a:solidFill>
                <a:latin typeface="Arial" charset="0"/>
                <a:ea typeface="微軟正黑體" pitchFamily="34" charset="-120"/>
              </a:defRPr>
            </a:lvl7pPr>
            <a:lvl8pPr marL="949593" algn="l" rtl="0" eaLnBrk="1" fontAlgn="base" hangingPunct="1">
              <a:spcBef>
                <a:spcPct val="0"/>
              </a:spcBef>
              <a:spcAft>
                <a:spcPct val="0"/>
              </a:spcAft>
              <a:defRPr kumimoji="1" sz="3231">
                <a:solidFill>
                  <a:schemeClr val="tx2"/>
                </a:solidFill>
                <a:latin typeface="Arial" charset="0"/>
                <a:ea typeface="微軟正黑體" pitchFamily="34" charset="-120"/>
              </a:defRPr>
            </a:lvl8pPr>
            <a:lvl9pPr marL="1266124" algn="l" rtl="0" eaLnBrk="1" fontAlgn="base" hangingPunct="1">
              <a:spcBef>
                <a:spcPct val="0"/>
              </a:spcBef>
              <a:spcAft>
                <a:spcPct val="0"/>
              </a:spcAft>
              <a:defRPr kumimoji="1" sz="3231">
                <a:solidFill>
                  <a:schemeClr val="tx2"/>
                </a:solidFill>
                <a:latin typeface="Arial" charset="0"/>
                <a:ea typeface="微軟正黑體" pitchFamily="34" charset="-120"/>
              </a:defRPr>
            </a:lvl9pPr>
          </a:lstStyle>
          <a:p>
            <a:pPr>
              <a:defRPr/>
            </a:pPr>
            <a:r>
              <a:rPr lang="en-US" altLang="zh-TW" sz="3600" b="1" kern="0" dirty="0">
                <a:solidFill>
                  <a:srgbClr val="000099"/>
                </a:solidFill>
                <a:effectLst>
                  <a:outerShdw blurRad="38100" dist="38100" dir="2700000" algn="tl">
                    <a:srgbClr val="C0C0C0"/>
                  </a:outerShdw>
                </a:effectLst>
                <a:latin typeface="微軟正黑體" panose="020B0604030504040204" pitchFamily="34" charset="-120"/>
                <a:ea typeface="微軟正黑體" panose="020B0604030504040204" pitchFamily="34" charset="-120"/>
              </a:rPr>
              <a:t> U</a:t>
            </a:r>
            <a:r>
              <a:rPr lang="zh-TW" altLang="en-US" sz="3600" b="1" kern="0" dirty="0">
                <a:solidFill>
                  <a:srgbClr val="000099"/>
                </a:solidFill>
                <a:effectLst>
                  <a:outerShdw blurRad="38100" dist="38100" dir="2700000" algn="tl">
                    <a:srgbClr val="C0C0C0"/>
                  </a:outerShdw>
                </a:effectLst>
                <a:latin typeface="微軟正黑體" panose="020B0604030504040204" pitchFamily="34" charset="-120"/>
                <a:ea typeface="微軟正黑體" panose="020B0604030504040204" pitchFamily="34" charset="-120"/>
                <a:cs typeface="標楷體" charset="0"/>
              </a:rPr>
              <a:t>組業務能見度與缺口分析</a:t>
            </a:r>
            <a:endParaRPr lang="zh-TW" altLang="en-US" sz="2800" b="1" kern="0" dirty="0">
              <a:solidFill>
                <a:srgbClr val="000099"/>
              </a:solidFill>
              <a:effectLst>
                <a:outerShdw blurRad="38100" dist="38100" dir="2700000" algn="tl">
                  <a:srgbClr val="C0C0C0"/>
                </a:outerShdw>
              </a:effectLst>
              <a:latin typeface="微軟正黑體" panose="020B0604030504040204" pitchFamily="34" charset="-120"/>
              <a:ea typeface="微軟正黑體" panose="020B0604030504040204" pitchFamily="34" charset="-120"/>
              <a:cs typeface="標楷體" charset="0"/>
            </a:endParaRPr>
          </a:p>
        </p:txBody>
      </p:sp>
      <p:sp>
        <p:nvSpPr>
          <p:cNvPr id="7" name="矩形 6"/>
          <p:cNvSpPr/>
          <p:nvPr/>
        </p:nvSpPr>
        <p:spPr>
          <a:xfrm>
            <a:off x="4143416" y="596258"/>
            <a:ext cx="4330032" cy="461665"/>
          </a:xfrm>
          <a:prstGeom prst="rect">
            <a:avLst/>
          </a:prstGeom>
        </p:spPr>
        <p:txBody>
          <a:bodyPr wrap="none">
            <a:spAutoFit/>
          </a:bodyPr>
          <a:lstStyle/>
          <a:p>
            <a:pPr>
              <a:defRPr/>
            </a:pPr>
            <a:r>
              <a:rPr lang="zh-TW" altLang="en-US" sz="2400" b="1" dirty="0">
                <a:solidFill>
                  <a:srgbClr val="0000FF"/>
                </a:solidFill>
                <a:latin typeface="微軟正黑體" panose="020B0604030504040204" pitchFamily="34" charset="-120"/>
                <a:ea typeface="微軟正黑體" panose="020B0604030504040204" pitchFamily="34" charset="-120"/>
              </a:rPr>
              <a:t>企業收入業績目標：</a:t>
            </a:r>
            <a:r>
              <a:rPr lang="en-US" altLang="zh-TW" sz="2400" b="1" u="sng" dirty="0">
                <a:solidFill>
                  <a:srgbClr val="0000FF"/>
                </a:solidFill>
                <a:latin typeface="微軟正黑體" panose="020B0604030504040204" pitchFamily="34" charset="-120"/>
                <a:ea typeface="微軟正黑體" panose="020B0604030504040204" pitchFamily="34" charset="-120"/>
              </a:rPr>
              <a:t>112,500K</a:t>
            </a:r>
            <a:endParaRPr lang="zh-TW" altLang="en-US" sz="2400" b="1" u="sng" dirty="0">
              <a:solidFill>
                <a:srgbClr val="0000FF"/>
              </a:solidFill>
              <a:latin typeface="微軟正黑體" panose="020B0604030504040204" pitchFamily="34" charset="-120"/>
              <a:ea typeface="微軟正黑體" panose="020B0604030504040204" pitchFamily="34" charset="-120"/>
            </a:endParaRPr>
          </a:p>
        </p:txBody>
      </p:sp>
      <p:graphicFrame>
        <p:nvGraphicFramePr>
          <p:cNvPr id="9" name="表格 8">
            <a:extLst>
              <a:ext uri="{FF2B5EF4-FFF2-40B4-BE49-F238E27FC236}">
                <a16:creationId xmlns:a16="http://schemas.microsoft.com/office/drawing/2014/main" id="{4D560FC8-7989-46E2-890C-05D5B5240FF1}"/>
              </a:ext>
            </a:extLst>
          </p:cNvPr>
          <p:cNvGraphicFramePr>
            <a:graphicFrameLocks noGrp="1"/>
          </p:cNvGraphicFramePr>
          <p:nvPr>
            <p:extLst>
              <p:ext uri="{D42A27DB-BD31-4B8C-83A1-F6EECF244321}">
                <p14:modId xmlns:p14="http://schemas.microsoft.com/office/powerpoint/2010/main" val="3675238868"/>
              </p:ext>
            </p:extLst>
          </p:nvPr>
        </p:nvGraphicFramePr>
        <p:xfrm>
          <a:off x="1492176" y="1164933"/>
          <a:ext cx="9073011" cy="5475919"/>
        </p:xfrm>
        <a:graphic>
          <a:graphicData uri="http://schemas.openxmlformats.org/drawingml/2006/table">
            <a:tbl>
              <a:tblPr/>
              <a:tblGrid>
                <a:gridCol w="2045043">
                  <a:extLst>
                    <a:ext uri="{9D8B030D-6E8A-4147-A177-3AD203B41FA5}">
                      <a16:colId xmlns:a16="http://schemas.microsoft.com/office/drawing/2014/main" val="20000"/>
                    </a:ext>
                  </a:extLst>
                </a:gridCol>
                <a:gridCol w="1626080">
                  <a:extLst>
                    <a:ext uri="{9D8B030D-6E8A-4147-A177-3AD203B41FA5}">
                      <a16:colId xmlns:a16="http://schemas.microsoft.com/office/drawing/2014/main" val="20001"/>
                    </a:ext>
                  </a:extLst>
                </a:gridCol>
                <a:gridCol w="1801488">
                  <a:extLst>
                    <a:ext uri="{9D8B030D-6E8A-4147-A177-3AD203B41FA5}">
                      <a16:colId xmlns:a16="http://schemas.microsoft.com/office/drawing/2014/main" val="20002"/>
                    </a:ext>
                  </a:extLst>
                </a:gridCol>
                <a:gridCol w="1681390">
                  <a:extLst>
                    <a:ext uri="{9D8B030D-6E8A-4147-A177-3AD203B41FA5}">
                      <a16:colId xmlns:a16="http://schemas.microsoft.com/office/drawing/2014/main" val="20003"/>
                    </a:ext>
                  </a:extLst>
                </a:gridCol>
                <a:gridCol w="1919010">
                  <a:extLst>
                    <a:ext uri="{9D8B030D-6E8A-4147-A177-3AD203B41FA5}">
                      <a16:colId xmlns:a16="http://schemas.microsoft.com/office/drawing/2014/main" val="20004"/>
                    </a:ext>
                  </a:extLst>
                </a:gridCol>
              </a:tblGrid>
              <a:tr h="264238">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400" b="1" u="sng" dirty="0">
                          <a:solidFill>
                            <a:srgbClr val="0000FF"/>
                          </a:solidFill>
                          <a:effectLst/>
                          <a:latin typeface="微軟正黑體" panose="020B0604030504040204" pitchFamily="34" charset="-120"/>
                          <a:ea typeface="微軟正黑體" panose="020B0604030504040204" pitchFamily="34" charset="-120"/>
                        </a:rPr>
                        <a:t>簽約數合計</a:t>
                      </a:r>
                      <a:r>
                        <a:rPr lang="zh-TW" altLang="en-US" sz="1400" b="1" u="sng" dirty="0">
                          <a:effectLst/>
                          <a:latin typeface="微軟正黑體" panose="020B0604030504040204" pitchFamily="34" charset="-120"/>
                          <a:ea typeface="微軟正黑體" panose="020B0604030504040204" pitchFamily="34" charset="-120"/>
                        </a:rPr>
                        <a:t>：</a:t>
                      </a:r>
                      <a:r>
                        <a:rPr lang="en-US" altLang="zh-TW" sz="1400" b="1" u="sng" dirty="0">
                          <a:effectLst/>
                          <a:latin typeface="微軟正黑體" panose="020B0604030504040204" pitchFamily="34" charset="-120"/>
                          <a:ea typeface="微軟正黑體" panose="020B0604030504040204" pitchFamily="34" charset="-120"/>
                        </a:rPr>
                        <a:t>134,858</a:t>
                      </a:r>
                      <a:r>
                        <a:rPr lang="en-US" sz="1400" b="1" u="sng" dirty="0">
                          <a:effectLst/>
                          <a:latin typeface="微軟正黑體" panose="020B0604030504040204" pitchFamily="34" charset="-120"/>
                          <a:ea typeface="微軟正黑體" panose="020B0604030504040204" pitchFamily="34" charset="-120"/>
                        </a:rPr>
                        <a:t>K</a:t>
                      </a: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zh-TW" altLang="en-US" sz="1400">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zh-TW" altLang="en-US" sz="1400">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zh-TW" altLang="en-US" sz="1400" dirty="0">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400" b="1" u="sng" dirty="0">
                          <a:solidFill>
                            <a:srgbClr val="0000FF"/>
                          </a:solidFill>
                          <a:effectLst/>
                          <a:latin typeface="微軟正黑體" panose="020B0604030504040204" pitchFamily="34" charset="-120"/>
                          <a:ea typeface="微軟正黑體" panose="020B0604030504040204" pitchFamily="34" charset="-120"/>
                        </a:rPr>
                        <a:t>認列數合計</a:t>
                      </a:r>
                      <a:r>
                        <a:rPr lang="zh-TW" altLang="en-US" sz="1400" b="1" u="sng" dirty="0">
                          <a:effectLst/>
                          <a:latin typeface="微軟正黑體" panose="020B0604030504040204" pitchFamily="34" charset="-120"/>
                          <a:ea typeface="微軟正黑體" panose="020B0604030504040204" pitchFamily="34" charset="-120"/>
                        </a:rPr>
                        <a:t>：</a:t>
                      </a:r>
                      <a:r>
                        <a:rPr lang="en-US" altLang="zh-TW" sz="1400" b="1" u="sng" dirty="0">
                          <a:effectLst/>
                          <a:latin typeface="微軟正黑體" panose="020B0604030504040204" pitchFamily="34" charset="-120"/>
                          <a:ea typeface="微軟正黑體" panose="020B0604030504040204" pitchFamily="34" charset="-120"/>
                        </a:rPr>
                        <a:t>117,970</a:t>
                      </a:r>
                      <a:r>
                        <a:rPr lang="en-US" sz="1400" b="1" u="sng" dirty="0">
                          <a:effectLst/>
                          <a:latin typeface="微軟正黑體" panose="020B0604030504040204" pitchFamily="34" charset="-120"/>
                          <a:ea typeface="微軟正黑體" panose="020B0604030504040204" pitchFamily="34" charset="-120"/>
                        </a:rPr>
                        <a:t>K</a:t>
                      </a: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0"/>
                  </a:ext>
                </a:extLst>
              </a:tr>
              <a:tr h="264238">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400" dirty="0">
                          <a:solidFill>
                            <a:srgbClr val="FF0000"/>
                          </a:solidFill>
                          <a:effectLst/>
                          <a:latin typeface="微軟正黑體" panose="020B0604030504040204" pitchFamily="34" charset="-120"/>
                          <a:ea typeface="微軟正黑體" panose="020B0604030504040204" pitchFamily="34" charset="-120"/>
                        </a:rPr>
                        <a:t>累加</a:t>
                      </a:r>
                      <a:r>
                        <a:rPr lang="zh-TW" altLang="en-US" sz="1400" u="sng" dirty="0">
                          <a:solidFill>
                            <a:srgbClr val="FF0000"/>
                          </a:solidFill>
                          <a:effectLst/>
                          <a:latin typeface="微軟正黑體" panose="020B0604030504040204" pitchFamily="34" charset="-120"/>
                          <a:ea typeface="微軟正黑體" panose="020B0604030504040204" pitchFamily="34" charset="-120"/>
                        </a:rPr>
                        <a:t>  </a:t>
                      </a:r>
                      <a:r>
                        <a:rPr lang="en-US" altLang="zh-TW" sz="1400" u="sng" dirty="0">
                          <a:solidFill>
                            <a:srgbClr val="FF0000"/>
                          </a:solidFill>
                          <a:effectLst/>
                          <a:latin typeface="微軟正黑體" panose="020B0604030504040204" pitchFamily="34" charset="-120"/>
                          <a:ea typeface="微軟正黑體" panose="020B0604030504040204" pitchFamily="34" charset="-120"/>
                        </a:rPr>
                        <a:t>120</a:t>
                      </a:r>
                      <a:r>
                        <a:rPr lang="en-US" altLang="zh-TW" sz="1400" dirty="0">
                          <a:solidFill>
                            <a:srgbClr val="FF0000"/>
                          </a:solidFill>
                          <a:effectLst/>
                          <a:latin typeface="微軟正黑體" panose="020B0604030504040204" pitchFamily="34" charset="-120"/>
                          <a:ea typeface="微軟正黑體" panose="020B0604030504040204" pitchFamily="34" charset="-120"/>
                        </a:rPr>
                        <a:t>%</a:t>
                      </a: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zh-TW" altLang="en-US" sz="1400" dirty="0">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400" u="sng">
                          <a:effectLst/>
                          <a:latin typeface="微軟正黑體" panose="020B0604030504040204" pitchFamily="34" charset="-120"/>
                          <a:ea typeface="微軟正黑體" panose="020B0604030504040204" pitchFamily="34" charset="-120"/>
                        </a:rPr>
                        <a:t>努力中</a:t>
                      </a:r>
                      <a:r>
                        <a:rPr lang="en-US" altLang="zh-TW" sz="1400" u="sng">
                          <a:effectLst/>
                          <a:latin typeface="微軟正黑體" panose="020B0604030504040204" pitchFamily="34" charset="-120"/>
                          <a:ea typeface="微軟正黑體" panose="020B0604030504040204" pitchFamily="34" charset="-120"/>
                        </a:rPr>
                        <a:t>(</a:t>
                      </a:r>
                      <a:r>
                        <a:rPr lang="zh-TW" altLang="en-US" sz="1400" u="sng">
                          <a:effectLst/>
                          <a:latin typeface="微軟正黑體" panose="020B0604030504040204" pitchFamily="34" charset="-120"/>
                          <a:ea typeface="微軟正黑體" panose="020B0604030504040204" pitchFamily="34" charset="-120"/>
                        </a:rPr>
                        <a:t>單位：</a:t>
                      </a:r>
                      <a:r>
                        <a:rPr lang="en-US" altLang="zh-TW" sz="1400" u="sng">
                          <a:effectLst/>
                          <a:latin typeface="微軟正黑體" panose="020B0604030504040204" pitchFamily="34" charset="-120"/>
                          <a:ea typeface="微軟正黑體" panose="020B0604030504040204" pitchFamily="34" charset="-120"/>
                        </a:rPr>
                        <a:t>K)</a:t>
                      </a:r>
                    </a:p>
                  </a:txBody>
                  <a:tcPr marL="17881" marR="17881" marT="8941" marB="8941" anchor="ctr">
                    <a:lnL>
                      <a:noFill/>
                    </a:lnL>
                    <a:lnR>
                      <a:noFill/>
                    </a:lnR>
                    <a:lnT>
                      <a:no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zh-TW" altLang="en-US" sz="1400" dirty="0">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400" dirty="0">
                          <a:solidFill>
                            <a:srgbClr val="FF0000"/>
                          </a:solidFill>
                          <a:effectLst/>
                          <a:latin typeface="微軟正黑體" panose="020B0604030504040204" pitchFamily="34" charset="-120"/>
                          <a:ea typeface="微軟正黑體" panose="020B0604030504040204" pitchFamily="34" charset="-120"/>
                        </a:rPr>
                        <a:t>累加</a:t>
                      </a:r>
                      <a:r>
                        <a:rPr lang="zh-TW" altLang="en-US" sz="1400" u="sng" baseline="0" dirty="0">
                          <a:solidFill>
                            <a:srgbClr val="FF0000"/>
                          </a:solidFill>
                          <a:effectLst/>
                          <a:latin typeface="微軟正黑體" panose="020B0604030504040204" pitchFamily="34" charset="-120"/>
                          <a:ea typeface="微軟正黑體" panose="020B0604030504040204" pitchFamily="34" charset="-120"/>
                        </a:rPr>
                        <a:t>  </a:t>
                      </a:r>
                      <a:r>
                        <a:rPr lang="en-US" altLang="zh-TW" sz="1400" u="sng" baseline="0" dirty="0">
                          <a:solidFill>
                            <a:srgbClr val="FF0000"/>
                          </a:solidFill>
                          <a:effectLst/>
                          <a:latin typeface="微軟正黑體" panose="020B0604030504040204" pitchFamily="34" charset="-120"/>
                          <a:ea typeface="微軟正黑體" panose="020B0604030504040204" pitchFamily="34" charset="-120"/>
                        </a:rPr>
                        <a:t>105</a:t>
                      </a:r>
                      <a:r>
                        <a:rPr lang="en-US" altLang="zh-TW" sz="1400" dirty="0">
                          <a:solidFill>
                            <a:srgbClr val="FF0000"/>
                          </a:solidFill>
                          <a:effectLst/>
                          <a:latin typeface="微軟正黑體" panose="020B0604030504040204" pitchFamily="34" charset="-120"/>
                          <a:ea typeface="微軟正黑體" panose="020B0604030504040204" pitchFamily="34" charset="-120"/>
                        </a:rPr>
                        <a:t>%</a:t>
                      </a: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1"/>
                  </a:ext>
                </a:extLst>
              </a:tr>
              <a:tr h="151534">
                <a:tc rowSpan="5">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14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努力中簽約數：</a:t>
                      </a:r>
                      <a:endParaRPr kumimoji="0" lang="en-US" altLang="zh-TW" sz="1400" b="0" i="0" u="sng"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a:p>
                      <a:pPr algn="ctr"/>
                      <a:r>
                        <a:rPr lang="en-US" altLang="zh-TW" sz="1400" u="sng" dirty="0">
                          <a:solidFill>
                            <a:schemeClr val="tx1"/>
                          </a:solidFill>
                          <a:effectLst/>
                          <a:latin typeface="微軟正黑體" panose="020B0604030504040204" pitchFamily="34" charset="-120"/>
                          <a:ea typeface="微軟正黑體" panose="020B0604030504040204" pitchFamily="34" charset="-120"/>
                        </a:rPr>
                        <a:t>10,000K</a:t>
                      </a:r>
                    </a:p>
                  </a:txBody>
                  <a:tcPr marL="17881" marR="17881" marT="8941" marB="8941" anchor="ctr">
                    <a:lnL>
                      <a:noFill/>
                    </a:lnL>
                    <a:lnR w="12700" cap="flat" cmpd="sng" algn="ctr">
                      <a:solidFill>
                        <a:sysClr val="windowText" lastClr="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400" dirty="0">
                          <a:effectLst/>
                          <a:latin typeface="微軟正黑體" panose="020B0604030504040204" pitchFamily="34" charset="-120"/>
                          <a:ea typeface="微軟正黑體" panose="020B0604030504040204" pitchFamily="34" charset="-120"/>
                        </a:rPr>
                        <a:t>簽約數</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zh-TW" altLang="en-US" sz="1400" dirty="0">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400" dirty="0">
                          <a:effectLst/>
                          <a:latin typeface="微軟正黑體" panose="020B0604030504040204" pitchFamily="34" charset="-120"/>
                          <a:ea typeface="微軟正黑體" panose="020B0604030504040204" pitchFamily="34" charset="-120"/>
                        </a:rPr>
                        <a:t>認列數</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rowSpan="5">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14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今年預計認列：</a:t>
                      </a:r>
                      <a:endParaRPr kumimoji="0" lang="en-US" altLang="zh-TW" sz="1400" b="0" i="0" u="sng"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a:p>
                      <a:pPr algn="ctr"/>
                      <a:r>
                        <a:rPr lang="en-US" altLang="zh-TW" sz="1400" u="sng" dirty="0">
                          <a:effectLst/>
                          <a:latin typeface="微軟正黑體" panose="020B0604030504040204" pitchFamily="34" charset="-120"/>
                          <a:ea typeface="微軟正黑體" panose="020B0604030504040204" pitchFamily="34" charset="-120"/>
                        </a:rPr>
                        <a:t>3,000 K</a:t>
                      </a:r>
                    </a:p>
                  </a:txBody>
                  <a:tcPr marL="17881" marR="17881" marT="8941" marB="8941" anchor="ctr">
                    <a:lnL w="12700" cap="flat" cmpd="sng" algn="ctr">
                      <a:solidFill>
                        <a:sysClr val="windowText" lastClr="00000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2"/>
                  </a:ext>
                </a:extLst>
              </a:tr>
              <a:tr h="170932">
                <a:tc vMerge="1">
                  <a:txBody>
                    <a:bodyPr/>
                    <a:lstStyle/>
                    <a:p>
                      <a:endParaRPr lang="zh-TW" altLang="en-US"/>
                    </a:p>
                  </a:txBody>
                  <a:tcPr/>
                </a:tc>
                <a:tc>
                  <a:txBody>
                    <a:bodyPr/>
                    <a:lstStyle/>
                    <a:p>
                      <a:pPr algn="r" fontAlgn="b"/>
                      <a:r>
                        <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rPr>
                        <a:t>4,000</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p>
                      <a:pPr algn="ctr"/>
                      <a:r>
                        <a:rPr lang="zh-TW" altLang="en-US" sz="1400" dirty="0">
                          <a:latin typeface="微軟正黑體" panose="020B0604030504040204" pitchFamily="34" charset="-120"/>
                          <a:ea typeface="微軟正黑體" panose="020B0604030504040204" pitchFamily="34" charset="-120"/>
                        </a:rPr>
                        <a:t>新竹科管協會</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p>
                      <a:pPr algn="r" fontAlgn="b"/>
                      <a:r>
                        <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rPr>
                        <a:t>1,000</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vMerge="1">
                  <a:txBody>
                    <a:bodyPr/>
                    <a:lstStyle/>
                    <a:p>
                      <a:endParaRPr lang="zh-TW" altLang="en-US"/>
                    </a:p>
                  </a:txBody>
                  <a:tcPr/>
                </a:tc>
                <a:extLst>
                  <a:ext uri="{0D108BD9-81ED-4DB2-BD59-A6C34878D82A}">
                    <a16:rowId xmlns:a16="http://schemas.microsoft.com/office/drawing/2014/main" val="10003"/>
                  </a:ext>
                </a:extLst>
              </a:tr>
              <a:tr h="161168">
                <a:tc vMerge="1">
                  <a:txBody>
                    <a:bodyPr/>
                    <a:lstStyle/>
                    <a:p>
                      <a:endParaRPr lang="zh-TW" altLang="en-US"/>
                    </a:p>
                  </a:txBody>
                  <a:tcPr/>
                </a:tc>
                <a:tc>
                  <a:txBody>
                    <a:bodyPr/>
                    <a:lstStyle/>
                    <a:p>
                      <a:pPr algn="r" fontAlgn="ctr"/>
                      <a:r>
                        <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rPr>
                        <a:t>3,000</a:t>
                      </a:r>
                    </a:p>
                  </a:txBody>
                  <a:tcPr marL="6350" marR="6350" marT="635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p>
                      <a:pPr algn="ctr" fontAlgn="b"/>
                      <a:r>
                        <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rPr>
                        <a:t>車博資訊</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p>
                      <a:pPr algn="r" fontAlgn="ctr"/>
                      <a:r>
                        <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rPr>
                        <a:t>1,000</a:t>
                      </a:r>
                    </a:p>
                  </a:txBody>
                  <a:tcPr marL="6350" marR="6350" marT="635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vMerge="1">
                  <a:txBody>
                    <a:bodyPr/>
                    <a:lstStyle/>
                    <a:p>
                      <a:endParaRPr lang="zh-TW" altLang="en-US"/>
                    </a:p>
                  </a:txBody>
                  <a:tcPr/>
                </a:tc>
                <a:extLst>
                  <a:ext uri="{0D108BD9-81ED-4DB2-BD59-A6C34878D82A}">
                    <a16:rowId xmlns:a16="http://schemas.microsoft.com/office/drawing/2014/main" val="2867295062"/>
                  </a:ext>
                </a:extLst>
              </a:tr>
              <a:tr h="229490">
                <a:tc vMerge="1">
                  <a:txBody>
                    <a:bodyPr/>
                    <a:lstStyle/>
                    <a:p>
                      <a:endParaRPr lang="zh-TW" altLang="en-US"/>
                    </a:p>
                  </a:txBody>
                  <a:tcPr/>
                </a:tc>
                <a:tc>
                  <a:txBody>
                    <a:bodyPr/>
                    <a:lstStyle/>
                    <a:p>
                      <a:pPr algn="r" fontAlgn="ctr"/>
                      <a:r>
                        <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rPr>
                        <a:t>3,000</a:t>
                      </a:r>
                    </a:p>
                  </a:txBody>
                  <a:tcPr marL="6350" marR="6350" marT="635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p>
                      <a:pPr algn="ctr" fontAlgn="b"/>
                      <a:r>
                        <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rPr>
                        <a:t>捷世林</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p>
                      <a:pPr algn="r" fontAlgn="ctr"/>
                      <a:r>
                        <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rPr>
                        <a:t>1,000</a:t>
                      </a:r>
                    </a:p>
                  </a:txBody>
                  <a:tcPr marL="6350" marR="6350" marT="635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vMerge="1">
                  <a:txBody>
                    <a:bodyPr/>
                    <a:lstStyle/>
                    <a:p>
                      <a:endParaRPr lang="zh-TW" altLang="en-US"/>
                    </a:p>
                  </a:txBody>
                  <a:tcPr/>
                </a:tc>
                <a:extLst>
                  <a:ext uri="{0D108BD9-81ED-4DB2-BD59-A6C34878D82A}">
                    <a16:rowId xmlns:a16="http://schemas.microsoft.com/office/drawing/2014/main" val="1441652599"/>
                  </a:ext>
                </a:extLst>
              </a:tr>
              <a:tr h="170932">
                <a:tc vMerge="1">
                  <a:txBody>
                    <a:bodyPr/>
                    <a:lstStyle/>
                    <a:p>
                      <a:endParaRPr lang="zh-TW" altLang="en-US" dirty="0"/>
                    </a:p>
                  </a:txBody>
                  <a:tcPr/>
                </a:tc>
                <a:tc>
                  <a:txBody>
                    <a:bodyPr/>
                    <a:lstStyle/>
                    <a:p>
                      <a:pPr algn="r" fontAlgn="ctr"/>
                      <a:endPar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p>
                      <a:pPr algn="ctr" fontAlgn="b"/>
                      <a:endPar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p>
                      <a:pPr algn="r" fontAlgn="ctr"/>
                      <a:endPar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vMerge="1">
                  <a:txBody>
                    <a:bodyPr/>
                    <a:lstStyle/>
                    <a:p>
                      <a:endParaRPr lang="zh-TW" altLang="en-US"/>
                    </a:p>
                  </a:txBody>
                  <a:tcPr/>
                </a:tc>
                <a:extLst>
                  <a:ext uri="{0D108BD9-81ED-4DB2-BD59-A6C34878D82A}">
                    <a16:rowId xmlns:a16="http://schemas.microsoft.com/office/drawing/2014/main" val="1530461171"/>
                  </a:ext>
                </a:extLst>
              </a:tr>
              <a:tr h="154291">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400" dirty="0">
                          <a:solidFill>
                            <a:srgbClr val="FF0000"/>
                          </a:solidFill>
                          <a:effectLst/>
                          <a:latin typeface="微軟正黑體" panose="020B0604030504040204" pitchFamily="34" charset="-120"/>
                          <a:ea typeface="微軟正黑體" panose="020B0604030504040204" pitchFamily="34" charset="-120"/>
                        </a:rPr>
                        <a:t>累加</a:t>
                      </a:r>
                      <a:r>
                        <a:rPr lang="zh-TW" altLang="en-US" sz="1400" u="sng" dirty="0">
                          <a:solidFill>
                            <a:srgbClr val="FF0000"/>
                          </a:solidFill>
                          <a:effectLst/>
                          <a:latin typeface="微軟正黑體" panose="020B0604030504040204" pitchFamily="34" charset="-120"/>
                          <a:ea typeface="微軟正黑體" panose="020B0604030504040204" pitchFamily="34" charset="-120"/>
                        </a:rPr>
                        <a:t> </a:t>
                      </a:r>
                      <a:r>
                        <a:rPr lang="en-US" altLang="zh-TW" sz="1400" u="sng" dirty="0">
                          <a:solidFill>
                            <a:srgbClr val="FF0000"/>
                          </a:solidFill>
                          <a:effectLst/>
                          <a:latin typeface="微軟正黑體" panose="020B0604030504040204" pitchFamily="34" charset="-120"/>
                          <a:ea typeface="微軟正黑體" panose="020B0604030504040204" pitchFamily="34" charset="-120"/>
                        </a:rPr>
                        <a:t>111%</a:t>
                      </a:r>
                    </a:p>
                  </a:txBody>
                  <a:tcPr marL="17881" marR="17881" marT="8941" marB="8941" anchor="ctr">
                    <a:lnL>
                      <a:noFill/>
                    </a:lnL>
                    <a:lnR w="12700" cap="flat" cmpd="sng" algn="ctr">
                      <a:solidFill>
                        <a:sysClr val="windowText" lastClr="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zh-TW" altLang="en-US" sz="1400" dirty="0">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400" u="sng" dirty="0">
                          <a:effectLst/>
                          <a:latin typeface="微軟正黑體" panose="020B0604030504040204" pitchFamily="34" charset="-120"/>
                          <a:ea typeface="微軟正黑體" panose="020B0604030504040204" pitchFamily="34" charset="-120"/>
                        </a:rPr>
                        <a:t>推廣中</a:t>
                      </a:r>
                      <a:r>
                        <a:rPr lang="en-US" altLang="zh-TW" sz="1400" u="sng" dirty="0">
                          <a:effectLst/>
                          <a:latin typeface="微軟正黑體" panose="020B0604030504040204" pitchFamily="34" charset="-120"/>
                          <a:ea typeface="微軟正黑體" panose="020B0604030504040204" pitchFamily="34" charset="-120"/>
                        </a:rPr>
                        <a:t>(</a:t>
                      </a:r>
                      <a:r>
                        <a:rPr lang="zh-TW" altLang="en-US" sz="1400" u="sng" dirty="0">
                          <a:effectLst/>
                          <a:latin typeface="微軟正黑體" panose="020B0604030504040204" pitchFamily="34" charset="-120"/>
                          <a:ea typeface="微軟正黑體" panose="020B0604030504040204" pitchFamily="34" charset="-120"/>
                        </a:rPr>
                        <a:t>單位：</a:t>
                      </a:r>
                      <a:r>
                        <a:rPr lang="en-US" altLang="zh-TW" sz="1400" u="sng" dirty="0">
                          <a:effectLst/>
                          <a:latin typeface="微軟正黑體" panose="020B0604030504040204" pitchFamily="34" charset="-120"/>
                          <a:ea typeface="微軟正黑體" panose="020B0604030504040204" pitchFamily="34" charset="-120"/>
                        </a:rPr>
                        <a:t>K)</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zh-TW" altLang="en-US" sz="1400" dirty="0">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400" dirty="0">
                          <a:solidFill>
                            <a:srgbClr val="FF0000"/>
                          </a:solidFill>
                          <a:effectLst/>
                          <a:latin typeface="微軟正黑體" panose="020B0604030504040204" pitchFamily="34" charset="-120"/>
                          <a:ea typeface="微軟正黑體" panose="020B0604030504040204" pitchFamily="34" charset="-120"/>
                        </a:rPr>
                        <a:t>累加 </a:t>
                      </a:r>
                      <a:r>
                        <a:rPr lang="en-US" altLang="zh-TW" sz="1400" u="sng" dirty="0">
                          <a:solidFill>
                            <a:srgbClr val="FF0000"/>
                          </a:solidFill>
                          <a:effectLst/>
                          <a:latin typeface="微軟正黑體" panose="020B0604030504040204" pitchFamily="34" charset="-120"/>
                          <a:ea typeface="微軟正黑體" panose="020B0604030504040204" pitchFamily="34" charset="-120"/>
                        </a:rPr>
                        <a:t>102%</a:t>
                      </a:r>
                    </a:p>
                  </a:txBody>
                  <a:tcPr marL="17881" marR="17881" marT="8941" marB="8941" anchor="ctr">
                    <a:lnL w="12700" cap="flat" cmpd="sng" algn="ctr">
                      <a:solidFill>
                        <a:sysClr val="windowText" lastClr="00000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13"/>
                  </a:ext>
                </a:extLst>
              </a:tr>
              <a:tr h="114346">
                <a:tc>
                  <a:txBody>
                    <a:bodyPr/>
                    <a:lstStyle/>
                    <a:p>
                      <a:pPr algn="ctr"/>
                      <a:r>
                        <a:rPr lang="en-US" altLang="zh-TW" sz="1400" u="sng" dirty="0">
                          <a:effectLst/>
                          <a:latin typeface="微軟正黑體" panose="020B0604030504040204" pitchFamily="34" charset="-120"/>
                          <a:ea typeface="微軟正黑體" panose="020B0604030504040204" pitchFamily="34" charset="-120"/>
                        </a:rPr>
                        <a:t>124,858</a:t>
                      </a:r>
                      <a:r>
                        <a:rPr lang="en-US" altLang="zh-TW" sz="1400" dirty="0">
                          <a:effectLst/>
                          <a:latin typeface="微軟正黑體" panose="020B0604030504040204" pitchFamily="34" charset="-120"/>
                          <a:ea typeface="微軟正黑體" panose="020B0604030504040204" pitchFamily="34" charset="-120"/>
                        </a:rPr>
                        <a:t>K</a:t>
                      </a:r>
                    </a:p>
                  </a:txBody>
                  <a:tcPr marL="17881" marR="17881" marT="8941" marB="8941" anchor="ctr">
                    <a:lnL>
                      <a:noFill/>
                    </a:lnL>
                    <a:lnR w="12700" cap="flat" cmpd="sng" algn="ctr">
                      <a:solidFill>
                        <a:sysClr val="windowText" lastClr="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TW" sz="1400" kern="1200" dirty="0">
                          <a:solidFill>
                            <a:srgbClr val="0000FF"/>
                          </a:solidFill>
                          <a:effectLst/>
                          <a:latin typeface="微軟正黑體" panose="020B0604030504040204" pitchFamily="34" charset="-120"/>
                          <a:ea typeface="微軟正黑體" panose="020B0604030504040204" pitchFamily="34" charset="-120"/>
                          <a:cs typeface="+mn-cs"/>
                        </a:rPr>
                        <a:t>10,000</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fontAlgn="ctr"/>
                      <a:r>
                        <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rPr>
                        <a:t>全聯</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marL="0" algn="r" defTabSz="914400" rtl="0" eaLnBrk="1" fontAlgn="ctr" latinLnBrk="0" hangingPunct="1"/>
                      <a:r>
                        <a:rPr lang="en-US" altLang="zh-TW" sz="1400" kern="1200" dirty="0">
                          <a:solidFill>
                            <a:srgbClr val="0000FF"/>
                          </a:solidFill>
                          <a:effectLst/>
                          <a:latin typeface="微軟正黑體" panose="020B0604030504040204" pitchFamily="34" charset="-120"/>
                          <a:ea typeface="微軟正黑體" panose="020B0604030504040204" pitchFamily="34" charset="-120"/>
                          <a:cs typeface="+mn-cs"/>
                        </a:rPr>
                        <a:t>1,000</a:t>
                      </a:r>
                    </a:p>
                  </a:txBody>
                  <a:tcPr marL="6350" marR="6350" marT="635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0" i="0" u="sng"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114,970</a:t>
                      </a:r>
                      <a:r>
                        <a:rPr kumimoji="0" lang="en-US" altLang="zh-TW" sz="14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K</a:t>
                      </a:r>
                    </a:p>
                  </a:txBody>
                  <a:tcPr marL="17881" marR="17881" marT="8941" marB="8941" anchor="ctr">
                    <a:lnL w="12700" cap="flat" cmpd="sng" algn="ctr">
                      <a:solidFill>
                        <a:sysClr val="windowText" lastClr="00000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4235905"/>
                  </a:ext>
                </a:extLst>
              </a:tr>
              <a:tr h="183812">
                <a:tc>
                  <a:txBody>
                    <a:bodyPr/>
                    <a:lstStyle/>
                    <a:p>
                      <a:pPr algn="ctr"/>
                      <a:endParaRPr lang="en-US" altLang="zh-TW" sz="1400" dirty="0">
                        <a:effectLst/>
                        <a:latin typeface="微軟正黑體" panose="020B0604030504040204" pitchFamily="34" charset="-120"/>
                        <a:ea typeface="微軟正黑體" panose="020B0604030504040204" pitchFamily="34" charset="-120"/>
                      </a:endParaRPr>
                    </a:p>
                  </a:txBody>
                  <a:tcPr marL="17881" marR="17881" marT="8941" marB="8941" anchor="ctr">
                    <a:lnL>
                      <a:noFill/>
                    </a:lnL>
                    <a:lnR w="12700" cap="flat" cmpd="sng" algn="ctr">
                      <a:solidFill>
                        <a:sysClr val="windowText" lastClr="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2,100</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fontAlgn="ctr"/>
                      <a:r>
                        <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rPr>
                        <a:t>台灣高鐵</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500</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a:endParaRPr lang="en-US" altLang="zh-TW" sz="1400" dirty="0">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ysClr val="windowText" lastClr="00000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865425632"/>
                  </a:ext>
                </a:extLst>
              </a:tr>
              <a:tr h="115621">
                <a:tc rowSpan="4">
                  <a:txBody>
                    <a:bodyPr/>
                    <a:lstStyle/>
                    <a:p>
                      <a:pPr algn="ctr"/>
                      <a:endParaRPr lang="en-US" altLang="zh-TW" sz="1400" dirty="0">
                        <a:effectLst/>
                        <a:latin typeface="微軟正黑體" panose="020B0604030504040204" pitchFamily="34" charset="-120"/>
                        <a:ea typeface="微軟正黑體" panose="020B0604030504040204" pitchFamily="34" charset="-120"/>
                      </a:endParaRPr>
                    </a:p>
                  </a:txBody>
                  <a:tcPr marL="17881" marR="17881" marT="8941" marB="8941" anchor="ctr">
                    <a:lnL>
                      <a:noFill/>
                    </a:lnL>
                    <a:lnR w="12700" cap="flat" cmpd="sng" algn="ctr">
                      <a:solidFill>
                        <a:sysClr val="windowText" lastClr="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4,000</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fontAlgn="ctr"/>
                      <a:r>
                        <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rPr>
                        <a:t>新竹物流</a:t>
                      </a:r>
                      <a:r>
                        <a:rPr lang="en-US" altLang="zh-TW" sz="1400" b="0" i="0" u="none" strike="noStrike" dirty="0">
                          <a:solidFill>
                            <a:schemeClr val="tx1"/>
                          </a:solidFill>
                          <a:effectLst/>
                          <a:latin typeface="微軟正黑體" panose="020B0604030504040204" pitchFamily="34" charset="-120"/>
                          <a:ea typeface="微軟正黑體" panose="020B0604030504040204" pitchFamily="34" charset="-120"/>
                        </a:rPr>
                        <a:t>-</a:t>
                      </a:r>
                      <a:r>
                        <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rPr>
                        <a:t>新富倉</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400</a:t>
                      </a:r>
                    </a:p>
                  </a:txBody>
                  <a:tcPr marL="6350" marR="6350" marT="635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TW" sz="14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a:txBody>
                  <a:tcPr marL="17881" marR="17881" marT="8941" marB="8941" anchor="ctr">
                    <a:lnL w="12700" cap="flat" cmpd="sng" algn="ctr">
                      <a:solidFill>
                        <a:sysClr val="windowText" lastClr="00000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629043652"/>
                  </a:ext>
                </a:extLst>
              </a:tr>
              <a:tr h="0">
                <a:tc vMerge="1">
                  <a:txBody>
                    <a:bodyPr/>
                    <a:lstStyle/>
                    <a:p>
                      <a:endParaRPr lang="zh-TW"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596</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fontAlgn="ctr"/>
                      <a:r>
                        <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rPr>
                        <a:t>新竹物流</a:t>
                      </a:r>
                      <a:r>
                        <a:rPr lang="en-US" altLang="zh-TW" sz="1400" b="0" i="0" u="none" strike="noStrike" dirty="0">
                          <a:solidFill>
                            <a:schemeClr val="tx1"/>
                          </a:solidFill>
                          <a:effectLst/>
                          <a:latin typeface="微軟正黑體" panose="020B0604030504040204" pitchFamily="34" charset="-120"/>
                          <a:ea typeface="微軟正黑體" panose="020B0604030504040204" pitchFamily="34" charset="-120"/>
                        </a:rPr>
                        <a:t>-</a:t>
                      </a:r>
                      <a:r>
                        <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rPr>
                        <a:t>維運保養</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200</a:t>
                      </a:r>
                    </a:p>
                  </a:txBody>
                  <a:tcPr marL="6350" marR="6350" marT="635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vMerge="1">
                  <a:txBody>
                    <a:bodyPr/>
                    <a:lstStyle/>
                    <a:p>
                      <a:endParaRPr lang="zh-TW" altLang="en-US"/>
                    </a:p>
                  </a:txBody>
                  <a:tcPr/>
                </a:tc>
                <a:extLst>
                  <a:ext uri="{0D108BD9-81ED-4DB2-BD59-A6C34878D82A}">
                    <a16:rowId xmlns:a16="http://schemas.microsoft.com/office/drawing/2014/main" val="3992291915"/>
                  </a:ext>
                </a:extLst>
              </a:tr>
              <a:tr h="0">
                <a:tc vMerge="1">
                  <a:txBody>
                    <a:bodyPr/>
                    <a:lstStyle/>
                    <a:p>
                      <a:endParaRPr lang="zh-TW"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500</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fontAlgn="ctr"/>
                      <a:r>
                        <a:rPr lang="en-US" altLang="zh-TW" sz="1400" b="0" i="0" u="none" strike="noStrike" dirty="0">
                          <a:solidFill>
                            <a:schemeClr val="tx1"/>
                          </a:solidFill>
                          <a:effectLst/>
                          <a:latin typeface="微軟正黑體" panose="020B0604030504040204" pitchFamily="34" charset="-120"/>
                          <a:ea typeface="微軟正黑體" panose="020B0604030504040204" pitchFamily="34" charset="-120"/>
                        </a:rPr>
                        <a:t>HSY VIET NAM</a:t>
                      </a:r>
                      <a:endPar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100</a:t>
                      </a:r>
                    </a:p>
                  </a:txBody>
                  <a:tcPr marL="6350" marR="6350" marT="635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vMerge="1">
                  <a:txBody>
                    <a:bodyPr/>
                    <a:lstStyle/>
                    <a:p>
                      <a:endParaRPr lang="zh-TW" altLang="en-US"/>
                    </a:p>
                  </a:txBody>
                  <a:tcPr/>
                </a:tc>
                <a:extLst>
                  <a:ext uri="{0D108BD9-81ED-4DB2-BD59-A6C34878D82A}">
                    <a16:rowId xmlns:a16="http://schemas.microsoft.com/office/drawing/2014/main" val="2161941523"/>
                  </a:ext>
                </a:extLst>
              </a:tr>
              <a:tr h="0">
                <a:tc vMerge="1">
                  <a:txBody>
                    <a:bodyPr/>
                    <a:lstStyle/>
                    <a:p>
                      <a:endParaRPr lang="zh-TW" altLang="en-US"/>
                    </a:p>
                  </a:txBody>
                  <a:tcPr/>
                </a:tc>
                <a:tc rowSpan="2">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600</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rowSpan="2">
                  <a:txBody>
                    <a:bodyPr/>
                    <a:lstStyle/>
                    <a:p>
                      <a:pPr algn="ctr" fontAlgn="ctr"/>
                      <a:r>
                        <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rPr>
                        <a:t>家福</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rowSpan="2">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100</a:t>
                      </a:r>
                    </a:p>
                  </a:txBody>
                  <a:tcPr marL="6350" marR="6350" marT="635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vMerge="1">
                  <a:txBody>
                    <a:bodyPr/>
                    <a:lstStyle/>
                    <a:p>
                      <a:endParaRPr lang="zh-TW" altLang="en-US"/>
                    </a:p>
                  </a:txBody>
                  <a:tcPr/>
                </a:tc>
                <a:extLst>
                  <a:ext uri="{0D108BD9-81ED-4DB2-BD59-A6C34878D82A}">
                    <a16:rowId xmlns:a16="http://schemas.microsoft.com/office/drawing/2014/main" val="1417660863"/>
                  </a:ext>
                </a:extLst>
              </a:tr>
              <a:tr h="130044">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400" dirty="0">
                          <a:effectLst/>
                          <a:latin typeface="微軟正黑體" panose="020B0604030504040204" pitchFamily="34" charset="-120"/>
                          <a:ea typeface="微軟正黑體" panose="020B0604030504040204" pitchFamily="34" charset="-120"/>
                        </a:rPr>
                        <a:t>推廣中簽約數</a:t>
                      </a:r>
                      <a:r>
                        <a:rPr lang="en-US" altLang="zh-TW" sz="1400" dirty="0">
                          <a:effectLst/>
                          <a:latin typeface="微軟正黑體" panose="020B0604030504040204" pitchFamily="34" charset="-120"/>
                          <a:ea typeface="微軟正黑體" panose="020B0604030504040204" pitchFamily="34" charset="-120"/>
                        </a:rPr>
                        <a:t>:</a:t>
                      </a:r>
                      <a:endParaRPr lang="en-US" altLang="zh-TW" sz="1400" u="sng" dirty="0">
                        <a:effectLst/>
                        <a:latin typeface="微軟正黑體" panose="020B0604030504040204" pitchFamily="34" charset="-120"/>
                        <a:ea typeface="微軟正黑體" panose="020B0604030504040204" pitchFamily="34" charset="-120"/>
                      </a:endParaRPr>
                    </a:p>
                  </a:txBody>
                  <a:tcPr marL="17881" marR="17881" marT="8941" marB="8941" anchor="ctr">
                    <a:lnL>
                      <a:noFill/>
                    </a:lnL>
                    <a:lnR w="12700" cap="flat" cmpd="sng" algn="ctr">
                      <a:solidFill>
                        <a:sysClr val="windowText" lastClr="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vMerge="1">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altLang="zh-TW" sz="1400" kern="1200" dirty="0">
                        <a:solidFill>
                          <a:srgbClr val="0000FF"/>
                        </a:solidFill>
                        <a:effectLst/>
                        <a:latin typeface="微軟正黑體" panose="020B0604030504040204" pitchFamily="34" charset="-120"/>
                        <a:ea typeface="微軟正黑體" panose="020B0604030504040204" pitchFamily="34" charset="-120"/>
                        <a:cs typeface="+mn-cs"/>
                      </a:endParaRP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vMerge="1">
                  <a:txBody>
                    <a:bodyPr/>
                    <a:lstStyle/>
                    <a:p>
                      <a:pPr algn="ctr" fontAlgn="ctr"/>
                      <a:endPar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vMerge="1">
                  <a:txBody>
                    <a:bodyPr/>
                    <a:lstStyle/>
                    <a:p>
                      <a:pPr marL="0" algn="r" defTabSz="914400" rtl="0" eaLnBrk="1" fontAlgn="ctr" latinLnBrk="0" hangingPunct="1"/>
                      <a:endParaRPr lang="en-US" altLang="zh-TW" sz="1400" kern="1200" dirty="0">
                        <a:solidFill>
                          <a:srgbClr val="0000FF"/>
                        </a:solidFill>
                        <a:effectLst/>
                        <a:latin typeface="微軟正黑體" panose="020B0604030504040204" pitchFamily="34" charset="-120"/>
                        <a:ea typeface="微軟正黑體" panose="020B0604030504040204" pitchFamily="34" charset="-120"/>
                        <a:cs typeface="+mn-cs"/>
                      </a:endParaRPr>
                    </a:p>
                  </a:txBody>
                  <a:tcPr marL="6350" marR="6350" marT="635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14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今年預計認列：</a:t>
                      </a:r>
                      <a:endParaRPr kumimoji="0" lang="en-US" altLang="zh-TW" sz="14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a:txBody>
                  <a:tcPr marL="17881" marR="17881" marT="8941" marB="8941" anchor="ctr">
                    <a:lnL w="12700" cap="flat" cmpd="sng" algn="ctr">
                      <a:solidFill>
                        <a:sysClr val="windowText" lastClr="00000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16"/>
                  </a:ext>
                </a:extLst>
              </a:tr>
              <a:tr h="213360">
                <a:tc rowSpan="2">
                  <a:txBody>
                    <a:bodyPr/>
                    <a:lstStyle/>
                    <a:p>
                      <a:pPr algn="ctr"/>
                      <a:r>
                        <a:rPr lang="en-US" altLang="zh-TW" sz="1400" u="sng" dirty="0">
                          <a:effectLst/>
                          <a:latin typeface="微軟正黑體" panose="020B0604030504040204" pitchFamily="34" charset="-120"/>
                          <a:ea typeface="微軟正黑體" panose="020B0604030504040204" pitchFamily="34" charset="-120"/>
                        </a:rPr>
                        <a:t>23,266</a:t>
                      </a:r>
                      <a:r>
                        <a:rPr lang="en-US" altLang="zh-TW" sz="1400" dirty="0">
                          <a:effectLst/>
                          <a:latin typeface="微軟正黑體" panose="020B0604030504040204" pitchFamily="34" charset="-120"/>
                          <a:ea typeface="微軟正黑體" panose="020B0604030504040204" pitchFamily="34" charset="-120"/>
                        </a:rPr>
                        <a:t>K</a:t>
                      </a:r>
                    </a:p>
                  </a:txBody>
                  <a:tcPr marL="17881" marR="17881" marT="8941" marB="8941" anchor="ctr">
                    <a:lnL>
                      <a:noFill/>
                    </a:lnL>
                    <a:lnR w="12700" cap="flat" cmpd="sng" algn="ctr">
                      <a:solidFill>
                        <a:sysClr val="windowText" lastClr="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p>
                      <a:pPr algn="r" fontAlgn="ctr"/>
                      <a:r>
                        <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rPr>
                        <a:t>1,000</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fontAlgn="b"/>
                      <a:r>
                        <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rPr>
                        <a:t>展輝</a:t>
                      </a:r>
                      <a:r>
                        <a:rPr lang="en-US" altLang="zh-TW" sz="1400" b="0" i="0" u="none" strike="noStrike" dirty="0">
                          <a:solidFill>
                            <a:schemeClr val="tx1"/>
                          </a:solidFill>
                          <a:effectLst/>
                          <a:latin typeface="微軟正黑體" panose="020B0604030504040204" pitchFamily="34" charset="-120"/>
                          <a:ea typeface="微軟正黑體" panose="020B0604030504040204" pitchFamily="34" charset="-120"/>
                        </a:rPr>
                        <a:t>(</a:t>
                      </a:r>
                      <a:r>
                        <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rPr>
                        <a:t>技轉</a:t>
                      </a:r>
                      <a:r>
                        <a:rPr lang="en-US" altLang="zh-TW" sz="1400" b="0" i="0" u="none" strike="noStrike" dirty="0">
                          <a:solidFill>
                            <a:schemeClr val="tx1"/>
                          </a:solidFill>
                          <a:effectLst/>
                          <a:latin typeface="微軟正黑體" panose="020B0604030504040204" pitchFamily="34" charset="-120"/>
                          <a:ea typeface="微軟正黑體" panose="020B0604030504040204" pitchFamily="34" charset="-120"/>
                        </a:rPr>
                        <a:t>)</a:t>
                      </a:r>
                      <a:endPar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r" fontAlgn="ctr"/>
                      <a:r>
                        <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rPr>
                        <a:t>1,000</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0" i="0" u="sng"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7,770</a:t>
                      </a:r>
                      <a:r>
                        <a:rPr kumimoji="0" lang="en-US" altLang="zh-TW" sz="14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K</a:t>
                      </a:r>
                    </a:p>
                  </a:txBody>
                  <a:tcPr marL="17881" marR="17881" marT="8941" marB="8941" anchor="ctr">
                    <a:lnL w="12700" cap="flat" cmpd="sng" algn="ctr">
                      <a:solidFill>
                        <a:sysClr val="windowText" lastClr="00000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896457748"/>
                  </a:ext>
                </a:extLst>
              </a:tr>
              <a:tr h="0">
                <a:tc vMerge="1">
                  <a:txBody>
                    <a:bodyPr/>
                    <a:lstStyle/>
                    <a:p>
                      <a:endParaRPr lang="zh-TW" altLang="en-US"/>
                    </a:p>
                  </a:txBody>
                  <a:tcPr/>
                </a:tc>
                <a:tc>
                  <a:txBody>
                    <a:bodyPr/>
                    <a:lstStyle/>
                    <a:p>
                      <a:pPr algn="r" fontAlgn="ctr"/>
                      <a:r>
                        <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rPr>
                        <a:t>1,500</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fontAlgn="b"/>
                      <a:r>
                        <a:rPr lang="zh-TW" altLang="en-US" sz="1400" b="0" i="0" u="none" strike="noStrike" dirty="0">
                          <a:effectLst/>
                          <a:latin typeface="微軟正黑體" panose="020B0604030504040204" pitchFamily="34" charset="-120"/>
                          <a:ea typeface="微軟正黑體" panose="020B0604030504040204" pitchFamily="34" charset="-120"/>
                        </a:rPr>
                        <a:t>智慧價值</a:t>
                      </a:r>
                      <a:r>
                        <a:rPr lang="en-US" altLang="zh-TW" sz="1400" b="0" i="0" u="none" strike="noStrike" dirty="0">
                          <a:effectLst/>
                          <a:latin typeface="微軟正黑體" panose="020B0604030504040204" pitchFamily="34" charset="-120"/>
                          <a:ea typeface="微軟正黑體" panose="020B0604030504040204" pitchFamily="34" charset="-120"/>
                        </a:rPr>
                        <a:t>(</a:t>
                      </a:r>
                      <a:r>
                        <a:rPr lang="zh-TW" altLang="en-US" sz="1400" b="0" i="0" u="none" strike="noStrike" dirty="0">
                          <a:effectLst/>
                          <a:latin typeface="微軟正黑體" panose="020B0604030504040204" pitchFamily="34" charset="-120"/>
                          <a:ea typeface="微軟正黑體" panose="020B0604030504040204" pitchFamily="34" charset="-120"/>
                        </a:rPr>
                        <a:t>技轉</a:t>
                      </a:r>
                      <a:r>
                        <a:rPr lang="en-US" altLang="zh-TW" sz="1400" b="0" i="0" u="none" strike="noStrike" dirty="0">
                          <a:effectLst/>
                          <a:latin typeface="微軟正黑體" panose="020B0604030504040204" pitchFamily="34" charset="-120"/>
                          <a:ea typeface="微軟正黑體" panose="020B0604030504040204" pitchFamily="34" charset="-120"/>
                        </a:rPr>
                        <a:t>)</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r" fontAlgn="ctr"/>
                      <a:r>
                        <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rPr>
                        <a:t>1,500</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vMerge="1">
                  <a:txBody>
                    <a:bodyPr/>
                    <a:lstStyle/>
                    <a:p>
                      <a:endParaRPr lang="zh-TW" altLang="en-US"/>
                    </a:p>
                  </a:txBody>
                  <a:tcPr/>
                </a:tc>
                <a:extLst>
                  <a:ext uri="{0D108BD9-81ED-4DB2-BD59-A6C34878D82A}">
                    <a16:rowId xmlns:a16="http://schemas.microsoft.com/office/drawing/2014/main" val="216011753"/>
                  </a:ext>
                </a:extLst>
              </a:tr>
              <a:tr h="213360">
                <a:tc rowSpan="6">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en-US" altLang="zh-TW" sz="1400" dirty="0">
                        <a:effectLst/>
                        <a:latin typeface="微軟正黑體" panose="020B0604030504040204" pitchFamily="34" charset="-120"/>
                        <a:ea typeface="微軟正黑體" panose="020B0604030504040204" pitchFamily="34" charset="-120"/>
                      </a:endParaRPr>
                    </a:p>
                  </a:txBody>
                  <a:tcPr marL="17881" marR="17881" marT="8941" marB="8941" anchor="ctr">
                    <a:lnL>
                      <a:noFill/>
                    </a:lnL>
                    <a:lnR w="12700" cap="flat" cmpd="sng" algn="ctr">
                      <a:solidFill>
                        <a:sysClr val="windowText" lastClr="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p>
                      <a:pPr algn="r" fontAlgn="b"/>
                      <a:r>
                        <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rPr>
                        <a:t>500</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fontAlgn="b"/>
                      <a:r>
                        <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rPr>
                        <a:t>宏亞</a:t>
                      </a:r>
                      <a:r>
                        <a:rPr kumimoji="0" lang="en-US" altLang="zh-TW" sz="14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a:t>
                      </a:r>
                      <a:r>
                        <a:rPr kumimoji="0" lang="zh-TW" altLang="en-US" sz="14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技轉</a:t>
                      </a:r>
                      <a:r>
                        <a:rPr kumimoji="0" lang="en-US" altLang="zh-TW" sz="14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a:t>
                      </a:r>
                      <a:endPar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r" fontAlgn="b"/>
                      <a:r>
                        <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rPr>
                        <a:t>500</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rowSpan="6">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en-US" altLang="zh-TW" sz="1400" dirty="0">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ysClr val="windowText" lastClr="00000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17"/>
                  </a:ext>
                </a:extLst>
              </a:tr>
              <a:tr h="86460">
                <a:tc vMerge="1">
                  <a:txBody>
                    <a:bodyPr/>
                    <a:lstStyle/>
                    <a:p>
                      <a:endParaRPr lang="zh-TW" altLang="en-US"/>
                    </a:p>
                  </a:txBody>
                  <a:tcPr/>
                </a:tc>
                <a:tc>
                  <a:txBody>
                    <a:bodyPr/>
                    <a:lstStyle/>
                    <a:p>
                      <a:pPr algn="r" fontAlgn="b"/>
                      <a:r>
                        <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rPr>
                        <a:t>500 </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fontAlgn="b"/>
                      <a:r>
                        <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rPr>
                        <a:t>峻盟</a:t>
                      </a:r>
                      <a:r>
                        <a:rPr lang="en-US" altLang="zh-TW" sz="1400" b="0" i="0" u="none" strike="noStrike" dirty="0">
                          <a:solidFill>
                            <a:schemeClr val="tx1"/>
                          </a:solidFill>
                          <a:effectLst/>
                          <a:latin typeface="微軟正黑體" panose="020B0604030504040204" pitchFamily="34" charset="-120"/>
                          <a:ea typeface="微軟正黑體" panose="020B0604030504040204" pitchFamily="34" charset="-120"/>
                        </a:rPr>
                        <a:t>(</a:t>
                      </a:r>
                      <a:r>
                        <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rPr>
                        <a:t>技轉</a:t>
                      </a:r>
                      <a:r>
                        <a:rPr lang="en-US" altLang="zh-TW" sz="1400" b="0" i="0" u="none" strike="noStrike" dirty="0">
                          <a:solidFill>
                            <a:schemeClr val="tx1"/>
                          </a:solidFill>
                          <a:effectLst/>
                          <a:latin typeface="微軟正黑體" panose="020B0604030504040204" pitchFamily="34" charset="-120"/>
                          <a:ea typeface="微軟正黑體" panose="020B0604030504040204" pitchFamily="34" charset="-120"/>
                        </a:rPr>
                        <a:t>)</a:t>
                      </a:r>
                      <a:endPar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r" fontAlgn="b"/>
                      <a:r>
                        <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rPr>
                        <a:t>500 </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vMerge="1">
                  <a:txBody>
                    <a:bodyPr/>
                    <a:lstStyle/>
                    <a:p>
                      <a:endParaRPr lang="zh-TW" altLang="en-US"/>
                    </a:p>
                  </a:txBody>
                  <a:tcPr/>
                </a:tc>
                <a:extLst>
                  <a:ext uri="{0D108BD9-81ED-4DB2-BD59-A6C34878D82A}">
                    <a16:rowId xmlns:a16="http://schemas.microsoft.com/office/drawing/2014/main" val="2320036191"/>
                  </a:ext>
                </a:extLst>
              </a:tr>
              <a:tr h="142240">
                <a:tc vMerge="1">
                  <a:txBody>
                    <a:bodyPr/>
                    <a:lstStyle/>
                    <a:p>
                      <a:endParaRPr lang="zh-TW" altLang="en-US"/>
                    </a:p>
                  </a:txBody>
                  <a:tcPr/>
                </a:tc>
                <a:tc>
                  <a:txBody>
                    <a:bodyPr/>
                    <a:lstStyle/>
                    <a:p>
                      <a:pPr algn="r" fontAlgn="b"/>
                      <a:r>
                        <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rPr>
                        <a:t>470 </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fontAlgn="b"/>
                      <a:r>
                        <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rPr>
                        <a:t>車博資訊</a:t>
                      </a:r>
                      <a:r>
                        <a:rPr lang="en-US" altLang="zh-TW" sz="1400" b="0" i="0" u="none" strike="noStrike" dirty="0">
                          <a:solidFill>
                            <a:schemeClr val="tx1"/>
                          </a:solidFill>
                          <a:effectLst/>
                          <a:latin typeface="微軟正黑體" panose="020B0604030504040204" pitchFamily="34" charset="-120"/>
                          <a:ea typeface="微軟正黑體" panose="020B0604030504040204" pitchFamily="34" charset="-120"/>
                        </a:rPr>
                        <a:t>(</a:t>
                      </a:r>
                      <a:r>
                        <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rPr>
                        <a:t>技轉</a:t>
                      </a:r>
                      <a:r>
                        <a:rPr lang="en-US" altLang="zh-TW" sz="1400" b="0" i="0" u="none" strike="noStrike" dirty="0">
                          <a:solidFill>
                            <a:schemeClr val="tx1"/>
                          </a:solidFill>
                          <a:effectLst/>
                          <a:latin typeface="微軟正黑體" panose="020B0604030504040204" pitchFamily="34" charset="-120"/>
                          <a:ea typeface="微軟正黑體" panose="020B0604030504040204" pitchFamily="34" charset="-120"/>
                        </a:rPr>
                        <a:t>)</a:t>
                      </a:r>
                      <a:endPar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r" fontAlgn="b"/>
                      <a:r>
                        <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rPr>
                        <a:t>470 </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vMerge="1">
                  <a:txBody>
                    <a:bodyPr/>
                    <a:lstStyle/>
                    <a:p>
                      <a:endParaRPr lang="zh-TW" altLang="en-US"/>
                    </a:p>
                  </a:txBody>
                  <a:tcPr/>
                </a:tc>
                <a:extLst>
                  <a:ext uri="{0D108BD9-81ED-4DB2-BD59-A6C34878D82A}">
                    <a16:rowId xmlns:a16="http://schemas.microsoft.com/office/drawing/2014/main" val="3143911930"/>
                  </a:ext>
                </a:extLst>
              </a:tr>
              <a:tr h="0">
                <a:tc vMerge="1">
                  <a:txBody>
                    <a:bodyPr/>
                    <a:lstStyle/>
                    <a:p>
                      <a:endParaRPr lang="zh-TW" altLang="en-US"/>
                    </a:p>
                  </a:txBody>
                  <a:tcPr/>
                </a:tc>
                <a:tc>
                  <a:txBody>
                    <a:bodyPr/>
                    <a:lstStyle/>
                    <a:p>
                      <a:pPr algn="r" fontAlgn="b"/>
                      <a:r>
                        <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rPr>
                        <a:t>500 </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fontAlgn="b"/>
                      <a:r>
                        <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rPr>
                        <a:t>捷世林</a:t>
                      </a:r>
                      <a:r>
                        <a:rPr lang="en-US" altLang="zh-TW" sz="1400" b="0" i="0" u="none" strike="noStrike" dirty="0">
                          <a:solidFill>
                            <a:schemeClr val="tx1"/>
                          </a:solidFill>
                          <a:effectLst/>
                          <a:latin typeface="微軟正黑體" panose="020B0604030504040204" pitchFamily="34" charset="-120"/>
                          <a:ea typeface="微軟正黑體" panose="020B0604030504040204" pitchFamily="34" charset="-120"/>
                        </a:rPr>
                        <a:t>(</a:t>
                      </a:r>
                      <a:r>
                        <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rPr>
                        <a:t>技轉</a:t>
                      </a:r>
                      <a:r>
                        <a:rPr lang="en-US" altLang="zh-TW" sz="1400" b="0" i="0" u="none" strike="noStrike" dirty="0">
                          <a:solidFill>
                            <a:schemeClr val="tx1"/>
                          </a:solidFill>
                          <a:effectLst/>
                          <a:latin typeface="微軟正黑體" panose="020B0604030504040204" pitchFamily="34" charset="-120"/>
                          <a:ea typeface="微軟正黑體" panose="020B0604030504040204" pitchFamily="34" charset="-120"/>
                        </a:rPr>
                        <a:t>)</a:t>
                      </a:r>
                      <a:endPar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r" fontAlgn="b"/>
                      <a:r>
                        <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rPr>
                        <a:t>500 </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vMerge="1">
                  <a:txBody>
                    <a:bodyPr/>
                    <a:lstStyle/>
                    <a:p>
                      <a:endParaRPr lang="zh-TW" altLang="en-US"/>
                    </a:p>
                  </a:txBody>
                  <a:tcPr/>
                </a:tc>
                <a:extLst>
                  <a:ext uri="{0D108BD9-81ED-4DB2-BD59-A6C34878D82A}">
                    <a16:rowId xmlns:a16="http://schemas.microsoft.com/office/drawing/2014/main" val="3672870321"/>
                  </a:ext>
                </a:extLst>
              </a:tr>
              <a:tr h="160020">
                <a:tc vMerge="1">
                  <a:txBody>
                    <a:bodyPr/>
                    <a:lstStyle/>
                    <a:p>
                      <a:endParaRPr lang="zh-TW" altLang="en-US"/>
                    </a:p>
                  </a:txBody>
                  <a:tcPr/>
                </a:tc>
                <a:tc>
                  <a:txBody>
                    <a:bodyPr/>
                    <a:lstStyle/>
                    <a:p>
                      <a:pPr algn="r" fontAlgn="b"/>
                      <a:r>
                        <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rPr>
                        <a:t>1,000 </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fontAlgn="b"/>
                      <a:r>
                        <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rPr>
                        <a:t>晁鴻</a:t>
                      </a:r>
                      <a:r>
                        <a:rPr lang="en-US" altLang="zh-TW" sz="1400" b="0" i="0" u="none" strike="noStrike" dirty="0">
                          <a:solidFill>
                            <a:schemeClr val="tx1"/>
                          </a:solidFill>
                          <a:effectLst/>
                          <a:latin typeface="微軟正黑體" panose="020B0604030504040204" pitchFamily="34" charset="-120"/>
                          <a:ea typeface="微軟正黑體" panose="020B0604030504040204" pitchFamily="34" charset="-120"/>
                        </a:rPr>
                        <a:t>(</a:t>
                      </a:r>
                      <a:r>
                        <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rPr>
                        <a:t>技轉</a:t>
                      </a:r>
                      <a:r>
                        <a:rPr lang="en-US" altLang="zh-TW" sz="1400" b="0" i="0" u="none" strike="noStrike" dirty="0">
                          <a:solidFill>
                            <a:schemeClr val="tx1"/>
                          </a:solidFill>
                          <a:effectLst/>
                          <a:latin typeface="微軟正黑體" panose="020B0604030504040204" pitchFamily="34" charset="-120"/>
                          <a:ea typeface="微軟正黑體" panose="020B0604030504040204" pitchFamily="34" charset="-120"/>
                        </a:rPr>
                        <a:t>)</a:t>
                      </a:r>
                      <a:endPar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r" fontAlgn="b"/>
                      <a:r>
                        <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rPr>
                        <a:t>1,000 </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vMerge="1">
                  <a:txBody>
                    <a:bodyPr/>
                    <a:lstStyle/>
                    <a:p>
                      <a:endParaRPr lang="zh-TW" altLang="en-US"/>
                    </a:p>
                  </a:txBody>
                  <a:tcPr/>
                </a:tc>
                <a:extLst>
                  <a:ext uri="{0D108BD9-81ED-4DB2-BD59-A6C34878D82A}">
                    <a16:rowId xmlns:a16="http://schemas.microsoft.com/office/drawing/2014/main" val="2411480767"/>
                  </a:ext>
                </a:extLst>
              </a:tr>
              <a:tr h="0">
                <a:tc vMerge="1">
                  <a:txBody>
                    <a:bodyPr/>
                    <a:lstStyle/>
                    <a:p>
                      <a:endParaRPr lang="zh-TW" altLang="en-US"/>
                    </a:p>
                  </a:txBody>
                  <a:tcPr>
                    <a:lnT w="12700" cmpd="sng">
                      <a:noFill/>
                      <a:prstDash val="solid"/>
                    </a:lnT>
                  </a:tcPr>
                </a:tc>
                <a:tc>
                  <a:txBody>
                    <a:bodyPr/>
                    <a:lstStyle/>
                    <a:p>
                      <a:pPr algn="r" fontAlgn="b"/>
                      <a:endPar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endParaRPr>
                    </a:p>
                  </a:txBody>
                  <a:tcPr marL="0" marR="0" marT="0" marB="0" anchor="b">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fontAlgn="b"/>
                      <a:endPar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r" fontAlgn="b"/>
                      <a:endPar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endParaRP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vMerge="1">
                  <a:txBody>
                    <a:bodyPr/>
                    <a:lstStyle/>
                    <a:p>
                      <a:endParaRPr lang="zh-TW" altLang="en-US"/>
                    </a:p>
                  </a:txBody>
                  <a:tcPr>
                    <a:lnL w="12700" cap="flat" cmpd="sng" algn="ctr">
                      <a:solidFill>
                        <a:sysClr val="windowText" lastClr="000000"/>
                      </a:solidFill>
                      <a:prstDash val="solid"/>
                      <a:round/>
                      <a:headEnd type="none" w="med" len="med"/>
                      <a:tailEnd type="none" w="med" len="med"/>
                    </a:lnL>
                    <a:lnT w="12700" cmpd="sng">
                      <a:noFill/>
                      <a:prstDash val="solid"/>
                    </a:lnT>
                  </a:tcPr>
                </a:tc>
                <a:extLst>
                  <a:ext uri="{0D108BD9-81ED-4DB2-BD59-A6C34878D82A}">
                    <a16:rowId xmlns:a16="http://schemas.microsoft.com/office/drawing/2014/main" val="4039054890"/>
                  </a:ext>
                </a:extLst>
              </a:tr>
              <a:tr h="173765">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400" dirty="0">
                          <a:solidFill>
                            <a:srgbClr val="FF0000"/>
                          </a:solidFill>
                          <a:effectLst/>
                          <a:latin typeface="微軟正黑體" panose="020B0604030504040204" pitchFamily="34" charset="-120"/>
                          <a:ea typeface="微軟正黑體" panose="020B0604030504040204" pitchFamily="34" charset="-120"/>
                        </a:rPr>
                        <a:t>累加</a:t>
                      </a:r>
                      <a:r>
                        <a:rPr lang="zh-TW" altLang="en-US" sz="1400" u="sng" dirty="0">
                          <a:solidFill>
                            <a:srgbClr val="FF0000"/>
                          </a:solidFill>
                          <a:effectLst/>
                          <a:latin typeface="微軟正黑體" panose="020B0604030504040204" pitchFamily="34" charset="-120"/>
                          <a:ea typeface="微軟正黑體" panose="020B0604030504040204" pitchFamily="34" charset="-120"/>
                        </a:rPr>
                        <a:t>  </a:t>
                      </a:r>
                      <a:r>
                        <a:rPr lang="en-US" altLang="zh-TW" sz="1400" u="sng" dirty="0">
                          <a:solidFill>
                            <a:srgbClr val="FF0000"/>
                          </a:solidFill>
                          <a:effectLst/>
                          <a:latin typeface="微軟正黑體" panose="020B0604030504040204" pitchFamily="34" charset="-120"/>
                          <a:ea typeface="微軟正黑體" panose="020B0604030504040204" pitchFamily="34" charset="-120"/>
                        </a:rPr>
                        <a:t>90</a:t>
                      </a:r>
                      <a:r>
                        <a:rPr lang="en-US" altLang="zh-TW" sz="1400" dirty="0">
                          <a:solidFill>
                            <a:srgbClr val="FF0000"/>
                          </a:solidFill>
                          <a:effectLst/>
                          <a:latin typeface="微軟正黑體" panose="020B0604030504040204" pitchFamily="34" charset="-120"/>
                          <a:ea typeface="微軟正黑體" panose="020B0604030504040204" pitchFamily="34" charset="-120"/>
                        </a:rPr>
                        <a:t>%</a:t>
                      </a: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en-US" altLang="zh-TW" sz="1400" dirty="0">
                          <a:solidFill>
                            <a:srgbClr val="0000FF"/>
                          </a:solidFill>
                          <a:effectLst/>
                          <a:latin typeface="微軟正黑體" panose="020B0604030504040204" pitchFamily="34" charset="-120"/>
                          <a:ea typeface="微軟正黑體" panose="020B0604030504040204" pitchFamily="34" charset="-120"/>
                        </a:rPr>
                        <a:t>101,592</a:t>
                      </a:r>
                      <a:endParaRPr lang="zh-TW" altLang="en-US" sz="1400"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w="12700" cap="flat" cmpd="sng" algn="ctr">
                      <a:solidFill>
                        <a:sysClr val="windowText" lastClr="000000"/>
                      </a:solidFill>
                      <a:prstDash val="solid"/>
                      <a:round/>
                      <a:headEnd type="none" w="med" len="med"/>
                      <a:tailEnd type="none" w="med" len="med"/>
                    </a:lnT>
                    <a:lnB>
                      <a:noFill/>
                    </a:lnB>
                    <a:lnTlToBr w="12700" cmpd="sng">
                      <a:noFill/>
                      <a:prstDash val="solid"/>
                    </a:lnTlToBr>
                    <a:lnBlToTr w="12700" cmpd="sng">
                      <a:noFill/>
                      <a:prstDash val="solid"/>
                    </a:lnBlToTr>
                    <a:solidFill>
                      <a:srgbClr val="87CEFA"/>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400" u="sng" dirty="0">
                          <a:effectLst/>
                          <a:latin typeface="微軟正黑體" panose="020B0604030504040204" pitchFamily="34" charset="-120"/>
                          <a:ea typeface="微軟正黑體" panose="020B0604030504040204" pitchFamily="34" charset="-120"/>
                        </a:rPr>
                        <a:t>已簽約</a:t>
                      </a:r>
                      <a:r>
                        <a:rPr lang="en-US" altLang="zh-TW" sz="1400" u="sng" dirty="0">
                          <a:effectLst/>
                          <a:latin typeface="微軟正黑體" panose="020B0604030504040204" pitchFamily="34" charset="-120"/>
                          <a:ea typeface="微軟正黑體" panose="020B0604030504040204" pitchFamily="34" charset="-120"/>
                        </a:rPr>
                        <a:t>(</a:t>
                      </a:r>
                      <a:r>
                        <a:rPr lang="zh-TW" altLang="en-US" sz="1400" u="sng" dirty="0">
                          <a:effectLst/>
                          <a:latin typeface="微軟正黑體" panose="020B0604030504040204" pitchFamily="34" charset="-120"/>
                          <a:ea typeface="微軟正黑體" panose="020B0604030504040204" pitchFamily="34" charset="-120"/>
                        </a:rPr>
                        <a:t>單位：</a:t>
                      </a:r>
                      <a:r>
                        <a:rPr lang="en-US" altLang="zh-TW" sz="1400" u="sng" dirty="0">
                          <a:effectLst/>
                          <a:latin typeface="微軟正黑體" panose="020B0604030504040204" pitchFamily="34" charset="-120"/>
                          <a:ea typeface="微軟正黑體" panose="020B0604030504040204" pitchFamily="34" charset="-120"/>
                        </a:rPr>
                        <a:t>K)</a:t>
                      </a:r>
                    </a:p>
                  </a:txBody>
                  <a:tcPr marL="17881" marR="17881" marT="8941" marB="8941" anchor="ctr">
                    <a:lnL>
                      <a:noFill/>
                    </a:lnL>
                    <a:lnR>
                      <a:noFill/>
                    </a:lnR>
                    <a:lnT w="12700" cap="flat" cmpd="sng" algn="ctr">
                      <a:solidFill>
                        <a:sysClr val="windowText" lastClr="000000"/>
                      </a:solidFill>
                      <a:prstDash val="solid"/>
                      <a:round/>
                      <a:headEnd type="none" w="med" len="med"/>
                      <a:tailEnd type="none" w="med" len="med"/>
                    </a:lnT>
                    <a:lnB>
                      <a:noFill/>
                    </a:lnB>
                    <a:lnTlToBr w="12700" cmpd="sng">
                      <a:noFill/>
                      <a:prstDash val="solid"/>
                    </a:lnTlToBr>
                    <a:lnBlToTr w="12700" cmpd="sng">
                      <a:noFill/>
                      <a:prstDash val="solid"/>
                    </a:lnBlToTr>
                    <a:solidFill>
                      <a:srgbClr val="87CEFA"/>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en-US" altLang="zh-TW" sz="1400" dirty="0">
                          <a:solidFill>
                            <a:srgbClr val="0000FF"/>
                          </a:solidFill>
                          <a:effectLst/>
                          <a:latin typeface="微軟正黑體" panose="020B0604030504040204" pitchFamily="34" charset="-120"/>
                          <a:ea typeface="微軟正黑體" panose="020B0604030504040204" pitchFamily="34" charset="-120"/>
                        </a:rPr>
                        <a:t>107,200</a:t>
                      </a:r>
                      <a:endParaRPr lang="zh-TW" altLang="en-US" sz="1400"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w="12700" cap="flat" cmpd="sng" algn="ctr">
                      <a:solidFill>
                        <a:sysClr val="windowText" lastClr="000000"/>
                      </a:solidFill>
                      <a:prstDash val="solid"/>
                      <a:round/>
                      <a:headEnd type="none" w="med" len="med"/>
                      <a:tailEnd type="none" w="med" len="med"/>
                    </a:lnT>
                    <a:lnB>
                      <a:noFill/>
                    </a:lnB>
                    <a:lnTlToBr w="12700" cmpd="sng">
                      <a:noFill/>
                      <a:prstDash val="solid"/>
                    </a:lnTlToBr>
                    <a:lnBlToTr w="12700" cmpd="sng">
                      <a:noFill/>
                      <a:prstDash val="solid"/>
                    </a:lnBlToTr>
                    <a:solidFill>
                      <a:srgbClr val="87CEFA"/>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400" dirty="0">
                          <a:solidFill>
                            <a:srgbClr val="FF0000"/>
                          </a:solidFill>
                          <a:effectLst/>
                          <a:latin typeface="微軟正黑體" panose="020B0604030504040204" pitchFamily="34" charset="-120"/>
                          <a:ea typeface="微軟正黑體" panose="020B0604030504040204" pitchFamily="34" charset="-120"/>
                        </a:rPr>
                        <a:t>累加 </a:t>
                      </a:r>
                      <a:r>
                        <a:rPr lang="en-US" altLang="zh-TW" sz="1400" u="sng" dirty="0">
                          <a:solidFill>
                            <a:srgbClr val="FF0000"/>
                          </a:solidFill>
                          <a:effectLst/>
                          <a:latin typeface="微軟正黑體" panose="020B0604030504040204" pitchFamily="34" charset="-120"/>
                          <a:ea typeface="微軟正黑體" panose="020B0604030504040204" pitchFamily="34" charset="-120"/>
                        </a:rPr>
                        <a:t>95%</a:t>
                      </a: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22"/>
                  </a:ext>
                </a:extLst>
              </a:tr>
              <a:tr h="147605">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zh-TW" altLang="en-US" sz="1400" dirty="0">
                        <a:solidFill>
                          <a:srgbClr val="FF0000"/>
                        </a:solidFill>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zh-TW" altLang="en-US" sz="1400" dirty="0">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00FF00"/>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en-US" sz="1400" u="sng" dirty="0">
                          <a:effectLst/>
                          <a:latin typeface="微軟正黑體" panose="020B0604030504040204" pitchFamily="34" charset="-120"/>
                          <a:ea typeface="微軟正黑體" panose="020B0604030504040204" pitchFamily="34" charset="-120"/>
                        </a:rPr>
                        <a:t>Backlog(</a:t>
                      </a:r>
                      <a:r>
                        <a:rPr lang="zh-TW" altLang="en-US" sz="1400" u="sng" dirty="0">
                          <a:effectLst/>
                          <a:latin typeface="微軟正黑體" panose="020B0604030504040204" pitchFamily="34" charset="-120"/>
                          <a:ea typeface="微軟正黑體" panose="020B0604030504040204" pitchFamily="34" charset="-120"/>
                        </a:rPr>
                        <a:t>單位：</a:t>
                      </a:r>
                      <a:r>
                        <a:rPr lang="en-US" sz="1400" u="sng" dirty="0">
                          <a:effectLst/>
                          <a:latin typeface="微軟正黑體" panose="020B0604030504040204" pitchFamily="34" charset="-120"/>
                          <a:ea typeface="微軟正黑體" panose="020B0604030504040204" pitchFamily="34" charset="-120"/>
                        </a:rPr>
                        <a:t>K)</a:t>
                      </a: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00FF00"/>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en-US" altLang="zh-TW" sz="1400" dirty="0">
                          <a:solidFill>
                            <a:srgbClr val="0000FF"/>
                          </a:solidFill>
                          <a:effectLst/>
                          <a:latin typeface="微軟正黑體" panose="020B0604030504040204" pitchFamily="34" charset="-120"/>
                          <a:ea typeface="微軟正黑體" panose="020B0604030504040204" pitchFamily="34" charset="-120"/>
                        </a:rPr>
                        <a:t>44,210</a:t>
                      </a:r>
                      <a:endParaRPr lang="zh-TW" altLang="en-US" sz="1400"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00FF00"/>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400" dirty="0">
                          <a:solidFill>
                            <a:srgbClr val="FF0000"/>
                          </a:solidFill>
                          <a:effectLst/>
                          <a:latin typeface="微軟正黑體" panose="020B0604030504040204" pitchFamily="34" charset="-120"/>
                          <a:ea typeface="微軟正黑體" panose="020B0604030504040204" pitchFamily="34" charset="-120"/>
                        </a:rPr>
                        <a:t>累加 </a:t>
                      </a:r>
                      <a:r>
                        <a:rPr lang="en-US" altLang="zh-TW" sz="1400" dirty="0">
                          <a:solidFill>
                            <a:srgbClr val="FF0000"/>
                          </a:solidFill>
                          <a:effectLst/>
                          <a:latin typeface="微軟正黑體" panose="020B0604030504040204" pitchFamily="34" charset="-120"/>
                          <a:ea typeface="微軟正黑體" panose="020B0604030504040204" pitchFamily="34" charset="-120"/>
                        </a:rPr>
                        <a:t>39%</a:t>
                      </a: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26"/>
                  </a:ext>
                </a:extLst>
              </a:tr>
            </a:tbl>
          </a:graphicData>
        </a:graphic>
      </p:graphicFrame>
    </p:spTree>
    <p:extLst>
      <p:ext uri="{BB962C8B-B14F-4D97-AF65-F5344CB8AC3E}">
        <p14:creationId xmlns:p14="http://schemas.microsoft.com/office/powerpoint/2010/main" val="140779267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標題 1"/>
          <p:cNvSpPr txBox="1">
            <a:spLocks/>
          </p:cNvSpPr>
          <p:nvPr/>
        </p:nvSpPr>
        <p:spPr bwMode="auto">
          <a:xfrm>
            <a:off x="1815843" y="55009"/>
            <a:ext cx="8370275" cy="7753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kumimoji="1" sz="3600" b="1">
                <a:solidFill>
                  <a:srgbClr val="000099"/>
                </a:solidFill>
                <a:effectLst>
                  <a:outerShdw blurRad="38100" dist="38100" dir="2700000" algn="tl">
                    <a:srgbClr val="C0C0C0"/>
                  </a:outerShdw>
                </a:effectLst>
                <a:latin typeface="Arial" charset="0"/>
                <a:ea typeface="+mj-ea"/>
                <a:cs typeface="標楷體" charset="0"/>
              </a:defRPr>
            </a:lvl1pPr>
            <a:lvl2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2pPr>
            <a:lvl3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3pPr>
            <a:lvl4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4pPr>
            <a:lvl5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5pPr>
            <a:lvl6pPr marL="4572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6pPr>
            <a:lvl7pPr marL="9144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7pPr>
            <a:lvl8pPr marL="13716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8pPr>
            <a:lvl9pPr marL="18288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9pPr>
          </a:lstStyle>
          <a:p>
            <a:pPr eaLnBrk="1" hangingPunct="1">
              <a:defRPr/>
            </a:pPr>
            <a:r>
              <a:rPr lang="zh-TW" altLang="en-US" kern="0" dirty="0">
                <a:latin typeface="微軟正黑體" panose="020B0604030504040204" pitchFamily="34" charset="-120"/>
                <a:ea typeface="微軟正黑體" panose="020B0604030504040204" pitchFamily="34" charset="-120"/>
              </a:rPr>
              <a:t>衍生加值業務能見度</a:t>
            </a:r>
          </a:p>
        </p:txBody>
      </p:sp>
      <p:sp>
        <p:nvSpPr>
          <p:cNvPr id="9" name="矩形 8"/>
          <p:cNvSpPr/>
          <p:nvPr/>
        </p:nvSpPr>
        <p:spPr>
          <a:xfrm>
            <a:off x="4207156" y="802368"/>
            <a:ext cx="3454792" cy="461665"/>
          </a:xfrm>
          <a:prstGeom prst="rect">
            <a:avLst/>
          </a:prstGeom>
        </p:spPr>
        <p:txBody>
          <a:bodyPr wrap="none">
            <a:spAutoFit/>
          </a:bodyPr>
          <a:lstStyle/>
          <a:p>
            <a:pPr>
              <a:defRPr/>
            </a:pPr>
            <a:r>
              <a:rPr lang="zh-TW" altLang="en-US" sz="2400" b="1" dirty="0">
                <a:solidFill>
                  <a:srgbClr val="0000FF"/>
                </a:solidFill>
                <a:latin typeface="微軟正黑體" panose="020B0604030504040204" pitchFamily="34" charset="-120"/>
                <a:ea typeface="微軟正黑體" panose="020B0604030504040204" pitchFamily="34" charset="-120"/>
              </a:rPr>
              <a:t>衍生加值目標</a:t>
            </a:r>
            <a:r>
              <a:rPr lang="en-US" altLang="zh-TW" sz="2400" b="1" dirty="0">
                <a:solidFill>
                  <a:srgbClr val="0000FF"/>
                </a:solidFill>
                <a:latin typeface="微軟正黑體" panose="020B0604030504040204" pitchFamily="34" charset="-120"/>
                <a:ea typeface="微軟正黑體" panose="020B0604030504040204" pitchFamily="34" charset="-120"/>
              </a:rPr>
              <a:t>=</a:t>
            </a:r>
            <a:r>
              <a:rPr lang="en-US" altLang="zh-TW" sz="2400" b="1" u="sng" dirty="0">
                <a:solidFill>
                  <a:srgbClr val="0000FF"/>
                </a:solidFill>
                <a:latin typeface="微軟正黑體" panose="020B0604030504040204" pitchFamily="34" charset="-120"/>
                <a:ea typeface="微軟正黑體" panose="020B0604030504040204" pitchFamily="34" charset="-120"/>
              </a:rPr>
              <a:t>11,133K</a:t>
            </a:r>
            <a:endParaRPr lang="zh-TW" altLang="en-US" sz="2400" b="1" u="sng" dirty="0">
              <a:solidFill>
                <a:srgbClr val="0000FF"/>
              </a:solidFill>
              <a:latin typeface="微軟正黑體" panose="020B0604030504040204" pitchFamily="34" charset="-120"/>
              <a:ea typeface="微軟正黑體" panose="020B0604030504040204" pitchFamily="34" charset="-120"/>
            </a:endParaRPr>
          </a:p>
        </p:txBody>
      </p:sp>
      <p:graphicFrame>
        <p:nvGraphicFramePr>
          <p:cNvPr id="5" name="表格 4"/>
          <p:cNvGraphicFramePr>
            <a:graphicFrameLocks noGrp="1"/>
          </p:cNvGraphicFramePr>
          <p:nvPr>
            <p:extLst>
              <p:ext uri="{D42A27DB-BD31-4B8C-83A1-F6EECF244321}">
                <p14:modId xmlns:p14="http://schemas.microsoft.com/office/powerpoint/2010/main" val="1731093741"/>
              </p:ext>
            </p:extLst>
          </p:nvPr>
        </p:nvGraphicFramePr>
        <p:xfrm>
          <a:off x="1639976" y="1404281"/>
          <a:ext cx="9028024" cy="4815052"/>
        </p:xfrm>
        <a:graphic>
          <a:graphicData uri="http://schemas.openxmlformats.org/drawingml/2006/table">
            <a:tbl>
              <a:tblPr/>
              <a:tblGrid>
                <a:gridCol w="2084536">
                  <a:extLst>
                    <a:ext uri="{9D8B030D-6E8A-4147-A177-3AD203B41FA5}">
                      <a16:colId xmlns:a16="http://schemas.microsoft.com/office/drawing/2014/main" val="20000"/>
                    </a:ext>
                  </a:extLst>
                </a:gridCol>
                <a:gridCol w="1651408">
                  <a:extLst>
                    <a:ext uri="{9D8B030D-6E8A-4147-A177-3AD203B41FA5}">
                      <a16:colId xmlns:a16="http://schemas.microsoft.com/office/drawing/2014/main" val="20001"/>
                    </a:ext>
                  </a:extLst>
                </a:gridCol>
                <a:gridCol w="1872208">
                  <a:extLst>
                    <a:ext uri="{9D8B030D-6E8A-4147-A177-3AD203B41FA5}">
                      <a16:colId xmlns:a16="http://schemas.microsoft.com/office/drawing/2014/main" val="20002"/>
                    </a:ext>
                  </a:extLst>
                </a:gridCol>
                <a:gridCol w="1440160">
                  <a:extLst>
                    <a:ext uri="{9D8B030D-6E8A-4147-A177-3AD203B41FA5}">
                      <a16:colId xmlns:a16="http://schemas.microsoft.com/office/drawing/2014/main" val="20003"/>
                    </a:ext>
                  </a:extLst>
                </a:gridCol>
                <a:gridCol w="1979712">
                  <a:extLst>
                    <a:ext uri="{9D8B030D-6E8A-4147-A177-3AD203B41FA5}">
                      <a16:colId xmlns:a16="http://schemas.microsoft.com/office/drawing/2014/main" val="20004"/>
                    </a:ext>
                  </a:extLst>
                </a:gridCol>
              </a:tblGrid>
              <a:tr h="260848">
                <a:tc>
                  <a:txBody>
                    <a:bodyPr/>
                    <a:lstStyle/>
                    <a:p>
                      <a:pPr algn="ctr"/>
                      <a:r>
                        <a:rPr lang="zh-TW" altLang="en-US" sz="1400" b="1" u="sng" dirty="0">
                          <a:solidFill>
                            <a:srgbClr val="0000FF"/>
                          </a:solidFill>
                          <a:effectLst/>
                          <a:latin typeface="微軟正黑體" panose="020B0604030504040204" pitchFamily="34" charset="-120"/>
                          <a:ea typeface="微軟正黑體" panose="020B0604030504040204" pitchFamily="34" charset="-120"/>
                        </a:rPr>
                        <a:t>簽約數合計</a:t>
                      </a:r>
                      <a:r>
                        <a:rPr lang="zh-TW" altLang="en-US" sz="1400" b="1" u="sng" dirty="0">
                          <a:effectLst/>
                          <a:latin typeface="微軟正黑體" panose="020B0604030504040204" pitchFamily="34" charset="-120"/>
                          <a:ea typeface="微軟正黑體" panose="020B0604030504040204" pitchFamily="34" charset="-120"/>
                        </a:rPr>
                        <a:t>：</a:t>
                      </a:r>
                      <a:r>
                        <a:rPr lang="en-US" altLang="zh-TW" sz="1400" b="1" u="sng" dirty="0">
                          <a:effectLst/>
                          <a:latin typeface="微軟正黑體" panose="020B0604030504040204" pitchFamily="34" charset="-120"/>
                          <a:ea typeface="微軟正黑體" panose="020B0604030504040204" pitchFamily="34" charset="-120"/>
                        </a:rPr>
                        <a:t>13,070</a:t>
                      </a:r>
                      <a:r>
                        <a:rPr lang="en-US" sz="1400" b="1" u="sng" dirty="0">
                          <a:effectLst/>
                          <a:latin typeface="微軟正黑體" panose="020B0604030504040204" pitchFamily="34" charset="-120"/>
                          <a:ea typeface="微軟正黑體" panose="020B0604030504040204" pitchFamily="34" charset="-120"/>
                        </a:rPr>
                        <a:t>K</a:t>
                      </a:r>
                    </a:p>
                  </a:txBody>
                  <a:tcPr marL="17881" marR="17881" marT="8941" marB="8941" anchor="ctr">
                    <a:lnL>
                      <a:noFill/>
                    </a:lnL>
                    <a:lnR>
                      <a:noFill/>
                    </a:lnR>
                    <a:lnT>
                      <a:noFill/>
                    </a:lnT>
                    <a:lnB>
                      <a:noFill/>
                    </a:lnB>
                    <a:solidFill>
                      <a:srgbClr val="FFFFFF"/>
                    </a:solidFill>
                  </a:tcPr>
                </a:tc>
                <a:tc>
                  <a:txBody>
                    <a:bodyPr/>
                    <a:lstStyle/>
                    <a:p>
                      <a:pPr algn="ctr"/>
                      <a:endParaRPr lang="zh-TW" altLang="en-US" sz="1400" dirty="0">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a:noFill/>
                    </a:lnB>
                    <a:solidFill>
                      <a:srgbClr val="FFFFFF"/>
                    </a:solidFill>
                  </a:tcPr>
                </a:tc>
                <a:tc>
                  <a:txBody>
                    <a:bodyPr/>
                    <a:lstStyle/>
                    <a:p>
                      <a:pPr algn="ctr"/>
                      <a:endParaRPr lang="zh-TW" altLang="en-US" sz="1400">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a:noFill/>
                    </a:lnB>
                    <a:solidFill>
                      <a:srgbClr val="FFFFFF"/>
                    </a:solidFill>
                  </a:tcPr>
                </a:tc>
                <a:tc>
                  <a:txBody>
                    <a:bodyPr/>
                    <a:lstStyle/>
                    <a:p>
                      <a:pPr algn="ctr"/>
                      <a:endParaRPr lang="zh-TW" altLang="en-US" sz="1400" dirty="0">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a:noFill/>
                    </a:lnB>
                    <a:solidFill>
                      <a:srgbClr val="FFFFFF"/>
                    </a:solidFill>
                  </a:tcPr>
                </a:tc>
                <a:tc>
                  <a:txBody>
                    <a:bodyPr/>
                    <a:lstStyle/>
                    <a:p>
                      <a:pPr marL="0" indent="0" algn="ctr"/>
                      <a:r>
                        <a:rPr lang="zh-TW" altLang="en-US" sz="1400" b="1" u="sng" dirty="0">
                          <a:solidFill>
                            <a:srgbClr val="0000FF"/>
                          </a:solidFill>
                          <a:effectLst/>
                          <a:latin typeface="微軟正黑體" panose="020B0604030504040204" pitchFamily="34" charset="-120"/>
                          <a:ea typeface="微軟正黑體" panose="020B0604030504040204" pitchFamily="34" charset="-120"/>
                        </a:rPr>
                        <a:t>認列數合計</a:t>
                      </a:r>
                      <a:r>
                        <a:rPr kumimoji="0" lang="zh-TW" altLang="en-US" sz="1400" b="1" i="0" u="sng"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a:t>
                      </a:r>
                      <a:r>
                        <a:rPr lang="en-US" altLang="zh-TW" sz="1400" b="1" u="sng" dirty="0">
                          <a:effectLst/>
                          <a:latin typeface="微軟正黑體" panose="020B0604030504040204" pitchFamily="34" charset="-120"/>
                          <a:ea typeface="微軟正黑體" panose="020B0604030504040204" pitchFamily="34" charset="-120"/>
                        </a:rPr>
                        <a:t>11,400</a:t>
                      </a:r>
                      <a:r>
                        <a:rPr lang="en-US" sz="1400" b="1" u="sng" dirty="0">
                          <a:effectLst/>
                          <a:latin typeface="微軟正黑體" panose="020B0604030504040204" pitchFamily="34" charset="-120"/>
                          <a:ea typeface="微軟正黑體" panose="020B0604030504040204" pitchFamily="34" charset="-120"/>
                        </a:rPr>
                        <a:t>K</a:t>
                      </a:r>
                    </a:p>
                  </a:txBody>
                  <a:tcPr marL="17881" marR="17881" marT="8941" marB="8941" anchor="ctr">
                    <a:lnL>
                      <a:noFill/>
                    </a:lnL>
                    <a:lnR>
                      <a:noFill/>
                    </a:lnR>
                    <a:lnT>
                      <a:noFill/>
                    </a:lnT>
                    <a:lnB>
                      <a:noFill/>
                    </a:lnB>
                    <a:solidFill>
                      <a:srgbClr val="FFFFFF"/>
                    </a:solidFill>
                  </a:tcPr>
                </a:tc>
                <a:extLst>
                  <a:ext uri="{0D108BD9-81ED-4DB2-BD59-A6C34878D82A}">
                    <a16:rowId xmlns:a16="http://schemas.microsoft.com/office/drawing/2014/main" val="10000"/>
                  </a:ext>
                </a:extLst>
              </a:tr>
              <a:tr h="263233">
                <a:tc>
                  <a:txBody>
                    <a:bodyPr/>
                    <a:lstStyle/>
                    <a:p>
                      <a:pPr algn="ctr"/>
                      <a:r>
                        <a:rPr lang="zh-TW" altLang="en-US" sz="1400" dirty="0">
                          <a:solidFill>
                            <a:srgbClr val="FF0000"/>
                          </a:solidFill>
                          <a:effectLst/>
                          <a:latin typeface="微軟正黑體" panose="020B0604030504040204" pitchFamily="34" charset="-120"/>
                          <a:ea typeface="微軟正黑體" panose="020B0604030504040204" pitchFamily="34" charset="-120"/>
                        </a:rPr>
                        <a:t>累加</a:t>
                      </a:r>
                      <a:r>
                        <a:rPr lang="zh-TW" altLang="en-US" sz="1400" u="sng" dirty="0">
                          <a:solidFill>
                            <a:srgbClr val="FF0000"/>
                          </a:solidFill>
                          <a:effectLst/>
                          <a:latin typeface="微軟正黑體" panose="020B0604030504040204" pitchFamily="34" charset="-120"/>
                          <a:ea typeface="微軟正黑體" panose="020B0604030504040204" pitchFamily="34" charset="-120"/>
                        </a:rPr>
                        <a:t> </a:t>
                      </a:r>
                      <a:r>
                        <a:rPr lang="en-US" altLang="zh-TW" sz="1400" u="sng" dirty="0">
                          <a:solidFill>
                            <a:srgbClr val="FF0000"/>
                          </a:solidFill>
                          <a:effectLst/>
                          <a:latin typeface="微軟正黑體" panose="020B0604030504040204" pitchFamily="34" charset="-120"/>
                          <a:ea typeface="微軟正黑體" panose="020B0604030504040204" pitchFamily="34" charset="-120"/>
                        </a:rPr>
                        <a:t>117</a:t>
                      </a:r>
                      <a:r>
                        <a:rPr lang="en-US" altLang="zh-TW" sz="1400" dirty="0">
                          <a:solidFill>
                            <a:srgbClr val="FF0000"/>
                          </a:solidFill>
                          <a:effectLst/>
                          <a:latin typeface="微軟正黑體" panose="020B0604030504040204" pitchFamily="34" charset="-120"/>
                          <a:ea typeface="微軟正黑體" panose="020B0604030504040204" pitchFamily="34" charset="-120"/>
                        </a:rPr>
                        <a:t>%</a:t>
                      </a:r>
                    </a:p>
                  </a:txBody>
                  <a:tcPr marL="17881" marR="17881" marT="8941" marB="8941" anchor="ctr">
                    <a:lnL>
                      <a:noFill/>
                    </a:lnL>
                    <a:lnR>
                      <a:noFill/>
                    </a:lnR>
                    <a:lnT>
                      <a:noFill/>
                    </a:lnT>
                    <a:lnB>
                      <a:noFill/>
                    </a:lnB>
                    <a:solidFill>
                      <a:srgbClr val="FFFFFF"/>
                    </a:solidFill>
                  </a:tcPr>
                </a:tc>
                <a:tc>
                  <a:txBody>
                    <a:bodyPr/>
                    <a:lstStyle/>
                    <a:p>
                      <a:pPr algn="ctr"/>
                      <a:endParaRPr lang="zh-TW" altLang="en-US" sz="1400" dirty="0">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w="12700" cap="flat" cmpd="sng" algn="ctr">
                      <a:solidFill>
                        <a:schemeClr val="tx1"/>
                      </a:solidFill>
                      <a:prstDash val="solid"/>
                      <a:round/>
                      <a:headEnd type="none" w="med" len="med"/>
                      <a:tailEnd type="none" w="med" len="med"/>
                    </a:lnB>
                    <a:solidFill>
                      <a:srgbClr val="FFD700"/>
                    </a:solidFill>
                  </a:tcPr>
                </a:tc>
                <a:tc>
                  <a:txBody>
                    <a:bodyPr/>
                    <a:lstStyle/>
                    <a:p>
                      <a:pPr algn="ctr"/>
                      <a:r>
                        <a:rPr lang="zh-TW" altLang="en-US" sz="1400" u="sng" dirty="0">
                          <a:effectLst/>
                          <a:latin typeface="微軟正黑體" panose="020B0604030504040204" pitchFamily="34" charset="-120"/>
                          <a:ea typeface="微軟正黑體" panose="020B0604030504040204" pitchFamily="34" charset="-120"/>
                        </a:rPr>
                        <a:t>努力中</a:t>
                      </a:r>
                      <a:r>
                        <a:rPr lang="en-US" altLang="zh-TW" sz="1400" u="sng" dirty="0">
                          <a:effectLst/>
                          <a:latin typeface="微軟正黑體" panose="020B0604030504040204" pitchFamily="34" charset="-120"/>
                          <a:ea typeface="微軟正黑體" panose="020B0604030504040204" pitchFamily="34" charset="-120"/>
                        </a:rPr>
                        <a:t>(</a:t>
                      </a:r>
                      <a:r>
                        <a:rPr lang="zh-TW" altLang="en-US" sz="1400" u="sng" dirty="0">
                          <a:effectLst/>
                          <a:latin typeface="微軟正黑體" panose="020B0604030504040204" pitchFamily="34" charset="-120"/>
                          <a:ea typeface="微軟正黑體" panose="020B0604030504040204" pitchFamily="34" charset="-120"/>
                        </a:rPr>
                        <a:t>單位：</a:t>
                      </a:r>
                      <a:r>
                        <a:rPr lang="en-US" altLang="zh-TW" sz="1400" u="sng" dirty="0">
                          <a:effectLst/>
                          <a:latin typeface="微軟正黑體" panose="020B0604030504040204" pitchFamily="34" charset="-120"/>
                          <a:ea typeface="微軟正黑體" panose="020B0604030504040204" pitchFamily="34" charset="-120"/>
                        </a:rPr>
                        <a:t>K)</a:t>
                      </a:r>
                    </a:p>
                  </a:txBody>
                  <a:tcPr marL="17881" marR="17881" marT="8941" marB="8941" anchor="ctr">
                    <a:lnL>
                      <a:noFill/>
                    </a:lnL>
                    <a:lnR>
                      <a:noFill/>
                    </a:lnR>
                    <a:lnT>
                      <a:noFill/>
                    </a:lnT>
                    <a:lnB w="12700" cap="flat" cmpd="sng" algn="ctr">
                      <a:solidFill>
                        <a:schemeClr val="tx1"/>
                      </a:solidFill>
                      <a:prstDash val="solid"/>
                      <a:round/>
                      <a:headEnd type="none" w="med" len="med"/>
                      <a:tailEnd type="none" w="med" len="med"/>
                    </a:lnB>
                    <a:solidFill>
                      <a:srgbClr val="FFD700"/>
                    </a:solidFill>
                  </a:tcPr>
                </a:tc>
                <a:tc>
                  <a:txBody>
                    <a:bodyPr/>
                    <a:lstStyle/>
                    <a:p>
                      <a:pPr algn="ctr"/>
                      <a:endParaRPr lang="zh-TW" altLang="en-US" sz="1400">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w="12700" cap="flat" cmpd="sng" algn="ctr">
                      <a:solidFill>
                        <a:schemeClr val="tx1"/>
                      </a:solidFill>
                      <a:prstDash val="solid"/>
                      <a:round/>
                      <a:headEnd type="none" w="med" len="med"/>
                      <a:tailEnd type="none" w="med" len="med"/>
                    </a:lnB>
                    <a:solidFill>
                      <a:srgbClr val="FFD700"/>
                    </a:solidFill>
                  </a:tcPr>
                </a:tc>
                <a:tc>
                  <a:txBody>
                    <a:bodyPr/>
                    <a:lstStyle/>
                    <a:p>
                      <a:pPr algn="ctr"/>
                      <a:r>
                        <a:rPr lang="zh-TW" altLang="en-US" sz="1400" dirty="0">
                          <a:solidFill>
                            <a:srgbClr val="FF0000"/>
                          </a:solidFill>
                          <a:effectLst/>
                          <a:latin typeface="微軟正黑體" panose="020B0604030504040204" pitchFamily="34" charset="-120"/>
                          <a:ea typeface="微軟正黑體" panose="020B0604030504040204" pitchFamily="34" charset="-120"/>
                        </a:rPr>
                        <a:t>累加</a:t>
                      </a:r>
                      <a:r>
                        <a:rPr lang="zh-TW" altLang="en-US" sz="1400" u="sng" baseline="0" dirty="0">
                          <a:solidFill>
                            <a:srgbClr val="FF0000"/>
                          </a:solidFill>
                          <a:effectLst/>
                          <a:latin typeface="微軟正黑體" panose="020B0604030504040204" pitchFamily="34" charset="-120"/>
                          <a:ea typeface="微軟正黑體" panose="020B0604030504040204" pitchFamily="34" charset="-120"/>
                        </a:rPr>
                        <a:t>  </a:t>
                      </a:r>
                      <a:r>
                        <a:rPr lang="en-US" altLang="zh-TW" sz="1400" u="sng" baseline="0" dirty="0">
                          <a:solidFill>
                            <a:srgbClr val="FF0000"/>
                          </a:solidFill>
                          <a:effectLst/>
                          <a:latin typeface="微軟正黑體" panose="020B0604030504040204" pitchFamily="34" charset="-120"/>
                          <a:ea typeface="微軟正黑體" panose="020B0604030504040204" pitchFamily="34" charset="-120"/>
                        </a:rPr>
                        <a:t>102</a:t>
                      </a:r>
                      <a:r>
                        <a:rPr lang="en-US" altLang="zh-TW" sz="1400" dirty="0">
                          <a:solidFill>
                            <a:srgbClr val="FF0000"/>
                          </a:solidFill>
                          <a:effectLst/>
                          <a:latin typeface="微軟正黑體" panose="020B0604030504040204" pitchFamily="34" charset="-120"/>
                          <a:ea typeface="微軟正黑體" panose="020B0604030504040204" pitchFamily="34" charset="-120"/>
                        </a:rPr>
                        <a:t>%</a:t>
                      </a:r>
                    </a:p>
                  </a:txBody>
                  <a:tcPr marL="17881" marR="17881" marT="8941" marB="8941" anchor="ctr">
                    <a:lnL>
                      <a:noFill/>
                    </a:lnL>
                    <a:lnR>
                      <a:noFill/>
                    </a:lnR>
                    <a:lnT>
                      <a:noFill/>
                    </a:lnT>
                    <a:lnB>
                      <a:noFill/>
                    </a:lnB>
                    <a:solidFill>
                      <a:srgbClr val="FFFFFF"/>
                    </a:solidFill>
                  </a:tcPr>
                </a:tc>
                <a:extLst>
                  <a:ext uri="{0D108BD9-81ED-4DB2-BD59-A6C34878D82A}">
                    <a16:rowId xmlns:a16="http://schemas.microsoft.com/office/drawing/2014/main" val="10001"/>
                  </a:ext>
                </a:extLst>
              </a:tr>
              <a:tr h="263233">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14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努力中簽約數：</a:t>
                      </a:r>
                      <a:endParaRPr kumimoji="0" lang="en-US" altLang="zh-TW" sz="14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u="sng" dirty="0">
                          <a:effectLst/>
                          <a:latin typeface="微軟正黑體" panose="020B0604030504040204" pitchFamily="34" charset="-120"/>
                          <a:ea typeface="微軟正黑體" panose="020B0604030504040204" pitchFamily="34" charset="-120"/>
                        </a:rPr>
                        <a:t>0 K</a:t>
                      </a: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zh-TW" altLang="en-US" sz="1400" dirty="0">
                          <a:effectLst/>
                          <a:latin typeface="微軟正黑體" panose="020B0604030504040204" pitchFamily="34" charset="-120"/>
                          <a:ea typeface="微軟正黑體" panose="020B0604030504040204" pitchFamily="34" charset="-120"/>
                        </a:rPr>
                        <a:t>簽約數</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700"/>
                    </a:solidFill>
                  </a:tcPr>
                </a:tc>
                <a:tc>
                  <a:txBody>
                    <a:bodyPr/>
                    <a:lstStyle/>
                    <a:p>
                      <a:pPr algn="ctr"/>
                      <a:endParaRPr lang="zh-TW" altLang="en-US" sz="1400" dirty="0">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700"/>
                    </a:solidFill>
                  </a:tcPr>
                </a:tc>
                <a:tc>
                  <a:txBody>
                    <a:bodyPr/>
                    <a:lstStyle/>
                    <a:p>
                      <a:pPr algn="ctr"/>
                      <a:r>
                        <a:rPr lang="zh-TW" altLang="en-US" sz="1400" dirty="0">
                          <a:effectLst/>
                          <a:latin typeface="微軟正黑體" panose="020B0604030504040204" pitchFamily="34" charset="-120"/>
                          <a:ea typeface="微軟正黑體" panose="020B0604030504040204" pitchFamily="34" charset="-120"/>
                        </a:rPr>
                        <a:t>認列數</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700"/>
                    </a:solidFill>
                  </a:tcPr>
                </a:tc>
                <a:tc rowSpan="4">
                  <a:txBody>
                    <a:bodyPr/>
                    <a:lstStyle/>
                    <a:p>
                      <a:pPr algn="ctr"/>
                      <a:r>
                        <a:rPr lang="zh-TW" altLang="en-US" sz="1400" dirty="0">
                          <a:effectLst/>
                          <a:latin typeface="微軟正黑體" panose="020B0604030504040204" pitchFamily="34" charset="-120"/>
                          <a:ea typeface="微軟正黑體" panose="020B0604030504040204" pitchFamily="34" charset="-120"/>
                        </a:rPr>
                        <a:t>今年預計認列：</a:t>
                      </a:r>
                      <a:endParaRPr lang="en-US" altLang="zh-TW" sz="1400" dirty="0">
                        <a:effectLst/>
                        <a:latin typeface="微軟正黑體" panose="020B0604030504040204" pitchFamily="34" charset="-120"/>
                        <a:ea typeface="微軟正黑體" panose="020B0604030504040204" pitchFamily="34" charset="-120"/>
                      </a:endParaRPr>
                    </a:p>
                    <a:p>
                      <a:pPr algn="ctr"/>
                      <a:r>
                        <a:rPr lang="en-US" altLang="zh-TW" sz="1400" u="sng" dirty="0">
                          <a:effectLst/>
                          <a:latin typeface="微軟正黑體" panose="020B0604030504040204" pitchFamily="34" charset="-120"/>
                          <a:ea typeface="微軟正黑體" panose="020B0604030504040204" pitchFamily="34" charset="-120"/>
                        </a:rPr>
                        <a:t>0 K</a:t>
                      </a: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02"/>
                  </a:ext>
                </a:extLst>
              </a:tr>
              <a:tr h="263233">
                <a:tc vMerge="1">
                  <a:txBody>
                    <a:bodyPr/>
                    <a:lstStyle/>
                    <a:p>
                      <a:endParaRPr lang="zh-TW" altLang="en-US"/>
                    </a:p>
                  </a:txBody>
                  <a:tcPr/>
                </a:tc>
                <a:tc>
                  <a:txBody>
                    <a:bodyPr/>
                    <a:lstStyle/>
                    <a:p>
                      <a:pPr algn="r" fontAlgn="ctr"/>
                      <a:endPar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700"/>
                    </a:solidFill>
                  </a:tcPr>
                </a:tc>
                <a:tc>
                  <a:txBody>
                    <a:bodyPr/>
                    <a:lstStyle/>
                    <a:p>
                      <a:pPr algn="ctr" fontAlgn="b"/>
                      <a:endPar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700"/>
                    </a:solidFill>
                  </a:tcPr>
                </a:tc>
                <a:tc>
                  <a:txBody>
                    <a:bodyPr/>
                    <a:lstStyle/>
                    <a:p>
                      <a:pPr algn="r" fontAlgn="ctr"/>
                      <a:endPar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700"/>
                    </a:solidFill>
                  </a:tcPr>
                </a:tc>
                <a:tc vMerge="1">
                  <a:txBody>
                    <a:bodyPr/>
                    <a:lstStyle/>
                    <a:p>
                      <a:endParaRPr lang="zh-TW" altLang="en-US"/>
                    </a:p>
                  </a:txBody>
                  <a:tcPr/>
                </a:tc>
                <a:extLst>
                  <a:ext uri="{0D108BD9-81ED-4DB2-BD59-A6C34878D82A}">
                    <a16:rowId xmlns:a16="http://schemas.microsoft.com/office/drawing/2014/main" val="10003"/>
                  </a:ext>
                </a:extLst>
              </a:tr>
              <a:tr h="149864">
                <a:tc vMerge="1">
                  <a:txBody>
                    <a:bodyPr/>
                    <a:lstStyle/>
                    <a:p>
                      <a:endParaRPr lang="zh-TW"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altLang="zh-TW" sz="1400" kern="1200" dirty="0">
                        <a:solidFill>
                          <a:srgbClr val="0000FF"/>
                        </a:solidFill>
                        <a:effectLst/>
                        <a:latin typeface="微軟正黑體" panose="020B0604030504040204" pitchFamily="34" charset="-120"/>
                        <a:ea typeface="微軟正黑體" panose="020B0604030504040204" pitchFamily="34" charset="-120"/>
                        <a:cs typeface="+mn-cs"/>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700"/>
                    </a:solidFill>
                  </a:tcPr>
                </a:tc>
                <a:tc>
                  <a:txBody>
                    <a:bodyPr/>
                    <a:lstStyle/>
                    <a:p>
                      <a:pPr algn="ctr" fontAlgn="ctr"/>
                      <a:endPar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700"/>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altLang="zh-TW" sz="1400" kern="1200" dirty="0">
                        <a:solidFill>
                          <a:srgbClr val="0000FF"/>
                        </a:solidFill>
                        <a:effectLst/>
                        <a:latin typeface="微軟正黑體" panose="020B0604030504040204" pitchFamily="34" charset="-120"/>
                        <a:ea typeface="微軟正黑體" panose="020B0604030504040204" pitchFamily="34" charset="-120"/>
                        <a:cs typeface="+mn-cs"/>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700"/>
                    </a:solidFill>
                  </a:tcPr>
                </a:tc>
                <a:tc vMerge="1">
                  <a:txBody>
                    <a:bodyPr/>
                    <a:lstStyle/>
                    <a:p>
                      <a:endParaRPr lang="zh-TW" altLang="en-US"/>
                    </a:p>
                  </a:txBody>
                  <a:tcPr/>
                </a:tc>
                <a:extLst>
                  <a:ext uri="{0D108BD9-81ED-4DB2-BD59-A6C34878D82A}">
                    <a16:rowId xmlns:a16="http://schemas.microsoft.com/office/drawing/2014/main" val="10005"/>
                  </a:ext>
                </a:extLst>
              </a:tr>
              <a:tr h="165126">
                <a:tc vMerge="1">
                  <a:txBody>
                    <a:bodyPr/>
                    <a:lstStyle/>
                    <a:p>
                      <a:endParaRPr lang="zh-TW" altLang="en-US"/>
                    </a:p>
                  </a:txBody>
                  <a:tcPr/>
                </a:tc>
                <a:tc>
                  <a:txBody>
                    <a:bodyPr/>
                    <a:lstStyle/>
                    <a:p>
                      <a:pPr algn="ctr"/>
                      <a:endParaRPr lang="en-US" altLang="zh-TW" sz="1400"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700"/>
                    </a:solidFill>
                  </a:tcPr>
                </a:tc>
                <a:tc>
                  <a:txBody>
                    <a:bodyPr/>
                    <a:lstStyle/>
                    <a:p>
                      <a:pPr algn="ctr"/>
                      <a:endParaRPr lang="zh-TW" altLang="en-US" sz="1400" dirty="0">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700"/>
                    </a:solidFill>
                  </a:tcPr>
                </a:tc>
                <a:tc>
                  <a:txBody>
                    <a:bodyPr/>
                    <a:lstStyle/>
                    <a:p>
                      <a:pPr algn="ctr"/>
                      <a:endParaRPr lang="en-US" altLang="zh-TW" sz="1400"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700"/>
                    </a:solidFill>
                  </a:tcPr>
                </a:tc>
                <a:tc vMerge="1">
                  <a:txBody>
                    <a:bodyPr/>
                    <a:lstStyle/>
                    <a:p>
                      <a:endParaRPr lang="zh-TW" altLang="en-US"/>
                    </a:p>
                  </a:txBody>
                  <a:tcPr/>
                </a:tc>
                <a:extLst>
                  <a:ext uri="{0D108BD9-81ED-4DB2-BD59-A6C34878D82A}">
                    <a16:rowId xmlns:a16="http://schemas.microsoft.com/office/drawing/2014/main" val="10007"/>
                  </a:ext>
                </a:extLst>
              </a:tr>
              <a:tr h="180388">
                <a:tc>
                  <a:txBody>
                    <a:bodyPr/>
                    <a:lstStyle/>
                    <a:p>
                      <a:pPr algn="ctr"/>
                      <a:endParaRPr lang="en-US" altLang="zh-TW" sz="1400" dirty="0">
                        <a:effectLst/>
                        <a:latin typeface="微軟正黑體" panose="020B0604030504040204" pitchFamily="34" charset="-120"/>
                        <a:ea typeface="微軟正黑體" panose="020B0604030504040204" pitchFamily="34" charset="-12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en-US" altLang="zh-TW" sz="1400"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700"/>
                    </a:solidFill>
                  </a:tcPr>
                </a:tc>
                <a:tc>
                  <a:txBody>
                    <a:bodyPr/>
                    <a:lstStyle/>
                    <a:p>
                      <a:pPr algn="ctr"/>
                      <a:endParaRPr lang="zh-TW" altLang="en-US" sz="1400" dirty="0">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700"/>
                    </a:solidFill>
                  </a:tcPr>
                </a:tc>
                <a:tc>
                  <a:txBody>
                    <a:bodyPr/>
                    <a:lstStyle/>
                    <a:p>
                      <a:pPr algn="ctr"/>
                      <a:endParaRPr lang="en-US" altLang="zh-TW" sz="1400"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700"/>
                    </a:solidFill>
                  </a:tcPr>
                </a:tc>
                <a:tc>
                  <a:txBody>
                    <a:bodyPr/>
                    <a:lstStyle/>
                    <a:p>
                      <a:pPr algn="ctr"/>
                      <a:endParaRPr lang="en-US" altLang="zh-TW" sz="1400" dirty="0">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11"/>
                  </a:ext>
                </a:extLst>
              </a:tr>
              <a:tr h="195650">
                <a:tc>
                  <a:txBody>
                    <a:bodyPr/>
                    <a:lstStyle/>
                    <a:p>
                      <a:pPr algn="ctr"/>
                      <a:endParaRPr lang="en-US" altLang="zh-TW" sz="1400" dirty="0">
                        <a:effectLst/>
                        <a:latin typeface="微軟正黑體" panose="020B0604030504040204" pitchFamily="34" charset="-120"/>
                        <a:ea typeface="微軟正黑體" panose="020B0604030504040204" pitchFamily="34" charset="-12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r"/>
                      <a:endParaRPr lang="en-US" altLang="zh-TW" sz="1400"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7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400" dirty="0">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700"/>
                    </a:solidFill>
                  </a:tcPr>
                </a:tc>
                <a:tc>
                  <a:txBody>
                    <a:bodyPr/>
                    <a:lstStyle/>
                    <a:p>
                      <a:pPr algn="r"/>
                      <a:endParaRPr lang="en-US" altLang="zh-TW" sz="1400"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700"/>
                    </a:solidFill>
                  </a:tcPr>
                </a:tc>
                <a:tc>
                  <a:txBody>
                    <a:bodyPr/>
                    <a:lstStyle/>
                    <a:p>
                      <a:pPr algn="ctr"/>
                      <a:endParaRPr lang="en-US" altLang="zh-TW" sz="1400" dirty="0">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12"/>
                  </a:ext>
                </a:extLst>
              </a:tr>
              <a:tr h="263233">
                <a:tc>
                  <a:txBody>
                    <a:bodyPr/>
                    <a:lstStyle/>
                    <a:p>
                      <a:pPr algn="ctr"/>
                      <a:r>
                        <a:rPr lang="zh-TW" altLang="en-US" sz="1400" dirty="0">
                          <a:solidFill>
                            <a:srgbClr val="FF0000"/>
                          </a:solidFill>
                          <a:effectLst/>
                          <a:latin typeface="微軟正黑體" panose="020B0604030504040204" pitchFamily="34" charset="-120"/>
                          <a:ea typeface="微軟正黑體" panose="020B0604030504040204" pitchFamily="34" charset="-120"/>
                        </a:rPr>
                        <a:t>累加</a:t>
                      </a:r>
                      <a:r>
                        <a:rPr lang="zh-TW" altLang="en-US" sz="1400" u="sng" dirty="0">
                          <a:solidFill>
                            <a:srgbClr val="FF0000"/>
                          </a:solidFill>
                          <a:effectLst/>
                          <a:latin typeface="微軟正黑體" panose="020B0604030504040204" pitchFamily="34" charset="-120"/>
                          <a:ea typeface="微軟正黑體" panose="020B0604030504040204" pitchFamily="34" charset="-120"/>
                        </a:rPr>
                        <a:t> </a:t>
                      </a:r>
                      <a:r>
                        <a:rPr lang="en-US" altLang="zh-TW" sz="1400" u="sng" dirty="0">
                          <a:solidFill>
                            <a:srgbClr val="FF0000"/>
                          </a:solidFill>
                          <a:effectLst/>
                          <a:latin typeface="微軟正黑體" panose="020B0604030504040204" pitchFamily="34" charset="-120"/>
                          <a:ea typeface="微軟正黑體" panose="020B0604030504040204" pitchFamily="34" charset="-120"/>
                        </a:rPr>
                        <a:t>117</a:t>
                      </a:r>
                      <a:r>
                        <a:rPr lang="en-US" altLang="zh-TW" sz="1400" dirty="0">
                          <a:solidFill>
                            <a:srgbClr val="FF0000"/>
                          </a:solidFill>
                          <a:effectLst/>
                          <a:latin typeface="微軟正黑體" panose="020B0604030504040204" pitchFamily="34" charset="-120"/>
                          <a:ea typeface="微軟正黑體" panose="020B0604030504040204" pitchFamily="34" charset="-120"/>
                        </a:rPr>
                        <a:t>%</a:t>
                      </a: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r"/>
                      <a:endParaRPr lang="zh-TW" altLang="en-US" sz="1400" dirty="0">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a:txBody>
                    <a:bodyPr/>
                    <a:lstStyle/>
                    <a:p>
                      <a:pPr algn="ctr"/>
                      <a:r>
                        <a:rPr lang="zh-TW" altLang="en-US" sz="1400" u="sng" dirty="0">
                          <a:effectLst/>
                          <a:latin typeface="微軟正黑體" panose="020B0604030504040204" pitchFamily="34" charset="-120"/>
                          <a:ea typeface="微軟正黑體" panose="020B0604030504040204" pitchFamily="34" charset="-120"/>
                        </a:rPr>
                        <a:t>推廣中</a:t>
                      </a:r>
                      <a:r>
                        <a:rPr lang="en-US" altLang="zh-TW" sz="1400" u="sng" dirty="0">
                          <a:effectLst/>
                          <a:latin typeface="微軟正黑體" panose="020B0604030504040204" pitchFamily="34" charset="-120"/>
                          <a:ea typeface="微軟正黑體" panose="020B0604030504040204" pitchFamily="34" charset="-120"/>
                        </a:rPr>
                        <a:t>(</a:t>
                      </a:r>
                      <a:r>
                        <a:rPr lang="zh-TW" altLang="en-US" sz="1400" u="sng" dirty="0">
                          <a:effectLst/>
                          <a:latin typeface="微軟正黑體" panose="020B0604030504040204" pitchFamily="34" charset="-120"/>
                          <a:ea typeface="微軟正黑體" panose="020B0604030504040204" pitchFamily="34" charset="-120"/>
                        </a:rPr>
                        <a:t>單位：</a:t>
                      </a:r>
                      <a:r>
                        <a:rPr lang="en-US" altLang="zh-TW" sz="1400" u="sng" dirty="0">
                          <a:effectLst/>
                          <a:latin typeface="微軟正黑體" panose="020B0604030504040204" pitchFamily="34" charset="-120"/>
                          <a:ea typeface="微軟正黑體" panose="020B0604030504040204" pitchFamily="34" charset="-120"/>
                        </a:rPr>
                        <a:t>K)</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a:txBody>
                    <a:bodyPr/>
                    <a:lstStyle/>
                    <a:p>
                      <a:pPr algn="r"/>
                      <a:endParaRPr lang="zh-TW" altLang="en-US" sz="1400" dirty="0">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a:txBody>
                    <a:bodyPr/>
                    <a:lstStyle/>
                    <a:p>
                      <a:pPr algn="ctr"/>
                      <a:r>
                        <a:rPr lang="zh-TW" altLang="en-US" sz="1400" dirty="0">
                          <a:solidFill>
                            <a:srgbClr val="FF0000"/>
                          </a:solidFill>
                          <a:effectLst/>
                          <a:latin typeface="微軟正黑體" panose="020B0604030504040204" pitchFamily="34" charset="-120"/>
                          <a:ea typeface="微軟正黑體" panose="020B0604030504040204" pitchFamily="34" charset="-120"/>
                        </a:rPr>
                        <a:t>累加</a:t>
                      </a:r>
                      <a:r>
                        <a:rPr lang="zh-TW" altLang="en-US" sz="1400" u="sng" dirty="0">
                          <a:solidFill>
                            <a:srgbClr val="FF0000"/>
                          </a:solidFill>
                          <a:effectLst/>
                          <a:latin typeface="微軟正黑體" panose="020B0604030504040204" pitchFamily="34" charset="-120"/>
                          <a:ea typeface="微軟正黑體" panose="020B0604030504040204" pitchFamily="34" charset="-120"/>
                        </a:rPr>
                        <a:t> </a:t>
                      </a:r>
                      <a:r>
                        <a:rPr lang="en-US" altLang="zh-TW" sz="1400" u="sng" dirty="0">
                          <a:solidFill>
                            <a:srgbClr val="FF0000"/>
                          </a:solidFill>
                          <a:effectLst/>
                          <a:latin typeface="微軟正黑體" panose="020B0604030504040204" pitchFamily="34" charset="-120"/>
                          <a:ea typeface="微軟正黑體" panose="020B0604030504040204" pitchFamily="34" charset="-120"/>
                        </a:rPr>
                        <a:t>102%</a:t>
                      </a: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13"/>
                  </a:ext>
                </a:extLst>
              </a:tr>
              <a:tr h="290421">
                <a:tc>
                  <a:txBody>
                    <a:bodyPr/>
                    <a:lstStyle/>
                    <a:p>
                      <a:pPr algn="ctr"/>
                      <a:r>
                        <a:rPr lang="en-US" altLang="zh-TW" sz="1400" u="sng" dirty="0">
                          <a:effectLst/>
                          <a:latin typeface="微軟正黑體" panose="020B0604030504040204" pitchFamily="34" charset="-120"/>
                          <a:ea typeface="微軟正黑體" panose="020B0604030504040204" pitchFamily="34" charset="-120"/>
                        </a:rPr>
                        <a:t>13,070K</a:t>
                      </a: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r" fontAlgn="ctr"/>
                      <a:r>
                        <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rPr>
                        <a:t>1,000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a:txBody>
                    <a:bodyPr/>
                    <a:lstStyle/>
                    <a:p>
                      <a:pPr algn="ctr" fontAlgn="b"/>
                      <a:r>
                        <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rPr>
                        <a:t>展輝</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a:txBody>
                    <a:bodyPr/>
                    <a:lstStyle/>
                    <a:p>
                      <a:pPr algn="r" fontAlgn="ctr"/>
                      <a:r>
                        <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rPr>
                        <a:t>1,000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a:txBody>
                    <a:bodyPr/>
                    <a:lstStyle/>
                    <a:p>
                      <a:pPr algn="ctr"/>
                      <a:r>
                        <a:rPr lang="en-US" altLang="zh-TW" sz="1400" u="sng" dirty="0">
                          <a:effectLst/>
                          <a:latin typeface="微軟正黑體" panose="020B0604030504040204" pitchFamily="34" charset="-120"/>
                          <a:ea typeface="微軟正黑體" panose="020B0604030504040204" pitchFamily="34" charset="-120"/>
                        </a:rPr>
                        <a:t>11,400K</a:t>
                      </a: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14"/>
                  </a:ext>
                </a:extLst>
              </a:tr>
              <a:tr h="115621">
                <a:tc rowSpan="2">
                  <a:txBody>
                    <a:bodyPr/>
                    <a:lstStyle/>
                    <a:p>
                      <a:pPr algn="ctr"/>
                      <a:endParaRPr lang="en-US" altLang="zh-TW" sz="1400" dirty="0">
                        <a:effectLst/>
                        <a:latin typeface="微軟正黑體" panose="020B0604030504040204" pitchFamily="34" charset="-120"/>
                        <a:ea typeface="微軟正黑體" panose="020B0604030504040204" pitchFamily="34" charset="-12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r" fontAlgn="ctr"/>
                      <a:r>
                        <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rPr>
                        <a:t>1,500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a:txBody>
                    <a:bodyPr/>
                    <a:lstStyle/>
                    <a:p>
                      <a:pPr algn="ctr" fontAlgn="b"/>
                      <a:r>
                        <a:rPr lang="zh-TW" altLang="en-US" sz="1400" b="0" i="0" u="none" strike="noStrike" dirty="0">
                          <a:effectLst/>
                          <a:latin typeface="微軟正黑體" panose="020B0604030504040204" pitchFamily="34" charset="-120"/>
                          <a:ea typeface="微軟正黑體" panose="020B0604030504040204" pitchFamily="34" charset="-120"/>
                        </a:rPr>
                        <a:t>智慧價值</a:t>
                      </a:r>
                      <a:endParaRPr lang="en-US" altLang="zh-TW" sz="1400" b="0" i="0" u="none" strike="noStrike" dirty="0">
                        <a:effectLst/>
                        <a:latin typeface="微軟正黑體" panose="020B0604030504040204" pitchFamily="34" charset="-120"/>
                        <a:ea typeface="微軟正黑體" panose="020B0604030504040204" pitchFamily="34" charset="-12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a:txBody>
                    <a:bodyPr/>
                    <a:lstStyle/>
                    <a:p>
                      <a:pPr algn="r" fontAlgn="ctr"/>
                      <a:r>
                        <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rPr>
                        <a:t>1,500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rowSpan="2">
                  <a:txBody>
                    <a:bodyPr/>
                    <a:lstStyle/>
                    <a:p>
                      <a:pPr algn="ctr"/>
                      <a:endParaRPr lang="en-US" altLang="zh-TW" sz="1400" dirty="0">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16"/>
                  </a:ext>
                </a:extLst>
              </a:tr>
              <a:tr h="248015">
                <a:tc vMerge="1">
                  <a:txBody>
                    <a:bodyPr/>
                    <a:lstStyle/>
                    <a:p>
                      <a:endParaRPr lang="zh-TW" altLang="en-US"/>
                    </a:p>
                  </a:txBody>
                  <a:tcPr/>
                </a:tc>
                <a:tc>
                  <a:txBody>
                    <a:bodyPr/>
                    <a:lstStyle/>
                    <a:p>
                      <a:pPr algn="r" fontAlgn="b"/>
                      <a:r>
                        <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rPr>
                        <a:t>500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a:txBody>
                    <a:bodyPr/>
                    <a:lstStyle/>
                    <a:p>
                      <a:pPr algn="ctr" fontAlgn="b"/>
                      <a:r>
                        <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rPr>
                        <a:t>宏亞</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a:txBody>
                    <a:bodyPr/>
                    <a:lstStyle/>
                    <a:p>
                      <a:pPr algn="r" fontAlgn="b"/>
                      <a:r>
                        <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rPr>
                        <a:t>500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vMerge="1">
                  <a:txBody>
                    <a:bodyPr/>
                    <a:lstStyle/>
                    <a:p>
                      <a:endParaRPr lang="zh-TW" altLang="en-US"/>
                    </a:p>
                  </a:txBody>
                  <a:tcPr/>
                </a:tc>
                <a:extLst>
                  <a:ext uri="{0D108BD9-81ED-4DB2-BD59-A6C34878D82A}">
                    <a16:rowId xmlns:a16="http://schemas.microsoft.com/office/drawing/2014/main" val="1064087412"/>
                  </a:ext>
                </a:extLst>
              </a:tr>
              <a:tr h="192648">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14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推廣中簽約數：</a:t>
                      </a:r>
                      <a:endParaRPr kumimoji="0" lang="en-US" altLang="zh-TW" sz="14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0" i="0" u="sng"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5,470 K</a:t>
                      </a:r>
                      <a:r>
                        <a:rPr kumimoji="0" lang="zh-TW" altLang="en-US" sz="1400" b="0" i="0" u="sng"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 </a:t>
                      </a:r>
                      <a:endParaRPr kumimoji="0" lang="en-US" altLang="zh-TW" sz="1400" b="0" i="0" u="sng"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r" fontAlgn="b"/>
                      <a:r>
                        <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rPr>
                        <a:t>500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a:txBody>
                    <a:bodyPr/>
                    <a:lstStyle/>
                    <a:p>
                      <a:pPr algn="ctr" fontAlgn="b"/>
                      <a:r>
                        <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rPr>
                        <a:t>峻盟</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a:txBody>
                    <a:bodyPr/>
                    <a:lstStyle/>
                    <a:p>
                      <a:pPr algn="r" fontAlgn="b"/>
                      <a:r>
                        <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rPr>
                        <a:t>500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14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今年預計認列：</a:t>
                      </a:r>
                      <a:endParaRPr kumimoji="0" lang="en-US" altLang="zh-TW" sz="14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0" i="0" u="sng"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5,470 K</a:t>
                      </a: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17"/>
                  </a:ext>
                </a:extLst>
              </a:tr>
              <a:tr h="152130">
                <a:tc vMerge="1">
                  <a:txBody>
                    <a:bodyPr/>
                    <a:lstStyle/>
                    <a:p>
                      <a:endParaRPr lang="zh-TW" altLang="en-US"/>
                    </a:p>
                  </a:txBody>
                  <a:tcPr/>
                </a:tc>
                <a:tc>
                  <a:txBody>
                    <a:bodyPr/>
                    <a:lstStyle/>
                    <a:p>
                      <a:pPr algn="r" fontAlgn="b"/>
                      <a:r>
                        <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rPr>
                        <a:t>470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a:txBody>
                    <a:bodyPr/>
                    <a:lstStyle/>
                    <a:p>
                      <a:pPr algn="ctr" fontAlgn="b"/>
                      <a:r>
                        <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rPr>
                        <a:t>車博資訊</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a:txBody>
                    <a:bodyPr/>
                    <a:lstStyle/>
                    <a:p>
                      <a:pPr algn="r" fontAlgn="b"/>
                      <a:r>
                        <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rPr>
                        <a:t>470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vMerge="1">
                  <a:txBody>
                    <a:bodyPr/>
                    <a:lstStyle/>
                    <a:p>
                      <a:endParaRPr lang="zh-TW" altLang="en-US"/>
                    </a:p>
                  </a:txBody>
                  <a:tcPr/>
                </a:tc>
                <a:extLst>
                  <a:ext uri="{0D108BD9-81ED-4DB2-BD59-A6C34878D82A}">
                    <a16:rowId xmlns:a16="http://schemas.microsoft.com/office/drawing/2014/main" val="2028595568"/>
                  </a:ext>
                </a:extLst>
              </a:tr>
              <a:tr h="162105">
                <a:tc vMerge="1">
                  <a:txBody>
                    <a:bodyPr/>
                    <a:lstStyle/>
                    <a:p>
                      <a:endParaRPr lang="zh-TW" altLang="en-US"/>
                    </a:p>
                  </a:txBody>
                  <a:tcPr/>
                </a:tc>
                <a:tc>
                  <a:txBody>
                    <a:bodyPr/>
                    <a:lstStyle/>
                    <a:p>
                      <a:pPr algn="r" fontAlgn="b"/>
                      <a:r>
                        <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rPr>
                        <a:t>500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a:txBody>
                    <a:bodyPr/>
                    <a:lstStyle/>
                    <a:p>
                      <a:pPr algn="ctr" fontAlgn="b"/>
                      <a:r>
                        <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rPr>
                        <a:t>捷世林</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a:txBody>
                    <a:bodyPr/>
                    <a:lstStyle/>
                    <a:p>
                      <a:pPr algn="r" fontAlgn="b"/>
                      <a:r>
                        <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rPr>
                        <a:t>500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vMerge="1">
                  <a:txBody>
                    <a:bodyPr/>
                    <a:lstStyle/>
                    <a:p>
                      <a:endParaRPr lang="zh-TW" altLang="en-US"/>
                    </a:p>
                  </a:txBody>
                  <a:tcPr/>
                </a:tc>
                <a:extLst>
                  <a:ext uri="{0D108BD9-81ED-4DB2-BD59-A6C34878D82A}">
                    <a16:rowId xmlns:a16="http://schemas.microsoft.com/office/drawing/2014/main" val="2069054027"/>
                  </a:ext>
                </a:extLst>
              </a:tr>
              <a:tr h="115621">
                <a:tc vMerge="1">
                  <a:txBody>
                    <a:bodyPr/>
                    <a:lstStyle/>
                    <a:p>
                      <a:endParaRPr lang="zh-TW" altLang="en-US"/>
                    </a:p>
                  </a:txBody>
                  <a:tcPr/>
                </a:tc>
                <a:tc>
                  <a:txBody>
                    <a:bodyPr/>
                    <a:lstStyle/>
                    <a:p>
                      <a:pPr algn="r" fontAlgn="b"/>
                      <a:r>
                        <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rPr>
                        <a:t>1,000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a:txBody>
                    <a:bodyPr/>
                    <a:lstStyle/>
                    <a:p>
                      <a:pPr algn="ctr" fontAlgn="b"/>
                      <a:r>
                        <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rPr>
                        <a:t>晁鴻</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a:txBody>
                    <a:bodyPr/>
                    <a:lstStyle/>
                    <a:p>
                      <a:pPr algn="r" fontAlgn="b"/>
                      <a:r>
                        <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rPr>
                        <a:t>1,000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vMerge="1">
                  <a:txBody>
                    <a:bodyPr/>
                    <a:lstStyle/>
                    <a:p>
                      <a:endParaRPr lang="zh-TW" altLang="en-US"/>
                    </a:p>
                  </a:txBody>
                  <a:tcPr/>
                </a:tc>
                <a:extLst>
                  <a:ext uri="{0D108BD9-81ED-4DB2-BD59-A6C34878D82A}">
                    <a16:rowId xmlns:a16="http://schemas.microsoft.com/office/drawing/2014/main" val="3816966107"/>
                  </a:ext>
                </a:extLst>
              </a:tr>
              <a:tr h="115621">
                <a:tc vMerge="1">
                  <a:txBody>
                    <a:bodyPr/>
                    <a:lstStyle/>
                    <a:p>
                      <a:endParaRPr lang="zh-TW" altLang="en-US"/>
                    </a:p>
                  </a:txBody>
                  <a:tcPr/>
                </a:tc>
                <a:tc>
                  <a:txBody>
                    <a:bodyPr/>
                    <a:lstStyle/>
                    <a:p>
                      <a:pPr algn="r" fontAlgn="b"/>
                      <a:endPar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a:txBody>
                    <a:bodyPr/>
                    <a:lstStyle/>
                    <a:p>
                      <a:pPr algn="ctr" fontAlgn="b"/>
                      <a:endPar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a:txBody>
                    <a:bodyPr/>
                    <a:lstStyle/>
                    <a:p>
                      <a:pPr algn="r" fontAlgn="b"/>
                      <a:endPar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vMerge="1">
                  <a:txBody>
                    <a:bodyPr/>
                    <a:lstStyle/>
                    <a:p>
                      <a:endParaRPr lang="zh-TW" altLang="en-US"/>
                    </a:p>
                  </a:txBody>
                  <a:tcPr/>
                </a:tc>
                <a:extLst>
                  <a:ext uri="{0D108BD9-81ED-4DB2-BD59-A6C34878D82A}">
                    <a16:rowId xmlns:a16="http://schemas.microsoft.com/office/drawing/2014/main" val="3303613209"/>
                  </a:ext>
                </a:extLst>
              </a:tr>
              <a:tr h="0">
                <a:tc vMerge="1">
                  <a:txBody>
                    <a:bodyPr/>
                    <a:lstStyle/>
                    <a:p>
                      <a:endParaRPr lang="zh-TW"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altLang="zh-TW" sz="1400" kern="1200" dirty="0">
                        <a:solidFill>
                          <a:srgbClr val="0000FF"/>
                        </a:solidFill>
                        <a:effectLst/>
                        <a:latin typeface="微軟正黑體" panose="020B0604030504040204" pitchFamily="34" charset="-120"/>
                        <a:ea typeface="微軟正黑體" panose="020B0604030504040204" pitchFamily="34" charset="-120"/>
                        <a:cs typeface="+mn-cs"/>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4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a:txBody>
                    <a:bodyPr/>
                    <a:lstStyle/>
                    <a:p>
                      <a:pPr marL="0" algn="r" defTabSz="914400" rtl="0" eaLnBrk="1" fontAlgn="ctr" latinLnBrk="0" hangingPunct="1"/>
                      <a:endParaRPr lang="en-US" altLang="zh-TW" sz="1400" kern="1200" dirty="0">
                        <a:solidFill>
                          <a:srgbClr val="0000FF"/>
                        </a:solidFill>
                        <a:effectLst/>
                        <a:latin typeface="微軟正黑體" panose="020B0604030504040204" pitchFamily="34" charset="-120"/>
                        <a:ea typeface="微軟正黑體" panose="020B0604030504040204" pitchFamily="34" charset="-120"/>
                        <a:cs typeface="+mn-cs"/>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82EE"/>
                    </a:solidFill>
                  </a:tcPr>
                </a:tc>
                <a:tc vMerge="1">
                  <a:txBody>
                    <a:bodyPr/>
                    <a:lstStyle/>
                    <a:p>
                      <a:endParaRPr lang="zh-TW" altLang="en-US"/>
                    </a:p>
                  </a:txBody>
                  <a:tcPr/>
                </a:tc>
                <a:extLst>
                  <a:ext uri="{0D108BD9-81ED-4DB2-BD59-A6C34878D82A}">
                    <a16:rowId xmlns:a16="http://schemas.microsoft.com/office/drawing/2014/main" val="1442881939"/>
                  </a:ext>
                </a:extLst>
              </a:tr>
              <a:tr h="263233">
                <a:tc>
                  <a:txBody>
                    <a:bodyPr/>
                    <a:lstStyle/>
                    <a:p>
                      <a:pPr algn="ctr"/>
                      <a:r>
                        <a:rPr lang="zh-TW" altLang="en-US" sz="1400" dirty="0">
                          <a:solidFill>
                            <a:srgbClr val="FF0000"/>
                          </a:solidFill>
                          <a:effectLst/>
                          <a:latin typeface="微軟正黑體" panose="020B0604030504040204" pitchFamily="34" charset="-120"/>
                          <a:ea typeface="微軟正黑體" panose="020B0604030504040204" pitchFamily="34" charset="-120"/>
                        </a:rPr>
                        <a:t>累加</a:t>
                      </a:r>
                      <a:r>
                        <a:rPr lang="zh-TW" altLang="en-US" sz="1400" u="sng" dirty="0">
                          <a:solidFill>
                            <a:srgbClr val="FF0000"/>
                          </a:solidFill>
                          <a:effectLst/>
                          <a:latin typeface="微軟正黑體" panose="020B0604030504040204" pitchFamily="34" charset="-120"/>
                          <a:ea typeface="微軟正黑體" panose="020B0604030504040204" pitchFamily="34" charset="-120"/>
                        </a:rPr>
                        <a:t>  </a:t>
                      </a:r>
                      <a:r>
                        <a:rPr lang="en-US" altLang="zh-TW" sz="1400" u="sng" dirty="0">
                          <a:solidFill>
                            <a:srgbClr val="FF0000"/>
                          </a:solidFill>
                          <a:effectLst/>
                          <a:latin typeface="微軟正黑體" panose="020B0604030504040204" pitchFamily="34" charset="-120"/>
                          <a:ea typeface="微軟正黑體" panose="020B0604030504040204" pitchFamily="34" charset="-120"/>
                        </a:rPr>
                        <a:t>68</a:t>
                      </a:r>
                      <a:r>
                        <a:rPr lang="en-US" altLang="zh-TW" sz="1400" dirty="0">
                          <a:solidFill>
                            <a:srgbClr val="FF0000"/>
                          </a:solidFill>
                          <a:effectLst/>
                          <a:latin typeface="微軟正黑體" panose="020B0604030504040204" pitchFamily="34" charset="-120"/>
                          <a:ea typeface="微軟正黑體" panose="020B0604030504040204" pitchFamily="34" charset="-120"/>
                        </a:rPr>
                        <a:t>%</a:t>
                      </a:r>
                    </a:p>
                  </a:txBody>
                  <a:tcPr marL="17881" marR="17881" marT="8941" marB="8941" anchor="ctr">
                    <a:lnL>
                      <a:noFill/>
                    </a:lnL>
                    <a:lnR>
                      <a:noFill/>
                    </a:lnR>
                    <a:lnT>
                      <a:noFill/>
                    </a:lnT>
                    <a:lnB>
                      <a:noFill/>
                    </a:lnB>
                    <a:solidFill>
                      <a:srgbClr val="FFFFFF"/>
                    </a:solidFill>
                  </a:tcPr>
                </a:tc>
                <a:tc>
                  <a:txBody>
                    <a:bodyPr/>
                    <a:lstStyle/>
                    <a:p>
                      <a:pPr algn="ctr"/>
                      <a:r>
                        <a:rPr lang="en-US" altLang="zh-TW" sz="1400" dirty="0">
                          <a:solidFill>
                            <a:srgbClr val="0000FF"/>
                          </a:solidFill>
                          <a:effectLst/>
                          <a:latin typeface="微軟正黑體" panose="020B0604030504040204" pitchFamily="34" charset="-120"/>
                          <a:ea typeface="微軟正黑體" panose="020B0604030504040204" pitchFamily="34" charset="-120"/>
                        </a:rPr>
                        <a:t>7,600</a:t>
                      </a:r>
                      <a:endParaRPr lang="zh-TW" altLang="en-US" sz="1400"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w="12700" cap="flat" cmpd="sng" algn="ctr">
                      <a:solidFill>
                        <a:schemeClr val="tx1"/>
                      </a:solidFill>
                      <a:prstDash val="solid"/>
                      <a:round/>
                      <a:headEnd type="none" w="med" len="med"/>
                      <a:tailEnd type="none" w="med" len="med"/>
                    </a:lnT>
                    <a:lnB>
                      <a:noFill/>
                    </a:lnB>
                    <a:solidFill>
                      <a:srgbClr val="87CEFA"/>
                    </a:solidFill>
                  </a:tcPr>
                </a:tc>
                <a:tc>
                  <a:txBody>
                    <a:bodyPr/>
                    <a:lstStyle/>
                    <a:p>
                      <a:pPr algn="ctr"/>
                      <a:r>
                        <a:rPr lang="zh-TW" altLang="en-US" sz="1400" u="sng" dirty="0">
                          <a:effectLst/>
                          <a:latin typeface="微軟正黑體" panose="020B0604030504040204" pitchFamily="34" charset="-120"/>
                          <a:ea typeface="微軟正黑體" panose="020B0604030504040204" pitchFamily="34" charset="-120"/>
                        </a:rPr>
                        <a:t>已簽約</a:t>
                      </a:r>
                      <a:r>
                        <a:rPr lang="en-US" altLang="zh-TW" sz="1400" u="sng" dirty="0">
                          <a:effectLst/>
                          <a:latin typeface="微軟正黑體" panose="020B0604030504040204" pitchFamily="34" charset="-120"/>
                          <a:ea typeface="微軟正黑體" panose="020B0604030504040204" pitchFamily="34" charset="-120"/>
                        </a:rPr>
                        <a:t>(</a:t>
                      </a:r>
                      <a:r>
                        <a:rPr lang="zh-TW" altLang="en-US" sz="1400" u="sng" dirty="0">
                          <a:effectLst/>
                          <a:latin typeface="微軟正黑體" panose="020B0604030504040204" pitchFamily="34" charset="-120"/>
                          <a:ea typeface="微軟正黑體" panose="020B0604030504040204" pitchFamily="34" charset="-120"/>
                        </a:rPr>
                        <a:t>單位：</a:t>
                      </a:r>
                      <a:r>
                        <a:rPr lang="en-US" altLang="zh-TW" sz="1400" u="sng" dirty="0">
                          <a:effectLst/>
                          <a:latin typeface="微軟正黑體" panose="020B0604030504040204" pitchFamily="34" charset="-120"/>
                          <a:ea typeface="微軟正黑體" panose="020B0604030504040204" pitchFamily="34" charset="-120"/>
                        </a:rPr>
                        <a:t>K)</a:t>
                      </a:r>
                    </a:p>
                  </a:txBody>
                  <a:tcPr marL="17881" marR="17881" marT="8941" marB="8941" anchor="ctr">
                    <a:lnL>
                      <a:noFill/>
                    </a:lnL>
                    <a:lnR>
                      <a:noFill/>
                    </a:lnR>
                    <a:lnT w="12700" cap="flat" cmpd="sng" algn="ctr">
                      <a:solidFill>
                        <a:schemeClr val="tx1"/>
                      </a:solidFill>
                      <a:prstDash val="solid"/>
                      <a:round/>
                      <a:headEnd type="none" w="med" len="med"/>
                      <a:tailEnd type="none" w="med" len="med"/>
                    </a:lnT>
                    <a:lnB>
                      <a:noFill/>
                    </a:lnB>
                    <a:solidFill>
                      <a:srgbClr val="87CEFA"/>
                    </a:solidFill>
                  </a:tcPr>
                </a:tc>
                <a:tc>
                  <a:txBody>
                    <a:bodyPr/>
                    <a:lstStyle/>
                    <a:p>
                      <a:pPr algn="ctr"/>
                      <a:r>
                        <a:rPr lang="en-US" altLang="zh-TW" sz="1400" dirty="0">
                          <a:solidFill>
                            <a:srgbClr val="0000FF"/>
                          </a:solidFill>
                          <a:effectLst/>
                          <a:latin typeface="微軟正黑體" panose="020B0604030504040204" pitchFamily="34" charset="-120"/>
                          <a:ea typeface="微軟正黑體" panose="020B0604030504040204" pitchFamily="34" charset="-120"/>
                        </a:rPr>
                        <a:t>5,930</a:t>
                      </a:r>
                      <a:endParaRPr lang="zh-TW" altLang="en-US" sz="1400"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w="12700" cap="flat" cmpd="sng" algn="ctr">
                      <a:solidFill>
                        <a:schemeClr val="tx1"/>
                      </a:solidFill>
                      <a:prstDash val="solid"/>
                      <a:round/>
                      <a:headEnd type="none" w="med" len="med"/>
                      <a:tailEnd type="none" w="med" len="med"/>
                    </a:lnT>
                    <a:lnB>
                      <a:noFill/>
                    </a:lnB>
                    <a:solidFill>
                      <a:srgbClr val="87CEFA"/>
                    </a:solidFill>
                  </a:tcPr>
                </a:tc>
                <a:tc>
                  <a:txBody>
                    <a:bodyPr/>
                    <a:lstStyle/>
                    <a:p>
                      <a:pPr algn="ctr"/>
                      <a:r>
                        <a:rPr lang="zh-TW" altLang="en-US" sz="1400" dirty="0">
                          <a:solidFill>
                            <a:srgbClr val="FF0000"/>
                          </a:solidFill>
                          <a:effectLst/>
                          <a:latin typeface="微軟正黑體" panose="020B0604030504040204" pitchFamily="34" charset="-120"/>
                          <a:ea typeface="微軟正黑體" panose="020B0604030504040204" pitchFamily="34" charset="-120"/>
                        </a:rPr>
                        <a:t>累加 </a:t>
                      </a:r>
                      <a:r>
                        <a:rPr lang="en-US" altLang="zh-TW" sz="1400" u="sng" dirty="0">
                          <a:solidFill>
                            <a:srgbClr val="FF0000"/>
                          </a:solidFill>
                          <a:effectLst/>
                          <a:latin typeface="微軟正黑體" panose="020B0604030504040204" pitchFamily="34" charset="-120"/>
                          <a:ea typeface="微軟正黑體" panose="020B0604030504040204" pitchFamily="34" charset="-120"/>
                        </a:rPr>
                        <a:t>53%</a:t>
                      </a:r>
                    </a:p>
                  </a:txBody>
                  <a:tcPr marL="17881" marR="17881" marT="8941" marB="8941" anchor="ctr">
                    <a:lnL>
                      <a:noFill/>
                    </a:lnL>
                    <a:lnR>
                      <a:noFill/>
                    </a:lnR>
                    <a:lnT>
                      <a:noFill/>
                    </a:lnT>
                    <a:lnB>
                      <a:noFill/>
                    </a:lnB>
                    <a:solidFill>
                      <a:srgbClr val="FFFFFF"/>
                    </a:solidFill>
                  </a:tcPr>
                </a:tc>
                <a:extLst>
                  <a:ext uri="{0D108BD9-81ED-4DB2-BD59-A6C34878D82A}">
                    <a16:rowId xmlns:a16="http://schemas.microsoft.com/office/drawing/2014/main" val="10022"/>
                  </a:ext>
                </a:extLst>
              </a:tr>
              <a:tr h="263233">
                <a:tc>
                  <a:txBody>
                    <a:bodyPr/>
                    <a:lstStyle/>
                    <a:p>
                      <a:pPr algn="ctr"/>
                      <a:endParaRPr lang="zh-TW" altLang="en-US" sz="1400" dirty="0">
                        <a:solidFill>
                          <a:srgbClr val="FF0000"/>
                        </a:solidFill>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a:noFill/>
                    </a:lnB>
                    <a:solidFill>
                      <a:srgbClr val="FFFFFF"/>
                    </a:solidFill>
                  </a:tcPr>
                </a:tc>
                <a:tc>
                  <a:txBody>
                    <a:bodyPr/>
                    <a:lstStyle/>
                    <a:p>
                      <a:pPr algn="ctr"/>
                      <a:endParaRPr lang="zh-TW" altLang="en-US" sz="1400">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a:noFill/>
                    </a:lnB>
                    <a:solidFill>
                      <a:srgbClr val="00FF00"/>
                    </a:solidFill>
                  </a:tcPr>
                </a:tc>
                <a:tc>
                  <a:txBody>
                    <a:bodyPr/>
                    <a:lstStyle/>
                    <a:p>
                      <a:pPr algn="ctr"/>
                      <a:r>
                        <a:rPr lang="en-US" sz="1400" u="sng" dirty="0">
                          <a:effectLst/>
                          <a:latin typeface="微軟正黑體" panose="020B0604030504040204" pitchFamily="34" charset="-120"/>
                          <a:ea typeface="微軟正黑體" panose="020B0604030504040204" pitchFamily="34" charset="-120"/>
                        </a:rPr>
                        <a:t>Backlog(</a:t>
                      </a:r>
                      <a:r>
                        <a:rPr lang="zh-TW" altLang="en-US" sz="1400" u="sng" dirty="0">
                          <a:effectLst/>
                          <a:latin typeface="微軟正黑體" panose="020B0604030504040204" pitchFamily="34" charset="-120"/>
                          <a:ea typeface="微軟正黑體" panose="020B0604030504040204" pitchFamily="34" charset="-120"/>
                        </a:rPr>
                        <a:t>單位：</a:t>
                      </a:r>
                      <a:r>
                        <a:rPr lang="en-US" sz="1400" u="sng" dirty="0">
                          <a:effectLst/>
                          <a:latin typeface="微軟正黑體" panose="020B0604030504040204" pitchFamily="34" charset="-120"/>
                          <a:ea typeface="微軟正黑體" panose="020B0604030504040204" pitchFamily="34" charset="-120"/>
                        </a:rPr>
                        <a:t>K)</a:t>
                      </a:r>
                    </a:p>
                  </a:txBody>
                  <a:tcPr marL="17881" marR="17881" marT="8941" marB="8941" anchor="ctr">
                    <a:lnL>
                      <a:noFill/>
                    </a:lnL>
                    <a:lnR>
                      <a:noFill/>
                    </a:lnR>
                    <a:lnT>
                      <a:noFill/>
                    </a:lnT>
                    <a:lnB>
                      <a:noFill/>
                    </a:lnB>
                    <a:solidFill>
                      <a:srgbClr val="00FF00"/>
                    </a:solidFill>
                  </a:tcPr>
                </a:tc>
                <a:tc>
                  <a:txBody>
                    <a:bodyPr/>
                    <a:lstStyle/>
                    <a:p>
                      <a:pPr algn="ctr"/>
                      <a:r>
                        <a:rPr lang="en-US" altLang="zh-TW" sz="1400" dirty="0">
                          <a:solidFill>
                            <a:srgbClr val="0000FF"/>
                          </a:solidFill>
                          <a:effectLst/>
                          <a:latin typeface="微軟正黑體" panose="020B0604030504040204" pitchFamily="34" charset="-120"/>
                          <a:ea typeface="微軟正黑體" panose="020B0604030504040204" pitchFamily="34" charset="-120"/>
                        </a:rPr>
                        <a:t>330</a:t>
                      </a:r>
                      <a:endParaRPr lang="zh-TW" altLang="en-US" sz="1400"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a:noFill/>
                    </a:lnB>
                    <a:solidFill>
                      <a:srgbClr val="00FF00"/>
                    </a:solidFill>
                  </a:tcPr>
                </a:tc>
                <a:tc>
                  <a:txBody>
                    <a:bodyPr/>
                    <a:lstStyle/>
                    <a:p>
                      <a:pPr algn="ctr"/>
                      <a:r>
                        <a:rPr lang="zh-TW" altLang="en-US" sz="1400" dirty="0">
                          <a:solidFill>
                            <a:srgbClr val="FF0000"/>
                          </a:solidFill>
                          <a:effectLst/>
                          <a:latin typeface="微軟正黑體" panose="020B0604030504040204" pitchFamily="34" charset="-120"/>
                          <a:ea typeface="微軟正黑體" panose="020B0604030504040204" pitchFamily="34" charset="-120"/>
                        </a:rPr>
                        <a:t>累加 </a:t>
                      </a:r>
                      <a:r>
                        <a:rPr lang="en-US" altLang="zh-TW" sz="1400" u="sng" dirty="0">
                          <a:solidFill>
                            <a:srgbClr val="FF0000"/>
                          </a:solidFill>
                          <a:effectLst/>
                          <a:latin typeface="微軟正黑體" panose="020B0604030504040204" pitchFamily="34" charset="-120"/>
                          <a:ea typeface="微軟正黑體" panose="020B0604030504040204" pitchFamily="34" charset="-120"/>
                        </a:rPr>
                        <a:t>3%</a:t>
                      </a:r>
                    </a:p>
                  </a:txBody>
                  <a:tcPr marL="17881" marR="17881" marT="8941" marB="8941" anchor="ctr">
                    <a:lnL>
                      <a:noFill/>
                    </a:lnL>
                    <a:lnR>
                      <a:noFill/>
                    </a:lnR>
                    <a:lnT>
                      <a:noFill/>
                    </a:lnT>
                    <a:lnB>
                      <a:noFill/>
                    </a:lnB>
                    <a:solidFill>
                      <a:srgbClr val="FFFFFF"/>
                    </a:solidFill>
                  </a:tcPr>
                </a:tc>
                <a:extLst>
                  <a:ext uri="{0D108BD9-81ED-4DB2-BD59-A6C34878D82A}">
                    <a16:rowId xmlns:a16="http://schemas.microsoft.com/office/drawing/2014/main" val="10026"/>
                  </a:ext>
                </a:extLst>
              </a:tr>
            </a:tbl>
          </a:graphicData>
        </a:graphic>
      </p:graphicFrame>
    </p:spTree>
    <p:extLst>
      <p:ext uri="{BB962C8B-B14F-4D97-AF65-F5344CB8AC3E}">
        <p14:creationId xmlns:p14="http://schemas.microsoft.com/office/powerpoint/2010/main" val="377425244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1"/>
          <p:cNvSpPr txBox="1">
            <a:spLocks/>
          </p:cNvSpPr>
          <p:nvPr/>
        </p:nvSpPr>
        <p:spPr bwMode="auto">
          <a:xfrm>
            <a:off x="1991543" y="282960"/>
            <a:ext cx="8370275" cy="6206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kumimoji="1" sz="3600" b="1">
                <a:solidFill>
                  <a:srgbClr val="000099"/>
                </a:solidFill>
                <a:effectLst>
                  <a:outerShdw blurRad="38100" dist="38100" dir="2700000" algn="tl">
                    <a:srgbClr val="C0C0C0"/>
                  </a:outerShdw>
                </a:effectLst>
                <a:latin typeface="Arial" charset="0"/>
                <a:ea typeface="+mj-ea"/>
                <a:cs typeface="標楷體" charset="0"/>
              </a:defRPr>
            </a:lvl1pPr>
            <a:lvl2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2pPr>
            <a:lvl3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3pPr>
            <a:lvl4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4pPr>
            <a:lvl5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5pPr>
            <a:lvl6pPr marL="4572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6pPr>
            <a:lvl7pPr marL="9144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7pPr>
            <a:lvl8pPr marL="13716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8pPr>
            <a:lvl9pPr marL="18288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9pPr>
          </a:lstStyle>
          <a:p>
            <a:pPr eaLnBrk="1" hangingPunct="1">
              <a:defRPr/>
            </a:pPr>
            <a:r>
              <a:rPr lang="en-US" altLang="zh-TW" kern="0" dirty="0">
                <a:latin typeface="微軟正黑體" panose="020B0604030504040204" pitchFamily="34" charset="-120"/>
                <a:ea typeface="微軟正黑體" panose="020B0604030504040204" pitchFamily="34" charset="-120"/>
              </a:rPr>
              <a:t>BP(</a:t>
            </a:r>
            <a:r>
              <a:rPr lang="zh-TW" altLang="en-US" kern="0" dirty="0">
                <a:latin typeface="微軟正黑體" panose="020B0604030504040204" pitchFamily="34" charset="-120"/>
                <a:ea typeface="微軟正黑體" panose="020B0604030504040204" pitchFamily="34" charset="-120"/>
              </a:rPr>
              <a:t>含政知</a:t>
            </a:r>
            <a:r>
              <a:rPr lang="en-US" altLang="zh-TW" kern="0" dirty="0">
                <a:latin typeface="微軟正黑體" panose="020B0604030504040204" pitchFamily="34" charset="-120"/>
                <a:ea typeface="微軟正黑體" panose="020B0604030504040204" pitchFamily="34" charset="-120"/>
              </a:rPr>
              <a:t>)</a:t>
            </a:r>
            <a:r>
              <a:rPr lang="zh-TW" altLang="en-US" kern="0" dirty="0">
                <a:latin typeface="微軟正黑體" panose="020B0604030504040204" pitchFamily="34" charset="-120"/>
                <a:ea typeface="微軟正黑體" panose="020B0604030504040204" pitchFamily="34" charset="-120"/>
              </a:rPr>
              <a:t>業務能見度</a:t>
            </a:r>
          </a:p>
        </p:txBody>
      </p:sp>
      <p:sp>
        <p:nvSpPr>
          <p:cNvPr id="7" name="矩形 6"/>
          <p:cNvSpPr/>
          <p:nvPr/>
        </p:nvSpPr>
        <p:spPr>
          <a:xfrm>
            <a:off x="4653767" y="955446"/>
            <a:ext cx="2797561" cy="461665"/>
          </a:xfrm>
          <a:prstGeom prst="rect">
            <a:avLst/>
          </a:prstGeom>
        </p:spPr>
        <p:txBody>
          <a:bodyPr wrap="none">
            <a:spAutoFit/>
          </a:bodyPr>
          <a:lstStyle/>
          <a:p>
            <a:pPr>
              <a:defRPr/>
            </a:pPr>
            <a:r>
              <a:rPr lang="en-US" altLang="zh-TW" sz="2400" b="1" dirty="0">
                <a:solidFill>
                  <a:srgbClr val="0000FF"/>
                </a:solidFill>
                <a:latin typeface="微軟正黑體" panose="020B0604030504040204" pitchFamily="34" charset="-120"/>
                <a:ea typeface="微軟正黑體" panose="020B0604030504040204" pitchFamily="34" charset="-120"/>
              </a:rPr>
              <a:t>BP</a:t>
            </a:r>
            <a:r>
              <a:rPr lang="zh-TW" altLang="en-US" sz="2400" b="1" dirty="0">
                <a:solidFill>
                  <a:srgbClr val="0000FF"/>
                </a:solidFill>
                <a:latin typeface="微軟正黑體" panose="020B0604030504040204" pitchFamily="34" charset="-120"/>
                <a:ea typeface="微軟正黑體" panose="020B0604030504040204" pitchFamily="34" charset="-120"/>
              </a:rPr>
              <a:t>目標</a:t>
            </a:r>
            <a:r>
              <a:rPr lang="en-US" altLang="zh-TW" sz="2400" b="1" dirty="0">
                <a:solidFill>
                  <a:srgbClr val="0000FF"/>
                </a:solidFill>
                <a:latin typeface="微軟正黑體" panose="020B0604030504040204" pitchFamily="34" charset="-120"/>
                <a:ea typeface="微軟正黑體" panose="020B0604030504040204" pitchFamily="34" charset="-120"/>
              </a:rPr>
              <a:t>=</a:t>
            </a:r>
            <a:r>
              <a:rPr lang="en-US" altLang="zh-TW" sz="2400" b="1" u="sng" dirty="0">
                <a:solidFill>
                  <a:srgbClr val="0000FF"/>
                </a:solidFill>
                <a:latin typeface="微軟正黑體" panose="020B0604030504040204" pitchFamily="34" charset="-120"/>
                <a:ea typeface="微軟正黑體" panose="020B0604030504040204" pitchFamily="34" charset="-120"/>
              </a:rPr>
              <a:t>261,367K</a:t>
            </a:r>
            <a:endParaRPr lang="zh-TW" altLang="en-US" sz="2400" b="1" u="sng" dirty="0">
              <a:solidFill>
                <a:srgbClr val="0000FF"/>
              </a:solidFill>
              <a:latin typeface="微軟正黑體" panose="020B0604030504040204" pitchFamily="34" charset="-120"/>
              <a:ea typeface="微軟正黑體" panose="020B0604030504040204" pitchFamily="34" charset="-120"/>
            </a:endParaRPr>
          </a:p>
        </p:txBody>
      </p:sp>
      <p:graphicFrame>
        <p:nvGraphicFramePr>
          <p:cNvPr id="8" name="表格 7">
            <a:extLst>
              <a:ext uri="{FF2B5EF4-FFF2-40B4-BE49-F238E27FC236}">
                <a16:creationId xmlns:a16="http://schemas.microsoft.com/office/drawing/2014/main" id="{3F581829-0712-490C-AA1B-9669D29CEA4A}"/>
              </a:ext>
            </a:extLst>
          </p:cNvPr>
          <p:cNvGraphicFramePr>
            <a:graphicFrameLocks noGrp="1"/>
          </p:cNvGraphicFramePr>
          <p:nvPr>
            <p:extLst>
              <p:ext uri="{D42A27DB-BD31-4B8C-83A1-F6EECF244321}">
                <p14:modId xmlns:p14="http://schemas.microsoft.com/office/powerpoint/2010/main" val="154705745"/>
              </p:ext>
            </p:extLst>
          </p:nvPr>
        </p:nvGraphicFramePr>
        <p:xfrm>
          <a:off x="1516044" y="1790473"/>
          <a:ext cx="9073008" cy="4308190"/>
        </p:xfrm>
        <a:graphic>
          <a:graphicData uri="http://schemas.openxmlformats.org/drawingml/2006/table">
            <a:tbl>
              <a:tblPr/>
              <a:tblGrid>
                <a:gridCol w="2045043">
                  <a:extLst>
                    <a:ext uri="{9D8B030D-6E8A-4147-A177-3AD203B41FA5}">
                      <a16:colId xmlns:a16="http://schemas.microsoft.com/office/drawing/2014/main" val="20000"/>
                    </a:ext>
                  </a:extLst>
                </a:gridCol>
                <a:gridCol w="1626079">
                  <a:extLst>
                    <a:ext uri="{9D8B030D-6E8A-4147-A177-3AD203B41FA5}">
                      <a16:colId xmlns:a16="http://schemas.microsoft.com/office/drawing/2014/main" val="20001"/>
                    </a:ext>
                  </a:extLst>
                </a:gridCol>
                <a:gridCol w="1779891">
                  <a:extLst>
                    <a:ext uri="{9D8B030D-6E8A-4147-A177-3AD203B41FA5}">
                      <a16:colId xmlns:a16="http://schemas.microsoft.com/office/drawing/2014/main" val="20002"/>
                    </a:ext>
                  </a:extLst>
                </a:gridCol>
                <a:gridCol w="1702985">
                  <a:extLst>
                    <a:ext uri="{9D8B030D-6E8A-4147-A177-3AD203B41FA5}">
                      <a16:colId xmlns:a16="http://schemas.microsoft.com/office/drawing/2014/main" val="20003"/>
                    </a:ext>
                  </a:extLst>
                </a:gridCol>
                <a:gridCol w="1919010">
                  <a:extLst>
                    <a:ext uri="{9D8B030D-6E8A-4147-A177-3AD203B41FA5}">
                      <a16:colId xmlns:a16="http://schemas.microsoft.com/office/drawing/2014/main" val="20004"/>
                    </a:ext>
                  </a:extLst>
                </a:gridCol>
              </a:tblGrid>
              <a:tr h="264238">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400" b="1" u="sng" dirty="0">
                          <a:solidFill>
                            <a:srgbClr val="0000FF"/>
                          </a:solidFill>
                          <a:effectLst/>
                          <a:latin typeface="微軟正黑體" panose="020B0604030504040204" pitchFamily="34" charset="-120"/>
                          <a:ea typeface="微軟正黑體" panose="020B0604030504040204" pitchFamily="34" charset="-120"/>
                        </a:rPr>
                        <a:t>簽約數合計</a:t>
                      </a:r>
                      <a:r>
                        <a:rPr lang="zh-TW" altLang="en-US" sz="1400" b="1" u="sng" dirty="0">
                          <a:effectLst/>
                          <a:latin typeface="微軟正黑體" panose="020B0604030504040204" pitchFamily="34" charset="-120"/>
                          <a:ea typeface="微軟正黑體" panose="020B0604030504040204" pitchFamily="34" charset="-120"/>
                        </a:rPr>
                        <a:t>：</a:t>
                      </a:r>
                      <a:r>
                        <a:rPr lang="en-US" altLang="zh-TW" sz="1400" b="1" u="sng" dirty="0">
                          <a:effectLst/>
                          <a:latin typeface="微軟正黑體" panose="020B0604030504040204" pitchFamily="34" charset="-120"/>
                          <a:ea typeface="微軟正黑體" panose="020B0604030504040204" pitchFamily="34" charset="-120"/>
                        </a:rPr>
                        <a:t>300,797</a:t>
                      </a:r>
                      <a:r>
                        <a:rPr lang="en-US" sz="1400" b="1" u="sng" dirty="0">
                          <a:effectLst/>
                          <a:latin typeface="微軟正黑體" panose="020B0604030504040204" pitchFamily="34" charset="-120"/>
                          <a:ea typeface="微軟正黑體" panose="020B0604030504040204" pitchFamily="34" charset="-120"/>
                        </a:rPr>
                        <a:t>K</a:t>
                      </a: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zh-TW" altLang="en-US" sz="1400">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zh-TW" altLang="en-US" sz="1400">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zh-TW" altLang="en-US" sz="1400" dirty="0">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400" b="1" u="sng" dirty="0">
                          <a:solidFill>
                            <a:srgbClr val="0000FF"/>
                          </a:solidFill>
                          <a:effectLst/>
                          <a:latin typeface="微軟正黑體" panose="020B0604030504040204" pitchFamily="34" charset="-120"/>
                          <a:ea typeface="微軟正黑體" panose="020B0604030504040204" pitchFamily="34" charset="-120"/>
                        </a:rPr>
                        <a:t>認列數合計</a:t>
                      </a:r>
                      <a:r>
                        <a:rPr lang="zh-TW" altLang="en-US" sz="1400" b="1" u="sng" dirty="0">
                          <a:effectLst/>
                          <a:latin typeface="微軟正黑體" panose="020B0604030504040204" pitchFamily="34" charset="-120"/>
                          <a:ea typeface="微軟正黑體" panose="020B0604030504040204" pitchFamily="34" charset="-120"/>
                        </a:rPr>
                        <a:t>：</a:t>
                      </a:r>
                      <a:r>
                        <a:rPr lang="en-US" altLang="zh-TW" sz="1400" b="1" u="sng" dirty="0">
                          <a:effectLst/>
                          <a:latin typeface="微軟正黑體" panose="020B0604030504040204" pitchFamily="34" charset="-120"/>
                          <a:ea typeface="微軟正黑體" panose="020B0604030504040204" pitchFamily="34" charset="-120"/>
                        </a:rPr>
                        <a:t>283,674</a:t>
                      </a:r>
                      <a:r>
                        <a:rPr lang="en-US" sz="1400" b="1" u="sng" dirty="0">
                          <a:effectLst/>
                          <a:latin typeface="微軟正黑體" panose="020B0604030504040204" pitchFamily="34" charset="-120"/>
                          <a:ea typeface="微軟正黑體" panose="020B0604030504040204" pitchFamily="34" charset="-120"/>
                        </a:rPr>
                        <a:t>K</a:t>
                      </a: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0"/>
                  </a:ext>
                </a:extLst>
              </a:tr>
              <a:tr h="264238">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400" dirty="0">
                          <a:solidFill>
                            <a:srgbClr val="FF0000"/>
                          </a:solidFill>
                          <a:effectLst/>
                          <a:latin typeface="微軟正黑體" panose="020B0604030504040204" pitchFamily="34" charset="-120"/>
                          <a:ea typeface="微軟正黑體" panose="020B0604030504040204" pitchFamily="34" charset="-120"/>
                        </a:rPr>
                        <a:t>累加</a:t>
                      </a:r>
                      <a:r>
                        <a:rPr lang="zh-TW" altLang="en-US" sz="1400" u="sng" dirty="0">
                          <a:solidFill>
                            <a:srgbClr val="FF0000"/>
                          </a:solidFill>
                          <a:effectLst/>
                          <a:latin typeface="微軟正黑體" panose="020B0604030504040204" pitchFamily="34" charset="-120"/>
                          <a:ea typeface="微軟正黑體" panose="020B0604030504040204" pitchFamily="34" charset="-120"/>
                        </a:rPr>
                        <a:t> </a:t>
                      </a:r>
                      <a:r>
                        <a:rPr lang="en-US" altLang="zh-TW" sz="1400" u="sng" dirty="0">
                          <a:solidFill>
                            <a:srgbClr val="FF0000"/>
                          </a:solidFill>
                          <a:effectLst/>
                          <a:latin typeface="微軟正黑體" panose="020B0604030504040204" pitchFamily="34" charset="-120"/>
                          <a:ea typeface="微軟正黑體" panose="020B0604030504040204" pitchFamily="34" charset="-120"/>
                        </a:rPr>
                        <a:t>115</a:t>
                      </a:r>
                      <a:r>
                        <a:rPr lang="en-US" altLang="zh-TW" sz="1400" dirty="0">
                          <a:solidFill>
                            <a:srgbClr val="FF0000"/>
                          </a:solidFill>
                          <a:effectLst/>
                          <a:latin typeface="微軟正黑體" panose="020B0604030504040204" pitchFamily="34" charset="-120"/>
                          <a:ea typeface="微軟正黑體" panose="020B0604030504040204" pitchFamily="34" charset="-120"/>
                        </a:rPr>
                        <a:t>%</a:t>
                      </a: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zh-TW" altLang="en-US" sz="1400" dirty="0">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400" u="sng">
                          <a:effectLst/>
                          <a:latin typeface="微軟正黑體" panose="020B0604030504040204" pitchFamily="34" charset="-120"/>
                          <a:ea typeface="微軟正黑體" panose="020B0604030504040204" pitchFamily="34" charset="-120"/>
                        </a:rPr>
                        <a:t>努力中</a:t>
                      </a:r>
                      <a:r>
                        <a:rPr lang="en-US" altLang="zh-TW" sz="1400" u="sng">
                          <a:effectLst/>
                          <a:latin typeface="微軟正黑體" panose="020B0604030504040204" pitchFamily="34" charset="-120"/>
                          <a:ea typeface="微軟正黑體" panose="020B0604030504040204" pitchFamily="34" charset="-120"/>
                        </a:rPr>
                        <a:t>(</a:t>
                      </a:r>
                      <a:r>
                        <a:rPr lang="zh-TW" altLang="en-US" sz="1400" u="sng">
                          <a:effectLst/>
                          <a:latin typeface="微軟正黑體" panose="020B0604030504040204" pitchFamily="34" charset="-120"/>
                          <a:ea typeface="微軟正黑體" panose="020B0604030504040204" pitchFamily="34" charset="-120"/>
                        </a:rPr>
                        <a:t>單位：</a:t>
                      </a:r>
                      <a:r>
                        <a:rPr lang="en-US" altLang="zh-TW" sz="1400" u="sng">
                          <a:effectLst/>
                          <a:latin typeface="微軟正黑體" panose="020B0604030504040204" pitchFamily="34" charset="-120"/>
                          <a:ea typeface="微軟正黑體" panose="020B0604030504040204" pitchFamily="34" charset="-120"/>
                        </a:rPr>
                        <a:t>K)</a:t>
                      </a:r>
                    </a:p>
                  </a:txBody>
                  <a:tcPr marL="17881" marR="17881" marT="8941" marB="8941" anchor="ctr">
                    <a:lnL>
                      <a:noFill/>
                    </a:lnL>
                    <a:lnR>
                      <a:noFill/>
                    </a:lnR>
                    <a:lnT>
                      <a:no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zh-TW" altLang="en-US" sz="1400" dirty="0">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400" dirty="0">
                          <a:solidFill>
                            <a:srgbClr val="FF0000"/>
                          </a:solidFill>
                          <a:effectLst/>
                          <a:latin typeface="微軟正黑體" panose="020B0604030504040204" pitchFamily="34" charset="-120"/>
                          <a:ea typeface="微軟正黑體" panose="020B0604030504040204" pitchFamily="34" charset="-120"/>
                        </a:rPr>
                        <a:t>累加</a:t>
                      </a:r>
                      <a:r>
                        <a:rPr lang="zh-TW" altLang="en-US" sz="1400" u="sng" baseline="0" dirty="0">
                          <a:solidFill>
                            <a:srgbClr val="FF0000"/>
                          </a:solidFill>
                          <a:effectLst/>
                          <a:latin typeface="微軟正黑體" panose="020B0604030504040204" pitchFamily="34" charset="-120"/>
                          <a:ea typeface="微軟正黑體" panose="020B0604030504040204" pitchFamily="34" charset="-120"/>
                        </a:rPr>
                        <a:t>  </a:t>
                      </a:r>
                      <a:r>
                        <a:rPr lang="en-US" altLang="zh-TW" sz="1400" u="sng" baseline="0" dirty="0">
                          <a:solidFill>
                            <a:srgbClr val="FF0000"/>
                          </a:solidFill>
                          <a:effectLst/>
                          <a:latin typeface="微軟正黑體" panose="020B0604030504040204" pitchFamily="34" charset="-120"/>
                          <a:ea typeface="微軟正黑體" panose="020B0604030504040204" pitchFamily="34" charset="-120"/>
                        </a:rPr>
                        <a:t>109</a:t>
                      </a:r>
                      <a:r>
                        <a:rPr lang="en-US" altLang="zh-TW" sz="1400" dirty="0">
                          <a:solidFill>
                            <a:srgbClr val="FF0000"/>
                          </a:solidFill>
                          <a:effectLst/>
                          <a:latin typeface="微軟正黑體" panose="020B0604030504040204" pitchFamily="34" charset="-120"/>
                          <a:ea typeface="微軟正黑體" panose="020B0604030504040204" pitchFamily="34" charset="-120"/>
                        </a:rPr>
                        <a:t>%</a:t>
                      </a: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1"/>
                  </a:ext>
                </a:extLst>
              </a:tr>
              <a:tr h="151534">
                <a:tc rowSpan="5">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14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努力中簽約數：</a:t>
                      </a:r>
                      <a:endParaRPr kumimoji="0" lang="en-US" altLang="zh-TW" sz="1400" b="0" i="0" u="sng"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a:p>
                      <a:pPr algn="ctr"/>
                      <a:r>
                        <a:rPr lang="en-US" altLang="zh-TW" sz="1400" u="sng" dirty="0">
                          <a:solidFill>
                            <a:schemeClr val="tx1"/>
                          </a:solidFill>
                          <a:effectLst/>
                          <a:latin typeface="微軟正黑體" panose="020B0604030504040204" pitchFamily="34" charset="-120"/>
                          <a:ea typeface="微軟正黑體" panose="020B0604030504040204" pitchFamily="34" charset="-120"/>
                        </a:rPr>
                        <a:t>10,000K</a:t>
                      </a:r>
                    </a:p>
                  </a:txBody>
                  <a:tcPr marL="17881" marR="17881" marT="8941" marB="8941" anchor="ctr">
                    <a:lnL>
                      <a:noFill/>
                    </a:lnL>
                    <a:lnR w="12700" cap="flat" cmpd="sng" algn="ctr">
                      <a:solidFill>
                        <a:sysClr val="windowText" lastClr="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400" dirty="0">
                          <a:effectLst/>
                          <a:latin typeface="微軟正黑體" panose="020B0604030504040204" pitchFamily="34" charset="-120"/>
                          <a:ea typeface="微軟正黑體" panose="020B0604030504040204" pitchFamily="34" charset="-120"/>
                        </a:rPr>
                        <a:t>簽約數</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zh-TW" altLang="en-US" sz="1400" dirty="0">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400" dirty="0">
                          <a:effectLst/>
                          <a:latin typeface="微軟正黑體" panose="020B0604030504040204" pitchFamily="34" charset="-120"/>
                          <a:ea typeface="微軟正黑體" panose="020B0604030504040204" pitchFamily="34" charset="-120"/>
                        </a:rPr>
                        <a:t>認列數</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rowSpan="5">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14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今年預計認列：</a:t>
                      </a:r>
                      <a:endParaRPr kumimoji="0" lang="en-US" altLang="zh-TW" sz="1400" b="0" i="0" u="sng"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a:p>
                      <a:pPr algn="ctr"/>
                      <a:r>
                        <a:rPr lang="en-US" altLang="zh-TW" sz="1400" u="sng" dirty="0">
                          <a:effectLst/>
                          <a:latin typeface="微軟正黑體" panose="020B0604030504040204" pitchFamily="34" charset="-120"/>
                          <a:ea typeface="微軟正黑體" panose="020B0604030504040204" pitchFamily="34" charset="-120"/>
                        </a:rPr>
                        <a:t>3,000K</a:t>
                      </a:r>
                    </a:p>
                  </a:txBody>
                  <a:tcPr marL="17881" marR="17881" marT="8941" marB="8941" anchor="ctr">
                    <a:lnL w="12700" cap="flat" cmpd="sng" algn="ctr">
                      <a:solidFill>
                        <a:sysClr val="windowText" lastClr="00000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2"/>
                  </a:ext>
                </a:extLst>
              </a:tr>
              <a:tr h="170932">
                <a:tc vMerge="1">
                  <a:txBody>
                    <a:bodyPr/>
                    <a:lstStyle/>
                    <a:p>
                      <a:endParaRPr lang="zh-TW" altLang="en-US"/>
                    </a:p>
                  </a:txBody>
                  <a:tcPr/>
                </a:tc>
                <a:tc>
                  <a:txBody>
                    <a:bodyPr/>
                    <a:lstStyle/>
                    <a:p>
                      <a:pPr algn="r" fontAlgn="b"/>
                      <a:r>
                        <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rPr>
                        <a:t>4,000</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p>
                      <a:pPr algn="ctr"/>
                      <a:r>
                        <a:rPr lang="zh-TW" altLang="en-US" sz="1400" dirty="0">
                          <a:latin typeface="微軟正黑體" panose="020B0604030504040204" pitchFamily="34" charset="-120"/>
                          <a:ea typeface="微軟正黑體" panose="020B0604030504040204" pitchFamily="34" charset="-120"/>
                        </a:rPr>
                        <a:t>新竹科管協會</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p>
                      <a:pPr algn="r" fontAlgn="b"/>
                      <a:r>
                        <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rPr>
                        <a:t>1,000</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vMerge="1">
                  <a:txBody>
                    <a:bodyPr/>
                    <a:lstStyle/>
                    <a:p>
                      <a:endParaRPr lang="zh-TW" altLang="en-US"/>
                    </a:p>
                  </a:txBody>
                  <a:tcPr/>
                </a:tc>
                <a:extLst>
                  <a:ext uri="{0D108BD9-81ED-4DB2-BD59-A6C34878D82A}">
                    <a16:rowId xmlns:a16="http://schemas.microsoft.com/office/drawing/2014/main" val="10003"/>
                  </a:ext>
                </a:extLst>
              </a:tr>
              <a:tr h="170932">
                <a:tc vMerge="1">
                  <a:txBody>
                    <a:bodyPr/>
                    <a:lstStyle/>
                    <a:p>
                      <a:endParaRPr lang="zh-TW" altLang="en-US"/>
                    </a:p>
                  </a:txBody>
                  <a:tcPr/>
                </a:tc>
                <a:tc>
                  <a:txBody>
                    <a:bodyPr/>
                    <a:lstStyle/>
                    <a:p>
                      <a:pPr algn="r" fontAlgn="ctr"/>
                      <a:r>
                        <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rPr>
                        <a:t>3,000</a:t>
                      </a:r>
                    </a:p>
                  </a:txBody>
                  <a:tcPr marL="6350" marR="6350" marT="635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p>
                      <a:pPr algn="ctr" fontAlgn="b"/>
                      <a:r>
                        <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rPr>
                        <a:t>車博資訊</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p>
                      <a:pPr algn="r" fontAlgn="ctr"/>
                      <a:r>
                        <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rPr>
                        <a:t>1,000</a:t>
                      </a:r>
                    </a:p>
                  </a:txBody>
                  <a:tcPr marL="6350" marR="6350" marT="635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vMerge="1">
                  <a:txBody>
                    <a:bodyPr/>
                    <a:lstStyle/>
                    <a:p>
                      <a:endParaRPr lang="zh-TW" altLang="en-US"/>
                    </a:p>
                  </a:txBody>
                  <a:tcPr/>
                </a:tc>
                <a:extLst>
                  <a:ext uri="{0D108BD9-81ED-4DB2-BD59-A6C34878D82A}">
                    <a16:rowId xmlns:a16="http://schemas.microsoft.com/office/drawing/2014/main" val="2867295062"/>
                  </a:ext>
                </a:extLst>
              </a:tr>
              <a:tr h="114745">
                <a:tc vMerge="1">
                  <a:txBody>
                    <a:bodyPr/>
                    <a:lstStyle/>
                    <a:p>
                      <a:endParaRPr lang="zh-TW" altLang="en-US"/>
                    </a:p>
                  </a:txBody>
                  <a:tcPr/>
                </a:tc>
                <a:tc>
                  <a:txBody>
                    <a:bodyPr/>
                    <a:lstStyle/>
                    <a:p>
                      <a:pPr algn="r" fontAlgn="ctr"/>
                      <a:r>
                        <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rPr>
                        <a:t>3,000</a:t>
                      </a:r>
                    </a:p>
                  </a:txBody>
                  <a:tcPr marL="6350" marR="6350" marT="635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p>
                      <a:pPr algn="ctr" fontAlgn="b"/>
                      <a:r>
                        <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rPr>
                        <a:t>捷世林</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p>
                      <a:pPr algn="r" fontAlgn="ctr"/>
                      <a:r>
                        <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rPr>
                        <a:t>1,000</a:t>
                      </a:r>
                    </a:p>
                  </a:txBody>
                  <a:tcPr marL="6350" marR="6350" marT="635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vMerge="1">
                  <a:txBody>
                    <a:bodyPr/>
                    <a:lstStyle/>
                    <a:p>
                      <a:endParaRPr lang="zh-TW" altLang="en-US"/>
                    </a:p>
                  </a:txBody>
                  <a:tcPr/>
                </a:tc>
                <a:extLst>
                  <a:ext uri="{0D108BD9-81ED-4DB2-BD59-A6C34878D82A}">
                    <a16:rowId xmlns:a16="http://schemas.microsoft.com/office/drawing/2014/main" val="10005"/>
                  </a:ext>
                </a:extLst>
              </a:tr>
              <a:tr h="0">
                <a:tc vMerge="1">
                  <a:txBody>
                    <a:bodyPr/>
                    <a:lstStyle/>
                    <a:p>
                      <a:endParaRPr lang="zh-TW" altLang="en-US"/>
                    </a:p>
                  </a:txBody>
                  <a:tcPr/>
                </a:tc>
                <a:tc>
                  <a:txBody>
                    <a:bodyPr/>
                    <a:lstStyle/>
                    <a:p>
                      <a:pPr algn="r" fontAlgn="ctr"/>
                      <a:endPar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endParaRPr>
                    </a:p>
                  </a:txBody>
                  <a:tcPr marL="6350" marR="6350" marT="635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p>
                      <a:pPr algn="ctr" fontAlgn="b"/>
                      <a:endPar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a:txBody>
                    <a:bodyPr/>
                    <a:lstStyle/>
                    <a:p>
                      <a:pPr algn="r" fontAlgn="ctr"/>
                      <a:endPar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endParaRPr>
                    </a:p>
                  </a:txBody>
                  <a:tcPr marL="6350" marR="6350" marT="635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D700"/>
                    </a:solidFill>
                  </a:tcPr>
                </a:tc>
                <a:tc vMerge="1">
                  <a:txBody>
                    <a:bodyPr/>
                    <a:lstStyle/>
                    <a:p>
                      <a:endParaRPr lang="zh-TW" altLang="en-US"/>
                    </a:p>
                  </a:txBody>
                  <a:tcPr/>
                </a:tc>
                <a:extLst>
                  <a:ext uri="{0D108BD9-81ED-4DB2-BD59-A6C34878D82A}">
                    <a16:rowId xmlns:a16="http://schemas.microsoft.com/office/drawing/2014/main" val="782824934"/>
                  </a:ext>
                </a:extLst>
              </a:tr>
              <a:tr h="154291">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400" dirty="0">
                          <a:solidFill>
                            <a:srgbClr val="FF0000"/>
                          </a:solidFill>
                          <a:effectLst/>
                          <a:latin typeface="微軟正黑體" panose="020B0604030504040204" pitchFamily="34" charset="-120"/>
                          <a:ea typeface="微軟正黑體" panose="020B0604030504040204" pitchFamily="34" charset="-120"/>
                        </a:rPr>
                        <a:t>累加</a:t>
                      </a:r>
                      <a:r>
                        <a:rPr lang="zh-TW" altLang="en-US" sz="1400" u="sng" dirty="0">
                          <a:solidFill>
                            <a:srgbClr val="FF0000"/>
                          </a:solidFill>
                          <a:effectLst/>
                          <a:latin typeface="微軟正黑體" panose="020B0604030504040204" pitchFamily="34" charset="-120"/>
                          <a:ea typeface="微軟正黑體" panose="020B0604030504040204" pitchFamily="34" charset="-120"/>
                        </a:rPr>
                        <a:t> </a:t>
                      </a:r>
                      <a:r>
                        <a:rPr lang="en-US" altLang="zh-TW" sz="1400" u="sng" dirty="0">
                          <a:solidFill>
                            <a:srgbClr val="FF0000"/>
                          </a:solidFill>
                          <a:effectLst/>
                          <a:latin typeface="微軟正黑體" panose="020B0604030504040204" pitchFamily="34" charset="-120"/>
                          <a:ea typeface="微軟正黑體" panose="020B0604030504040204" pitchFamily="34" charset="-120"/>
                        </a:rPr>
                        <a:t>111%</a:t>
                      </a:r>
                    </a:p>
                  </a:txBody>
                  <a:tcPr marL="17881" marR="17881" marT="8941" marB="8941" anchor="ctr">
                    <a:lnL>
                      <a:noFill/>
                    </a:lnL>
                    <a:lnR w="12700" cap="flat" cmpd="sng" algn="ctr">
                      <a:solidFill>
                        <a:sysClr val="windowText" lastClr="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zh-TW" altLang="en-US" sz="1400" dirty="0">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400" u="sng" dirty="0">
                          <a:effectLst/>
                          <a:latin typeface="微軟正黑體" panose="020B0604030504040204" pitchFamily="34" charset="-120"/>
                          <a:ea typeface="微軟正黑體" panose="020B0604030504040204" pitchFamily="34" charset="-120"/>
                        </a:rPr>
                        <a:t>推廣中</a:t>
                      </a:r>
                      <a:r>
                        <a:rPr lang="en-US" altLang="zh-TW" sz="1400" u="sng" dirty="0">
                          <a:effectLst/>
                          <a:latin typeface="微軟正黑體" panose="020B0604030504040204" pitchFamily="34" charset="-120"/>
                          <a:ea typeface="微軟正黑體" panose="020B0604030504040204" pitchFamily="34" charset="-120"/>
                        </a:rPr>
                        <a:t>(</a:t>
                      </a:r>
                      <a:r>
                        <a:rPr lang="zh-TW" altLang="en-US" sz="1400" u="sng" dirty="0">
                          <a:effectLst/>
                          <a:latin typeface="微軟正黑體" panose="020B0604030504040204" pitchFamily="34" charset="-120"/>
                          <a:ea typeface="微軟正黑體" panose="020B0604030504040204" pitchFamily="34" charset="-120"/>
                        </a:rPr>
                        <a:t>單位：</a:t>
                      </a:r>
                      <a:r>
                        <a:rPr lang="en-US" altLang="zh-TW" sz="1400" u="sng" dirty="0">
                          <a:effectLst/>
                          <a:latin typeface="微軟正黑體" panose="020B0604030504040204" pitchFamily="34" charset="-120"/>
                          <a:ea typeface="微軟正黑體" panose="020B0604030504040204" pitchFamily="34" charset="-120"/>
                        </a:rPr>
                        <a:t>K)</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zh-TW" altLang="en-US" sz="1400" dirty="0">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400" dirty="0">
                          <a:solidFill>
                            <a:srgbClr val="FF0000"/>
                          </a:solidFill>
                          <a:effectLst/>
                          <a:latin typeface="微軟正黑體" panose="020B0604030504040204" pitchFamily="34" charset="-120"/>
                          <a:ea typeface="微軟正黑體" panose="020B0604030504040204" pitchFamily="34" charset="-120"/>
                        </a:rPr>
                        <a:t>累加 </a:t>
                      </a:r>
                      <a:r>
                        <a:rPr lang="en-US" altLang="zh-TW" sz="1400" u="sng" dirty="0">
                          <a:solidFill>
                            <a:srgbClr val="FF0000"/>
                          </a:solidFill>
                          <a:effectLst/>
                          <a:latin typeface="微軟正黑體" panose="020B0604030504040204" pitchFamily="34" charset="-120"/>
                          <a:ea typeface="微軟正黑體" panose="020B0604030504040204" pitchFamily="34" charset="-120"/>
                        </a:rPr>
                        <a:t>107%</a:t>
                      </a:r>
                    </a:p>
                  </a:txBody>
                  <a:tcPr marL="17881" marR="17881" marT="8941" marB="8941" anchor="ctr">
                    <a:lnL w="12700" cap="flat" cmpd="sng" algn="ctr">
                      <a:solidFill>
                        <a:sysClr val="windowText" lastClr="00000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13"/>
                  </a:ext>
                </a:extLst>
              </a:tr>
              <a:tr h="219942">
                <a:tc>
                  <a:txBody>
                    <a:bodyPr/>
                    <a:lstStyle/>
                    <a:p>
                      <a:pPr algn="ctr"/>
                      <a:r>
                        <a:rPr lang="en-US" altLang="zh-TW" sz="1400" u="sng" dirty="0">
                          <a:effectLst/>
                          <a:latin typeface="微軟正黑體" panose="020B0604030504040204" pitchFamily="34" charset="-120"/>
                          <a:ea typeface="微軟正黑體" panose="020B0604030504040204" pitchFamily="34" charset="-120"/>
                        </a:rPr>
                        <a:t>290,797</a:t>
                      </a:r>
                      <a:r>
                        <a:rPr lang="en-US" altLang="zh-TW" sz="1400" dirty="0">
                          <a:effectLst/>
                          <a:latin typeface="微軟正黑體" panose="020B0604030504040204" pitchFamily="34" charset="-120"/>
                          <a:ea typeface="微軟正黑體" panose="020B0604030504040204" pitchFamily="34" charset="-120"/>
                        </a:rPr>
                        <a:t>K</a:t>
                      </a:r>
                    </a:p>
                  </a:txBody>
                  <a:tcPr marL="17881" marR="17881" marT="8941" marB="8941" anchor="ctr">
                    <a:lnL>
                      <a:noFill/>
                    </a:lnL>
                    <a:lnR w="12700" cap="flat" cmpd="sng" algn="ctr">
                      <a:solidFill>
                        <a:sysClr val="windowText" lastClr="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TW" sz="1400" kern="1200" dirty="0">
                          <a:solidFill>
                            <a:srgbClr val="0000FF"/>
                          </a:solidFill>
                          <a:effectLst/>
                          <a:latin typeface="微軟正黑體" panose="020B0604030504040204" pitchFamily="34" charset="-120"/>
                          <a:ea typeface="微軟正黑體" panose="020B0604030504040204" pitchFamily="34" charset="-120"/>
                          <a:cs typeface="+mn-cs"/>
                        </a:rPr>
                        <a:t>10,000</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fontAlgn="ctr"/>
                      <a:r>
                        <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rPr>
                        <a:t>全聯</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marL="0" algn="r" defTabSz="914400" rtl="0" eaLnBrk="1" fontAlgn="ctr" latinLnBrk="0" hangingPunct="1"/>
                      <a:r>
                        <a:rPr lang="en-US" altLang="zh-TW" sz="1400" kern="1200" dirty="0">
                          <a:solidFill>
                            <a:srgbClr val="0000FF"/>
                          </a:solidFill>
                          <a:effectLst/>
                          <a:latin typeface="微軟正黑體" panose="020B0604030504040204" pitchFamily="34" charset="-120"/>
                          <a:ea typeface="微軟正黑體" panose="020B0604030504040204" pitchFamily="34" charset="-120"/>
                          <a:cs typeface="+mn-cs"/>
                        </a:rPr>
                        <a:t>1,000</a:t>
                      </a:r>
                    </a:p>
                  </a:txBody>
                  <a:tcPr marL="6350" marR="6350" marT="635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0" i="0" u="sng"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280,674</a:t>
                      </a:r>
                      <a:r>
                        <a:rPr kumimoji="0" lang="en-US" altLang="zh-TW" sz="14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K</a:t>
                      </a:r>
                    </a:p>
                  </a:txBody>
                  <a:tcPr marL="17881" marR="17881" marT="8941" marB="8941" anchor="ctr">
                    <a:lnL w="12700" cap="flat" cmpd="sng" algn="ctr">
                      <a:solidFill>
                        <a:sysClr val="windowText" lastClr="00000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4235905"/>
                  </a:ext>
                </a:extLst>
              </a:tr>
              <a:tr h="204724">
                <a:tc>
                  <a:txBody>
                    <a:bodyPr/>
                    <a:lstStyle/>
                    <a:p>
                      <a:pPr algn="ctr"/>
                      <a:endParaRPr lang="en-US" altLang="zh-TW" sz="1400" dirty="0">
                        <a:effectLst/>
                        <a:latin typeface="微軟正黑體" panose="020B0604030504040204" pitchFamily="34" charset="-120"/>
                        <a:ea typeface="微軟正黑體" panose="020B0604030504040204" pitchFamily="34" charset="-120"/>
                      </a:endParaRPr>
                    </a:p>
                  </a:txBody>
                  <a:tcPr marL="17881" marR="17881" marT="8941" marB="8941" anchor="ctr">
                    <a:lnL>
                      <a:noFill/>
                    </a:lnL>
                    <a:lnR w="12700" cap="flat" cmpd="sng" algn="ctr">
                      <a:solidFill>
                        <a:sysClr val="windowText" lastClr="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2,100</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fontAlgn="ctr"/>
                      <a:r>
                        <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rPr>
                        <a:t>台灣高鐵</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500</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a:endParaRPr lang="en-US" altLang="zh-TW" sz="1400" dirty="0">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ysClr val="windowText" lastClr="00000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865425632"/>
                  </a:ext>
                </a:extLst>
              </a:tr>
              <a:tr h="275856">
                <a:tc>
                  <a:txBody>
                    <a:bodyPr/>
                    <a:lstStyle/>
                    <a:p>
                      <a:pPr algn="ctr"/>
                      <a:endParaRPr lang="en-US" altLang="zh-TW" sz="1400" dirty="0">
                        <a:effectLst/>
                        <a:latin typeface="微軟正黑體" panose="020B0604030504040204" pitchFamily="34" charset="-120"/>
                        <a:ea typeface="微軟正黑體" panose="020B0604030504040204" pitchFamily="34" charset="-120"/>
                      </a:endParaRPr>
                    </a:p>
                  </a:txBody>
                  <a:tcPr marL="17881" marR="17881" marT="8941" marB="8941" anchor="ctr">
                    <a:lnL>
                      <a:noFill/>
                    </a:lnL>
                    <a:lnR w="12700" cap="flat" cmpd="sng" algn="ctr">
                      <a:solidFill>
                        <a:sysClr val="windowText" lastClr="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4,000</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fontAlgn="ctr"/>
                      <a:r>
                        <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rPr>
                        <a:t>新竹物流</a:t>
                      </a:r>
                      <a:r>
                        <a:rPr lang="en-US" altLang="zh-TW" sz="1400" b="0" i="0" u="none" strike="noStrike" dirty="0">
                          <a:solidFill>
                            <a:schemeClr val="tx1"/>
                          </a:solidFill>
                          <a:effectLst/>
                          <a:latin typeface="微軟正黑體" panose="020B0604030504040204" pitchFamily="34" charset="-120"/>
                          <a:ea typeface="微軟正黑體" panose="020B0604030504040204" pitchFamily="34" charset="-120"/>
                        </a:rPr>
                        <a:t>-</a:t>
                      </a:r>
                      <a:r>
                        <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rPr>
                        <a:t>新富倉</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400</a:t>
                      </a:r>
                    </a:p>
                  </a:txBody>
                  <a:tcPr marL="6350" marR="6350" marT="635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TW" sz="14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a:txBody>
                  <a:tcPr marL="17881" marR="17881" marT="8941" marB="8941" anchor="ctr">
                    <a:lnL w="12700" cap="flat" cmpd="sng" algn="ctr">
                      <a:solidFill>
                        <a:sysClr val="windowText" lastClr="00000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629043652"/>
                  </a:ext>
                </a:extLst>
              </a:tr>
              <a:tr h="216024">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400" dirty="0">
                          <a:effectLst/>
                          <a:latin typeface="微軟正黑體" panose="020B0604030504040204" pitchFamily="34" charset="-120"/>
                          <a:ea typeface="微軟正黑體" panose="020B0604030504040204" pitchFamily="34" charset="-120"/>
                        </a:rPr>
                        <a:t>推廣中簽約數</a:t>
                      </a:r>
                      <a:r>
                        <a:rPr lang="en-US" altLang="zh-TW" sz="1400" dirty="0">
                          <a:effectLst/>
                          <a:latin typeface="微軟正黑體" panose="020B0604030504040204" pitchFamily="34" charset="-120"/>
                          <a:ea typeface="微軟正黑體" panose="020B0604030504040204" pitchFamily="34" charset="-120"/>
                        </a:rPr>
                        <a:t>:</a:t>
                      </a:r>
                      <a:endParaRPr lang="en-US" altLang="zh-TW" sz="1400" u="sng" dirty="0">
                        <a:effectLst/>
                        <a:latin typeface="微軟正黑體" panose="020B0604030504040204" pitchFamily="34" charset="-120"/>
                        <a:ea typeface="微軟正黑體" panose="020B0604030504040204" pitchFamily="34" charset="-120"/>
                      </a:endParaRPr>
                    </a:p>
                  </a:txBody>
                  <a:tcPr marL="17881" marR="17881" marT="8941" marB="8941" anchor="ctr">
                    <a:lnL>
                      <a:noFill/>
                    </a:lnL>
                    <a:lnR w="12700" cap="flat" cmpd="sng" algn="ctr">
                      <a:solidFill>
                        <a:sysClr val="windowText" lastClr="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596</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fontAlgn="ctr"/>
                      <a:r>
                        <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rPr>
                        <a:t>新竹物流</a:t>
                      </a:r>
                      <a:r>
                        <a:rPr lang="en-US" altLang="zh-TW" sz="1400" b="0" i="0" u="none" strike="noStrike" dirty="0">
                          <a:solidFill>
                            <a:schemeClr val="tx1"/>
                          </a:solidFill>
                          <a:effectLst/>
                          <a:latin typeface="微軟正黑體" panose="020B0604030504040204" pitchFamily="34" charset="-120"/>
                          <a:ea typeface="微軟正黑體" panose="020B0604030504040204" pitchFamily="34" charset="-120"/>
                        </a:rPr>
                        <a:t>-</a:t>
                      </a:r>
                      <a:r>
                        <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rPr>
                        <a:t>維運保養</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200</a:t>
                      </a:r>
                    </a:p>
                  </a:txBody>
                  <a:tcPr marL="6350" marR="6350" marT="635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14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今年預計認列：</a:t>
                      </a:r>
                      <a:endParaRPr kumimoji="0" lang="en-US" altLang="zh-TW" sz="14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a:txBody>
                  <a:tcPr marL="17881" marR="17881" marT="8941" marB="8941" anchor="ctr">
                    <a:lnL w="12700" cap="flat" cmpd="sng" algn="ctr">
                      <a:solidFill>
                        <a:sysClr val="windowText" lastClr="00000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16"/>
                  </a:ext>
                </a:extLst>
              </a:tr>
              <a:tr h="272814">
                <a:tc>
                  <a:txBody>
                    <a:bodyPr/>
                    <a:lstStyle/>
                    <a:p>
                      <a:pPr algn="ctr"/>
                      <a:r>
                        <a:rPr lang="en-US" altLang="zh-TW" sz="1400" u="sng" dirty="0">
                          <a:effectLst/>
                          <a:latin typeface="微軟正黑體" panose="020B0604030504040204" pitchFamily="34" charset="-120"/>
                          <a:ea typeface="微軟正黑體" panose="020B0604030504040204" pitchFamily="34" charset="-120"/>
                        </a:rPr>
                        <a:t>23,510</a:t>
                      </a:r>
                      <a:r>
                        <a:rPr lang="en-US" altLang="zh-TW" sz="1400" dirty="0">
                          <a:effectLst/>
                          <a:latin typeface="微軟正黑體" panose="020B0604030504040204" pitchFamily="34" charset="-120"/>
                          <a:ea typeface="微軟正黑體" panose="020B0604030504040204" pitchFamily="34" charset="-120"/>
                        </a:rPr>
                        <a:t>K</a:t>
                      </a:r>
                    </a:p>
                  </a:txBody>
                  <a:tcPr marL="17881" marR="17881" marT="8941" marB="8941" anchor="ctr">
                    <a:lnL>
                      <a:noFill/>
                    </a:lnL>
                    <a:lnR w="12700" cap="flat" cmpd="sng" algn="ctr">
                      <a:solidFill>
                        <a:sysClr val="windowText" lastClr="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500</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fontAlgn="ctr"/>
                      <a:r>
                        <a:rPr lang="en-US" altLang="zh-TW" sz="1400" b="0" i="0" u="none" strike="noStrike" dirty="0">
                          <a:solidFill>
                            <a:schemeClr val="tx1"/>
                          </a:solidFill>
                          <a:effectLst/>
                          <a:latin typeface="微軟正黑體" panose="020B0604030504040204" pitchFamily="34" charset="-120"/>
                          <a:ea typeface="微軟正黑體" panose="020B0604030504040204" pitchFamily="34" charset="-120"/>
                        </a:rPr>
                        <a:t>HSY VIET NAM</a:t>
                      </a:r>
                      <a:endPar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100</a:t>
                      </a:r>
                    </a:p>
                  </a:txBody>
                  <a:tcPr marL="6350" marR="6350" marT="635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0" i="0" u="sng"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6,109</a:t>
                      </a:r>
                      <a:r>
                        <a:rPr kumimoji="0" lang="en-US" altLang="zh-TW" sz="14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K</a:t>
                      </a:r>
                    </a:p>
                  </a:txBody>
                  <a:tcPr marL="17881" marR="17881" marT="8941" marB="8941" anchor="ctr">
                    <a:lnL w="12700" cap="flat" cmpd="sng" algn="ctr">
                      <a:solidFill>
                        <a:sysClr val="windowText" lastClr="00000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896457748"/>
                  </a:ext>
                </a:extLst>
              </a:tr>
              <a:tr h="149344">
                <a:tc rowSpan="3">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en-US" altLang="zh-TW" sz="1400" dirty="0">
                        <a:effectLst/>
                        <a:latin typeface="微軟正黑體" panose="020B0604030504040204" pitchFamily="34" charset="-120"/>
                        <a:ea typeface="微軟正黑體" panose="020B0604030504040204" pitchFamily="34" charset="-120"/>
                      </a:endParaRPr>
                    </a:p>
                  </a:txBody>
                  <a:tcPr marL="17881" marR="17881" marT="8941" marB="8941" anchor="ctr">
                    <a:lnL>
                      <a:noFill/>
                    </a:lnL>
                    <a:lnR w="12700" cap="flat" cmpd="sng" algn="ctr">
                      <a:solidFill>
                        <a:sysClr val="windowText" lastClr="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600</a:t>
                      </a:r>
                    </a:p>
                  </a:txBody>
                  <a:tcPr marL="17881" marR="17881" marT="8941" marB="894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fontAlgn="ctr"/>
                      <a:r>
                        <a:rPr lang="zh-TW" altLang="en-US" sz="1400" b="0" i="0" u="none" strike="noStrike" dirty="0">
                          <a:solidFill>
                            <a:schemeClr val="tx1"/>
                          </a:solidFill>
                          <a:effectLst/>
                          <a:latin typeface="微軟正黑體" panose="020B0604030504040204" pitchFamily="34" charset="-120"/>
                          <a:ea typeface="微軟正黑體" panose="020B0604030504040204" pitchFamily="34" charset="-120"/>
                        </a:rPr>
                        <a:t>家福</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100</a:t>
                      </a:r>
                    </a:p>
                  </a:txBody>
                  <a:tcPr marL="6350" marR="6350" marT="635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rowSpan="3">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en-US" altLang="zh-TW" sz="1400" dirty="0">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ysClr val="windowText" lastClr="00000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17"/>
                  </a:ext>
                </a:extLst>
              </a:tr>
              <a:tr h="277376">
                <a:tc vMerge="1">
                  <a:txBody>
                    <a:bodyPr/>
                    <a:lstStyle/>
                    <a:p>
                      <a:endParaRPr lang="zh-TW" altLang="en-US"/>
                    </a:p>
                  </a:txBody>
                  <a:tcPr/>
                </a:tc>
                <a:tc>
                  <a:txBody>
                    <a:bodyPr/>
                    <a:lstStyle/>
                    <a:p>
                      <a:pPr algn="r" fontAlgn="ctr"/>
                      <a:r>
                        <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rPr>
                        <a:t>5,714</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fontAlgn="b"/>
                      <a:r>
                        <a:rPr lang="zh-TW" altLang="en-US" sz="1400" b="0" i="0" u="none" strike="noStrike" dirty="0">
                          <a:effectLst/>
                          <a:latin typeface="微軟正黑體" panose="020B0604030504040204" pitchFamily="34" charset="-120"/>
                          <a:ea typeface="微軟正黑體" panose="020B0604030504040204" pitchFamily="34" charset="-120"/>
                        </a:rPr>
                        <a:t>高雄市政府</a:t>
                      </a: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r" fontAlgn="ctr"/>
                      <a:r>
                        <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rPr>
                        <a:t>3,809</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vMerge="1">
                  <a:txBody>
                    <a:bodyPr/>
                    <a:lstStyle/>
                    <a:p>
                      <a:endParaRPr lang="zh-TW" altLang="en-US"/>
                    </a:p>
                  </a:txBody>
                  <a:tcPr/>
                </a:tc>
                <a:extLst>
                  <a:ext uri="{0D108BD9-81ED-4DB2-BD59-A6C34878D82A}">
                    <a16:rowId xmlns:a16="http://schemas.microsoft.com/office/drawing/2014/main" val="3453948531"/>
                  </a:ext>
                </a:extLst>
              </a:tr>
              <a:tr h="0">
                <a:tc vMerge="1">
                  <a:txBody>
                    <a:bodyPr/>
                    <a:lstStyle/>
                    <a:p>
                      <a:endParaRPr lang="zh-TW" altLang="en-US"/>
                    </a:p>
                  </a:txBody>
                  <a:tcPr/>
                </a:tc>
                <a:tc>
                  <a:txBody>
                    <a:bodyPr/>
                    <a:lstStyle/>
                    <a:p>
                      <a:pPr algn="r" fontAlgn="ctr"/>
                      <a:endPar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ctr" fontAlgn="b"/>
                      <a:endParaRPr lang="zh-TW" altLang="en-US" sz="1400" b="0" i="0" u="none" strike="noStrike" dirty="0">
                        <a:effectLst/>
                        <a:latin typeface="微軟正黑體" panose="020B0604030504040204" pitchFamily="34" charset="-120"/>
                        <a:ea typeface="微軟正黑體" panose="020B0604030504040204" pitchFamily="34" charset="-120"/>
                      </a:endParaRPr>
                    </a:p>
                  </a:txBody>
                  <a:tcPr marL="0" marR="0" marT="0"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a:txBody>
                    <a:bodyPr/>
                    <a:lstStyle/>
                    <a:p>
                      <a:pPr algn="r" fontAlgn="ctr"/>
                      <a:endParaRPr lang="en-US" altLang="zh-TW" sz="1400" b="0" i="0" u="none" strike="noStrike" dirty="0">
                        <a:solidFill>
                          <a:srgbClr val="0000FF"/>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82EE"/>
                    </a:solidFill>
                  </a:tcPr>
                </a:tc>
                <a:tc vMerge="1">
                  <a:txBody>
                    <a:bodyPr/>
                    <a:lstStyle/>
                    <a:p>
                      <a:endParaRPr lang="zh-TW" altLang="en-US"/>
                    </a:p>
                  </a:txBody>
                  <a:tcPr/>
                </a:tc>
                <a:extLst>
                  <a:ext uri="{0D108BD9-81ED-4DB2-BD59-A6C34878D82A}">
                    <a16:rowId xmlns:a16="http://schemas.microsoft.com/office/drawing/2014/main" val="3371972535"/>
                  </a:ext>
                </a:extLst>
              </a:tr>
              <a:tr h="173765">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400" dirty="0">
                          <a:solidFill>
                            <a:srgbClr val="FF0000"/>
                          </a:solidFill>
                          <a:effectLst/>
                          <a:latin typeface="微軟正黑體" panose="020B0604030504040204" pitchFamily="34" charset="-120"/>
                          <a:ea typeface="微軟正黑體" panose="020B0604030504040204" pitchFamily="34" charset="-120"/>
                        </a:rPr>
                        <a:t>累加</a:t>
                      </a:r>
                      <a:r>
                        <a:rPr lang="zh-TW" altLang="en-US" sz="1400" u="sng" dirty="0">
                          <a:solidFill>
                            <a:srgbClr val="FF0000"/>
                          </a:solidFill>
                          <a:effectLst/>
                          <a:latin typeface="微軟正黑體" panose="020B0604030504040204" pitchFamily="34" charset="-120"/>
                          <a:ea typeface="微軟正黑體" panose="020B0604030504040204" pitchFamily="34" charset="-120"/>
                        </a:rPr>
                        <a:t>  </a:t>
                      </a:r>
                      <a:r>
                        <a:rPr lang="en-US" altLang="zh-TW" sz="1400" u="sng" dirty="0">
                          <a:solidFill>
                            <a:srgbClr val="FF0000"/>
                          </a:solidFill>
                          <a:effectLst/>
                          <a:latin typeface="微軟正黑體" panose="020B0604030504040204" pitchFamily="34" charset="-120"/>
                          <a:ea typeface="微軟正黑體" panose="020B0604030504040204" pitchFamily="34" charset="-120"/>
                        </a:rPr>
                        <a:t>102</a:t>
                      </a:r>
                      <a:r>
                        <a:rPr lang="en-US" altLang="zh-TW" sz="1400" dirty="0">
                          <a:solidFill>
                            <a:srgbClr val="FF0000"/>
                          </a:solidFill>
                          <a:effectLst/>
                          <a:latin typeface="微軟正黑體" panose="020B0604030504040204" pitchFamily="34" charset="-120"/>
                          <a:ea typeface="微軟正黑體" panose="020B0604030504040204" pitchFamily="34" charset="-120"/>
                        </a:rPr>
                        <a:t>%</a:t>
                      </a: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en-US" altLang="zh-TW" sz="1400" dirty="0">
                          <a:solidFill>
                            <a:srgbClr val="0000FF"/>
                          </a:solidFill>
                          <a:effectLst/>
                          <a:latin typeface="微軟正黑體" panose="020B0604030504040204" pitchFamily="34" charset="-120"/>
                          <a:ea typeface="微軟正黑體" panose="020B0604030504040204" pitchFamily="34" charset="-120"/>
                        </a:rPr>
                        <a:t>267,287</a:t>
                      </a:r>
                      <a:endParaRPr lang="zh-TW" altLang="en-US" sz="1400"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w="12700" cap="flat" cmpd="sng" algn="ctr">
                      <a:solidFill>
                        <a:sysClr val="windowText" lastClr="000000"/>
                      </a:solidFill>
                      <a:prstDash val="solid"/>
                      <a:round/>
                      <a:headEnd type="none" w="med" len="med"/>
                      <a:tailEnd type="none" w="med" len="med"/>
                    </a:lnT>
                    <a:lnB>
                      <a:noFill/>
                    </a:lnB>
                    <a:lnTlToBr w="12700" cmpd="sng">
                      <a:noFill/>
                      <a:prstDash val="solid"/>
                    </a:lnTlToBr>
                    <a:lnBlToTr w="12700" cmpd="sng">
                      <a:noFill/>
                      <a:prstDash val="solid"/>
                    </a:lnBlToTr>
                    <a:solidFill>
                      <a:srgbClr val="87CEFA"/>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400" u="sng" dirty="0">
                          <a:effectLst/>
                          <a:latin typeface="微軟正黑體" panose="020B0604030504040204" pitchFamily="34" charset="-120"/>
                          <a:ea typeface="微軟正黑體" panose="020B0604030504040204" pitchFamily="34" charset="-120"/>
                        </a:rPr>
                        <a:t>已簽約</a:t>
                      </a:r>
                      <a:r>
                        <a:rPr lang="en-US" altLang="zh-TW" sz="1400" u="sng" dirty="0">
                          <a:effectLst/>
                          <a:latin typeface="微軟正黑體" panose="020B0604030504040204" pitchFamily="34" charset="-120"/>
                          <a:ea typeface="微軟正黑體" panose="020B0604030504040204" pitchFamily="34" charset="-120"/>
                        </a:rPr>
                        <a:t>(</a:t>
                      </a:r>
                      <a:r>
                        <a:rPr lang="zh-TW" altLang="en-US" sz="1400" u="sng" dirty="0">
                          <a:effectLst/>
                          <a:latin typeface="微軟正黑體" panose="020B0604030504040204" pitchFamily="34" charset="-120"/>
                          <a:ea typeface="微軟正黑體" panose="020B0604030504040204" pitchFamily="34" charset="-120"/>
                        </a:rPr>
                        <a:t>單位：</a:t>
                      </a:r>
                      <a:r>
                        <a:rPr lang="en-US" altLang="zh-TW" sz="1400" u="sng" dirty="0">
                          <a:effectLst/>
                          <a:latin typeface="微軟正黑體" panose="020B0604030504040204" pitchFamily="34" charset="-120"/>
                          <a:ea typeface="微軟正黑體" panose="020B0604030504040204" pitchFamily="34" charset="-120"/>
                        </a:rPr>
                        <a:t>K)</a:t>
                      </a:r>
                    </a:p>
                  </a:txBody>
                  <a:tcPr marL="17881" marR="17881" marT="8941" marB="8941" anchor="ctr">
                    <a:lnL>
                      <a:noFill/>
                    </a:lnL>
                    <a:lnR>
                      <a:noFill/>
                    </a:lnR>
                    <a:lnT w="12700" cap="flat" cmpd="sng" algn="ctr">
                      <a:solidFill>
                        <a:sysClr val="windowText" lastClr="000000"/>
                      </a:solidFill>
                      <a:prstDash val="solid"/>
                      <a:round/>
                      <a:headEnd type="none" w="med" len="med"/>
                      <a:tailEnd type="none" w="med" len="med"/>
                    </a:lnT>
                    <a:lnB>
                      <a:noFill/>
                    </a:lnB>
                    <a:lnTlToBr w="12700" cmpd="sng">
                      <a:noFill/>
                      <a:prstDash val="solid"/>
                    </a:lnTlToBr>
                    <a:lnBlToTr w="12700" cmpd="sng">
                      <a:noFill/>
                      <a:prstDash val="solid"/>
                    </a:lnBlToTr>
                    <a:solidFill>
                      <a:srgbClr val="87CEFA"/>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en-US" altLang="zh-TW" sz="1400" dirty="0">
                          <a:solidFill>
                            <a:srgbClr val="0000FF"/>
                          </a:solidFill>
                          <a:effectLst/>
                          <a:latin typeface="微軟正黑體" panose="020B0604030504040204" pitchFamily="34" charset="-120"/>
                          <a:ea typeface="微軟正黑體" panose="020B0604030504040204" pitchFamily="34" charset="-120"/>
                        </a:rPr>
                        <a:t>274,565</a:t>
                      </a:r>
                      <a:endParaRPr lang="zh-TW" altLang="en-US" sz="1400"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w="12700" cap="flat" cmpd="sng" algn="ctr">
                      <a:solidFill>
                        <a:sysClr val="windowText" lastClr="000000"/>
                      </a:solidFill>
                      <a:prstDash val="solid"/>
                      <a:round/>
                      <a:headEnd type="none" w="med" len="med"/>
                      <a:tailEnd type="none" w="med" len="med"/>
                    </a:lnT>
                    <a:lnB>
                      <a:noFill/>
                    </a:lnB>
                    <a:lnTlToBr w="12700" cmpd="sng">
                      <a:noFill/>
                      <a:prstDash val="solid"/>
                    </a:lnTlToBr>
                    <a:lnBlToTr w="12700" cmpd="sng">
                      <a:noFill/>
                      <a:prstDash val="solid"/>
                    </a:lnBlToTr>
                    <a:solidFill>
                      <a:srgbClr val="87CEFA"/>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400" dirty="0">
                          <a:solidFill>
                            <a:srgbClr val="FF0000"/>
                          </a:solidFill>
                          <a:effectLst/>
                          <a:latin typeface="微軟正黑體" panose="020B0604030504040204" pitchFamily="34" charset="-120"/>
                          <a:ea typeface="微軟正黑體" panose="020B0604030504040204" pitchFamily="34" charset="-120"/>
                        </a:rPr>
                        <a:t>累加 </a:t>
                      </a:r>
                      <a:r>
                        <a:rPr lang="en-US" altLang="zh-TW" sz="1400" u="sng" dirty="0">
                          <a:solidFill>
                            <a:srgbClr val="FF0000"/>
                          </a:solidFill>
                          <a:effectLst/>
                          <a:latin typeface="微軟正黑體" panose="020B0604030504040204" pitchFamily="34" charset="-120"/>
                          <a:ea typeface="微軟正黑體" panose="020B0604030504040204" pitchFamily="34" charset="-120"/>
                        </a:rPr>
                        <a:t>105%</a:t>
                      </a: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22"/>
                  </a:ext>
                </a:extLst>
              </a:tr>
              <a:tr h="147605">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zh-TW" altLang="en-US" sz="1400" dirty="0">
                        <a:solidFill>
                          <a:srgbClr val="FF0000"/>
                        </a:solidFill>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endParaRPr lang="zh-TW" altLang="en-US" sz="1400" dirty="0">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00FF00"/>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en-US" sz="1400" u="sng" dirty="0">
                          <a:effectLst/>
                          <a:latin typeface="微軟正黑體" panose="020B0604030504040204" pitchFamily="34" charset="-120"/>
                          <a:ea typeface="微軟正黑體" panose="020B0604030504040204" pitchFamily="34" charset="-120"/>
                        </a:rPr>
                        <a:t>Backlog(</a:t>
                      </a:r>
                      <a:r>
                        <a:rPr lang="zh-TW" altLang="en-US" sz="1400" u="sng" dirty="0">
                          <a:effectLst/>
                          <a:latin typeface="微軟正黑體" panose="020B0604030504040204" pitchFamily="34" charset="-120"/>
                          <a:ea typeface="微軟正黑體" panose="020B0604030504040204" pitchFamily="34" charset="-120"/>
                        </a:rPr>
                        <a:t>單位：</a:t>
                      </a:r>
                      <a:r>
                        <a:rPr lang="en-US" sz="1400" u="sng" dirty="0">
                          <a:effectLst/>
                          <a:latin typeface="微軟正黑體" panose="020B0604030504040204" pitchFamily="34" charset="-120"/>
                          <a:ea typeface="微軟正黑體" panose="020B0604030504040204" pitchFamily="34" charset="-120"/>
                        </a:rPr>
                        <a:t>K)</a:t>
                      </a: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00FF00"/>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en-US" altLang="zh-TW" sz="1400" dirty="0">
                          <a:solidFill>
                            <a:srgbClr val="0000FF"/>
                          </a:solidFill>
                          <a:effectLst/>
                          <a:latin typeface="微軟正黑體" panose="020B0604030504040204" pitchFamily="34" charset="-120"/>
                          <a:ea typeface="微軟正黑體" panose="020B0604030504040204" pitchFamily="34" charset="-120"/>
                        </a:rPr>
                        <a:t>43,880</a:t>
                      </a:r>
                      <a:endParaRPr lang="zh-TW" altLang="en-US" sz="1400"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00FF00"/>
                    </a:solidFill>
                  </a:tcPr>
                </a:tc>
                <a:tc>
                  <a:txBody>
                    <a:bodyPr/>
                    <a:lstStyle>
                      <a:lvl1pPr marL="0" algn="l" defTabSz="914400" rtl="0" eaLnBrk="1" latinLnBrk="0" hangingPunct="1">
                        <a:defRPr sz="1800" kern="1200">
                          <a:solidFill>
                            <a:schemeClr val="tx1"/>
                          </a:solidFill>
                          <a:latin typeface="Arial"/>
                          <a:ea typeface="微軟正黑體"/>
                        </a:defRPr>
                      </a:lvl1pPr>
                      <a:lvl2pPr marL="457200" algn="l" defTabSz="914400" rtl="0" eaLnBrk="1" latinLnBrk="0" hangingPunct="1">
                        <a:defRPr sz="1800" kern="1200">
                          <a:solidFill>
                            <a:schemeClr val="tx1"/>
                          </a:solidFill>
                          <a:latin typeface="Arial"/>
                          <a:ea typeface="微軟正黑體"/>
                        </a:defRPr>
                      </a:lvl2pPr>
                      <a:lvl3pPr marL="914400" algn="l" defTabSz="914400" rtl="0" eaLnBrk="1" latinLnBrk="0" hangingPunct="1">
                        <a:defRPr sz="1800" kern="1200">
                          <a:solidFill>
                            <a:schemeClr val="tx1"/>
                          </a:solidFill>
                          <a:latin typeface="Arial"/>
                          <a:ea typeface="微軟正黑體"/>
                        </a:defRPr>
                      </a:lvl3pPr>
                      <a:lvl4pPr marL="1371600" algn="l" defTabSz="914400" rtl="0" eaLnBrk="1" latinLnBrk="0" hangingPunct="1">
                        <a:defRPr sz="1800" kern="1200">
                          <a:solidFill>
                            <a:schemeClr val="tx1"/>
                          </a:solidFill>
                          <a:latin typeface="Arial"/>
                          <a:ea typeface="微軟正黑體"/>
                        </a:defRPr>
                      </a:lvl4pPr>
                      <a:lvl5pPr marL="1828800" algn="l" defTabSz="914400" rtl="0" eaLnBrk="1" latinLnBrk="0" hangingPunct="1">
                        <a:defRPr sz="1800" kern="1200">
                          <a:solidFill>
                            <a:schemeClr val="tx1"/>
                          </a:solidFill>
                          <a:latin typeface="Arial"/>
                          <a:ea typeface="微軟正黑體"/>
                        </a:defRPr>
                      </a:lvl5pPr>
                      <a:lvl6pPr marL="2286000" algn="l" defTabSz="914400" rtl="0" eaLnBrk="1" latinLnBrk="0" hangingPunct="1">
                        <a:defRPr sz="1800" kern="1200">
                          <a:solidFill>
                            <a:schemeClr val="tx1"/>
                          </a:solidFill>
                          <a:latin typeface="Arial"/>
                          <a:ea typeface="微軟正黑體"/>
                        </a:defRPr>
                      </a:lvl6pPr>
                      <a:lvl7pPr marL="2743200" algn="l" defTabSz="914400" rtl="0" eaLnBrk="1" latinLnBrk="0" hangingPunct="1">
                        <a:defRPr sz="1800" kern="1200">
                          <a:solidFill>
                            <a:schemeClr val="tx1"/>
                          </a:solidFill>
                          <a:latin typeface="Arial"/>
                          <a:ea typeface="微軟正黑體"/>
                        </a:defRPr>
                      </a:lvl7pPr>
                      <a:lvl8pPr marL="3200400" algn="l" defTabSz="914400" rtl="0" eaLnBrk="1" latinLnBrk="0" hangingPunct="1">
                        <a:defRPr sz="1800" kern="1200">
                          <a:solidFill>
                            <a:schemeClr val="tx1"/>
                          </a:solidFill>
                          <a:latin typeface="Arial"/>
                          <a:ea typeface="微軟正黑體"/>
                        </a:defRPr>
                      </a:lvl8pPr>
                      <a:lvl9pPr marL="3657600" algn="l" defTabSz="914400" rtl="0" eaLnBrk="1" latinLnBrk="0" hangingPunct="1">
                        <a:defRPr sz="1800" kern="1200">
                          <a:solidFill>
                            <a:schemeClr val="tx1"/>
                          </a:solidFill>
                          <a:latin typeface="Arial"/>
                          <a:ea typeface="微軟正黑體"/>
                        </a:defRPr>
                      </a:lvl9pPr>
                    </a:lstStyle>
                    <a:p>
                      <a:pPr algn="ctr"/>
                      <a:r>
                        <a:rPr lang="zh-TW" altLang="en-US" sz="1400" dirty="0">
                          <a:solidFill>
                            <a:srgbClr val="FF0000"/>
                          </a:solidFill>
                          <a:effectLst/>
                          <a:latin typeface="微軟正黑體" panose="020B0604030504040204" pitchFamily="34" charset="-120"/>
                          <a:ea typeface="微軟正黑體" panose="020B0604030504040204" pitchFamily="34" charset="-120"/>
                        </a:rPr>
                        <a:t>累加 </a:t>
                      </a:r>
                      <a:r>
                        <a:rPr lang="en-US" altLang="zh-TW" sz="1400" dirty="0">
                          <a:solidFill>
                            <a:srgbClr val="FF0000"/>
                          </a:solidFill>
                          <a:effectLst/>
                          <a:latin typeface="微軟正黑體" panose="020B0604030504040204" pitchFamily="34" charset="-120"/>
                          <a:ea typeface="微軟正黑體" panose="020B0604030504040204" pitchFamily="34" charset="-120"/>
                        </a:rPr>
                        <a:t>17%</a:t>
                      </a:r>
                    </a:p>
                  </a:txBody>
                  <a:tcPr marL="17881" marR="17881" marT="8941" marB="8941"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26"/>
                  </a:ext>
                </a:extLst>
              </a:tr>
            </a:tbl>
          </a:graphicData>
        </a:graphic>
      </p:graphicFrame>
    </p:spTree>
    <p:extLst>
      <p:ext uri="{BB962C8B-B14F-4D97-AF65-F5344CB8AC3E}">
        <p14:creationId xmlns:p14="http://schemas.microsoft.com/office/powerpoint/2010/main" val="246924677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431704" y="235612"/>
            <a:ext cx="5559270" cy="602266"/>
          </a:xfrm>
        </p:spPr>
        <p:txBody>
          <a:bodyPr/>
          <a:lstStyle/>
          <a:p>
            <a:r>
              <a:rPr lang="en-US" altLang="zh-TW" b="1" dirty="0">
                <a:latin typeface="微軟正黑體" panose="020B0604030504040204" pitchFamily="34" charset="-120"/>
                <a:ea typeface="微軟正黑體" panose="020B0604030504040204" pitchFamily="34" charset="-120"/>
              </a:rPr>
              <a:t>FY112 </a:t>
            </a:r>
            <a:r>
              <a:rPr lang="zh-TW" altLang="en-US" b="1" dirty="0">
                <a:latin typeface="微軟正黑體" panose="020B0604030504040204" pitchFamily="34" charset="-120"/>
                <a:ea typeface="微軟正黑體" panose="020B0604030504040204" pitchFamily="34" charset="-120"/>
              </a:rPr>
              <a:t>較大</a:t>
            </a:r>
            <a:r>
              <a:rPr lang="en-US" altLang="zh-TW" b="1" dirty="0">
                <a:latin typeface="微軟正黑體" panose="020B0604030504040204" pitchFamily="34" charset="-120"/>
                <a:ea typeface="微軟正黑體" panose="020B0604030504040204" pitchFamily="34" charset="-120"/>
              </a:rPr>
              <a:t>BP</a:t>
            </a:r>
            <a:r>
              <a:rPr lang="zh-TW" altLang="en-US" b="1" dirty="0">
                <a:latin typeface="微軟正黑體" panose="020B0604030504040204" pitchFamily="34" charset="-120"/>
                <a:ea typeface="微軟正黑體" panose="020B0604030504040204" pitchFamily="34" charset="-120"/>
              </a:rPr>
              <a:t>機會</a:t>
            </a:r>
            <a:r>
              <a:rPr lang="en-US" altLang="zh-TW" b="1" dirty="0">
                <a:latin typeface="微軟正黑體" panose="020B0604030504040204" pitchFamily="34" charset="-120"/>
                <a:ea typeface="微軟正黑體" panose="020B0604030504040204" pitchFamily="34" charset="-120"/>
              </a:rPr>
              <a:t>(</a:t>
            </a:r>
            <a:r>
              <a:rPr lang="zh-TW" altLang="en-US" b="1" dirty="0">
                <a:latin typeface="微軟正黑體" panose="020B0604030504040204" pitchFamily="34" charset="-120"/>
                <a:ea typeface="微軟正黑體" panose="020B0604030504040204" pitchFamily="34" charset="-120"/>
              </a:rPr>
              <a:t>狀況</a:t>
            </a:r>
            <a:r>
              <a:rPr lang="en-US" altLang="zh-TW" b="1" dirty="0">
                <a:latin typeface="微軟正黑體" panose="020B0604030504040204" pitchFamily="34" charset="-120"/>
                <a:ea typeface="微軟正黑體" panose="020B0604030504040204" pitchFamily="34" charset="-120"/>
              </a:rPr>
              <a:t>)</a:t>
            </a:r>
            <a:endParaRPr lang="zh-TW" altLang="en-US" b="1" kern="1200" dirty="0">
              <a:solidFill>
                <a:srgbClr val="007474"/>
              </a:solidFill>
              <a:latin typeface="Arial" panose="020B0604020202020204" pitchFamily="34" charset="0"/>
              <a:ea typeface="微軟正黑體" panose="020B0604030504040204" pitchFamily="34" charset="-120"/>
            </a:endParaRPr>
          </a:p>
        </p:txBody>
      </p:sp>
      <p:graphicFrame>
        <p:nvGraphicFramePr>
          <p:cNvPr id="6" name="表格 5"/>
          <p:cNvGraphicFramePr>
            <a:graphicFrameLocks noGrp="1"/>
          </p:cNvGraphicFramePr>
          <p:nvPr>
            <p:extLst>
              <p:ext uri="{D42A27DB-BD31-4B8C-83A1-F6EECF244321}">
                <p14:modId xmlns:p14="http://schemas.microsoft.com/office/powerpoint/2010/main" val="2270824936"/>
              </p:ext>
            </p:extLst>
          </p:nvPr>
        </p:nvGraphicFramePr>
        <p:xfrm>
          <a:off x="1082695" y="1052737"/>
          <a:ext cx="9873277" cy="4939559"/>
        </p:xfrm>
        <a:graphic>
          <a:graphicData uri="http://schemas.openxmlformats.org/drawingml/2006/table">
            <a:tbl>
              <a:tblPr firstRow="1" bandRow="1">
                <a:tableStyleId>{5940675A-B579-460E-94D1-54222C63F5DA}</a:tableStyleId>
              </a:tblPr>
              <a:tblGrid>
                <a:gridCol w="1638066">
                  <a:extLst>
                    <a:ext uri="{9D8B030D-6E8A-4147-A177-3AD203B41FA5}">
                      <a16:colId xmlns:a16="http://schemas.microsoft.com/office/drawing/2014/main" val="20000"/>
                    </a:ext>
                  </a:extLst>
                </a:gridCol>
                <a:gridCol w="1267818">
                  <a:extLst>
                    <a:ext uri="{9D8B030D-6E8A-4147-A177-3AD203B41FA5}">
                      <a16:colId xmlns:a16="http://schemas.microsoft.com/office/drawing/2014/main" val="20002"/>
                    </a:ext>
                  </a:extLst>
                </a:gridCol>
                <a:gridCol w="2967593">
                  <a:extLst>
                    <a:ext uri="{9D8B030D-6E8A-4147-A177-3AD203B41FA5}">
                      <a16:colId xmlns:a16="http://schemas.microsoft.com/office/drawing/2014/main" val="20003"/>
                    </a:ext>
                  </a:extLst>
                </a:gridCol>
                <a:gridCol w="3062959">
                  <a:extLst>
                    <a:ext uri="{9D8B030D-6E8A-4147-A177-3AD203B41FA5}">
                      <a16:colId xmlns:a16="http://schemas.microsoft.com/office/drawing/2014/main" val="1875152309"/>
                    </a:ext>
                  </a:extLst>
                </a:gridCol>
                <a:gridCol w="936841">
                  <a:extLst>
                    <a:ext uri="{9D8B030D-6E8A-4147-A177-3AD203B41FA5}">
                      <a16:colId xmlns:a16="http://schemas.microsoft.com/office/drawing/2014/main" val="331169019"/>
                    </a:ext>
                  </a:extLst>
                </a:gridCol>
              </a:tblGrid>
              <a:tr h="709509">
                <a:tc>
                  <a:txBody>
                    <a:bodyPr/>
                    <a:lstStyle/>
                    <a:p>
                      <a:pPr algn="ctr"/>
                      <a:r>
                        <a:rPr lang="zh-TW" altLang="en-US" sz="1800" b="1" dirty="0">
                          <a:solidFill>
                            <a:schemeClr val="tx1"/>
                          </a:solidFill>
                          <a:latin typeface="微軟正黑體" panose="020B0604030504040204" pitchFamily="34" charset="-120"/>
                          <a:ea typeface="微軟正黑體" panose="020B0604030504040204" pitchFamily="34" charset="-120"/>
                        </a:rPr>
                        <a:t>客戶</a:t>
                      </a:r>
                    </a:p>
                  </a:txBody>
                  <a:tcPr marL="68580" marR="68580" marT="34290" marB="34290">
                    <a:solidFill>
                      <a:srgbClr val="EDF6F9"/>
                    </a:solidFill>
                  </a:tcPr>
                </a:tc>
                <a:tc>
                  <a:txBody>
                    <a:bodyPr/>
                    <a:lstStyle/>
                    <a:p>
                      <a:pPr algn="ctr"/>
                      <a:r>
                        <a:rPr lang="en-US" altLang="zh-TW" sz="1800" b="1" dirty="0">
                          <a:solidFill>
                            <a:schemeClr val="tx1"/>
                          </a:solidFill>
                          <a:latin typeface="微軟正黑體" panose="020B0604030504040204" pitchFamily="34" charset="-120"/>
                          <a:ea typeface="微軟正黑體" panose="020B0604030504040204" pitchFamily="34" charset="-120"/>
                        </a:rPr>
                        <a:t>(</a:t>
                      </a:r>
                      <a:r>
                        <a:rPr lang="zh-TW" altLang="en-US" sz="1800" b="1" dirty="0">
                          <a:solidFill>
                            <a:schemeClr val="tx1"/>
                          </a:solidFill>
                          <a:latin typeface="微軟正黑體" panose="020B0604030504040204" pitchFamily="34" charset="-120"/>
                          <a:ea typeface="微軟正黑體" panose="020B0604030504040204" pitchFamily="34" charset="-120"/>
                        </a:rPr>
                        <a:t>預估</a:t>
                      </a:r>
                      <a:r>
                        <a:rPr lang="en-US" altLang="zh-TW" sz="1800" b="1" dirty="0">
                          <a:solidFill>
                            <a:schemeClr val="tx1"/>
                          </a:solidFill>
                          <a:latin typeface="微軟正黑體" panose="020B0604030504040204" pitchFamily="34" charset="-120"/>
                          <a:ea typeface="微軟正黑體" panose="020B0604030504040204" pitchFamily="34" charset="-120"/>
                        </a:rPr>
                        <a:t>)</a:t>
                      </a:r>
                    </a:p>
                    <a:p>
                      <a:pPr algn="ctr"/>
                      <a:r>
                        <a:rPr lang="zh-TW" altLang="en-US" sz="1800" b="1" dirty="0">
                          <a:solidFill>
                            <a:schemeClr val="tx1"/>
                          </a:solidFill>
                          <a:latin typeface="微軟正黑體" panose="020B0604030504040204" pitchFamily="34" charset="-120"/>
                          <a:ea typeface="微軟正黑體" panose="020B0604030504040204" pitchFamily="34" charset="-120"/>
                        </a:rPr>
                        <a:t>經費</a:t>
                      </a:r>
                    </a:p>
                  </a:txBody>
                  <a:tcPr marL="68580" marR="68580" marT="34290" marB="34290">
                    <a:solidFill>
                      <a:srgbClr val="EDF6F9"/>
                    </a:solidFill>
                  </a:tcPr>
                </a:tc>
                <a:tc>
                  <a:txBody>
                    <a:bodyPr/>
                    <a:lstStyle/>
                    <a:p>
                      <a:pPr algn="ctr"/>
                      <a:r>
                        <a:rPr lang="zh-TW" altLang="en-US" sz="1800" b="1" dirty="0">
                          <a:solidFill>
                            <a:schemeClr val="tx1"/>
                          </a:solidFill>
                          <a:latin typeface="微軟正黑體" panose="020B0604030504040204" pitchFamily="34" charset="-120"/>
                          <a:ea typeface="微軟正黑體" panose="020B0604030504040204" pitchFamily="34" charset="-120"/>
                        </a:rPr>
                        <a:t>項目</a:t>
                      </a:r>
                    </a:p>
                  </a:txBody>
                  <a:tcPr marL="68580" marR="68580" marT="34290" marB="34290">
                    <a:solidFill>
                      <a:srgbClr val="EDF6F9"/>
                    </a:solidFill>
                  </a:tcPr>
                </a:tc>
                <a:tc>
                  <a:txBody>
                    <a:bodyPr/>
                    <a:lstStyle/>
                    <a:p>
                      <a:pPr algn="ctr"/>
                      <a:r>
                        <a:rPr lang="zh-TW" altLang="en-US" sz="1800" b="1" dirty="0">
                          <a:latin typeface="微軟正黑體" panose="020B0604030504040204" pitchFamily="34" charset="-120"/>
                          <a:ea typeface="微軟正黑體" panose="020B0604030504040204" pitchFamily="34" charset="-120"/>
                        </a:rPr>
                        <a:t>進度</a:t>
                      </a:r>
                    </a:p>
                  </a:txBody>
                  <a:tcPr marL="68580" marR="68580" marT="34290" marB="34290">
                    <a:solidFill>
                      <a:srgbClr val="EDF6F9"/>
                    </a:solidFill>
                  </a:tcPr>
                </a:tc>
                <a:tc>
                  <a:txBody>
                    <a:bodyPr/>
                    <a:lstStyle/>
                    <a:p>
                      <a:pPr algn="ctr"/>
                      <a:r>
                        <a:rPr lang="zh-TW" altLang="en-US" sz="1800" b="1" dirty="0">
                          <a:latin typeface="微軟正黑體" panose="020B0604030504040204" pitchFamily="34" charset="-120"/>
                          <a:ea typeface="微軟正黑體" panose="020B0604030504040204" pitchFamily="34" charset="-120"/>
                        </a:rPr>
                        <a:t>備註</a:t>
                      </a:r>
                    </a:p>
                  </a:txBody>
                  <a:tcPr marL="68580" marR="68580" marT="34290" marB="34290">
                    <a:solidFill>
                      <a:srgbClr val="EDF6F9"/>
                    </a:solidFill>
                  </a:tcPr>
                </a:tc>
                <a:extLst>
                  <a:ext uri="{0D108BD9-81ED-4DB2-BD59-A6C34878D82A}">
                    <a16:rowId xmlns:a16="http://schemas.microsoft.com/office/drawing/2014/main" val="10001"/>
                  </a:ext>
                </a:extLst>
              </a:tr>
              <a:tr h="3591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600" b="1" kern="1200" dirty="0">
                          <a:solidFill>
                            <a:schemeClr val="tx1"/>
                          </a:solidFill>
                          <a:latin typeface="微軟正黑體" panose="020B0604030504040204" pitchFamily="34" charset="-120"/>
                          <a:ea typeface="微軟正黑體" panose="020B0604030504040204" pitchFamily="34" charset="-120"/>
                          <a:cs typeface="+mn-cs"/>
                        </a:rPr>
                        <a:t>萊爾富</a:t>
                      </a:r>
                    </a:p>
                  </a:txBody>
                  <a:tcPr marL="68580" marR="68580" marT="34290" marB="34290"/>
                </a:tc>
                <a:tc>
                  <a:txBody>
                    <a:bodyPr/>
                    <a:lstStyle/>
                    <a:p>
                      <a:pPr marL="0" marR="0" lvl="0" indent="0" algn="r" defTabSz="844083" rtl="0" eaLnBrk="1" fontAlgn="auto" latinLnBrk="0" hangingPunct="1">
                        <a:lnSpc>
                          <a:spcPct val="100000"/>
                        </a:lnSpc>
                        <a:spcBef>
                          <a:spcPts val="0"/>
                        </a:spcBef>
                        <a:spcAft>
                          <a:spcPts val="0"/>
                        </a:spcAft>
                        <a:buClrTx/>
                        <a:buSzTx/>
                        <a:buFontTx/>
                        <a:buNone/>
                        <a:tabLst/>
                        <a:defRPr/>
                      </a:pPr>
                      <a:r>
                        <a:rPr lang="en-US" altLang="zh-TW" sz="1200" b="1" kern="1200" dirty="0">
                          <a:solidFill>
                            <a:srgbClr val="0000FF"/>
                          </a:solidFill>
                          <a:effectLst/>
                          <a:latin typeface="微軟正黑體" panose="020B0604030504040204" pitchFamily="34" charset="-120"/>
                          <a:ea typeface="微軟正黑體" panose="020B0604030504040204" pitchFamily="34" charset="-120"/>
                          <a:cs typeface="+mn-cs"/>
                        </a:rPr>
                        <a:t>52,500</a:t>
                      </a:r>
                      <a:r>
                        <a:rPr lang="zh-TW" altLang="en-US" sz="1200" b="1" dirty="0">
                          <a:solidFill>
                            <a:schemeClr val="tx1"/>
                          </a:solidFill>
                          <a:latin typeface="微軟正黑體" panose="020B0604030504040204" pitchFamily="34" charset="-120"/>
                          <a:ea typeface="微軟正黑體" panose="020B0604030504040204" pitchFamily="34" charset="-120"/>
                        </a:rPr>
                        <a:t>千元</a:t>
                      </a:r>
                      <a:endParaRPr lang="en-US" altLang="zh-TW" sz="1200" kern="1200" dirty="0">
                        <a:solidFill>
                          <a:srgbClr val="0000FF"/>
                        </a:solidFill>
                        <a:effectLst/>
                        <a:latin typeface="微軟正黑體" panose="020B0604030504040204" pitchFamily="34" charset="-120"/>
                        <a:ea typeface="微軟正黑體" panose="020B0604030504040204" pitchFamily="34" charset="-120"/>
                        <a:cs typeface="+mn-cs"/>
                      </a:endParaRPr>
                    </a:p>
                  </a:txBody>
                  <a:tcPr marL="68580" marR="68580" marT="34290" marB="34290"/>
                </a:tc>
                <a:tc>
                  <a:txBody>
                    <a:bodyPr/>
                    <a:lstStyle/>
                    <a:p>
                      <a:pPr marL="177800" marR="0" lvl="0" indent="-177800" algn="l" defTabSz="84408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TW" altLang="en-US" sz="1400" b="0" kern="1200" dirty="0">
                          <a:solidFill>
                            <a:schemeClr val="tx1"/>
                          </a:solidFill>
                          <a:latin typeface="微軟正黑體" panose="020B0604030504040204" pitchFamily="34" charset="-120"/>
                          <a:ea typeface="微軟正黑體" panose="020B0604030504040204" pitchFamily="34" charset="-120"/>
                          <a:cs typeface="+mn-cs"/>
                        </a:rPr>
                        <a:t>南區物流中心設備建置案</a:t>
                      </a:r>
                    </a:p>
                  </a:txBody>
                  <a:tcPr marL="68580" marR="68580" marT="34290" marB="34290"/>
                </a:tc>
                <a:tc>
                  <a:txBody>
                    <a:bodyPr/>
                    <a:lstStyle/>
                    <a:p>
                      <a:pPr marL="0" indent="0">
                        <a:buFont typeface="Arial" panose="020B0604020202020204" pitchFamily="34" charset="0"/>
                        <a:buNone/>
                      </a:pPr>
                      <a:r>
                        <a:rPr lang="zh-TW" altLang="en-US" sz="1400" b="1" dirty="0">
                          <a:solidFill>
                            <a:srgbClr val="0000FF"/>
                          </a:solidFill>
                          <a:latin typeface="微軟正黑體" panose="020B0604030504040204" pitchFamily="34" charset="-120"/>
                          <a:ea typeface="微軟正黑體" panose="020B0604030504040204" pitchFamily="34" charset="-120"/>
                        </a:rPr>
                        <a:t>已簽約</a:t>
                      </a:r>
                    </a:p>
                  </a:txBody>
                  <a:tcPr marL="68580" marR="68580" marT="34290" marB="34290"/>
                </a:tc>
                <a:tc>
                  <a:txBody>
                    <a:bodyPr/>
                    <a:lstStyle/>
                    <a:p>
                      <a:pPr marL="0" indent="0" algn="l" defTabSz="914400" rtl="0" eaLnBrk="1" latinLnBrk="0" hangingPunct="1">
                        <a:buFont typeface="Arial" panose="020B0604020202020204" pitchFamily="34" charset="0"/>
                        <a:buNone/>
                      </a:pPr>
                      <a:r>
                        <a:rPr lang="en-US" altLang="zh-TW" sz="1400" kern="1200" dirty="0">
                          <a:solidFill>
                            <a:schemeClr val="tx1"/>
                          </a:solidFill>
                          <a:latin typeface="微軟正黑體" panose="020B0604030504040204" pitchFamily="34" charset="-120"/>
                          <a:ea typeface="微軟正黑體" panose="020B0604030504040204" pitchFamily="34" charset="-120"/>
                          <a:cs typeface="+mn-cs"/>
                        </a:rPr>
                        <a:t>U000</a:t>
                      </a:r>
                      <a:endParaRPr lang="zh-TW" altLang="en-US" sz="1400" kern="1200" dirty="0">
                        <a:solidFill>
                          <a:schemeClr val="tx1"/>
                        </a:solidFill>
                        <a:latin typeface="微軟正黑體" panose="020B0604030504040204" pitchFamily="34" charset="-120"/>
                        <a:ea typeface="微軟正黑體" panose="020B0604030504040204" pitchFamily="34" charset="-120"/>
                        <a:cs typeface="+mn-cs"/>
                      </a:endParaRPr>
                    </a:p>
                  </a:txBody>
                  <a:tcPr marL="68580" marR="68580" marT="34290" marB="34290"/>
                </a:tc>
                <a:extLst>
                  <a:ext uri="{0D108BD9-81ED-4DB2-BD59-A6C34878D82A}">
                    <a16:rowId xmlns:a16="http://schemas.microsoft.com/office/drawing/2014/main" val="3563605847"/>
                  </a:ext>
                </a:extLst>
              </a:tr>
              <a:tr h="4435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600" b="1" kern="1200" dirty="0">
                          <a:solidFill>
                            <a:schemeClr val="tx1"/>
                          </a:solidFill>
                          <a:latin typeface="微軟正黑體" panose="020B0604030504040204" pitchFamily="34" charset="-120"/>
                          <a:ea typeface="微軟正黑體" panose="020B0604030504040204" pitchFamily="34" charset="-120"/>
                          <a:cs typeface="+mn-cs"/>
                        </a:rPr>
                        <a:t>宏亞食品</a:t>
                      </a:r>
                    </a:p>
                  </a:txBody>
                  <a:tcPr marL="68580" marR="68580" marT="34290" marB="34290"/>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TW" sz="1200" b="1" kern="1200" dirty="0">
                          <a:solidFill>
                            <a:srgbClr val="0000FF"/>
                          </a:solidFill>
                          <a:effectLst/>
                          <a:latin typeface="微軟正黑體" panose="020B0604030504040204" pitchFamily="34" charset="-120"/>
                          <a:ea typeface="微軟正黑體" panose="020B0604030504040204" pitchFamily="34" charset="-120"/>
                          <a:cs typeface="+mn-cs"/>
                        </a:rPr>
                        <a:t>13,000</a:t>
                      </a:r>
                      <a:r>
                        <a:rPr lang="zh-TW" altLang="en-US" sz="1200" b="1" dirty="0">
                          <a:solidFill>
                            <a:schemeClr val="tx1"/>
                          </a:solidFill>
                          <a:latin typeface="微軟正黑體" panose="020B0604030504040204" pitchFamily="34" charset="-120"/>
                          <a:ea typeface="微軟正黑體" panose="020B0604030504040204" pitchFamily="34" charset="-120"/>
                        </a:rPr>
                        <a:t>千元</a:t>
                      </a:r>
                      <a:endParaRPr lang="en-US" altLang="zh-TW" sz="1200" kern="1200" dirty="0">
                        <a:solidFill>
                          <a:srgbClr val="0000FF"/>
                        </a:solidFill>
                        <a:effectLst/>
                        <a:latin typeface="微軟正黑體" panose="020B0604030504040204" pitchFamily="34" charset="-120"/>
                        <a:ea typeface="微軟正黑體" panose="020B0604030504040204" pitchFamily="34" charset="-120"/>
                        <a:cs typeface="+mn-cs"/>
                      </a:endParaRPr>
                    </a:p>
                  </a:txBody>
                  <a:tcPr marL="68580" marR="68580" marT="34290" marB="34290"/>
                </a:tc>
                <a:tc>
                  <a:txBody>
                    <a:bodyPr/>
                    <a:lstStyle/>
                    <a:p>
                      <a:pPr marL="177800" marR="0" lvl="0" indent="-177800" algn="l" defTabSz="84408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TW" altLang="en-US" sz="1400" b="0" kern="1200" dirty="0">
                          <a:solidFill>
                            <a:schemeClr val="tx1"/>
                          </a:solidFill>
                          <a:latin typeface="微軟正黑體" panose="020B0604030504040204" pitchFamily="34" charset="-120"/>
                          <a:ea typeface="微軟正黑體" panose="020B0604030504040204" pitchFamily="34" charset="-120"/>
                          <a:cs typeface="+mn-cs"/>
                        </a:rPr>
                        <a:t>智慧化食品製造之倉儲管理系統建置</a:t>
                      </a:r>
                    </a:p>
                  </a:txBody>
                  <a:tcPr marL="68580" marR="68580" marT="34290" marB="34290"/>
                </a:tc>
                <a:tc>
                  <a:txBody>
                    <a:bodyPr/>
                    <a:lstStyle/>
                    <a:p>
                      <a:pPr marL="0" indent="0">
                        <a:buFont typeface="Arial" panose="020B0604020202020204" pitchFamily="34" charset="0"/>
                        <a:buNone/>
                      </a:pPr>
                      <a:r>
                        <a:rPr lang="zh-TW" altLang="en-US" sz="1400" b="1" dirty="0">
                          <a:solidFill>
                            <a:srgbClr val="0000FF"/>
                          </a:solidFill>
                          <a:latin typeface="微軟正黑體" panose="020B0604030504040204" pitchFamily="34" charset="-120"/>
                          <a:ea typeface="微軟正黑體" panose="020B0604030504040204" pitchFamily="34" charset="-120"/>
                        </a:rPr>
                        <a:t>已簽約</a:t>
                      </a:r>
                    </a:p>
                  </a:txBody>
                  <a:tcPr marL="68580" marR="68580" marT="34290" marB="34290"/>
                </a:tc>
                <a:tc>
                  <a:txBody>
                    <a:bodyPr/>
                    <a:lstStyle/>
                    <a:p>
                      <a:pPr marL="0" indent="0" algn="l" defTabSz="914400" rtl="0" eaLnBrk="1" latinLnBrk="0" hangingPunct="1">
                        <a:buFont typeface="Arial" panose="020B0604020202020204" pitchFamily="34" charset="0"/>
                        <a:buNone/>
                      </a:pPr>
                      <a:r>
                        <a:rPr lang="en-US" altLang="zh-TW" sz="1400" kern="1200" dirty="0">
                          <a:solidFill>
                            <a:schemeClr val="tx1"/>
                          </a:solidFill>
                          <a:latin typeface="微軟正黑體" panose="020B0604030504040204" pitchFamily="34" charset="-120"/>
                          <a:ea typeface="微軟正黑體" panose="020B0604030504040204" pitchFamily="34" charset="-120"/>
                          <a:cs typeface="+mn-cs"/>
                        </a:rPr>
                        <a:t>U100</a:t>
                      </a:r>
                      <a:endParaRPr lang="zh-TW" altLang="en-US" sz="1400" kern="1200" dirty="0">
                        <a:solidFill>
                          <a:schemeClr val="tx1"/>
                        </a:solidFill>
                        <a:latin typeface="微軟正黑體" panose="020B0604030504040204" pitchFamily="34" charset="-120"/>
                        <a:ea typeface="微軟正黑體" panose="020B0604030504040204" pitchFamily="34" charset="-120"/>
                        <a:cs typeface="+mn-cs"/>
                      </a:endParaRPr>
                    </a:p>
                  </a:txBody>
                  <a:tcPr marL="68580" marR="68580" marT="34290" marB="34290"/>
                </a:tc>
                <a:extLst>
                  <a:ext uri="{0D108BD9-81ED-4DB2-BD59-A6C34878D82A}">
                    <a16:rowId xmlns:a16="http://schemas.microsoft.com/office/drawing/2014/main" val="4008043484"/>
                  </a:ext>
                </a:extLst>
              </a:tr>
              <a:tr h="9284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600" b="1" kern="1200" dirty="0">
                          <a:solidFill>
                            <a:schemeClr val="tx1"/>
                          </a:solidFill>
                          <a:latin typeface="微軟正黑體" panose="020B0604030504040204" pitchFamily="34" charset="-120"/>
                          <a:ea typeface="微軟正黑體" panose="020B0604030504040204" pitchFamily="34" charset="-120"/>
                          <a:cs typeface="+mn-cs"/>
                        </a:rPr>
                        <a:t>全聯</a:t>
                      </a:r>
                    </a:p>
                  </a:txBody>
                  <a:tcPr marL="68580" marR="68580" marT="34290" marB="34290"/>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TW" sz="1200" b="1" kern="1200" dirty="0">
                          <a:solidFill>
                            <a:schemeClr val="tx1"/>
                          </a:solidFill>
                          <a:effectLst/>
                          <a:latin typeface="微軟正黑體" panose="020B0604030504040204" pitchFamily="34" charset="-120"/>
                          <a:ea typeface="微軟正黑體" panose="020B0604030504040204" pitchFamily="34" charset="-120"/>
                          <a:cs typeface="+mn-cs"/>
                        </a:rPr>
                        <a:t>10,000</a:t>
                      </a:r>
                      <a:r>
                        <a:rPr lang="zh-TW" altLang="en-US" sz="1200" b="1" kern="1200" dirty="0">
                          <a:solidFill>
                            <a:schemeClr val="tx1"/>
                          </a:solidFill>
                          <a:effectLst/>
                          <a:latin typeface="微軟正黑體" panose="020B0604030504040204" pitchFamily="34" charset="-120"/>
                          <a:ea typeface="微軟正黑體" panose="020B0604030504040204" pitchFamily="34" charset="-120"/>
                          <a:cs typeface="+mn-cs"/>
                        </a:rPr>
                        <a:t>千元</a:t>
                      </a:r>
                      <a:endParaRPr lang="en-US" altLang="zh-TW" sz="1200" b="1" kern="12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34290" marB="34290"/>
                </a:tc>
                <a:tc>
                  <a:txBody>
                    <a:bodyPr/>
                    <a:lstStyle/>
                    <a:p>
                      <a:pPr marL="177800" marR="0" lvl="0" indent="-177800" algn="l" defTabSz="84408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TW" sz="1400" b="0" kern="1200" dirty="0">
                          <a:solidFill>
                            <a:schemeClr val="tx1"/>
                          </a:solidFill>
                          <a:latin typeface="微軟正黑體" panose="020B0604030504040204" pitchFamily="34" charset="-120"/>
                          <a:ea typeface="微軟正黑體" panose="020B0604030504040204" pitchFamily="34" charset="-120"/>
                          <a:cs typeface="+mn-cs"/>
                        </a:rPr>
                        <a:t>RFID</a:t>
                      </a:r>
                      <a:r>
                        <a:rPr lang="zh-TW" altLang="en-US" sz="1400" b="0" kern="1200" dirty="0">
                          <a:solidFill>
                            <a:schemeClr val="tx1"/>
                          </a:solidFill>
                          <a:latin typeface="微軟正黑體" panose="020B0604030504040204" pitchFamily="34" charset="-120"/>
                          <a:ea typeface="微軟正黑體" panose="020B0604030504040204" pitchFamily="34" charset="-120"/>
                          <a:cs typeface="+mn-cs"/>
                        </a:rPr>
                        <a:t>物流資源追蹤系統、</a:t>
                      </a:r>
                      <a:r>
                        <a:rPr lang="en-US" altLang="zh-TW" sz="1400" b="0" kern="1200" dirty="0" err="1">
                          <a:solidFill>
                            <a:schemeClr val="tx1"/>
                          </a:solidFill>
                          <a:latin typeface="微軟正黑體" panose="020B0604030504040204" pitchFamily="34" charset="-120"/>
                          <a:ea typeface="微軟正黑體" panose="020B0604030504040204" pitchFamily="34" charset="-120"/>
                          <a:cs typeface="+mn-cs"/>
                        </a:rPr>
                        <a:t>AMR+Robot</a:t>
                      </a:r>
                      <a:r>
                        <a:rPr lang="en-US" altLang="zh-TW" sz="1400" b="0" kern="1200" dirty="0">
                          <a:solidFill>
                            <a:schemeClr val="tx1"/>
                          </a:solidFill>
                          <a:latin typeface="微軟正黑體" panose="020B0604030504040204" pitchFamily="34" charset="-120"/>
                          <a:ea typeface="微軟正黑體" panose="020B0604030504040204" pitchFamily="34" charset="-120"/>
                          <a:cs typeface="+mn-cs"/>
                        </a:rPr>
                        <a:t>…</a:t>
                      </a:r>
                    </a:p>
                  </a:txBody>
                  <a:tcPr marL="68580" marR="68580" marT="34290" marB="34290"/>
                </a:tc>
                <a:tc>
                  <a:txBody>
                    <a:bodyPr/>
                    <a:lstStyle/>
                    <a:p>
                      <a:pPr marL="0" indent="0" algn="l" defTabSz="914400" rtl="0" eaLnBrk="1" latinLnBrk="0" hangingPunct="1">
                        <a:buFont typeface="Arial" panose="020B0604020202020204" pitchFamily="34" charset="0"/>
                        <a:buNone/>
                      </a:pPr>
                      <a:r>
                        <a:rPr lang="en-US" altLang="zh-TW" sz="1400" kern="1200" dirty="0">
                          <a:solidFill>
                            <a:schemeClr val="tx1"/>
                          </a:solidFill>
                          <a:latin typeface="微軟正黑體" panose="020B0604030504040204" pitchFamily="34" charset="-120"/>
                          <a:ea typeface="微軟正黑體" panose="020B0604030504040204" pitchFamily="34" charset="-120"/>
                          <a:cs typeface="+mn-cs"/>
                        </a:rPr>
                        <a:t>1.RFID</a:t>
                      </a:r>
                      <a:r>
                        <a:rPr lang="zh-TW" altLang="en-US" sz="1400" kern="1200" dirty="0">
                          <a:solidFill>
                            <a:schemeClr val="tx1"/>
                          </a:solidFill>
                          <a:latin typeface="微軟正黑體" panose="020B0604030504040204" pitchFamily="34" charset="-120"/>
                          <a:ea typeface="微軟正黑體" panose="020B0604030504040204" pitchFamily="34" charset="-120"/>
                          <a:cs typeface="+mn-cs"/>
                        </a:rPr>
                        <a:t>已在全聯廠區試行</a:t>
                      </a:r>
                      <a:endParaRPr lang="en-US" altLang="zh-TW" sz="1400" kern="1200" dirty="0">
                        <a:solidFill>
                          <a:schemeClr val="tx1"/>
                        </a:solidFill>
                        <a:latin typeface="微軟正黑體" panose="020B0604030504040204" pitchFamily="34" charset="-120"/>
                        <a:ea typeface="微軟正黑體" panose="020B0604030504040204" pitchFamily="34" charset="-120"/>
                        <a:cs typeface="+mn-cs"/>
                      </a:endParaRPr>
                    </a:p>
                    <a:p>
                      <a:pPr marL="0" indent="0" algn="l" defTabSz="914400" rtl="0" eaLnBrk="1" latinLnBrk="0" hangingPunct="1">
                        <a:buFont typeface="Arial" panose="020B0604020202020204" pitchFamily="34" charset="0"/>
                        <a:buNone/>
                      </a:pPr>
                      <a:r>
                        <a:rPr lang="en-US" altLang="zh-TW" sz="1400" kern="1200" dirty="0">
                          <a:solidFill>
                            <a:schemeClr val="tx1"/>
                          </a:solidFill>
                          <a:latin typeface="微軟正黑體" panose="020B0604030504040204" pitchFamily="34" charset="-120"/>
                          <a:ea typeface="微軟正黑體" panose="020B0604030504040204" pitchFamily="34" charset="-120"/>
                          <a:cs typeface="+mn-cs"/>
                        </a:rPr>
                        <a:t>2.</a:t>
                      </a:r>
                      <a:r>
                        <a:rPr lang="zh-TW" altLang="en-US" sz="1400" kern="1200" dirty="0">
                          <a:solidFill>
                            <a:srgbClr val="0000FF"/>
                          </a:solidFill>
                          <a:latin typeface="微軟正黑體" panose="020B0604030504040204" pitchFamily="34" charset="-120"/>
                          <a:ea typeface="微軟正黑體" panose="020B0604030504040204" pitchFamily="34" charset="-120"/>
                          <a:cs typeface="+mn-cs"/>
                        </a:rPr>
                        <a:t>全聯林董事長於</a:t>
                      </a:r>
                      <a:r>
                        <a:rPr lang="en-US" altLang="zh-TW" sz="1400" kern="1200" dirty="0">
                          <a:solidFill>
                            <a:srgbClr val="0000FF"/>
                          </a:solidFill>
                          <a:latin typeface="微軟正黑體" panose="020B0604030504040204" pitchFamily="34" charset="-120"/>
                          <a:ea typeface="微軟正黑體" panose="020B0604030504040204" pitchFamily="34" charset="-120"/>
                          <a:cs typeface="+mn-cs"/>
                        </a:rPr>
                        <a:t>10/31</a:t>
                      </a:r>
                      <a:r>
                        <a:rPr lang="zh-TW" altLang="en-US" sz="1400" kern="1200" dirty="0">
                          <a:solidFill>
                            <a:srgbClr val="0000FF"/>
                          </a:solidFill>
                          <a:latin typeface="微軟正黑體" panose="020B0604030504040204" pitchFamily="34" charset="-120"/>
                          <a:ea typeface="微軟正黑體" panose="020B0604030504040204" pitchFamily="34" charset="-120"/>
                          <a:cs typeface="+mn-cs"/>
                        </a:rPr>
                        <a:t>來訪，雙方簽署合作意向書</a:t>
                      </a:r>
                      <a:endParaRPr lang="en-US" altLang="zh-TW" sz="1400" kern="1200" dirty="0">
                        <a:solidFill>
                          <a:srgbClr val="0000FF"/>
                        </a:solidFill>
                        <a:latin typeface="微軟正黑體" panose="020B0604030504040204" pitchFamily="34" charset="-120"/>
                        <a:ea typeface="微軟正黑體" panose="020B0604030504040204" pitchFamily="34" charset="-120"/>
                        <a:cs typeface="+mn-cs"/>
                      </a:endParaRPr>
                    </a:p>
                    <a:p>
                      <a:pPr marL="0" indent="0" algn="l" defTabSz="914400" rtl="0" eaLnBrk="1" latinLnBrk="0" hangingPunct="1">
                        <a:buFont typeface="Arial" panose="020B0604020202020204" pitchFamily="34" charset="0"/>
                        <a:buNone/>
                      </a:pPr>
                      <a:r>
                        <a:rPr lang="en-US" altLang="zh-TW" sz="1400" kern="1200" dirty="0">
                          <a:solidFill>
                            <a:schemeClr val="tx1"/>
                          </a:solidFill>
                          <a:latin typeface="微軟正黑體" panose="020B0604030504040204" pitchFamily="34" charset="-120"/>
                          <a:ea typeface="微軟正黑體" panose="020B0604030504040204" pitchFamily="34" charset="-120"/>
                          <a:cs typeface="+mn-cs"/>
                        </a:rPr>
                        <a:t>3.11/9</a:t>
                      </a:r>
                      <a:r>
                        <a:rPr lang="zh-TW" altLang="en-US" sz="1400" kern="1200" dirty="0">
                          <a:solidFill>
                            <a:schemeClr val="tx1"/>
                          </a:solidFill>
                          <a:latin typeface="微軟正黑體" panose="020B0604030504040204" pitchFamily="34" charset="-120"/>
                          <a:ea typeface="微軟正黑體" panose="020B0604030504040204" pitchFamily="34" charset="-120"/>
                          <a:cs typeface="+mn-cs"/>
                        </a:rPr>
                        <a:t>至全聯洽談合作項目之確切規格，再進行報價</a:t>
                      </a:r>
                    </a:p>
                  </a:txBody>
                  <a:tcPr marL="68580" marR="68580" marT="34290" marB="34290"/>
                </a:tc>
                <a:tc>
                  <a:txBody>
                    <a:bodyPr/>
                    <a:lstStyle/>
                    <a:p>
                      <a:pPr marL="0" indent="0" algn="l" defTabSz="914400" rtl="0" eaLnBrk="1" latinLnBrk="0" hangingPunct="1">
                        <a:buFont typeface="Arial" panose="020B0604020202020204" pitchFamily="34" charset="0"/>
                        <a:buNone/>
                      </a:pPr>
                      <a:r>
                        <a:rPr lang="en-US" altLang="zh-TW" sz="1400" kern="1200" dirty="0">
                          <a:solidFill>
                            <a:schemeClr val="tx1"/>
                          </a:solidFill>
                          <a:latin typeface="微軟正黑體" panose="020B0604030504040204" pitchFamily="34" charset="-120"/>
                          <a:ea typeface="微軟正黑體" panose="020B0604030504040204" pitchFamily="34" charset="-120"/>
                          <a:cs typeface="+mn-cs"/>
                        </a:rPr>
                        <a:t>U000</a:t>
                      </a:r>
                      <a:endParaRPr lang="zh-TW" altLang="en-US" sz="1400" kern="1200" dirty="0">
                        <a:solidFill>
                          <a:schemeClr val="tx1"/>
                        </a:solidFill>
                        <a:latin typeface="微軟正黑體" panose="020B0604030504040204" pitchFamily="34" charset="-120"/>
                        <a:ea typeface="微軟正黑體" panose="020B0604030504040204" pitchFamily="34" charset="-120"/>
                        <a:cs typeface="+mn-cs"/>
                      </a:endParaRPr>
                    </a:p>
                  </a:txBody>
                  <a:tcPr marL="68580" marR="68580" marT="34290" marB="34290"/>
                </a:tc>
                <a:extLst>
                  <a:ext uri="{0D108BD9-81ED-4DB2-BD59-A6C34878D82A}">
                    <a16:rowId xmlns:a16="http://schemas.microsoft.com/office/drawing/2014/main" val="863895906"/>
                  </a:ext>
                </a:extLst>
              </a:tr>
              <a:tr h="6109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600" b="1" kern="1200" dirty="0">
                          <a:solidFill>
                            <a:schemeClr val="tx1"/>
                          </a:solidFill>
                          <a:latin typeface="微軟正黑體" panose="020B0604030504040204" pitchFamily="34" charset="-120"/>
                          <a:ea typeface="微軟正黑體" panose="020B0604030504040204" pitchFamily="34" charset="-120"/>
                          <a:cs typeface="+mn-cs"/>
                        </a:rPr>
                        <a:t>新竹物流</a:t>
                      </a:r>
                      <a:endParaRPr lang="en-US" altLang="zh-TW" sz="1600" b="1" kern="1200" dirty="0">
                        <a:solidFill>
                          <a:schemeClr val="tx1"/>
                        </a:solidFill>
                        <a:latin typeface="微軟正黑體" panose="020B0604030504040204" pitchFamily="34" charset="-120"/>
                        <a:ea typeface="微軟正黑體" panose="020B0604030504040204" pitchFamily="34" charset="-120"/>
                        <a:cs typeface="+mn-cs"/>
                      </a:endParaRPr>
                    </a:p>
                  </a:txBody>
                  <a:tcPr marL="68580" marR="68580" marT="34290" marB="34290"/>
                </a:tc>
                <a:tc>
                  <a:txBody>
                    <a:bodyPr/>
                    <a:lstStyle/>
                    <a:p>
                      <a:pPr marL="0" marR="0" lvl="0" indent="0" algn="r" defTabSz="844083" rtl="0" eaLnBrk="1" fontAlgn="auto" latinLnBrk="0" hangingPunct="1">
                        <a:lnSpc>
                          <a:spcPct val="100000"/>
                        </a:lnSpc>
                        <a:spcBef>
                          <a:spcPts val="0"/>
                        </a:spcBef>
                        <a:spcAft>
                          <a:spcPts val="0"/>
                        </a:spcAft>
                        <a:buClrTx/>
                        <a:buSzTx/>
                        <a:buFontTx/>
                        <a:buNone/>
                        <a:tabLst/>
                        <a:defRPr/>
                      </a:pPr>
                      <a:r>
                        <a:rPr lang="en-US" altLang="zh-TW" sz="1200" b="1" kern="1200" dirty="0">
                          <a:solidFill>
                            <a:schemeClr val="tx1"/>
                          </a:solidFill>
                          <a:effectLst/>
                          <a:latin typeface="微軟正黑體" panose="020B0604030504040204" pitchFamily="34" charset="-120"/>
                          <a:ea typeface="微軟正黑體" panose="020B0604030504040204" pitchFamily="34" charset="-120"/>
                          <a:cs typeface="+mn-cs"/>
                        </a:rPr>
                        <a:t>4,000</a:t>
                      </a:r>
                      <a:r>
                        <a:rPr lang="zh-TW" altLang="en-US" sz="1200" b="1" kern="1200" dirty="0">
                          <a:solidFill>
                            <a:schemeClr val="tx1"/>
                          </a:solidFill>
                          <a:effectLst/>
                          <a:latin typeface="微軟正黑體" panose="020B0604030504040204" pitchFamily="34" charset="-120"/>
                          <a:ea typeface="微軟正黑體" panose="020B0604030504040204" pitchFamily="34" charset="-120"/>
                          <a:cs typeface="+mn-cs"/>
                        </a:rPr>
                        <a:t>千元</a:t>
                      </a:r>
                    </a:p>
                  </a:txBody>
                  <a:tcPr marL="68580" marR="68580" marT="34290" marB="34290"/>
                </a:tc>
                <a:tc>
                  <a:txBody>
                    <a:bodyPr/>
                    <a:lstStyle/>
                    <a:p>
                      <a:pPr marL="177800" marR="0" lvl="0" indent="-177800" algn="l" defTabSz="84408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TW" altLang="en-US" sz="1400" b="0" kern="1200" dirty="0">
                          <a:solidFill>
                            <a:schemeClr val="tx1"/>
                          </a:solidFill>
                          <a:latin typeface="微軟正黑體" panose="020B0604030504040204" pitchFamily="34" charset="-120"/>
                          <a:ea typeface="微軟正黑體" panose="020B0604030504040204" pitchFamily="34" charset="-120"/>
                          <a:cs typeface="+mn-cs"/>
                        </a:rPr>
                        <a:t>新富倉自動分貨系統建置</a:t>
                      </a:r>
                    </a:p>
                  </a:txBody>
                  <a:tcPr marL="68580" marR="68580" marT="34290" marB="34290"/>
                </a:tc>
                <a:tc>
                  <a:txBody>
                    <a:bodyPr/>
                    <a:lstStyle/>
                    <a:p>
                      <a:pPr marL="0" indent="0" algn="l" defTabSz="914400" rtl="0" eaLnBrk="1" latinLnBrk="0" hangingPunct="1">
                        <a:buFont typeface="Arial" panose="020B0604020202020204" pitchFamily="34" charset="0"/>
                        <a:buNone/>
                      </a:pPr>
                      <a:r>
                        <a:rPr lang="zh-TW" altLang="en-US" sz="1400" kern="1200" dirty="0">
                          <a:solidFill>
                            <a:schemeClr val="tx1"/>
                          </a:solidFill>
                          <a:latin typeface="微軟正黑體" panose="020B0604030504040204" pitchFamily="34" charset="-120"/>
                          <a:ea typeface="微軟正黑體" panose="020B0604030504040204" pitchFamily="34" charset="-120"/>
                          <a:cs typeface="+mn-cs"/>
                        </a:rPr>
                        <a:t>持續與廠商洽談系統規格與建置規劃，並進行圖面設計。</a:t>
                      </a:r>
                    </a:p>
                  </a:txBody>
                  <a:tcPr marL="68580" marR="68580" marT="34290" marB="34290"/>
                </a:tc>
                <a:tc>
                  <a:txBody>
                    <a:bodyPr/>
                    <a:lstStyle/>
                    <a:p>
                      <a:pPr marL="0" indent="0" algn="l" defTabSz="914400" rtl="0" eaLnBrk="1" latinLnBrk="0" hangingPunct="1">
                        <a:buFont typeface="Arial" panose="020B0604020202020204" pitchFamily="34" charset="0"/>
                        <a:buNone/>
                      </a:pPr>
                      <a:r>
                        <a:rPr lang="en-US" altLang="zh-TW" sz="1400" kern="1200" dirty="0">
                          <a:solidFill>
                            <a:schemeClr val="tx1"/>
                          </a:solidFill>
                          <a:latin typeface="微軟正黑體" panose="020B0604030504040204" pitchFamily="34" charset="-120"/>
                          <a:ea typeface="微軟正黑體" panose="020B0604030504040204" pitchFamily="34" charset="-120"/>
                          <a:cs typeface="+mn-cs"/>
                        </a:rPr>
                        <a:t>U100</a:t>
                      </a:r>
                      <a:endParaRPr lang="zh-TW" altLang="en-US" sz="1400" kern="1200" dirty="0">
                        <a:solidFill>
                          <a:schemeClr val="tx1"/>
                        </a:solidFill>
                        <a:latin typeface="微軟正黑體" panose="020B0604030504040204" pitchFamily="34" charset="-120"/>
                        <a:ea typeface="微軟正黑體" panose="020B0604030504040204" pitchFamily="34" charset="-120"/>
                        <a:cs typeface="+mn-cs"/>
                      </a:endParaRPr>
                    </a:p>
                  </a:txBody>
                  <a:tcPr marL="68580" marR="68580" marT="34290" marB="34290"/>
                </a:tc>
                <a:extLst>
                  <a:ext uri="{0D108BD9-81ED-4DB2-BD59-A6C34878D82A}">
                    <a16:rowId xmlns:a16="http://schemas.microsoft.com/office/drawing/2014/main" val="3649778418"/>
                  </a:ext>
                </a:extLst>
              </a:tr>
              <a:tr h="81462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600" b="1" kern="1200" dirty="0">
                          <a:solidFill>
                            <a:schemeClr val="tx1"/>
                          </a:solidFill>
                          <a:latin typeface="微軟正黑體" panose="020B0604030504040204" pitchFamily="34" charset="-120"/>
                          <a:ea typeface="微軟正黑體" panose="020B0604030504040204" pitchFamily="34" charset="-120"/>
                          <a:cs typeface="+mn-cs"/>
                        </a:rPr>
                        <a:t>台灣智慧駕駛</a:t>
                      </a:r>
                      <a:endParaRPr lang="en-US" altLang="zh-TW" sz="1600" b="1" kern="1200" dirty="0">
                        <a:solidFill>
                          <a:schemeClr val="tx1"/>
                        </a:solidFill>
                        <a:latin typeface="微軟正黑體" panose="020B0604030504040204" pitchFamily="34" charset="-120"/>
                        <a:ea typeface="微軟正黑體" panose="020B0604030504040204" pitchFamily="34" charset="-12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600" b="1" kern="1200" dirty="0">
                          <a:solidFill>
                            <a:schemeClr val="tx1"/>
                          </a:solidFill>
                          <a:latin typeface="微軟正黑體" panose="020B0604030504040204" pitchFamily="34" charset="-120"/>
                          <a:ea typeface="微軟正黑體" panose="020B0604030504040204" pitchFamily="34" charset="-120"/>
                          <a:cs typeface="+mn-cs"/>
                        </a:rPr>
                        <a:t>(</a:t>
                      </a:r>
                      <a:r>
                        <a:rPr lang="zh-TW" altLang="en-US" sz="1600" b="1" kern="1200" dirty="0">
                          <a:solidFill>
                            <a:schemeClr val="tx1"/>
                          </a:solidFill>
                          <a:latin typeface="微軟正黑體" panose="020B0604030504040204" pitchFamily="34" charset="-120"/>
                          <a:ea typeface="微軟正黑體" panose="020B0604030504040204" pitchFamily="34" charset="-120"/>
                          <a:cs typeface="+mn-cs"/>
                          <a:sym typeface="Microsoft JhengHei"/>
                        </a:rPr>
                        <a:t>業科</a:t>
                      </a:r>
                      <a:r>
                        <a:rPr lang="zh-TW" altLang="en-US" sz="1600" b="1" kern="1200" dirty="0">
                          <a:solidFill>
                            <a:schemeClr val="tx1"/>
                          </a:solidFill>
                          <a:latin typeface="微軟正黑體" panose="020B0604030504040204" pitchFamily="34" charset="-120"/>
                          <a:ea typeface="微軟正黑體" panose="020B0604030504040204" pitchFamily="34" charset="-120"/>
                          <a:cs typeface="+mn-cs"/>
                        </a:rPr>
                        <a:t>提案中</a:t>
                      </a:r>
                      <a:r>
                        <a:rPr lang="en-US" altLang="zh-TW" sz="1600" b="1" kern="1200" dirty="0">
                          <a:solidFill>
                            <a:schemeClr val="tx1"/>
                          </a:solidFill>
                          <a:latin typeface="微軟正黑體" panose="020B0604030504040204" pitchFamily="34" charset="-120"/>
                          <a:ea typeface="微軟正黑體" panose="020B0604030504040204" pitchFamily="34" charset="-120"/>
                          <a:cs typeface="+mn-cs"/>
                        </a:rPr>
                        <a:t>)</a:t>
                      </a:r>
                    </a:p>
                  </a:txBody>
                  <a:tcPr marL="68580" marR="68580" marT="34290" marB="34290"/>
                </a:tc>
                <a:tc>
                  <a:txBody>
                    <a:bodyPr/>
                    <a:lstStyle/>
                    <a:p>
                      <a:pPr marL="0" marR="0" lvl="0" indent="0" algn="r" defTabSz="844083" rtl="0" eaLnBrk="1" fontAlgn="auto" latinLnBrk="0" hangingPunct="1">
                        <a:lnSpc>
                          <a:spcPct val="100000"/>
                        </a:lnSpc>
                        <a:spcBef>
                          <a:spcPts val="0"/>
                        </a:spcBef>
                        <a:spcAft>
                          <a:spcPts val="0"/>
                        </a:spcAft>
                        <a:buClrTx/>
                        <a:buSzTx/>
                        <a:buFontTx/>
                        <a:buNone/>
                        <a:tabLst/>
                        <a:defRPr/>
                      </a:pPr>
                      <a:r>
                        <a:rPr lang="en-US" altLang="zh-TW" sz="1200" b="1" kern="1200" dirty="0">
                          <a:solidFill>
                            <a:schemeClr val="tx1"/>
                          </a:solidFill>
                          <a:effectLst/>
                          <a:latin typeface="微軟正黑體" panose="020B0604030504040204" pitchFamily="34" charset="-120"/>
                          <a:ea typeface="微軟正黑體" panose="020B0604030504040204" pitchFamily="34" charset="-120"/>
                          <a:cs typeface="+mn-cs"/>
                        </a:rPr>
                        <a:t>4,000</a:t>
                      </a:r>
                      <a:r>
                        <a:rPr lang="zh-TW" altLang="en-US" sz="1200" b="1" kern="1200" dirty="0">
                          <a:solidFill>
                            <a:schemeClr val="tx1"/>
                          </a:solidFill>
                          <a:effectLst/>
                          <a:latin typeface="微軟正黑體" panose="020B0604030504040204" pitchFamily="34" charset="-120"/>
                          <a:ea typeface="微軟正黑體" panose="020B0604030504040204" pitchFamily="34" charset="-120"/>
                          <a:cs typeface="+mn-cs"/>
                        </a:rPr>
                        <a:t>千元</a:t>
                      </a:r>
                    </a:p>
                  </a:txBody>
                  <a:tcPr marL="68580" marR="68580" marT="34290" marB="34290"/>
                </a:tc>
                <a:tc>
                  <a:txBody>
                    <a:bodyPr/>
                    <a:lstStyle/>
                    <a:p>
                      <a:pPr marL="177800" marR="0" lvl="0" indent="-177800" algn="l" defTabSz="84408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TW" altLang="en-US" sz="1400" b="0" kern="1200" dirty="0">
                          <a:solidFill>
                            <a:schemeClr val="tx1"/>
                          </a:solidFill>
                          <a:latin typeface="微軟正黑體" panose="020B0604030504040204" pitchFamily="34" charset="-120"/>
                          <a:ea typeface="微軟正黑體" panose="020B0604030504040204" pitchFamily="34" charset="-120"/>
                          <a:cs typeface="+mn-cs"/>
                        </a:rPr>
                        <a:t>「遠通電收</a:t>
                      </a:r>
                      <a:r>
                        <a:rPr lang="en-US" altLang="zh-TW" sz="1400" b="0" kern="1200" dirty="0">
                          <a:solidFill>
                            <a:schemeClr val="tx1"/>
                          </a:solidFill>
                          <a:latin typeface="微軟正黑體" panose="020B0604030504040204" pitchFamily="34" charset="-120"/>
                          <a:ea typeface="微軟正黑體" panose="020B0604030504040204" pitchFamily="34" charset="-120"/>
                          <a:cs typeface="+mn-cs"/>
                        </a:rPr>
                        <a:t>ITS</a:t>
                      </a:r>
                      <a:r>
                        <a:rPr lang="zh-TW" altLang="en-US" sz="1400" b="0" kern="1200" dirty="0">
                          <a:solidFill>
                            <a:schemeClr val="tx1"/>
                          </a:solidFill>
                          <a:latin typeface="微軟正黑體" panose="020B0604030504040204" pitchFamily="34" charset="-120"/>
                          <a:ea typeface="微軟正黑體" panose="020B0604030504040204" pitchFamily="34" charset="-120"/>
                          <a:cs typeface="+mn-cs"/>
                        </a:rPr>
                        <a:t>學術研究計畫之自動駕駛車輛資料存證管理及駕駛行為安全模式構建技術」</a:t>
                      </a:r>
                    </a:p>
                  </a:txBody>
                  <a:tcPr marL="68580" marR="68580" marT="34290" marB="34290"/>
                </a:tc>
                <a:tc>
                  <a:txBody>
                    <a:bodyPr/>
                    <a:lstStyle/>
                    <a:p>
                      <a:pPr marL="0" indent="0" algn="l" defTabSz="914400" rtl="0" eaLnBrk="1" latinLnBrk="0" hangingPunct="1">
                        <a:buFont typeface="Arial" panose="020B0604020202020204" pitchFamily="34" charset="0"/>
                        <a:buNone/>
                      </a:pPr>
                      <a:r>
                        <a:rPr lang="zh-TW" altLang="en-US" sz="1400" kern="1200" dirty="0">
                          <a:solidFill>
                            <a:schemeClr val="tx1"/>
                          </a:solidFill>
                          <a:latin typeface="微軟正黑體" panose="020B0604030504040204" pitchFamily="34" charset="-120"/>
                          <a:ea typeface="微軟正黑體" panose="020B0604030504040204" pitchFamily="34" charset="-120"/>
                          <a:cs typeface="+mn-cs"/>
                        </a:rPr>
                        <a:t>提案中</a:t>
                      </a:r>
                    </a:p>
                  </a:txBody>
                  <a:tcPr marL="68580" marR="68580" marT="34290" marB="34290"/>
                </a:tc>
                <a:tc>
                  <a:txBody>
                    <a:bodyPr/>
                    <a:lstStyle/>
                    <a:p>
                      <a:pPr marL="0" indent="0" algn="l" defTabSz="914400" rtl="0" eaLnBrk="1" latinLnBrk="0" hangingPunct="1">
                        <a:buFont typeface="Arial" panose="020B0604020202020204" pitchFamily="34" charset="0"/>
                        <a:buNone/>
                      </a:pPr>
                      <a:r>
                        <a:rPr lang="en-US" altLang="zh-TW" sz="1400" kern="1200" dirty="0">
                          <a:solidFill>
                            <a:schemeClr val="tx1"/>
                          </a:solidFill>
                          <a:latin typeface="微軟正黑體" panose="020B0604030504040204" pitchFamily="34" charset="-120"/>
                          <a:ea typeface="微軟正黑體" panose="020B0604030504040204" pitchFamily="34" charset="-120"/>
                          <a:cs typeface="+mn-cs"/>
                        </a:rPr>
                        <a:t>U500</a:t>
                      </a:r>
                      <a:endParaRPr lang="zh-TW" altLang="en-US" sz="1400" kern="1200" dirty="0">
                        <a:solidFill>
                          <a:schemeClr val="tx1"/>
                        </a:solidFill>
                        <a:latin typeface="微軟正黑體" panose="020B0604030504040204" pitchFamily="34" charset="-120"/>
                        <a:ea typeface="微軟正黑體" panose="020B0604030504040204" pitchFamily="34" charset="-120"/>
                        <a:cs typeface="+mn-cs"/>
                      </a:endParaRPr>
                    </a:p>
                  </a:txBody>
                  <a:tcPr marL="68580" marR="68580" marT="34290" marB="34290"/>
                </a:tc>
                <a:extLst>
                  <a:ext uri="{0D108BD9-81ED-4DB2-BD59-A6C34878D82A}">
                    <a16:rowId xmlns:a16="http://schemas.microsoft.com/office/drawing/2014/main" val="156839339"/>
                  </a:ext>
                </a:extLst>
              </a:tr>
              <a:tr h="81462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zh-TW" sz="1600" b="1" kern="1200" dirty="0">
                          <a:solidFill>
                            <a:schemeClr val="tx1"/>
                          </a:solidFill>
                          <a:latin typeface="微軟正黑體" panose="020B0604030504040204" pitchFamily="34" charset="-120"/>
                          <a:ea typeface="微軟正黑體" panose="020B0604030504040204" pitchFamily="34" charset="-120"/>
                          <a:cs typeface="+mn-cs"/>
                          <a:sym typeface="Microsoft JhengHei"/>
                        </a:rPr>
                        <a:t>捷世林科技</a:t>
                      </a:r>
                      <a:endParaRPr lang="en-US" altLang="zh-TW" sz="1600" b="1" kern="1200" dirty="0">
                        <a:solidFill>
                          <a:schemeClr val="tx1"/>
                        </a:solidFill>
                        <a:latin typeface="微軟正黑體" panose="020B0604030504040204" pitchFamily="34" charset="-120"/>
                        <a:ea typeface="微軟正黑體" panose="020B0604030504040204" pitchFamily="34" charset="-120"/>
                        <a:cs typeface="+mn-cs"/>
                        <a:sym typeface="Microsoft JhengHe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600" b="1" kern="1200" dirty="0">
                          <a:solidFill>
                            <a:schemeClr val="tx1"/>
                          </a:solidFill>
                          <a:latin typeface="微軟正黑體" panose="020B0604030504040204" pitchFamily="34" charset="-120"/>
                          <a:ea typeface="微軟正黑體" panose="020B0604030504040204" pitchFamily="34" charset="-120"/>
                          <a:cs typeface="+mn-cs"/>
                          <a:sym typeface="Microsoft JhengHei"/>
                        </a:rPr>
                        <a:t>(</a:t>
                      </a:r>
                      <a:r>
                        <a:rPr lang="zh-TW" altLang="en-US" sz="1600" b="1" kern="1200" dirty="0">
                          <a:solidFill>
                            <a:schemeClr val="tx1"/>
                          </a:solidFill>
                          <a:latin typeface="微軟正黑體" panose="020B0604030504040204" pitchFamily="34" charset="-120"/>
                          <a:ea typeface="微軟正黑體" panose="020B0604030504040204" pitchFamily="34" charset="-120"/>
                          <a:cs typeface="+mn-cs"/>
                          <a:sym typeface="Microsoft JhengHei"/>
                        </a:rPr>
                        <a:t>業科</a:t>
                      </a:r>
                      <a:r>
                        <a:rPr lang="en-US" altLang="zh-TW" sz="1600" b="1" kern="1200" dirty="0">
                          <a:solidFill>
                            <a:schemeClr val="tx1"/>
                          </a:solidFill>
                          <a:latin typeface="微軟正黑體" panose="020B0604030504040204" pitchFamily="34" charset="-120"/>
                          <a:ea typeface="微軟正黑體" panose="020B0604030504040204" pitchFamily="34" charset="-120"/>
                          <a:cs typeface="+mn-cs"/>
                          <a:sym typeface="Microsoft JhengHei"/>
                        </a:rPr>
                        <a:t>)</a:t>
                      </a:r>
                      <a:endParaRPr lang="en-US" altLang="zh-TW" sz="1600" b="1" kern="1200" dirty="0">
                        <a:solidFill>
                          <a:schemeClr val="tx1"/>
                        </a:solidFill>
                        <a:latin typeface="微軟正黑體" panose="020B0604030504040204" pitchFamily="34" charset="-120"/>
                        <a:ea typeface="微軟正黑體" panose="020B0604030504040204" pitchFamily="34" charset="-120"/>
                        <a:cs typeface="+mn-cs"/>
                      </a:endParaRPr>
                    </a:p>
                  </a:txBody>
                  <a:tcPr marL="68580" marR="68580" marT="34290" marB="34290"/>
                </a:tc>
                <a:tc>
                  <a:txBody>
                    <a:bodyPr/>
                    <a:lstStyle/>
                    <a:p>
                      <a:pPr marL="0" marR="0" lvl="0" indent="0" algn="r" defTabSz="844083" rtl="0" eaLnBrk="1" fontAlgn="auto" latinLnBrk="0" hangingPunct="1">
                        <a:lnSpc>
                          <a:spcPct val="100000"/>
                        </a:lnSpc>
                        <a:spcBef>
                          <a:spcPts val="0"/>
                        </a:spcBef>
                        <a:spcAft>
                          <a:spcPts val="0"/>
                        </a:spcAft>
                        <a:buClrTx/>
                        <a:buSzTx/>
                        <a:buFontTx/>
                        <a:buNone/>
                        <a:tabLst/>
                        <a:defRPr/>
                      </a:pPr>
                      <a:r>
                        <a:rPr lang="en-US" altLang="zh-TW" sz="1200" b="1" kern="1200" dirty="0">
                          <a:solidFill>
                            <a:schemeClr val="tx1"/>
                          </a:solidFill>
                          <a:effectLst/>
                          <a:latin typeface="微軟正黑體" panose="020B0604030504040204" pitchFamily="34" charset="-120"/>
                          <a:ea typeface="微軟正黑體" panose="020B0604030504040204" pitchFamily="34" charset="-120"/>
                          <a:cs typeface="+mn-cs"/>
                        </a:rPr>
                        <a:t>3,000</a:t>
                      </a:r>
                      <a:r>
                        <a:rPr lang="zh-TW" altLang="en-US" sz="1200" b="1" kern="1200" dirty="0">
                          <a:solidFill>
                            <a:schemeClr val="tx1"/>
                          </a:solidFill>
                          <a:effectLst/>
                          <a:latin typeface="微軟正黑體" panose="020B0604030504040204" pitchFamily="34" charset="-120"/>
                          <a:ea typeface="微軟正黑體" panose="020B0604030504040204" pitchFamily="34" charset="-120"/>
                          <a:cs typeface="+mn-cs"/>
                        </a:rPr>
                        <a:t>千元</a:t>
                      </a:r>
                    </a:p>
                  </a:txBody>
                  <a:tcPr marL="68580" marR="68580" marT="34290" marB="34290"/>
                </a:tc>
                <a:tc>
                  <a:txBody>
                    <a:bodyPr/>
                    <a:lstStyle/>
                    <a:p>
                      <a:pPr marL="177800" marR="0" lvl="0" indent="-177800" algn="l" defTabSz="84408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TW" altLang="zh-TW" sz="1400" b="0" kern="1200" dirty="0">
                          <a:solidFill>
                            <a:schemeClr val="tx1"/>
                          </a:solidFill>
                          <a:latin typeface="微軟正黑體" panose="020B0604030504040204" pitchFamily="34" charset="-120"/>
                          <a:ea typeface="微軟正黑體" panose="020B0604030504040204" pitchFamily="34" charset="-120"/>
                          <a:cs typeface="+mn-cs"/>
                          <a:sym typeface="Microsoft JhengHei"/>
                        </a:rPr>
                        <a:t>具ESG(Environmental Social Governance) 碳足跡演算之加密型數位行車紀錄器</a:t>
                      </a:r>
                      <a:endParaRPr lang="zh-TW" altLang="en-US" sz="1400" b="0" kern="1200" dirty="0">
                        <a:solidFill>
                          <a:schemeClr val="tx1"/>
                        </a:solidFill>
                        <a:latin typeface="微軟正黑體" panose="020B0604030504040204" pitchFamily="34" charset="-120"/>
                        <a:ea typeface="微軟正黑體" panose="020B0604030504040204" pitchFamily="34" charset="-120"/>
                        <a:cs typeface="+mn-cs"/>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zh-TW" altLang="en-US" sz="1400" kern="1200" dirty="0">
                          <a:solidFill>
                            <a:schemeClr val="tx1"/>
                          </a:solidFill>
                          <a:latin typeface="微軟正黑體" panose="020B0604030504040204" pitchFamily="34" charset="-120"/>
                          <a:ea typeface="微軟正黑體" panose="020B0604030504040204" pitchFamily="34" charset="-120"/>
                          <a:cs typeface="+mn-cs"/>
                        </a:rPr>
                        <a:t>提案中</a:t>
                      </a:r>
                    </a:p>
                  </a:txBody>
                  <a:tcPr marL="68580" marR="68580" marT="34290" marB="34290"/>
                </a:tc>
                <a:tc>
                  <a:txBody>
                    <a:bodyPr/>
                    <a:lstStyle/>
                    <a:p>
                      <a:pPr marL="0" indent="0" algn="l" defTabSz="914400" rtl="0" eaLnBrk="1" latinLnBrk="0" hangingPunct="1">
                        <a:buFont typeface="Arial" panose="020B0604020202020204" pitchFamily="34" charset="0"/>
                        <a:buNone/>
                      </a:pPr>
                      <a:r>
                        <a:rPr lang="en-US" altLang="zh-TW" sz="1400" kern="1200" dirty="0">
                          <a:solidFill>
                            <a:schemeClr val="tx1"/>
                          </a:solidFill>
                          <a:latin typeface="微軟正黑體" panose="020B0604030504040204" pitchFamily="34" charset="-120"/>
                          <a:ea typeface="微軟正黑體" panose="020B0604030504040204" pitchFamily="34" charset="-120"/>
                          <a:cs typeface="+mn-cs"/>
                        </a:rPr>
                        <a:t>U500</a:t>
                      </a:r>
                      <a:endParaRPr lang="zh-TW" altLang="en-US" sz="1400" kern="1200" dirty="0">
                        <a:solidFill>
                          <a:schemeClr val="tx1"/>
                        </a:solidFill>
                        <a:latin typeface="微軟正黑體" panose="020B0604030504040204" pitchFamily="34" charset="-120"/>
                        <a:ea typeface="微軟正黑體" panose="020B0604030504040204" pitchFamily="34" charset="-120"/>
                        <a:cs typeface="+mn-cs"/>
                      </a:endParaRPr>
                    </a:p>
                  </a:txBody>
                  <a:tcPr marL="68580" marR="68580" marT="34290" marB="34290"/>
                </a:tc>
                <a:extLst>
                  <a:ext uri="{0D108BD9-81ED-4DB2-BD59-A6C34878D82A}">
                    <a16:rowId xmlns:a16="http://schemas.microsoft.com/office/drawing/2014/main" val="196612285"/>
                  </a:ext>
                </a:extLst>
              </a:tr>
            </a:tbl>
          </a:graphicData>
        </a:graphic>
      </p:graphicFrame>
    </p:spTree>
    <p:extLst>
      <p:ext uri="{BB962C8B-B14F-4D97-AF65-F5344CB8AC3E}">
        <p14:creationId xmlns:p14="http://schemas.microsoft.com/office/powerpoint/2010/main" val="2344957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a:extLst>
              <a:ext uri="{FF2B5EF4-FFF2-40B4-BE49-F238E27FC236}">
                <a16:creationId xmlns:a16="http://schemas.microsoft.com/office/drawing/2014/main" id="{EBADFF10-BBE7-41BE-B6F0-55894BC63894}"/>
              </a:ext>
            </a:extLst>
          </p:cNvPr>
          <p:cNvSpPr>
            <a:spLocks noGrp="1"/>
          </p:cNvSpPr>
          <p:nvPr>
            <p:ph type="sldNum" sz="quarter" idx="11"/>
          </p:nvPr>
        </p:nvSpPr>
        <p:spPr/>
        <p:txBody>
          <a:bodyPr/>
          <a:lstStyle/>
          <a:p>
            <a:pPr>
              <a:defRPr/>
            </a:pPr>
            <a:fld id="{2A2D1BA6-A525-4294-9821-88548ADF96C9}" type="slidenum">
              <a:rPr lang="en-US" altLang="zh-TW" smtClean="0">
                <a:solidFill>
                  <a:prstClr val="white"/>
                </a:solidFill>
              </a:rPr>
              <a:pPr>
                <a:defRPr/>
              </a:pPr>
              <a:t>8</a:t>
            </a:fld>
            <a:endParaRPr lang="en-US" altLang="zh-TW">
              <a:solidFill>
                <a:prstClr val="white"/>
              </a:solidFill>
            </a:endParaRPr>
          </a:p>
        </p:txBody>
      </p:sp>
      <p:sp>
        <p:nvSpPr>
          <p:cNvPr id="6" name="內容版面配置區 4">
            <a:extLst>
              <a:ext uri="{FF2B5EF4-FFF2-40B4-BE49-F238E27FC236}">
                <a16:creationId xmlns:a16="http://schemas.microsoft.com/office/drawing/2014/main" id="{0CD91348-6689-4011-8EA2-76C983B9FC3B}"/>
              </a:ext>
            </a:extLst>
          </p:cNvPr>
          <p:cNvSpPr txBox="1">
            <a:spLocks/>
          </p:cNvSpPr>
          <p:nvPr/>
        </p:nvSpPr>
        <p:spPr bwMode="auto">
          <a:xfrm>
            <a:off x="3768552" y="2276872"/>
            <a:ext cx="4703712" cy="151216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Clr>
                <a:srgbClr val="FF0066"/>
              </a:buClr>
              <a:buFont typeface="Wingdings" pitchFamily="2" charset="2"/>
              <a:buNone/>
              <a:defRPr kumimoji="1" lang="zh-TW" altLang="en-US" sz="2400" b="1">
                <a:solidFill>
                  <a:srgbClr val="0070C0"/>
                </a:solidFill>
                <a:latin typeface="Calibri" pitchFamily="34" charset="0"/>
                <a:ea typeface="+mn-ea"/>
                <a:cs typeface="Calibri" pitchFamily="34" charset="0"/>
              </a:defRPr>
            </a:lvl1pPr>
            <a:lvl2pPr marL="457200" indent="0" algn="ctr" rtl="0" fontAlgn="base">
              <a:spcBef>
                <a:spcPct val="20000"/>
              </a:spcBef>
              <a:spcAft>
                <a:spcPct val="0"/>
              </a:spcAft>
              <a:buClr>
                <a:srgbClr val="008000"/>
              </a:buClr>
              <a:buFont typeface="Wingdings" pitchFamily="2" charset="2"/>
              <a:buNone/>
              <a:defRPr kumimoji="1" lang="zh-TW" altLang="en-US" sz="2000" b="0">
                <a:solidFill>
                  <a:schemeClr val="tx1"/>
                </a:solidFill>
                <a:latin typeface="Calibri" pitchFamily="34" charset="0"/>
                <a:ea typeface="+mn-ea"/>
                <a:cs typeface="Calibri" pitchFamily="34" charset="0"/>
              </a:defRPr>
            </a:lvl2pPr>
            <a:lvl3pPr marL="914400" indent="0" algn="ctr" rtl="0" fontAlgn="base">
              <a:spcBef>
                <a:spcPct val="20000"/>
              </a:spcBef>
              <a:spcAft>
                <a:spcPct val="0"/>
              </a:spcAft>
              <a:buClr>
                <a:srgbClr val="990000"/>
              </a:buClr>
              <a:buNone/>
              <a:defRPr kumimoji="1" lang="zh-TW" altLang="en-US" sz="1800" b="0">
                <a:solidFill>
                  <a:schemeClr val="tx1"/>
                </a:solidFill>
                <a:latin typeface="Calibri" pitchFamily="34" charset="0"/>
                <a:ea typeface="+mn-ea"/>
                <a:cs typeface="Calibri" pitchFamily="34" charset="0"/>
              </a:defRPr>
            </a:lvl3pPr>
            <a:lvl4pPr marL="1371600" indent="0" algn="ctr" rtl="0" fontAlgn="base">
              <a:spcBef>
                <a:spcPct val="20000"/>
              </a:spcBef>
              <a:spcAft>
                <a:spcPct val="0"/>
              </a:spcAft>
              <a:buClr>
                <a:srgbClr val="CC00FF"/>
              </a:buClr>
              <a:buFont typeface="Wingdings" pitchFamily="2" charset="2"/>
              <a:buNone/>
              <a:defRPr kumimoji="1" lang="zh-TW" altLang="en-US" sz="1600" b="0">
                <a:solidFill>
                  <a:schemeClr val="tx1"/>
                </a:solidFill>
                <a:latin typeface="Calibri" pitchFamily="34" charset="0"/>
                <a:ea typeface="+mn-ea"/>
                <a:cs typeface="Calibri" pitchFamily="34" charset="0"/>
              </a:defRPr>
            </a:lvl4pPr>
            <a:lvl5pPr marL="1828800" indent="0" algn="ctr" rtl="0" fontAlgn="base">
              <a:spcBef>
                <a:spcPct val="20000"/>
              </a:spcBef>
              <a:spcAft>
                <a:spcPct val="0"/>
              </a:spcAft>
              <a:buClr>
                <a:srgbClr val="FF0066"/>
              </a:buClr>
              <a:buFont typeface="Wingdings" pitchFamily="2" charset="2"/>
              <a:buNone/>
              <a:defRPr kumimoji="1" sz="2000">
                <a:solidFill>
                  <a:schemeClr val="tx1"/>
                </a:solidFill>
                <a:latin typeface="+mn-lt"/>
                <a:ea typeface="+mn-ea"/>
                <a:cs typeface="標楷體" charset="0"/>
              </a:defRPr>
            </a:lvl5pPr>
            <a:lvl6pPr marL="2286000" indent="0" algn="ctr" rtl="0" eaLnBrk="1" fontAlgn="base" hangingPunct="1">
              <a:spcBef>
                <a:spcPct val="20000"/>
              </a:spcBef>
              <a:spcAft>
                <a:spcPct val="0"/>
              </a:spcAft>
              <a:buNone/>
              <a:defRPr kumimoji="1" sz="2000">
                <a:solidFill>
                  <a:schemeClr val="tx1"/>
                </a:solidFill>
                <a:latin typeface="+mn-lt"/>
                <a:ea typeface="+mn-ea"/>
              </a:defRPr>
            </a:lvl6pPr>
            <a:lvl7pPr marL="2743200" indent="0" algn="ctr" rtl="0" eaLnBrk="1" fontAlgn="base" hangingPunct="1">
              <a:spcBef>
                <a:spcPct val="20000"/>
              </a:spcBef>
              <a:spcAft>
                <a:spcPct val="0"/>
              </a:spcAft>
              <a:buNone/>
              <a:defRPr kumimoji="1" sz="2000">
                <a:solidFill>
                  <a:schemeClr val="tx1"/>
                </a:solidFill>
                <a:latin typeface="+mn-lt"/>
                <a:ea typeface="+mn-ea"/>
              </a:defRPr>
            </a:lvl7pPr>
            <a:lvl8pPr marL="3200400" indent="0" algn="ctr" rtl="0" eaLnBrk="1" fontAlgn="base" hangingPunct="1">
              <a:spcBef>
                <a:spcPct val="20000"/>
              </a:spcBef>
              <a:spcAft>
                <a:spcPct val="0"/>
              </a:spcAft>
              <a:buNone/>
              <a:defRPr kumimoji="1" sz="2000">
                <a:solidFill>
                  <a:schemeClr val="tx1"/>
                </a:solidFill>
                <a:latin typeface="+mn-lt"/>
                <a:ea typeface="+mn-ea"/>
              </a:defRPr>
            </a:lvl8pPr>
            <a:lvl9pPr marL="3657600" indent="0" algn="ctr" rtl="0" eaLnBrk="1" fontAlgn="base" hangingPunct="1">
              <a:spcBef>
                <a:spcPct val="20000"/>
              </a:spcBef>
              <a:spcAft>
                <a:spcPct val="0"/>
              </a:spcAft>
              <a:buNone/>
              <a:defRPr kumimoji="1" sz="2000">
                <a:solidFill>
                  <a:schemeClr val="tx1"/>
                </a:solidFill>
                <a:latin typeface="+mn-lt"/>
                <a:ea typeface="+mn-ea"/>
              </a:defRPr>
            </a:lvl9pPr>
          </a:lstStyle>
          <a:p>
            <a:pPr algn="l" eaLnBrk="1" hangingPunct="1">
              <a:lnSpc>
                <a:spcPct val="120000"/>
              </a:lnSpc>
              <a:buFont typeface="Wingdings" panose="05000000000000000000" pitchFamily="2" charset="2"/>
              <a:buChar char="Ø"/>
              <a:defRPr/>
            </a:pPr>
            <a:r>
              <a:rPr lang="zh-TW" altLang="en-US" sz="3200" kern="0" dirty="0">
                <a:solidFill>
                  <a:srgbClr val="87CEFA"/>
                </a:solidFill>
                <a:latin typeface="微軟正黑體" panose="020B0604030504040204" pitchFamily="34" charset="-120"/>
                <a:ea typeface="微軟正黑體" panose="020B0604030504040204" pitchFamily="34" charset="-120"/>
              </a:rPr>
              <a:t>組業務能見度</a:t>
            </a:r>
          </a:p>
          <a:p>
            <a:pPr algn="l" eaLnBrk="1" hangingPunct="1">
              <a:lnSpc>
                <a:spcPct val="120000"/>
              </a:lnSpc>
              <a:buFont typeface="Wingdings" panose="05000000000000000000" pitchFamily="2" charset="2"/>
              <a:buChar char="Ø"/>
              <a:defRPr/>
            </a:pPr>
            <a:r>
              <a:rPr lang="zh-TW" altLang="en-US" sz="3200" kern="0" dirty="0">
                <a:solidFill>
                  <a:srgbClr val="0000FF"/>
                </a:solidFill>
                <a:latin typeface="微軟正黑體" panose="020B0604030504040204" pitchFamily="34" charset="-120"/>
                <a:ea typeface="微軟正黑體" panose="020B0604030504040204" pitchFamily="34" charset="-120"/>
              </a:rPr>
              <a:t>重大效益推動進度</a:t>
            </a:r>
            <a:endParaRPr lang="zh-TW" altLang="en-US" sz="3200" kern="0" dirty="0">
              <a:solidFill>
                <a:srgbClr val="0033CC"/>
              </a:solidFill>
              <a:latin typeface="微軟正黑體" panose="020B0604030504040204" pitchFamily="34" charset="-120"/>
              <a:ea typeface="微軟正黑體" panose="020B0604030504040204" pitchFamily="34" charset="-120"/>
            </a:endParaRPr>
          </a:p>
          <a:p>
            <a:pPr algn="l" eaLnBrk="1" hangingPunct="1">
              <a:lnSpc>
                <a:spcPct val="120000"/>
              </a:lnSpc>
              <a:buFont typeface="Wingdings" pitchFamily="2" charset="2"/>
              <a:buChar char="Ø"/>
            </a:pPr>
            <a:endParaRPr lang="zh-TW" altLang="en-US" sz="3200" kern="0" dirty="0">
              <a:solidFill>
                <a:srgbClr val="0033CC"/>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31601443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C06F75E8-D58C-4C31-B87E-B948DC9F0222}"/>
              </a:ext>
            </a:extLst>
          </p:cNvPr>
          <p:cNvSpPr>
            <a:spLocks noGrp="1"/>
          </p:cNvSpPr>
          <p:nvPr>
            <p:ph type="sldNum" sz="quarter" idx="16"/>
          </p:nvPr>
        </p:nvSpPr>
        <p:spPr/>
        <p:txBody>
          <a:bodyPr/>
          <a:lstStyle/>
          <a:p>
            <a:pPr marL="0" marR="0" lvl="0" indent="0" algn="r" defTabSz="914400" rtl="0" eaLnBrk="1" fontAlgn="ctr" latinLnBrk="0" hangingPunct="1">
              <a:lnSpc>
                <a:spcPct val="100000"/>
              </a:lnSpc>
              <a:spcBef>
                <a:spcPct val="0"/>
              </a:spcBef>
              <a:spcAft>
                <a:spcPct val="0"/>
              </a:spcAft>
              <a:buClrTx/>
              <a:buSzTx/>
              <a:buFontTx/>
              <a:buNone/>
              <a:tabLst/>
              <a:defRPr/>
            </a:pPr>
            <a:fld id="{1A71FFAD-F905-4792-971B-681FA4F61CA8}" type="slidenum">
              <a:rPr kumimoji="1" lang="en-US" altLang="zh-TW" sz="1200" b="0" i="0" u="none" strike="noStrike" kern="1200" cap="none" spc="0" normalizeH="0" baseline="0" noProof="0" smtClean="0">
                <a:ln>
                  <a:noFill/>
                </a:ln>
                <a:solidFill>
                  <a:srgbClr val="FFFFFF"/>
                </a:solidFill>
                <a:effectLst/>
                <a:uLnTx/>
                <a:uFillTx/>
                <a:latin typeface="Arial" panose="020B0604020202020204" pitchFamily="34" charset="0"/>
                <a:ea typeface="微軟正黑體" panose="020B0604030504040204" pitchFamily="34" charset="-120"/>
                <a:cs typeface="+mn-cs"/>
              </a:rPr>
              <a:pPr marL="0" marR="0" lvl="0" indent="0" algn="r" defTabSz="914400" rtl="0" eaLnBrk="1" fontAlgn="ctr" latinLnBrk="0" hangingPunct="1">
                <a:lnSpc>
                  <a:spcPct val="100000"/>
                </a:lnSpc>
                <a:spcBef>
                  <a:spcPct val="0"/>
                </a:spcBef>
                <a:spcAft>
                  <a:spcPct val="0"/>
                </a:spcAft>
                <a:buClrTx/>
                <a:buSzTx/>
                <a:buFontTx/>
                <a:buNone/>
                <a:tabLst/>
                <a:defRPr/>
              </a:pPr>
              <a:t>9</a:t>
            </a:fld>
            <a:endParaRPr kumimoji="1" lang="en-US" altLang="zh-TW" sz="1200" b="0" i="0" u="none" strike="noStrike" kern="1200" cap="none" spc="0" normalizeH="0" baseline="0" noProof="0">
              <a:ln>
                <a:noFill/>
              </a:ln>
              <a:solidFill>
                <a:srgbClr val="FFFFFF"/>
              </a:solidFill>
              <a:effectLst/>
              <a:uLnTx/>
              <a:uFillTx/>
              <a:latin typeface="Arial" panose="020B0604020202020204" pitchFamily="34" charset="0"/>
              <a:ea typeface="微軟正黑體" panose="020B0604030504040204" pitchFamily="34" charset="-120"/>
              <a:cs typeface="+mn-cs"/>
            </a:endParaRPr>
          </a:p>
        </p:txBody>
      </p:sp>
      <p:sp>
        <p:nvSpPr>
          <p:cNvPr id="24" name="矩形 23">
            <a:extLst>
              <a:ext uri="{FF2B5EF4-FFF2-40B4-BE49-F238E27FC236}">
                <a16:creationId xmlns:a16="http://schemas.microsoft.com/office/drawing/2014/main" id="{D1A59B37-9BE9-491D-99D2-B6AFA0EC81E7}"/>
              </a:ext>
            </a:extLst>
          </p:cNvPr>
          <p:cNvSpPr/>
          <p:nvPr/>
        </p:nvSpPr>
        <p:spPr>
          <a:xfrm>
            <a:off x="0" y="-19409"/>
            <a:ext cx="1494692" cy="466380"/>
          </a:xfrm>
          <a:prstGeom prst="rect">
            <a:avLst/>
          </a:prstGeom>
          <a:solidFill>
            <a:srgbClr val="00B2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600" b="1" i="0" u="none" strike="noStrike" kern="1200" cap="none" spc="0" normalizeH="0" baseline="0" noProof="0" dirty="0">
                <a:ln>
                  <a:noFill/>
                </a:ln>
                <a:solidFill>
                  <a:srgbClr val="FFFFFF"/>
                </a:solidFill>
                <a:effectLst/>
                <a:uLnTx/>
                <a:uFillTx/>
                <a:latin typeface="微軟正黑體"/>
                <a:ea typeface="微軟正黑體"/>
                <a:cs typeface="+mn-cs"/>
              </a:rPr>
              <a:t>外部指標</a:t>
            </a:r>
            <a:r>
              <a:rPr kumimoji="1" lang="en-US" altLang="zh-TW" sz="1600" b="1" i="0" u="none" strike="noStrike" kern="1200" cap="none" spc="0" normalizeH="0" baseline="0" noProof="0" dirty="0">
                <a:ln>
                  <a:noFill/>
                </a:ln>
                <a:solidFill>
                  <a:srgbClr val="FFFFFF"/>
                </a:solidFill>
                <a:effectLst/>
                <a:uLnTx/>
                <a:uFillTx/>
                <a:latin typeface="微軟正黑體"/>
                <a:ea typeface="微軟正黑體"/>
                <a:cs typeface="+mn-cs"/>
              </a:rPr>
              <a:t>1</a:t>
            </a:r>
          </a:p>
        </p:txBody>
      </p:sp>
      <p:sp>
        <p:nvSpPr>
          <p:cNvPr id="18" name="投影片編號版面配置區 3">
            <a:extLst>
              <a:ext uri="{FF2B5EF4-FFF2-40B4-BE49-F238E27FC236}">
                <a16:creationId xmlns:a16="http://schemas.microsoft.com/office/drawing/2014/main" id="{4ACAB4F5-2BE2-4715-94BE-6466995AB725}"/>
              </a:ext>
            </a:extLst>
          </p:cNvPr>
          <p:cNvSpPr txBox="1">
            <a:spLocks/>
          </p:cNvSpPr>
          <p:nvPr/>
        </p:nvSpPr>
        <p:spPr>
          <a:xfrm>
            <a:off x="11430000" y="6619875"/>
            <a:ext cx="762000" cy="238125"/>
          </a:xfrm>
          <a:prstGeom prst="rect">
            <a:avLst/>
          </a:prstGeom>
        </p:spPr>
        <p:txBody>
          <a:bodyPr/>
          <a:ls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algn="r" eaLnBrk="1" fontAlgn="ctr" hangingPunct="1">
              <a:defRPr/>
            </a:pPr>
            <a:fld id="{2A013F82-EE5E-44EE-A61D-E31C6657F26F}" type="slidenum">
              <a:rPr lang="en-US" altLang="zh-TW" sz="1200" smtClean="0">
                <a:solidFill>
                  <a:srgbClr val="FFFFFF"/>
                </a:solidFill>
                <a:ea typeface="微軟正黑體" panose="020B0604030504040204" pitchFamily="34" charset="-120"/>
              </a:rPr>
              <a:pPr algn="r" eaLnBrk="1" fontAlgn="ctr" hangingPunct="1">
                <a:defRPr/>
              </a:pPr>
              <a:t>9</a:t>
            </a:fld>
            <a:endParaRPr lang="zh-TW" altLang="en-US" sz="1200" dirty="0">
              <a:solidFill>
                <a:srgbClr val="FFFFFF"/>
              </a:solidFill>
              <a:ea typeface="微軟正黑體" panose="020B0604030504040204" pitchFamily="34" charset="-120"/>
            </a:endParaRPr>
          </a:p>
        </p:txBody>
      </p:sp>
      <p:sp>
        <p:nvSpPr>
          <p:cNvPr id="4" name="矩形 3">
            <a:extLst>
              <a:ext uri="{FF2B5EF4-FFF2-40B4-BE49-F238E27FC236}">
                <a16:creationId xmlns:a16="http://schemas.microsoft.com/office/drawing/2014/main" id="{5ACFA7C0-D0B3-46C9-95B8-679CDDF27BBE}"/>
              </a:ext>
            </a:extLst>
          </p:cNvPr>
          <p:cNvSpPr/>
          <p:nvPr/>
        </p:nvSpPr>
        <p:spPr>
          <a:xfrm>
            <a:off x="3644045" y="160859"/>
            <a:ext cx="5134739" cy="646331"/>
          </a:xfrm>
          <a:prstGeom prst="rect">
            <a:avLst/>
          </a:prstGeom>
        </p:spPr>
        <p:txBody>
          <a:bodyPr wrap="none">
            <a:spAutoFit/>
          </a:bodyPr>
          <a:lstStyle/>
          <a:p>
            <a:r>
              <a:rPr lang="en-US" altLang="zh-TW" sz="3600" b="1" kern="0" dirty="0">
                <a:solidFill>
                  <a:srgbClr val="00B2B3"/>
                </a:solidFill>
                <a:ea typeface="微軟正黑體" panose="020B0604030504040204" pitchFamily="34" charset="-120"/>
                <a:cs typeface="+mj-cs"/>
              </a:rPr>
              <a:t>U</a:t>
            </a:r>
            <a:r>
              <a:rPr lang="zh-TW" altLang="en-US" sz="3600" b="1" kern="0" dirty="0">
                <a:solidFill>
                  <a:srgbClr val="00B2B3"/>
                </a:solidFill>
                <a:ea typeface="微軟正黑體" panose="020B0604030504040204" pitchFamily="34" charset="-120"/>
                <a:cs typeface="+mj-cs"/>
              </a:rPr>
              <a:t>組重大效益：智慧倉儲</a:t>
            </a:r>
          </a:p>
        </p:txBody>
      </p:sp>
      <p:sp>
        <p:nvSpPr>
          <p:cNvPr id="25" name="標題 1">
            <a:extLst>
              <a:ext uri="{FF2B5EF4-FFF2-40B4-BE49-F238E27FC236}">
                <a16:creationId xmlns:a16="http://schemas.microsoft.com/office/drawing/2014/main" id="{6BB90B3B-D514-41BD-B15E-34D5A2B696FE}"/>
              </a:ext>
            </a:extLst>
          </p:cNvPr>
          <p:cNvSpPr txBox="1">
            <a:spLocks/>
          </p:cNvSpPr>
          <p:nvPr/>
        </p:nvSpPr>
        <p:spPr>
          <a:xfrm>
            <a:off x="747347" y="935602"/>
            <a:ext cx="10911254" cy="921900"/>
          </a:xfrm>
          <a:prstGeom prst="rect">
            <a:avLst/>
          </a:prstGeom>
          <a:solidFill>
            <a:schemeClr val="accent1"/>
          </a:solidFill>
        </p:spPr>
        <p:style>
          <a:lnRef idx="2">
            <a:schemeClr val="accent1"/>
          </a:lnRef>
          <a:fillRef idx="1">
            <a:schemeClr val="lt1"/>
          </a:fillRef>
          <a:effectRef idx="0">
            <a:schemeClr val="accent1"/>
          </a:effectRef>
          <a:fontRef idx="minor">
            <a:schemeClr val="dk1"/>
          </a:fontRef>
        </p:style>
        <p:txBody>
          <a:bodyPr anchor="ctr"/>
          <a:lstStyle>
            <a:lvl1pPr algn="l" rtl="0" eaLnBrk="1" fontAlgn="base" latinLnBrk="1" hangingPunct="1">
              <a:spcBef>
                <a:spcPct val="0"/>
              </a:spcBef>
              <a:spcAft>
                <a:spcPct val="0"/>
              </a:spcAft>
              <a:defRPr kumimoji="1" sz="3600">
                <a:solidFill>
                  <a:srgbClr val="00B2B3"/>
                </a:solidFill>
                <a:latin typeface="+mj-lt"/>
                <a:ea typeface="+mj-ea"/>
                <a:cs typeface="+mj-cs"/>
              </a:defRPr>
            </a:lvl1pPr>
            <a:lvl2pPr algn="l" rtl="0" eaLnBrk="0" fontAlgn="base" hangingPunct="0">
              <a:spcBef>
                <a:spcPct val="0"/>
              </a:spcBef>
              <a:spcAft>
                <a:spcPct val="0"/>
              </a:spcAft>
              <a:defRPr kumimoji="1" sz="4600">
                <a:solidFill>
                  <a:schemeClr val="tx2"/>
                </a:solidFill>
                <a:latin typeface="Arial" charset="0"/>
                <a:ea typeface="微軟正黑體" pitchFamily="34" charset="-120"/>
              </a:defRPr>
            </a:lvl2pPr>
            <a:lvl3pPr algn="l" rtl="0" eaLnBrk="0" fontAlgn="base" hangingPunct="0">
              <a:spcBef>
                <a:spcPct val="0"/>
              </a:spcBef>
              <a:spcAft>
                <a:spcPct val="0"/>
              </a:spcAft>
              <a:defRPr kumimoji="1" sz="4600">
                <a:solidFill>
                  <a:schemeClr val="tx2"/>
                </a:solidFill>
                <a:latin typeface="Arial" charset="0"/>
                <a:ea typeface="微軟正黑體" pitchFamily="34" charset="-120"/>
              </a:defRPr>
            </a:lvl3pPr>
            <a:lvl4pPr algn="l" rtl="0" eaLnBrk="0" fontAlgn="base" hangingPunct="0">
              <a:spcBef>
                <a:spcPct val="0"/>
              </a:spcBef>
              <a:spcAft>
                <a:spcPct val="0"/>
              </a:spcAft>
              <a:defRPr kumimoji="1" sz="4600">
                <a:solidFill>
                  <a:schemeClr val="tx2"/>
                </a:solidFill>
                <a:latin typeface="Arial" charset="0"/>
                <a:ea typeface="微軟正黑體" pitchFamily="34" charset="-120"/>
              </a:defRPr>
            </a:lvl4pPr>
            <a:lvl5pPr algn="l" rtl="0" eaLnBrk="0" fontAlgn="base" hangingPunct="0">
              <a:spcBef>
                <a:spcPct val="0"/>
              </a:spcBef>
              <a:spcAft>
                <a:spcPct val="0"/>
              </a:spcAft>
              <a:defRPr kumimoji="1" sz="4600">
                <a:solidFill>
                  <a:schemeClr val="tx2"/>
                </a:solidFill>
                <a:latin typeface="Arial" charset="0"/>
                <a:ea typeface="微軟正黑體" pitchFamily="34" charset="-120"/>
              </a:defRPr>
            </a:lvl5pPr>
            <a:lvl6pPr marL="457200" algn="l" rtl="0" fontAlgn="base">
              <a:spcBef>
                <a:spcPct val="0"/>
              </a:spcBef>
              <a:spcAft>
                <a:spcPct val="0"/>
              </a:spcAft>
              <a:defRPr kumimoji="1" sz="4600">
                <a:solidFill>
                  <a:schemeClr val="tx2"/>
                </a:solidFill>
                <a:latin typeface="Arial" charset="0"/>
                <a:ea typeface="微軟正黑體" pitchFamily="34" charset="-120"/>
              </a:defRPr>
            </a:lvl6pPr>
            <a:lvl7pPr marL="914400" algn="l" rtl="0" fontAlgn="base">
              <a:spcBef>
                <a:spcPct val="0"/>
              </a:spcBef>
              <a:spcAft>
                <a:spcPct val="0"/>
              </a:spcAft>
              <a:defRPr kumimoji="1" sz="4600">
                <a:solidFill>
                  <a:schemeClr val="tx2"/>
                </a:solidFill>
                <a:latin typeface="Arial" charset="0"/>
                <a:ea typeface="微軟正黑體" pitchFamily="34" charset="-120"/>
              </a:defRPr>
            </a:lvl7pPr>
            <a:lvl8pPr marL="1371600" algn="l" rtl="0" fontAlgn="base">
              <a:spcBef>
                <a:spcPct val="0"/>
              </a:spcBef>
              <a:spcAft>
                <a:spcPct val="0"/>
              </a:spcAft>
              <a:defRPr kumimoji="1" sz="4600">
                <a:solidFill>
                  <a:schemeClr val="tx2"/>
                </a:solidFill>
                <a:latin typeface="Arial" charset="0"/>
                <a:ea typeface="微軟正黑體" pitchFamily="34" charset="-120"/>
              </a:defRPr>
            </a:lvl8pPr>
            <a:lvl9pPr marL="1828800" algn="l" rtl="0" fontAlgn="base">
              <a:spcBef>
                <a:spcPct val="0"/>
              </a:spcBef>
              <a:spcAft>
                <a:spcPct val="0"/>
              </a:spcAft>
              <a:defRPr kumimoji="1" sz="4600">
                <a:solidFill>
                  <a:schemeClr val="tx2"/>
                </a:solidFill>
                <a:latin typeface="Arial" charset="0"/>
                <a:ea typeface="微軟正黑體" pitchFamily="34" charset="-120"/>
              </a:defRPr>
            </a:lvl9pPr>
          </a:lstStyle>
          <a:p>
            <a:pPr algn="ctr">
              <a:lnSpc>
                <a:spcPct val="110000"/>
              </a:lnSpc>
              <a:defRPr/>
            </a:pPr>
            <a:r>
              <a:rPr lang="zh-TW" altLang="zh-TW" sz="2400" b="1" dirty="0">
                <a:solidFill>
                  <a:schemeClr val="tx1"/>
                </a:solidFill>
              </a:rPr>
              <a:t>以市場導向研發與跨業共創，引領台灣傳統物流、倉儲運輸系統設備、零售服務產業創新升級</a:t>
            </a:r>
            <a:r>
              <a:rPr lang="en-US" altLang="zh-TW" sz="2400" b="1" dirty="0">
                <a:solidFill>
                  <a:schemeClr val="tx1"/>
                </a:solidFill>
                <a:sym typeface="Wingdings" panose="05000000000000000000" pitchFamily="2" charset="2"/>
              </a:rPr>
              <a:t></a:t>
            </a:r>
            <a:r>
              <a:rPr lang="zh-TW" altLang="zh-TW" sz="2400" b="1" dirty="0">
                <a:solidFill>
                  <a:schemeClr val="tx1"/>
                </a:solidFill>
              </a:rPr>
              <a:t>進口替代</a:t>
            </a:r>
            <a:r>
              <a:rPr lang="en-US" altLang="zh-TW" sz="2400" b="1" dirty="0">
                <a:solidFill>
                  <a:schemeClr val="tx1"/>
                </a:solidFill>
                <a:sym typeface="Wingdings" panose="05000000000000000000" pitchFamily="2" charset="2"/>
              </a:rPr>
              <a:t></a:t>
            </a:r>
            <a:r>
              <a:rPr lang="zh-TW" altLang="zh-TW" sz="2400" b="1" dirty="0">
                <a:solidFill>
                  <a:schemeClr val="tx1"/>
                </a:solidFill>
              </a:rPr>
              <a:t>複製擴散</a:t>
            </a:r>
            <a:endParaRPr lang="zh-TW" altLang="en-US" sz="2000" b="1" kern="0" dirty="0">
              <a:solidFill>
                <a:schemeClr val="tx1"/>
              </a:solidFill>
              <a:latin typeface="Arial" pitchFamily="34" charset="0"/>
              <a:ea typeface="微軟正黑體" panose="020B0604030504040204" pitchFamily="34" charset="-120"/>
            </a:endParaRPr>
          </a:p>
        </p:txBody>
      </p:sp>
      <p:sp>
        <p:nvSpPr>
          <p:cNvPr id="7" name="文字方塊 6">
            <a:extLst>
              <a:ext uri="{FF2B5EF4-FFF2-40B4-BE49-F238E27FC236}">
                <a16:creationId xmlns:a16="http://schemas.microsoft.com/office/drawing/2014/main" id="{F46593D8-36DF-402D-980E-D790DA84BF04}"/>
              </a:ext>
            </a:extLst>
          </p:cNvPr>
          <p:cNvSpPr txBox="1"/>
          <p:nvPr/>
        </p:nvSpPr>
        <p:spPr>
          <a:xfrm>
            <a:off x="688356" y="2119401"/>
            <a:ext cx="11090691" cy="3754874"/>
          </a:xfrm>
          <a:prstGeom prst="rect">
            <a:avLst/>
          </a:prstGeom>
          <a:noFill/>
        </p:spPr>
        <p:txBody>
          <a:bodyPr wrap="square" rtlCol="0">
            <a:spAutoFit/>
          </a:bodyPr>
          <a:lstStyle/>
          <a:p>
            <a:pPr marL="285750" lvl="0" indent="-285750">
              <a:spcBef>
                <a:spcPts val="600"/>
              </a:spcBef>
              <a:spcAft>
                <a:spcPts val="600"/>
              </a:spcAft>
              <a:buFont typeface="Wingdings" panose="05000000000000000000" pitchFamily="2" charset="2"/>
              <a:buChar char="l"/>
            </a:pPr>
            <a:r>
              <a:rPr lang="zh-TW" altLang="zh-TW" sz="2400" b="1" u="sng" dirty="0">
                <a:latin typeface="+mn-ea"/>
                <a:ea typeface="+mn-ea"/>
              </a:rPr>
              <a:t>帶動倉儲產業升級</a:t>
            </a:r>
            <a:endParaRPr lang="zh-TW" altLang="zh-TW" sz="2400" dirty="0">
              <a:latin typeface="+mn-ea"/>
              <a:ea typeface="+mn-ea"/>
            </a:endParaRPr>
          </a:p>
          <a:p>
            <a:pPr marL="800100" lvl="1" indent="-342900">
              <a:spcBef>
                <a:spcPts val="600"/>
              </a:spcBef>
              <a:spcAft>
                <a:spcPts val="600"/>
              </a:spcAft>
              <a:buFont typeface="Verdana" panose="020B0604030504040204" pitchFamily="34" charset="0"/>
              <a:buChar char="–"/>
            </a:pPr>
            <a:r>
              <a:rPr lang="zh-TW" altLang="zh-TW" sz="2000" b="1" dirty="0">
                <a:latin typeface="+mn-ea"/>
                <a:ea typeface="+mn-ea"/>
              </a:rPr>
              <a:t>建構全台首座倉儲最後一里物就物全無人化之「</a:t>
            </a:r>
            <a:r>
              <a:rPr lang="en-US" altLang="zh-TW" sz="2000" b="1" dirty="0">
                <a:latin typeface="+mn-ea"/>
                <a:ea typeface="+mn-ea"/>
              </a:rPr>
              <a:t>AI</a:t>
            </a:r>
            <a:r>
              <a:rPr lang="zh-TW" altLang="zh-TW" sz="2000" b="1" dirty="0">
                <a:latin typeface="+mn-ea"/>
                <a:ea typeface="+mn-ea"/>
              </a:rPr>
              <a:t>廣域箱體四維堆垛技術」</a:t>
            </a:r>
            <a:r>
              <a:rPr lang="zh-TW" altLang="zh-TW" sz="2000" dirty="0">
                <a:latin typeface="+mn-ea"/>
                <a:ea typeface="+mn-ea"/>
              </a:rPr>
              <a:t>，發展台灣領先之「新一代智慧出貨整備示範體系」</a:t>
            </a:r>
            <a:endParaRPr lang="en-US" altLang="zh-TW" sz="2000" dirty="0">
              <a:latin typeface="+mn-ea"/>
              <a:ea typeface="+mn-ea"/>
            </a:endParaRPr>
          </a:p>
          <a:p>
            <a:pPr marL="800100" lvl="1" indent="-342900">
              <a:spcBef>
                <a:spcPts val="600"/>
              </a:spcBef>
              <a:spcAft>
                <a:spcPts val="600"/>
              </a:spcAft>
              <a:buFont typeface="Verdana" panose="020B0604030504040204" pitchFamily="34" charset="0"/>
              <a:buChar char="–"/>
            </a:pPr>
            <a:r>
              <a:rPr lang="zh-TW" altLang="zh-TW" sz="2000" b="1" dirty="0">
                <a:latin typeface="+mn-ea"/>
                <a:ea typeface="+mn-ea"/>
              </a:rPr>
              <a:t>與產業共創、促成千萬級優質企業收入</a:t>
            </a:r>
            <a:r>
              <a:rPr lang="zh-TW" altLang="en-US" sz="2000" b="1" dirty="0">
                <a:latin typeface="+mn-ea"/>
                <a:ea typeface="+mn-ea"/>
              </a:rPr>
              <a:t>：</a:t>
            </a:r>
            <a:r>
              <a:rPr lang="zh-TW" altLang="zh-TW" sz="2000" b="1" dirty="0">
                <a:latin typeface="+mn-ea"/>
                <a:ea typeface="+mn-ea"/>
              </a:rPr>
              <a:t>與台灣龍頭零售倉儲業者共創</a:t>
            </a:r>
            <a:r>
              <a:rPr lang="en-US" altLang="zh-TW" sz="2000" b="1" dirty="0">
                <a:latin typeface="+mn-ea"/>
                <a:ea typeface="+mn-ea"/>
              </a:rPr>
              <a:t>(</a:t>
            </a:r>
            <a:r>
              <a:rPr lang="zh-TW" altLang="zh-TW" sz="2000" b="1" dirty="0">
                <a:latin typeface="+mn-ea"/>
                <a:ea typeface="+mn-ea"/>
              </a:rPr>
              <a:t>如：全聯、嘉里大榮</a:t>
            </a:r>
            <a:r>
              <a:rPr lang="en-US" altLang="zh-TW" sz="2000" b="1" dirty="0">
                <a:latin typeface="+mn-ea"/>
                <a:ea typeface="+mn-ea"/>
              </a:rPr>
              <a:t>)</a:t>
            </a:r>
            <a:r>
              <a:rPr lang="zh-TW" altLang="zh-TW" sz="2000" dirty="0">
                <a:latin typeface="+mn-ea"/>
                <a:ea typeface="+mn-ea"/>
              </a:rPr>
              <a:t>建構自主國產化系統、設備與方案，落實進口替代</a:t>
            </a:r>
          </a:p>
          <a:p>
            <a:pPr marL="285750" lvl="0" indent="-285750">
              <a:spcBef>
                <a:spcPts val="600"/>
              </a:spcBef>
              <a:spcAft>
                <a:spcPts val="600"/>
              </a:spcAft>
              <a:buFont typeface="Wingdings" panose="05000000000000000000" pitchFamily="2" charset="2"/>
              <a:buChar char="l"/>
            </a:pPr>
            <a:r>
              <a:rPr lang="zh-TW" altLang="zh-TW" sz="2400" b="1" u="sng" dirty="0">
                <a:latin typeface="+mn-ea"/>
                <a:ea typeface="+mn-ea"/>
              </a:rPr>
              <a:t>創新發明引領倉儲產業價值提升、培育新創</a:t>
            </a:r>
            <a:endParaRPr lang="en-US" altLang="zh-TW" sz="2400" b="1" u="sng" dirty="0">
              <a:latin typeface="+mn-ea"/>
              <a:ea typeface="+mn-ea"/>
            </a:endParaRPr>
          </a:p>
          <a:p>
            <a:pPr marL="800100" lvl="1" indent="-342900">
              <a:spcBef>
                <a:spcPts val="600"/>
              </a:spcBef>
              <a:spcAft>
                <a:spcPts val="600"/>
              </a:spcAft>
              <a:buFont typeface="Verdana" panose="020B0604030504040204" pitchFamily="34" charset="0"/>
              <a:buChar char="–"/>
            </a:pPr>
            <a:r>
              <a:rPr lang="zh-TW" altLang="zh-TW" sz="2000" b="1" dirty="0">
                <a:latin typeface="+mn-ea"/>
                <a:ea typeface="+mn-ea"/>
              </a:rPr>
              <a:t>發展創新技術</a:t>
            </a:r>
            <a:r>
              <a:rPr lang="zh-TW" altLang="en-US" sz="2000" dirty="0">
                <a:latin typeface="+mn-ea"/>
                <a:ea typeface="+mn-ea"/>
              </a:rPr>
              <a:t>：</a:t>
            </a:r>
            <a:r>
              <a:rPr lang="zh-TW" altLang="zh-TW" sz="2000" dirty="0">
                <a:latin typeface="+mn-ea"/>
                <a:ea typeface="+mn-ea"/>
              </a:rPr>
              <a:t>布局模擬技術，延伸</a:t>
            </a:r>
            <a:r>
              <a:rPr lang="zh-TW" altLang="zh-TW" sz="2000" b="1" dirty="0">
                <a:latin typeface="+mn-ea"/>
                <a:ea typeface="+mn-ea"/>
              </a:rPr>
              <a:t>最前一里之倉儲建置顧問服務、精準引導機器人之</a:t>
            </a:r>
            <a:r>
              <a:rPr lang="zh-TW" altLang="zh-TW" sz="2000" dirty="0">
                <a:latin typeface="+mn-ea"/>
                <a:ea typeface="+mn-ea"/>
              </a:rPr>
              <a:t>高效辨識定位技術及</a:t>
            </a:r>
            <a:r>
              <a:rPr lang="zh-TW" altLang="zh-TW" sz="2000" b="1" dirty="0">
                <a:latin typeface="+mn-ea"/>
                <a:ea typeface="+mn-ea"/>
              </a:rPr>
              <a:t>因應不同自動化型態</a:t>
            </a:r>
            <a:r>
              <a:rPr lang="en-US" altLang="zh-TW" sz="2000" b="1" dirty="0">
                <a:latin typeface="+mn-ea"/>
                <a:ea typeface="+mn-ea"/>
              </a:rPr>
              <a:t>plug in</a:t>
            </a:r>
            <a:r>
              <a:rPr lang="zh-TW" altLang="zh-TW" sz="2000" b="1" dirty="0">
                <a:latin typeface="+mn-ea"/>
                <a:ea typeface="+mn-ea"/>
              </a:rPr>
              <a:t>及軟硬整合技術</a:t>
            </a:r>
            <a:endParaRPr lang="en-US" altLang="zh-TW" sz="2000" dirty="0">
              <a:latin typeface="+mn-ea"/>
              <a:ea typeface="+mn-ea"/>
            </a:endParaRPr>
          </a:p>
          <a:p>
            <a:pPr marL="800100" lvl="1" indent="-342900">
              <a:spcBef>
                <a:spcPts val="600"/>
              </a:spcBef>
              <a:spcAft>
                <a:spcPts val="600"/>
              </a:spcAft>
              <a:buFont typeface="Verdana" panose="020B0604030504040204" pitchFamily="34" charset="0"/>
              <a:buChar char="–"/>
            </a:pPr>
            <a:r>
              <a:rPr lang="zh-TW" altLang="zh-TW" sz="2000" b="1" dirty="0">
                <a:latin typeface="+mn-ea"/>
                <a:ea typeface="+mn-ea"/>
              </a:rPr>
              <a:t>建立與國際標竿匹敵的</a:t>
            </a:r>
            <a:r>
              <a:rPr lang="en-US" altLang="zh-TW" sz="2000" b="1" dirty="0">
                <a:latin typeface="+mn-ea"/>
                <a:ea typeface="+mn-ea"/>
              </a:rPr>
              <a:t>AI</a:t>
            </a:r>
            <a:r>
              <a:rPr lang="zh-TW" altLang="zh-TW" sz="2000" b="1" dirty="0">
                <a:latin typeface="+mn-ea"/>
                <a:ea typeface="+mn-ea"/>
              </a:rPr>
              <a:t>儲揀決策創新服務平台，朝「智慧倉儲新創事業」推進</a:t>
            </a:r>
            <a:endParaRPr lang="zh-TW" altLang="zh-TW" sz="2000" dirty="0">
              <a:latin typeface="+mn-ea"/>
              <a:ea typeface="+mn-ea"/>
            </a:endParaRPr>
          </a:p>
        </p:txBody>
      </p:sp>
    </p:spTree>
    <p:extLst>
      <p:ext uri="{BB962C8B-B14F-4D97-AF65-F5344CB8AC3E}">
        <p14:creationId xmlns:p14="http://schemas.microsoft.com/office/powerpoint/2010/main" val="1148169514"/>
      </p:ext>
    </p:extLst>
  </p:cSld>
  <p:clrMapOvr>
    <a:masterClrMapping/>
  </p:clrMapOvr>
</p:sld>
</file>

<file path=ppt/theme/theme1.xml><?xml version="1.0" encoding="utf-8"?>
<a:theme xmlns:a="http://schemas.openxmlformats.org/drawingml/2006/main" name="簡報內頁">
  <a:themeElements>
    <a:clrScheme name="簡報內頁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簡報內頁">
      <a:majorFont>
        <a:latin typeface="Arial"/>
        <a:ea typeface="微軟正黑體"/>
        <a:cs typeface=""/>
      </a:majorFont>
      <a:minorFont>
        <a:latin typeface="Arial"/>
        <a:ea typeface="微軟正黑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lnDef>
  </a:objectDefaults>
  <a:extraClrSchemeLst>
    <a:extraClrScheme>
      <a:clrScheme name="簡報內頁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簡報內頁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簡報內頁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簡報內頁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簡報內頁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簡報內頁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簡報內頁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簡報內頁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簡報內頁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簡報內頁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簡報內頁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簡報內頁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簡報內頁">
  <a:themeElements>
    <a:clrScheme name="簡報內頁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簡報內頁">
      <a:majorFont>
        <a:latin typeface="Arial"/>
        <a:ea typeface="微軟正黑體"/>
        <a:cs typeface=""/>
      </a:majorFont>
      <a:minorFont>
        <a:latin typeface="Arial"/>
        <a:ea typeface="微軟正黑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lnDef>
  </a:objectDefaults>
  <a:extraClrSchemeLst>
    <a:extraClrScheme>
      <a:clrScheme name="簡報內頁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簡報內頁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簡報內頁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簡報內頁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簡報內頁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簡報內頁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簡報內頁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簡報內頁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簡報內頁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簡報內頁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簡報內頁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簡報內頁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文件" ma:contentTypeID="0x0101007F3432FD16F3A1449D501EC8CDE7FB1F" ma:contentTypeVersion="3" ma:contentTypeDescription="建立新的文件。" ma:contentTypeScope="" ma:versionID="b3f1642025d45c847b73c737ebcb38af">
  <xsd:schema xmlns:xsd="http://www.w3.org/2001/XMLSchema" xmlns:xs="http://www.w3.org/2001/XMLSchema" xmlns:p="http://schemas.microsoft.com/office/2006/metadata/properties" xmlns:ns2="b8aed4a6-ac34-40d8-b1d7-8aea5af98334" targetNamespace="http://schemas.microsoft.com/office/2006/metadata/properties" ma:root="true" ma:fieldsID="d6832a95031df36a955464a47fafedad" ns2:_="">
    <xsd:import namespace="b8aed4a6-ac34-40d8-b1d7-8aea5af98334"/>
    <xsd:element name="properties">
      <xsd:complexType>
        <xsd:sequence>
          <xsd:element name="documentManagement">
            <xsd:complexType>
              <xsd:all>
                <xsd:element ref="ns2:_x0062_493" minOccurs="0"/>
                <xsd:element ref="ns2:_x4e0b__x8f09__x526f__x672c_" minOccurs="0"/>
                <xsd:element ref="ns2:_x4e0b__x8f09__x526f__x672c__x003a__x8907__x88fd__x4f86__x6e9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aed4a6-ac34-40d8-b1d7-8aea5af98334" elementFormDefault="qualified">
    <xsd:import namespace="http://schemas.microsoft.com/office/2006/documentManagement/types"/>
    <xsd:import namespace="http://schemas.microsoft.com/office/infopath/2007/PartnerControls"/>
    <xsd:element name="_x0062_493" ma:index="8" nillable="true" ma:displayName="日期及時間" ma:internalName="_x0062_493">
      <xsd:simpleType>
        <xsd:restriction base="dms:DateTime"/>
      </xsd:simpleType>
    </xsd:element>
    <xsd:element name="_x4e0b__x8f09__x526f__x672c_" ma:index="9" nillable="true" ma:displayName="下載副本" ma:description="下載副本" ma:list="{b8aed4a6-ac34-40d8-b1d7-8aea5af98334}" ma:internalName="_x4e0b__x8f09__x526f__x672c_" ma:showField="Title">
      <xsd:simpleType>
        <xsd:restriction base="dms:Lookup"/>
      </xsd:simpleType>
    </xsd:element>
    <xsd:element name="_x4e0b__x8f09__x526f__x672c__x003a__x8907__x88fd__x4f86__x6e90_" ma:index="10" nillable="true" ma:displayName="下載副本:複製來源" ma:list="{b8aed4a6-ac34-40d8-b1d7-8aea5af98334}" ma:internalName="_x4e0b__x8f09__x526f__x672c__x003a__x8907__x88fd__x4f86__x6e90_" ma:readOnly="true" ma:showField="_CopySource" ma:web="8ca855e4-adfb-4fc0-8985-d3ee15689915">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內容類型"/>
        <xsd:element ref="dc:title" minOccurs="0" maxOccurs="1" ma:index="4" ma:displayName="標題"/>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x0062_493 xmlns="b8aed4a6-ac34-40d8-b1d7-8aea5af98334" xsi:nil="true"/>
    <_x4e0b__x8f09__x526f__x672c_ xmlns="b8aed4a6-ac34-40d8-b1d7-8aea5af98334"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E19602A-BF72-47CE-A4BE-578010346C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8aed4a6-ac34-40d8-b1d7-8aea5af983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58C3FC8-FB86-4009-BB67-08D4F81C7768}">
  <ds:schemaRefs>
    <ds:schemaRef ds:uri="http://www.w3.org/XML/1998/namespace"/>
    <ds:schemaRef ds:uri="http://purl.org/dc/dcmitype/"/>
    <ds:schemaRef ds:uri="http://purl.org/dc/elements/1.1/"/>
    <ds:schemaRef ds:uri="http://schemas.microsoft.com/office/2006/documentManagement/types"/>
    <ds:schemaRef ds:uri="http://schemas.microsoft.com/office/2006/metadata/properties"/>
    <ds:schemaRef ds:uri="http://schemas.microsoft.com/office/infopath/2007/PartnerControls"/>
    <ds:schemaRef ds:uri="b8aed4a6-ac34-40d8-b1d7-8aea5af98334"/>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2A1A7DF1-1490-4032-A288-9678AD58746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3595</TotalTime>
  <Words>3068</Words>
  <Application>Microsoft Office PowerPoint</Application>
  <PresentationFormat>寬螢幕</PresentationFormat>
  <Paragraphs>457</Paragraphs>
  <Slides>19</Slides>
  <Notes>6</Notes>
  <HiddenSlides>0</HiddenSlides>
  <MMClips>0</MMClips>
  <ScaleCrop>false</ScaleCrop>
  <HeadingPairs>
    <vt:vector size="6" baseType="variant">
      <vt:variant>
        <vt:lpstr>使用字型</vt:lpstr>
      </vt:variant>
      <vt:variant>
        <vt:i4>10</vt:i4>
      </vt:variant>
      <vt:variant>
        <vt:lpstr>佈景主題</vt:lpstr>
      </vt:variant>
      <vt:variant>
        <vt:i4>2</vt:i4>
      </vt:variant>
      <vt:variant>
        <vt:lpstr>投影片標題</vt:lpstr>
      </vt:variant>
      <vt:variant>
        <vt:i4>19</vt:i4>
      </vt:variant>
    </vt:vector>
  </HeadingPairs>
  <TitlesOfParts>
    <vt:vector size="31" baseType="lpstr">
      <vt:lpstr>BiauKai</vt:lpstr>
      <vt:lpstr>微軟正黑體</vt:lpstr>
      <vt:lpstr>微軟正黑體</vt:lpstr>
      <vt:lpstr>新細明體</vt:lpstr>
      <vt:lpstr>標楷體</vt:lpstr>
      <vt:lpstr>Arial</vt:lpstr>
      <vt:lpstr>Calibri</vt:lpstr>
      <vt:lpstr>Times New Roman</vt:lpstr>
      <vt:lpstr>Verdana</vt:lpstr>
      <vt:lpstr>Wingdings</vt:lpstr>
      <vt:lpstr>簡報內頁</vt:lpstr>
      <vt:lpstr>1_簡報內頁</vt:lpstr>
      <vt:lpstr>U組核心業務報告 (112年11月份)</vt:lpstr>
      <vt:lpstr>綱   要</vt:lpstr>
      <vt:lpstr>PowerPoint 簡報</vt:lpstr>
      <vt:lpstr>PowerPoint 簡報</vt:lpstr>
      <vt:lpstr>PowerPoint 簡報</vt:lpstr>
      <vt:lpstr>PowerPoint 簡報</vt:lpstr>
      <vt:lpstr>FY112 較大BP機會(狀況)</vt:lpstr>
      <vt:lpstr>PowerPoint 簡報</vt:lpstr>
      <vt:lpstr>PowerPoint 簡報</vt:lpstr>
      <vt:lpstr>PowerPoint 簡報</vt:lpstr>
      <vt:lpstr>PowerPoint 簡報</vt:lpstr>
      <vt:lpstr>韌性供應鏈- 跨國供應鏈數位運營管理</vt:lpstr>
      <vt:lpstr>供應鏈韌性評量推動情形</vt:lpstr>
      <vt:lpstr>供應鏈評量框架建立與示範-推動藍圖</vt:lpstr>
      <vt:lpstr>PowerPoint 簡報</vt:lpstr>
      <vt:lpstr>推動循環包材服務聯盟</vt:lpstr>
      <vt:lpstr>PowerPoint 簡報</vt:lpstr>
      <vt:lpstr>PowerPoint 簡報</vt:lpstr>
      <vt:lpstr>PowerPoint 簡報</vt:lpstr>
    </vt:vector>
  </TitlesOfParts>
  <Company>TAS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ITRI投影片範本B</dc:title>
  <dc:creator>ITRI</dc:creator>
  <cp:keywords>2008NewCIS</cp:keywords>
  <cp:lastModifiedBy>陳慧娟</cp:lastModifiedBy>
  <cp:revision>336</cp:revision>
  <cp:lastPrinted>2021-11-08T09:04:53Z</cp:lastPrinted>
  <dcterms:created xsi:type="dcterms:W3CDTF">2008-05-08T04:38:45Z</dcterms:created>
  <dcterms:modified xsi:type="dcterms:W3CDTF">2023-11-07T17:00:30Z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0x0101007F3432FD16F3A1449D501EC8CDE7FB1F</vt:lpwstr>
  </property>
</Properties>
</file>