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8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9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1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2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3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4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5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6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7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8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9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1" r:id="rId4"/>
    <p:sldMasterId id="2147484105" r:id="rId5"/>
    <p:sldMasterId id="2147484132" r:id="rId6"/>
    <p:sldMasterId id="2147484167" r:id="rId7"/>
    <p:sldMasterId id="2147484174" r:id="rId8"/>
    <p:sldMasterId id="2147484182" r:id="rId9"/>
    <p:sldMasterId id="2147484187" r:id="rId10"/>
    <p:sldMasterId id="2147484209" r:id="rId11"/>
    <p:sldMasterId id="2147484285" r:id="rId12"/>
    <p:sldMasterId id="2147484311" r:id="rId13"/>
    <p:sldMasterId id="2147484328" r:id="rId14"/>
    <p:sldMasterId id="2147484342" r:id="rId15"/>
    <p:sldMasterId id="2147484353" r:id="rId16"/>
    <p:sldMasterId id="2147484388" r:id="rId17"/>
    <p:sldMasterId id="2147484415" r:id="rId18"/>
    <p:sldMasterId id="2147484422" r:id="rId19"/>
    <p:sldMasterId id="2147484434" r:id="rId20"/>
    <p:sldMasterId id="2147484449" r:id="rId21"/>
    <p:sldMasterId id="2147484463" r:id="rId22"/>
    <p:sldMasterId id="2147484479" r:id="rId23"/>
  </p:sldMasterIdLst>
  <p:notesMasterIdLst>
    <p:notesMasterId r:id="rId39"/>
  </p:notesMasterIdLst>
  <p:handoutMasterIdLst>
    <p:handoutMasterId r:id="rId40"/>
  </p:handoutMasterIdLst>
  <p:sldIdLst>
    <p:sldId id="2145708150" r:id="rId24"/>
    <p:sldId id="6248" r:id="rId25"/>
    <p:sldId id="2145708143" r:id="rId26"/>
    <p:sldId id="2145708144" r:id="rId27"/>
    <p:sldId id="2145708129" r:id="rId28"/>
    <p:sldId id="2145708130" r:id="rId29"/>
    <p:sldId id="2145708114" r:id="rId30"/>
    <p:sldId id="2145708149" r:id="rId31"/>
    <p:sldId id="6231" r:id="rId32"/>
    <p:sldId id="6232" r:id="rId33"/>
    <p:sldId id="6249" r:id="rId34"/>
    <p:sldId id="2145708151" r:id="rId35"/>
    <p:sldId id="2145708152" r:id="rId36"/>
    <p:sldId id="4366" r:id="rId37"/>
    <p:sldId id="2145708153" r:id="rId38"/>
  </p:sldIdLst>
  <p:sldSz cx="9144000" cy="6858000" type="screen4x3"/>
  <p:notesSz cx="6797675" cy="992822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320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320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320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320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6A9633FB-E36B-40F5-A801-F7C3BB14A750}">
          <p14:sldIdLst>
            <p14:sldId id="2145708150"/>
            <p14:sldId id="6248"/>
            <p14:sldId id="2145708143"/>
            <p14:sldId id="2145708144"/>
            <p14:sldId id="2145708129"/>
            <p14:sldId id="2145708130"/>
            <p14:sldId id="2145708114"/>
            <p14:sldId id="2145708149"/>
            <p14:sldId id="6231"/>
            <p14:sldId id="6232"/>
            <p14:sldId id="6249"/>
            <p14:sldId id="2145708151"/>
            <p14:sldId id="2145708152"/>
            <p14:sldId id="4366"/>
            <p14:sldId id="21457081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4" userDrawn="1">
          <p15:clr>
            <a:srgbClr val="A4A3A4"/>
          </p15:clr>
        </p15:guide>
        <p15:guide id="2" pos="2119" userDrawn="1">
          <p15:clr>
            <a:srgbClr val="A4A3A4"/>
          </p15:clr>
        </p15:guide>
        <p15:guide id="3" orient="horz" pos="3126" userDrawn="1">
          <p15:clr>
            <a:srgbClr val="A4A3A4"/>
          </p15:clr>
        </p15:guide>
        <p15:guide id="4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cent" initials="V" lastIdx="1" clrIdx="0"/>
  <p:cmAuthor id="2" name="Vincent ChangChien" initials="V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B3C4"/>
    <a:srgbClr val="0000FF"/>
    <a:srgbClr val="D2DEEF"/>
    <a:srgbClr val="EAEFF7"/>
    <a:srgbClr val="000099"/>
    <a:srgbClr val="FFFF99"/>
    <a:srgbClr val="A3E5FF"/>
    <a:srgbClr val="5B9BD5"/>
    <a:srgbClr val="009FE2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74765" autoAdjust="0"/>
  </p:normalViewPr>
  <p:slideViewPr>
    <p:cSldViewPr>
      <p:cViewPr varScale="1">
        <p:scale>
          <a:sx n="118" d="100"/>
          <a:sy n="118" d="100"/>
        </p:scale>
        <p:origin x="126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2764" y="40"/>
      </p:cViewPr>
      <p:guideLst>
        <p:guide orient="horz" pos="3104"/>
        <p:guide pos="2119"/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3.xml"/><Relationship Id="rId39" Type="http://schemas.openxmlformats.org/officeDocument/2006/relationships/notesMaster" Target="notesMasters/notesMaster1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11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8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20" Type="http://schemas.openxmlformats.org/officeDocument/2006/relationships/slideMaster" Target="slideMasters/slideMaster17.xml"/><Relationship Id="rId4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881727330447158E-2"/>
          <c:y val="0.10773449299879954"/>
          <c:w val="0.91360473221756089"/>
          <c:h val="0.832877807545724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已簽約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6.5707031934030366E-2"/>
                  <c:y val="2.6408309764027138E-2"/>
                </c:manualLayout>
              </c:layout>
              <c:tx>
                <c:rich>
                  <a:bodyPr rot="0" vert="horz"/>
                  <a:lstStyle/>
                  <a:p>
                    <a:pPr>
                      <a:lnSpc>
                        <a:spcPts val="1600"/>
                      </a:lnSpc>
                      <a:defRPr sz="1100" b="1">
                        <a:solidFill>
                          <a:schemeClr val="tx1"/>
                        </a:solidFill>
                      </a:defRPr>
                    </a:pPr>
                    <a:r>
                      <a:rPr lang="en-US" altLang="zh-TW" sz="1200" dirty="0">
                        <a:solidFill>
                          <a:schemeClr val="tx1"/>
                        </a:solidFill>
                      </a:rPr>
                      <a:t>49</a:t>
                    </a:r>
                    <a:r>
                      <a:rPr lang="en-US" sz="1200" dirty="0">
                        <a:solidFill>
                          <a:schemeClr val="tx1"/>
                        </a:solidFill>
                      </a:rPr>
                      <a:t>%</a:t>
                    </a:r>
                  </a:p>
                  <a:p>
                    <a:pPr>
                      <a:lnSpc>
                        <a:spcPts val="1600"/>
                      </a:lnSpc>
                      <a:defRPr sz="1100" b="1">
                        <a:solidFill>
                          <a:schemeClr val="tx1"/>
                        </a:solidFill>
                      </a:defRPr>
                    </a:pPr>
                    <a:r>
                      <a:rPr lang="en-US" altLang="zh-TW" sz="1200" dirty="0">
                        <a:solidFill>
                          <a:schemeClr val="tx1"/>
                        </a:solidFill>
                      </a:rPr>
                      <a:t>20,842</a:t>
                    </a:r>
                    <a:r>
                      <a:rPr lang="en-US" sz="1200" dirty="0">
                        <a:solidFill>
                          <a:schemeClr val="tx1"/>
                        </a:solidFill>
                      </a:rPr>
                      <a:t>K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30128652988108"/>
                      <c:h val="0.128479727287777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066-450D-A7E9-C4815C602DD2}"/>
                </c:ext>
              </c:extLst>
            </c:dLbl>
            <c:dLbl>
              <c:idx val="1"/>
              <c:layout>
                <c:manualLayout>
                  <c:x val="6.4195135630629743E-2"/>
                  <c:y val="-3.4167945946847592E-2"/>
                </c:manualLayout>
              </c:layout>
              <c:tx>
                <c:rich>
                  <a:bodyPr rot="0" vert="horz"/>
                  <a:lstStyle/>
                  <a:p>
                    <a:pPr>
                      <a:lnSpc>
                        <a:spcPts val="1600"/>
                      </a:lnSpc>
                      <a:defRPr sz="1100" b="1"/>
                    </a:pPr>
                    <a:r>
                      <a:rPr lang="en-US" altLang="zh-TW" sz="1200" b="1" dirty="0"/>
                      <a:t>59</a:t>
                    </a:r>
                    <a:r>
                      <a:rPr lang="en-US" sz="1200" b="1" dirty="0"/>
                      <a:t>%</a:t>
                    </a:r>
                  </a:p>
                  <a:p>
                    <a:pPr>
                      <a:lnSpc>
                        <a:spcPts val="1600"/>
                      </a:lnSpc>
                      <a:defRPr sz="1100" b="1"/>
                    </a:pPr>
                    <a:r>
                      <a:rPr lang="en-US" altLang="zh-TW" sz="1200" b="1" dirty="0"/>
                      <a:t>21,692</a:t>
                    </a:r>
                    <a:r>
                      <a:rPr lang="en-US" sz="1200" b="1" dirty="0"/>
                      <a:t>K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66-450D-A7E9-C4815C602DD2}"/>
                </c:ext>
              </c:extLst>
            </c:dLbl>
            <c:dLbl>
              <c:idx val="2"/>
              <c:layout>
                <c:manualLayout>
                  <c:x val="8.0941747694436322E-2"/>
                  <c:y val="3.80151131730255E-2"/>
                </c:manualLayout>
              </c:layout>
              <c:tx>
                <c:rich>
                  <a:bodyPr rot="0" vert="horz"/>
                  <a:lstStyle/>
                  <a:p>
                    <a:pPr>
                      <a:lnSpc>
                        <a:spcPts val="1800"/>
                      </a:lnSpc>
                      <a:defRPr sz="1100" b="1"/>
                    </a:pPr>
                    <a:r>
                      <a:rPr lang="en-US" altLang="zh-TW" sz="1200" b="1" dirty="0"/>
                      <a:t>92</a:t>
                    </a:r>
                    <a:r>
                      <a:rPr lang="en-US" sz="1200" b="1" dirty="0"/>
                      <a:t>%</a:t>
                    </a:r>
                  </a:p>
                  <a:p>
                    <a:pPr>
                      <a:lnSpc>
                        <a:spcPts val="1800"/>
                      </a:lnSpc>
                      <a:defRPr sz="1100" b="1"/>
                    </a:pPr>
                    <a:r>
                      <a:rPr lang="en-US" altLang="zh-TW" sz="1200" b="1" dirty="0"/>
                      <a:t>103,863</a:t>
                    </a:r>
                    <a:r>
                      <a:rPr lang="en-US" sz="1200" b="1" dirty="0"/>
                      <a:t>K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9.5444826577533365E-2"/>
                      <c:h val="9.44471976096427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066-450D-A7E9-C4815C602D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 b="1"/>
                </a:pPr>
                <a:endParaRPr lang="zh-TW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工作表1!$A$2:$A$4</c:f>
              <c:strCache>
                <c:ptCount val="3"/>
                <c:pt idx="0">
                  <c:v>H</c:v>
                </c:pt>
                <c:pt idx="1">
                  <c:v>S</c:v>
                </c:pt>
                <c:pt idx="2">
                  <c:v>U</c:v>
                </c:pt>
              </c:strCache>
            </c:strRef>
          </c:cat>
          <c:val>
            <c:numRef>
              <c:f>工作表1!$B$2:$B$4</c:f>
              <c:numCache>
                <c:formatCode>0%</c:formatCode>
                <c:ptCount val="3"/>
                <c:pt idx="0">
                  <c:v>0.4904</c:v>
                </c:pt>
                <c:pt idx="1">
                  <c:v>0.59430136986301374</c:v>
                </c:pt>
                <c:pt idx="2">
                  <c:v>0.92322666666666664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66-450D-A7E9-C4815C602DD2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可簽約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66-450D-A7E9-C4815C602DD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66-450D-A7E9-C4815C602DD2}"/>
                </c:ext>
              </c:extLst>
            </c:dLbl>
            <c:dLbl>
              <c:idx val="2"/>
              <c:layout>
                <c:manualLayout>
                  <c:x val="8.163704848304093E-2"/>
                  <c:y val="0.10003074218338719"/>
                </c:manualLayout>
              </c:layout>
              <c:tx>
                <c:rich>
                  <a:bodyPr rot="0" vert="horz"/>
                  <a:lstStyle/>
                  <a:p>
                    <a:pPr>
                      <a:lnSpc>
                        <a:spcPts val="1800"/>
                      </a:lnSpc>
                      <a:defRPr sz="1200" b="1">
                        <a:solidFill>
                          <a:srgbClr val="0000FF"/>
                        </a:solidFill>
                      </a:defRPr>
                    </a:pPr>
                    <a:r>
                      <a:rPr lang="en-US" dirty="0"/>
                      <a:t>9</a:t>
                    </a:r>
                    <a:r>
                      <a:rPr lang="en-US" altLang="zh-TW" dirty="0"/>
                      <a:t>3</a:t>
                    </a:r>
                    <a:r>
                      <a:rPr lang="en-US" dirty="0"/>
                      <a:t>%</a:t>
                    </a:r>
                  </a:p>
                  <a:p>
                    <a:pPr>
                      <a:lnSpc>
                        <a:spcPts val="1800"/>
                      </a:lnSpc>
                      <a:defRPr sz="1200" b="1">
                        <a:solidFill>
                          <a:srgbClr val="0000FF"/>
                        </a:solidFill>
                      </a:defRPr>
                    </a:pPr>
                    <a:r>
                      <a:rPr lang="en-US" altLang="zh-TW" dirty="0"/>
                      <a:t>104</a:t>
                    </a:r>
                    <a:r>
                      <a:rPr lang="en-US" dirty="0"/>
                      <a:t>,</a:t>
                    </a:r>
                    <a:r>
                      <a:rPr lang="en-US" altLang="zh-TW" dirty="0"/>
                      <a:t>863</a:t>
                    </a:r>
                    <a:r>
                      <a:rPr lang="en-US" dirty="0"/>
                      <a:t>K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16750556954887"/>
                      <c:h val="0.106194514080691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066-450D-A7E9-C4815C602D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>
                    <a:solidFill>
                      <a:srgbClr val="0000FF"/>
                    </a:solidFill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工作表1!$A$2:$A$4</c:f>
              <c:strCache>
                <c:ptCount val="3"/>
                <c:pt idx="0">
                  <c:v>H</c:v>
                </c:pt>
                <c:pt idx="1">
                  <c:v>S</c:v>
                </c:pt>
                <c:pt idx="2">
                  <c:v>U</c:v>
                </c:pt>
              </c:strCache>
            </c:strRef>
          </c:cat>
          <c:val>
            <c:numRef>
              <c:f>工作表1!$C$2:$C$4</c:f>
              <c:numCache>
                <c:formatCode>0%</c:formatCode>
                <c:ptCount val="3"/>
                <c:pt idx="0">
                  <c:v>0.34494117647058825</c:v>
                </c:pt>
                <c:pt idx="1">
                  <c:v>5.791780821917808E-2</c:v>
                </c:pt>
                <c:pt idx="2">
                  <c:v>8.8888888888888889E-3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066-450D-A7E9-C4815C602DD2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推廣中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066-450D-A7E9-C4815C602DD2}"/>
                </c:ext>
              </c:extLst>
            </c:dLbl>
            <c:dLbl>
              <c:idx val="1"/>
              <c:layout>
                <c:manualLayout>
                  <c:x val="6.9013946453652802E-2"/>
                  <c:y val="-3.3696141317906998E-2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sz="1200" b="1" dirty="0">
                        <a:solidFill>
                          <a:schemeClr val="tx1"/>
                        </a:solidFill>
                      </a:rPr>
                      <a:t>83</a:t>
                    </a:r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%</a:t>
                    </a:r>
                  </a:p>
                  <a:p>
                    <a:r>
                      <a:rPr kumimoji="1" lang="en-US" altLang="zh-TW" sz="1200" b="1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rPr>
                      <a:t>30,306</a:t>
                    </a:r>
                    <a:r>
                      <a:rPr kumimoji="1" lang="en-US" sz="1200" b="1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rPr>
                      <a:t>K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5185936232538917E-2"/>
                      <c:h val="9.06108816208914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066-450D-A7E9-C4815C602DD2}"/>
                </c:ext>
              </c:extLst>
            </c:dLbl>
            <c:dLbl>
              <c:idx val="2"/>
              <c:layout>
                <c:manualLayout>
                  <c:x val="8.1573864294428311E-2"/>
                  <c:y val="-8.6397373032002546E-3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sz="1200" b="1" dirty="0">
                        <a:solidFill>
                          <a:schemeClr val="tx1"/>
                        </a:solidFill>
                      </a:rPr>
                      <a:t>104</a:t>
                    </a:r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%</a:t>
                    </a:r>
                  </a:p>
                  <a:p>
                    <a:r>
                      <a:rPr kumimoji="1" lang="en-US" sz="1200" b="1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rPr>
                      <a:t>1</a:t>
                    </a:r>
                    <a:r>
                      <a:rPr kumimoji="1" lang="en-US" altLang="zh-TW" sz="1200" b="1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rPr>
                      <a:t>16</a:t>
                    </a:r>
                    <a:r>
                      <a:rPr kumimoji="1" lang="en-US" sz="1200" b="1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rPr>
                      <a:t>,</a:t>
                    </a:r>
                    <a:r>
                      <a:rPr kumimoji="1" lang="en-US" altLang="zh-TW" sz="1200" b="1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rPr>
                      <a:t>963</a:t>
                    </a:r>
                    <a:r>
                      <a:rPr kumimoji="1" lang="en-US" sz="1200" b="1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rPr>
                      <a:t>K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812657672021981E-2"/>
                      <c:h val="9.51666077471378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3066-450D-A7E9-C4815C602D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lnSpc>
                    <a:spcPts val="1800"/>
                  </a:lnSpc>
                  <a:defRPr sz="1200" b="1"/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工作表1!$A$2:$A$4</c:f>
              <c:strCache>
                <c:ptCount val="3"/>
                <c:pt idx="0">
                  <c:v>H</c:v>
                </c:pt>
                <c:pt idx="1">
                  <c:v>S</c:v>
                </c:pt>
                <c:pt idx="2">
                  <c:v>U</c:v>
                </c:pt>
              </c:strCache>
            </c:strRef>
          </c:cat>
          <c:val>
            <c:numRef>
              <c:f>工作表1!$D$2:$D$4</c:f>
              <c:numCache>
                <c:formatCode>0%</c:formatCode>
                <c:ptCount val="3"/>
                <c:pt idx="0">
                  <c:v>4.7058823529411764E-2</c:v>
                </c:pt>
                <c:pt idx="1">
                  <c:v>0.17808219178082191</c:v>
                </c:pt>
                <c:pt idx="2">
                  <c:v>0.10755555555555556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066-450D-A7E9-C4815C602DD2}"/>
            </c:ext>
          </c:extLst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努力中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6.5953359300020317E-2"/>
                  <c:y val="0.22368902254743642"/>
                </c:manualLayout>
              </c:layout>
              <c:tx>
                <c:rich>
                  <a:bodyPr rot="0" vert="horz"/>
                  <a:lstStyle/>
                  <a:p>
                    <a:pPr>
                      <a:lnSpc>
                        <a:spcPts val="1600"/>
                      </a:lnSpc>
                      <a:defRPr sz="1200" b="1">
                        <a:solidFill>
                          <a:srgbClr val="0000FF"/>
                        </a:solidFill>
                      </a:defRPr>
                    </a:pPr>
                    <a:r>
                      <a:rPr lang="en-US" altLang="zh-TW" sz="1200" b="1" dirty="0">
                        <a:solidFill>
                          <a:srgbClr val="0000FF"/>
                        </a:solidFill>
                      </a:rPr>
                      <a:t>84</a:t>
                    </a:r>
                    <a:r>
                      <a:rPr lang="en-US" sz="1200" b="1" dirty="0">
                        <a:solidFill>
                          <a:srgbClr val="0000FF"/>
                        </a:solidFill>
                      </a:rPr>
                      <a:t>% </a:t>
                    </a:r>
                  </a:p>
                  <a:p>
                    <a:pPr>
                      <a:lnSpc>
                        <a:spcPts val="1600"/>
                      </a:lnSpc>
                      <a:defRPr sz="1200" b="1">
                        <a:solidFill>
                          <a:srgbClr val="0000FF"/>
                        </a:solidFill>
                      </a:defRPr>
                    </a:pPr>
                    <a:r>
                      <a:rPr lang="en-US" altLang="zh-TW" sz="1200" b="1" dirty="0">
                        <a:solidFill>
                          <a:srgbClr val="0000FF"/>
                        </a:solidFill>
                      </a:rPr>
                      <a:t>35</a:t>
                    </a:r>
                    <a:r>
                      <a:rPr lang="en-US" sz="1200" b="1" dirty="0">
                        <a:solidFill>
                          <a:srgbClr val="0000FF"/>
                        </a:solidFill>
                      </a:rPr>
                      <a:t>,</a:t>
                    </a:r>
                    <a:r>
                      <a:rPr lang="en-US" altLang="zh-TW" sz="1200" b="1" dirty="0">
                        <a:solidFill>
                          <a:srgbClr val="0000FF"/>
                        </a:solidFill>
                      </a:rPr>
                      <a:t>502</a:t>
                    </a:r>
                    <a:r>
                      <a:rPr lang="en-US" sz="1200" b="1" dirty="0">
                        <a:solidFill>
                          <a:srgbClr val="0000FF"/>
                        </a:solidFill>
                      </a:rPr>
                      <a:t>K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174120679382766"/>
                      <c:h val="0.104570774371206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560-41BE-9D5B-D4B814DECF44}"/>
                </c:ext>
              </c:extLst>
            </c:dLbl>
            <c:dLbl>
              <c:idx val="1"/>
              <c:layout>
                <c:manualLayout>
                  <c:x val="6.8194584884276238E-2"/>
                  <c:y val="0.27490184114111244"/>
                </c:manualLayout>
              </c:layout>
              <c:tx>
                <c:rich>
                  <a:bodyPr rot="0" vert="horz"/>
                  <a:lstStyle/>
                  <a:p>
                    <a:pPr>
                      <a:lnSpc>
                        <a:spcPts val="1600"/>
                      </a:lnSpc>
                      <a:defRPr sz="1200" b="1"/>
                    </a:pPr>
                    <a:r>
                      <a:rPr lang="en-US" altLang="zh-TW" dirty="0">
                        <a:solidFill>
                          <a:srgbClr val="0000FF"/>
                        </a:solidFill>
                      </a:rPr>
                      <a:t>65</a:t>
                    </a:r>
                    <a:r>
                      <a:rPr lang="en-US" dirty="0">
                        <a:solidFill>
                          <a:srgbClr val="0000FF"/>
                        </a:solidFill>
                      </a:rPr>
                      <a:t>%</a:t>
                    </a:r>
                    <a:r>
                      <a:rPr lang="en-US" altLang="zh-TW" dirty="0">
                        <a:solidFill>
                          <a:srgbClr val="0000FF"/>
                        </a:solidFill>
                      </a:rPr>
                      <a:t> </a:t>
                    </a:r>
                  </a:p>
                  <a:p>
                    <a:pPr>
                      <a:lnSpc>
                        <a:spcPts val="1600"/>
                      </a:lnSpc>
                      <a:defRPr sz="1200" b="1"/>
                    </a:pPr>
                    <a:r>
                      <a:rPr lang="en-US" altLang="zh-TW" dirty="0">
                        <a:solidFill>
                          <a:srgbClr val="0000FF"/>
                        </a:solidFill>
                      </a:rPr>
                      <a:t>23,806</a:t>
                    </a:r>
                    <a:r>
                      <a:rPr lang="en-US" dirty="0">
                        <a:solidFill>
                          <a:srgbClr val="0000FF"/>
                        </a:solidFill>
                      </a:rPr>
                      <a:t>K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4924188863363679E-2"/>
                      <c:h val="0.11038811378768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560-41BE-9D5B-D4B814DECF44}"/>
                </c:ext>
              </c:extLst>
            </c:dLbl>
            <c:dLbl>
              <c:idx val="2"/>
              <c:layout>
                <c:manualLayout>
                  <c:x val="8.0506326220735003E-2"/>
                  <c:y val="-4.9810946333725591E-2"/>
                </c:manualLayout>
              </c:layout>
              <c:tx>
                <c:rich>
                  <a:bodyPr rot="0" vert="horz"/>
                  <a:lstStyle/>
                  <a:p>
                    <a:pPr>
                      <a:lnSpc>
                        <a:spcPts val="1800"/>
                      </a:lnSpc>
                      <a:defRPr sz="1200" b="1"/>
                    </a:pPr>
                    <a:r>
                      <a:rPr lang="en-US" altLang="zh-TW" dirty="0">
                        <a:solidFill>
                          <a:srgbClr val="C00000"/>
                        </a:solidFill>
                      </a:rPr>
                      <a:t>118</a:t>
                    </a:r>
                    <a:r>
                      <a:rPr lang="en-US" dirty="0">
                        <a:solidFill>
                          <a:srgbClr val="C00000"/>
                        </a:solidFill>
                      </a:rPr>
                      <a:t>%</a:t>
                    </a:r>
                    <a:r>
                      <a:rPr lang="en-US" altLang="zh-TW" dirty="0">
                        <a:solidFill>
                          <a:srgbClr val="C00000"/>
                        </a:solidFill>
                      </a:rPr>
                      <a:t> </a:t>
                    </a:r>
                  </a:p>
                  <a:p>
                    <a:pPr>
                      <a:lnSpc>
                        <a:spcPts val="1800"/>
                      </a:lnSpc>
                      <a:defRPr sz="1200" b="1"/>
                    </a:pPr>
                    <a:r>
                      <a:rPr lang="en-US" altLang="zh-TW" dirty="0">
                        <a:solidFill>
                          <a:srgbClr val="C00000"/>
                        </a:solidFill>
                      </a:rPr>
                      <a:t>132,333K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91429652702339"/>
                      <c:h val="0.104570774371206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560-41BE-9D5B-D4B814DECF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/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工作表1!$A$2:$A$4</c:f>
              <c:strCache>
                <c:ptCount val="3"/>
                <c:pt idx="0">
                  <c:v>H</c:v>
                </c:pt>
                <c:pt idx="1">
                  <c:v>S</c:v>
                </c:pt>
                <c:pt idx="2">
                  <c:v>U</c:v>
                </c:pt>
              </c:strCache>
            </c:strRef>
          </c:cat>
          <c:val>
            <c:numRef>
              <c:f>工作表1!$E$2:$E$4</c:f>
              <c:numCache>
                <c:formatCode>0%</c:formatCode>
                <c:ptCount val="3"/>
                <c:pt idx="0">
                  <c:v>0.45882352941176469</c:v>
                </c:pt>
                <c:pt idx="1">
                  <c:v>0.89315068493150684</c:v>
                </c:pt>
                <c:pt idx="2">
                  <c:v>0.13662222222222223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066-450D-A7E9-C4815C602DD2}"/>
            </c:ext>
          </c:extLst>
        </c:ser>
        <c:ser>
          <c:idx val="4"/>
          <c:order val="4"/>
          <c:tx>
            <c:strRef>
              <c:f>工作表1!$F$1</c:f>
              <c:strCache>
                <c:ptCount val="1"/>
                <c:pt idx="0">
                  <c:v>缺口</c:v>
                </c:pt>
              </c:strCache>
            </c:strRef>
          </c:tx>
          <c:spPr>
            <a:solidFill>
              <a:srgbClr val="FF66FF"/>
            </a:solidFill>
          </c:spPr>
          <c:invertIfNegative val="0"/>
          <c:dLbls>
            <c:dLbl>
              <c:idx val="0"/>
              <c:layout>
                <c:manualLayout>
                  <c:x val="7.396396061789956E-2"/>
                  <c:y val="-0.10478170090366594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r>
                      <a:rPr lang="en-US" altLang="zh-TW" sz="14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10%</a:t>
                    </a:r>
                    <a:r>
                      <a:rPr lang="en-US" altLang="zh-TW" sz="14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</a:t>
                    </a:r>
                  </a:p>
                  <a:p>
                    <a:pPr>
                      <a:defRPr sz="1400"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r>
                      <a:rPr lang="en-US" altLang="zh-TW" sz="14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(4,825K)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4F-4BD8-B683-2483D11E9D09}"/>
                </c:ext>
              </c:extLst>
            </c:dLbl>
            <c:dLbl>
              <c:idx val="1"/>
              <c:layout>
                <c:manualLayout>
                  <c:x val="-1.3955464267528229E-3"/>
                  <c:y val="-0.11844887928240498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fld id="{FD36E9F3-5DC7-46AB-A011-E10E89600C19}" type="VALUE">
                      <a:rPr lang="en-US" altLang="zh-TW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400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[值]</a:t>
                    </a:fld>
                    <a:r>
                      <a:rPr lang="en-US" altLang="zh-TW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  </a:t>
                    </a:r>
                  </a:p>
                  <a:p>
                    <a:pPr>
                      <a:defRPr sz="1400"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r>
                      <a:rPr lang="en-US" altLang="zh-TW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(1,372K)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86F-4429-BB21-2E5DE91388FE}"/>
                </c:ext>
              </c:extLst>
            </c:dLbl>
            <c:dLbl>
              <c:idx val="2"/>
              <c:layout>
                <c:manualLayout>
                  <c:x val="7.3963960617899602E-2"/>
                  <c:y val="-9.5670248651173254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fld id="{CD168ECF-82D2-41E8-B26F-1DE8E06D931E}" type="VALUE">
                      <a:rPr lang="en-US" altLang="zh-TW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400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[值]</a:t>
                    </a:fld>
                    <a:r>
                      <a:rPr lang="en-US" altLang="zh-TW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  </a:t>
                    </a:r>
                    <a:r>
                      <a:rPr lang="en-US" altLang="zh-TW" b="1" baseline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(1,338K)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86F-4429-BB21-2E5DE91388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工作表1!$A$2:$A$4</c:f>
              <c:strCache>
                <c:ptCount val="3"/>
                <c:pt idx="0">
                  <c:v>H</c:v>
                </c:pt>
                <c:pt idx="1">
                  <c:v>S</c:v>
                </c:pt>
                <c:pt idx="2">
                  <c:v>U</c:v>
                </c:pt>
              </c:strCache>
            </c:strRef>
          </c:cat>
          <c:val>
            <c:numRef>
              <c:f>工作表1!$F$2:$F$4</c:f>
              <c:numCache>
                <c:formatCode>0%</c:formatCode>
                <c:ptCount val="3"/>
                <c:pt idx="0">
                  <c:v>-0.34122352941176465</c:v>
                </c:pt>
                <c:pt idx="1">
                  <c:v>-0.72345205479452057</c:v>
                </c:pt>
                <c:pt idx="2">
                  <c:v>-0.1762933333333333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33-4D00-8C4F-B9FBC9EA0FE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0"/>
        <c:overlap val="100"/>
        <c:axId val="1269658784"/>
        <c:axId val="1269659872"/>
      </c:barChart>
      <c:catAx>
        <c:axId val="126965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 b="1"/>
            </a:pPr>
            <a:endParaRPr lang="zh-TW"/>
          </a:p>
        </c:txPr>
        <c:crossAx val="1269659872"/>
        <c:crosses val="autoZero"/>
        <c:auto val="1"/>
        <c:lblAlgn val="ctr"/>
        <c:lblOffset val="100"/>
        <c:noMultiLvlLbl val="0"/>
      </c:catAx>
      <c:valAx>
        <c:axId val="126965987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TW"/>
          </a:p>
        </c:txPr>
        <c:crossAx val="1269658784"/>
        <c:crosses val="autoZero"/>
        <c:crossBetween val="between"/>
      </c:valAx>
      <c:spPr>
        <a:noFill/>
        <a:effectLst/>
      </c:spPr>
    </c:plotArea>
    <c:legend>
      <c:legendPos val="b"/>
      <c:layout>
        <c:manualLayout>
          <c:xMode val="edge"/>
          <c:yMode val="edge"/>
          <c:x val="2.6732955488222602E-3"/>
          <c:y val="0"/>
          <c:w val="0.19652084781533249"/>
          <c:h val="0.10060621648559449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單位：千元</a:t>
            </a:r>
          </a:p>
        </c:rich>
      </c:tx>
      <c:layout>
        <c:manualLayout>
          <c:xMode val="edge"/>
          <c:yMode val="edge"/>
          <c:x val="0.67064347068502927"/>
          <c:y val="1.739938844581536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2874546086576295E-2"/>
          <c:y val="4.0227011813502203E-2"/>
          <c:w val="0.89369446146447795"/>
          <c:h val="0.72413318214208633"/>
        </c:manualLayout>
      </c:layout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110</c:v>
                </c:pt>
              </c:strCache>
            </c:strRef>
          </c:tx>
          <c:spPr>
            <a:ln w="22225">
              <a:solidFill>
                <a:srgbClr val="92D050"/>
              </a:solidFill>
              <a:prstDash val="dash"/>
            </a:ln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>
                    <a:alpha val="97000"/>
                  </a:schemeClr>
                </a:solidFill>
                <a:round/>
              </a:ln>
              <a:effectLst/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B-695B-4D4F-9EC0-8D66918E6F28}"/>
              </c:ext>
            </c:extLst>
          </c:dPt>
          <c:dPt>
            <c:idx val="1"/>
            <c:bubble3D val="0"/>
            <c:spPr>
              <a:ln w="22225">
                <a:solidFill>
                  <a:srgbClr val="92D05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5D91-4EC0-AA3F-E8EF5A2C2628}"/>
              </c:ext>
            </c:extLst>
          </c:dPt>
          <c:dPt>
            <c:idx val="2"/>
            <c:bubble3D val="0"/>
            <c:spPr>
              <a:ln w="22225">
                <a:solidFill>
                  <a:srgbClr val="92D05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6-64BA-4489-8589-023B94280696}"/>
              </c:ext>
            </c:extLst>
          </c:dPt>
          <c:dPt>
            <c:idx val="3"/>
            <c:bubble3D val="0"/>
            <c:spPr>
              <a:ln w="22225">
                <a:solidFill>
                  <a:srgbClr val="92D05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64BA-4489-8589-023B94280696}"/>
              </c:ext>
            </c:extLst>
          </c:dPt>
          <c:dPt>
            <c:idx val="4"/>
            <c:bubble3D val="0"/>
            <c:spPr>
              <a:ln w="22225">
                <a:solidFill>
                  <a:srgbClr val="92D05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A-695B-4D4F-9EC0-8D66918E6F28}"/>
              </c:ext>
            </c:extLst>
          </c:dPt>
          <c:dPt>
            <c:idx val="5"/>
            <c:marker>
              <c:spPr>
                <a:solidFill>
                  <a:schemeClr val="accent1"/>
                </a:solidFill>
                <a:ln w="9525">
                  <a:solidFill>
                    <a:schemeClr val="accent1">
                      <a:alpha val="97000"/>
                    </a:schemeClr>
                  </a:solidFill>
                  <a:prstDash val="solid"/>
                  <a:round/>
                </a:ln>
                <a:effectLst/>
              </c:spPr>
            </c:marker>
            <c:bubble3D val="0"/>
            <c:spPr>
              <a:ln w="22225">
                <a:solidFill>
                  <a:srgbClr val="92D05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E-DA5A-4B75-8BB2-539DD7D3265B}"/>
              </c:ext>
            </c:extLst>
          </c:dPt>
          <c:dPt>
            <c:idx val="6"/>
            <c:bubble3D val="0"/>
            <c:spPr>
              <a:ln w="22225">
                <a:solidFill>
                  <a:srgbClr val="92D05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0-EDE2-4278-BE92-4BEB3305B987}"/>
              </c:ext>
            </c:extLst>
          </c:dPt>
          <c:dPt>
            <c:idx val="7"/>
            <c:bubble3D val="0"/>
            <c:spPr>
              <a:ln w="22225">
                <a:solidFill>
                  <a:srgbClr val="92D05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0-E244-4D35-9D9D-F867BCB2D47F}"/>
              </c:ext>
            </c:extLst>
          </c:dPt>
          <c:dPt>
            <c:idx val="8"/>
            <c:bubble3D val="0"/>
            <c:spPr>
              <a:ln w="22225">
                <a:solidFill>
                  <a:srgbClr val="92D05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0-D241-4E8E-B913-E1A6AC5A6D0C}"/>
              </c:ext>
            </c:extLst>
          </c:dPt>
          <c:dPt>
            <c:idx val="9"/>
            <c:bubble3D val="0"/>
            <c:spPr>
              <a:ln w="22225">
                <a:solidFill>
                  <a:srgbClr val="92D05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4D1A-4314-AC50-5180732116C0}"/>
              </c:ext>
            </c:extLst>
          </c:dPt>
          <c:dPt>
            <c:idx val="10"/>
            <c:bubble3D val="0"/>
            <c:spPr>
              <a:ln w="22225">
                <a:solidFill>
                  <a:srgbClr val="92D05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D1A-4314-AC50-5180732116C0}"/>
              </c:ext>
            </c:extLst>
          </c:dPt>
          <c:dPt>
            <c:idx val="11"/>
            <c:bubble3D val="0"/>
            <c:spPr>
              <a:ln w="22225">
                <a:solidFill>
                  <a:srgbClr val="92D05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CD61-40A4-86F6-1AC3AE4BB26B}"/>
              </c:ext>
            </c:extLst>
          </c:dPt>
          <c:dLbls>
            <c:dLbl>
              <c:idx val="1"/>
              <c:layout>
                <c:manualLayout>
                  <c:x val="-2.1957706642146212E-2"/>
                  <c:y val="-8.2675998963088954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D91-4EC0-AA3F-E8EF5A2C2628}"/>
                </c:ext>
              </c:extLst>
            </c:dLbl>
            <c:dLbl>
              <c:idx val="2"/>
              <c:layout>
                <c:manualLayout>
                  <c:x val="-3.6674826418276615E-2"/>
                  <c:y val="-9.7766914787245866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4BA-4489-8589-023B94280696}"/>
                </c:ext>
              </c:extLst>
            </c:dLbl>
            <c:dLbl>
              <c:idx val="3"/>
              <c:layout>
                <c:manualLayout>
                  <c:x val="-4.3993983434773641E-2"/>
                  <c:y val="-1.49205643817353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4BA-4489-8589-023B94280696}"/>
                </c:ext>
              </c:extLst>
            </c:dLbl>
            <c:dLbl>
              <c:idx val="4"/>
              <c:layout>
                <c:manualLayout>
                  <c:x val="-3.3521889914855635E-2"/>
                  <c:y val="-1.75582342702662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95B-4D4F-9EC0-8D66918E6F28}"/>
                </c:ext>
              </c:extLst>
            </c:dLbl>
            <c:dLbl>
              <c:idx val="5"/>
              <c:layout>
                <c:manualLayout>
                  <c:x val="-4.6986010154750214E-2"/>
                  <c:y val="-1.82733168536829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381428160319398E-2"/>
                      <c:h val="8.84785949709291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E-DA5A-4B75-8BB2-539DD7D3265B}"/>
                </c:ext>
              </c:extLst>
            </c:dLbl>
            <c:dLbl>
              <c:idx val="6"/>
              <c:layout>
                <c:manualLayout>
                  <c:x val="-3.9505943354808892E-2"/>
                  <c:y val="4.81059974817612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EDE2-4278-BE92-4BEB3305B987}"/>
                </c:ext>
              </c:extLst>
            </c:dLbl>
            <c:dLbl>
              <c:idx val="7"/>
              <c:layout>
                <c:manualLayout>
                  <c:x val="-2.9033849834890886E-2"/>
                  <c:y val="5.4237955042032368E-2"/>
                </c:manualLayout>
              </c:layout>
              <c:tx>
                <c:rich>
                  <a:bodyPr/>
                  <a:lstStyle/>
                  <a:p>
                    <a:fld id="{FC34678F-D287-4393-A4F8-8BAEE177006C}" type="VALUE">
                      <a:rPr lang="en-US" altLang="zh-TW" dirty="0">
                        <a:solidFill>
                          <a:schemeClr val="tx1"/>
                        </a:solidFill>
                      </a:rPr>
                      <a:pPr/>
                      <a:t>[值]</a:t>
                    </a:fld>
                    <a:endParaRPr lang="zh-TW" alt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0-E244-4D35-9D9D-F867BCB2D47F}"/>
                </c:ext>
              </c:extLst>
            </c:dLbl>
            <c:dLbl>
              <c:idx val="8"/>
              <c:layout>
                <c:manualLayout>
                  <c:x val="-2.6928240479789155E-2"/>
                  <c:y val="5.5502397881716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D241-4E8E-B913-E1A6AC5A6D0C}"/>
                </c:ext>
              </c:extLst>
            </c:dLbl>
            <c:dLbl>
              <c:idx val="9"/>
              <c:layout>
                <c:manualLayout>
                  <c:x val="-4.5489996794761928E-2"/>
                  <c:y val="-6.65340425137947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1A-4314-AC50-5180732116C0}"/>
                </c:ext>
              </c:extLst>
            </c:dLbl>
            <c:dLbl>
              <c:idx val="10"/>
              <c:layout>
                <c:manualLayout>
                  <c:x val="-5.2970063594703472E-2"/>
                  <c:y val="-4.6210606228937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1A-4314-AC50-5180732116C0}"/>
                </c:ext>
              </c:extLst>
            </c:dLbl>
            <c:dLbl>
              <c:idx val="11"/>
              <c:layout>
                <c:manualLayout>
                  <c:x val="-2.8818164759131945E-2"/>
                  <c:y val="-3.73599692626745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61-40A4-86F6-1AC3AE4BB2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工作表1!$A$2:$A$13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工作表1!$B$2:$B$13</c:f>
              <c:numCache>
                <c:formatCode>#,##0_);\(#,##0\)</c:formatCode>
                <c:ptCount val="12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150</c:v>
                </c:pt>
                <c:pt idx="4">
                  <c:v>650</c:v>
                </c:pt>
                <c:pt idx="5" formatCode="#,##0_ ">
                  <c:v>1209</c:v>
                </c:pt>
                <c:pt idx="6" formatCode="#,##0_ ">
                  <c:v>4459</c:v>
                </c:pt>
                <c:pt idx="7" formatCode="#,##0_ ">
                  <c:v>4459</c:v>
                </c:pt>
                <c:pt idx="8" formatCode="#,##0_ ">
                  <c:v>4792</c:v>
                </c:pt>
                <c:pt idx="9" formatCode="#,##0_ ">
                  <c:v>5192</c:v>
                </c:pt>
                <c:pt idx="10" formatCode="#,##0_ ">
                  <c:v>10192</c:v>
                </c:pt>
                <c:pt idx="11" formatCode="#,##0_ ">
                  <c:v>14442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34AD-4715-8BF7-70E62225E4D1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111</c:v>
                </c:pt>
              </c:strCache>
            </c:strRef>
          </c:tx>
          <c:spPr>
            <a:ln w="2222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4.1865992777435974E-2"/>
                  <c:y val="5.40772137318166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4AD-4715-8BF7-70E62225E4D1}"/>
                </c:ext>
              </c:extLst>
            </c:dLbl>
            <c:dLbl>
              <c:idx val="1"/>
              <c:layout>
                <c:manualLayout>
                  <c:x val="-4.4525833853698614E-3"/>
                  <c:y val="-5.98176591489835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4AD-4715-8BF7-70E62225E4D1}"/>
                </c:ext>
              </c:extLst>
            </c:dLbl>
            <c:dLbl>
              <c:idx val="2"/>
              <c:layout>
                <c:manualLayout>
                  <c:x val="-2.861979574352394E-2"/>
                  <c:y val="-3.35842313816983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4AD-4715-8BF7-70E62225E4D1}"/>
                </c:ext>
              </c:extLst>
            </c:dLbl>
            <c:dLbl>
              <c:idx val="3"/>
              <c:layout>
                <c:manualLayout>
                  <c:x val="-4.1335673710769259E-2"/>
                  <c:y val="-5.10727974669482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4AD-4715-8BF7-70E62225E4D1}"/>
                </c:ext>
              </c:extLst>
            </c:dLbl>
            <c:dLbl>
              <c:idx val="4"/>
              <c:layout>
                <c:manualLayout>
                  <c:x val="-3.2359829143494709E-2"/>
                  <c:y val="-3.95766211161722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4AD-4715-8BF7-70E62225E4D1}"/>
                </c:ext>
              </c:extLst>
            </c:dLbl>
            <c:dLbl>
              <c:idx val="5"/>
              <c:layout>
                <c:manualLayout>
                  <c:x val="-4.5823949383389288E-2"/>
                  <c:y val="-4.67546430026294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730169135501002E-2"/>
                      <c:h val="4.76766022413280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34AD-4715-8BF7-70E62225E4D1}"/>
                </c:ext>
              </c:extLst>
            </c:dLbl>
            <c:dLbl>
              <c:idx val="6"/>
              <c:layout>
                <c:manualLayout>
                  <c:x val="-2.936792021984564E-2"/>
                  <c:y val="3.4478113542939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4AD-4715-8BF7-70E62225E4D1}"/>
                </c:ext>
              </c:extLst>
            </c:dLbl>
            <c:dLbl>
              <c:idx val="7"/>
              <c:layout>
                <c:manualLayout>
                  <c:x val="-4.1335909303424373E-2"/>
                  <c:y val="-4.0351072103099711E-2"/>
                </c:manualLayout>
              </c:layout>
              <c:tx>
                <c:rich>
                  <a:bodyPr/>
                  <a:lstStyle/>
                  <a:p>
                    <a:fld id="{70E96F84-EB63-4ED5-AA31-641D0B657C12}" type="VALUE">
                      <a:rPr lang="en-US" altLang="zh-TW">
                        <a:solidFill>
                          <a:srgbClr val="0070C0"/>
                        </a:solidFill>
                      </a:rPr>
                      <a:pPr/>
                      <a:t>[值]</a:t>
                    </a:fld>
                    <a:endParaRPr lang="zh-TW" alt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34AD-4715-8BF7-70E62225E4D1}"/>
                </c:ext>
              </c:extLst>
            </c:dLbl>
            <c:dLbl>
              <c:idx val="8"/>
              <c:layout>
                <c:manualLayout>
                  <c:x val="-4.1335909303424484E-2"/>
                  <c:y val="-4.61367718401659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4AD-4715-8BF7-70E62225E4D1}"/>
                </c:ext>
              </c:extLst>
            </c:dLbl>
            <c:dLbl>
              <c:idx val="9"/>
              <c:layout>
                <c:manualLayout>
                  <c:x val="-2.637577570354151E-2"/>
                  <c:y val="1.5651270229233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4AD-4715-8BF7-70E62225E4D1}"/>
                </c:ext>
              </c:extLst>
            </c:dLbl>
            <c:dLbl>
              <c:idx val="10"/>
              <c:layout>
                <c:manualLayout>
                  <c:x val="-4.731996274337763E-2"/>
                  <c:y val="-7.43339860385883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686079148059261E-2"/>
                      <c:h val="4.79985784346003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34AD-4715-8BF7-70E62225E4D1}"/>
                </c:ext>
              </c:extLst>
            </c:dLbl>
            <c:dLbl>
              <c:idx val="11"/>
              <c:layout>
                <c:manualLayout>
                  <c:x val="-2.9920267199766825E-3"/>
                  <c:y val="1.56304317441431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4AD-4715-8BF7-70E62225E4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工作表1!$C$2:$C$13</c:f>
              <c:numCache>
                <c:formatCode>#,##0_);\(#,##0\)</c:formatCode>
                <c:ptCount val="12"/>
                <c:pt idx="0">
                  <c:v>380</c:v>
                </c:pt>
                <c:pt idx="1">
                  <c:v>380</c:v>
                </c:pt>
                <c:pt idx="2">
                  <c:v>1332</c:v>
                </c:pt>
                <c:pt idx="3">
                  <c:v>1332</c:v>
                </c:pt>
                <c:pt idx="4">
                  <c:v>2760</c:v>
                </c:pt>
                <c:pt idx="5" formatCode="#,##0_ ">
                  <c:v>3080</c:v>
                </c:pt>
                <c:pt idx="6" formatCode="#,##0_ ">
                  <c:v>11555</c:v>
                </c:pt>
                <c:pt idx="7" formatCode="#,##0_ ">
                  <c:v>12583</c:v>
                </c:pt>
                <c:pt idx="8" formatCode="#,##0_ ">
                  <c:v>12583</c:v>
                </c:pt>
                <c:pt idx="9" formatCode="#,##0_ ">
                  <c:v>14511</c:v>
                </c:pt>
                <c:pt idx="10" formatCode="#,##0_ ">
                  <c:v>17294</c:v>
                </c:pt>
                <c:pt idx="11" formatCode="#,##0_ ">
                  <c:v>22927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34AD-4715-8BF7-70E62225E4D1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112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Pt>
            <c:idx val="1"/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1C68-44BD-B2CF-CBE605A602F8}"/>
              </c:ext>
            </c:extLst>
          </c:dPt>
          <c:dPt>
            <c:idx val="2"/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68-44BD-B2CF-CBE605A602F8}"/>
              </c:ext>
            </c:extLst>
          </c:dPt>
          <c:dPt>
            <c:idx val="3"/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9079-4708-A37C-1CFD63B2D3AD}"/>
              </c:ext>
            </c:extLst>
          </c:dPt>
          <c:dPt>
            <c:idx val="4"/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079-4708-A37C-1CFD63B2D3AD}"/>
              </c:ext>
            </c:extLst>
          </c:dPt>
          <c:dPt>
            <c:idx val="5"/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9079-4708-A37C-1CFD63B2D3AD}"/>
              </c:ext>
            </c:extLst>
          </c:dPt>
          <c:dPt>
            <c:idx val="6"/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079-4708-A37C-1CFD63B2D3AD}"/>
              </c:ext>
            </c:extLst>
          </c:dPt>
          <c:dPt>
            <c:idx val="7"/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9079-4708-A37C-1CFD63B2D3AD}"/>
              </c:ext>
            </c:extLst>
          </c:dPt>
          <c:dPt>
            <c:idx val="8"/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9079-4708-A37C-1CFD63B2D3AD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6-9079-4708-A37C-1CFD63B2D3AD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7-9079-4708-A37C-1CFD63B2D3AD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8-9079-4708-A37C-1CFD63B2D3AD}"/>
              </c:ext>
            </c:extLst>
          </c:dPt>
          <c:dLbls>
            <c:dLbl>
              <c:idx val="0"/>
              <c:layout>
                <c:manualLayout>
                  <c:x val="-2.6375893499869071E-2"/>
                  <c:y val="4.517643200934663E-2"/>
                </c:manualLayout>
              </c:layout>
              <c:tx>
                <c:rich>
                  <a:bodyPr/>
                  <a:lstStyle/>
                  <a:p>
                    <a:fld id="{102BA209-BA5E-40BC-A3FE-72F8172E2986}" type="CELLRANGE">
                      <a:rPr lang="en-US" altLang="zh-TW" b="1" baseline="0"/>
                      <a:pPr/>
                      <a:t>[CELLRANGE]</a:t>
                    </a:fld>
                    <a:r>
                      <a:rPr lang="en-US" altLang="zh-TW" b="1" baseline="0"/>
                      <a:t>, </a:t>
                    </a:r>
                    <a:fld id="{8B03CEA3-DBBF-41CB-876A-B132D66742D6}" type="VALUE">
                      <a:rPr lang="en-US" altLang="zh-TW" b="1" baseline="0"/>
                      <a:pPr/>
                      <a:t>[值]</a:t>
                    </a:fld>
                    <a:endParaRPr lang="en-US" altLang="zh-TW" b="1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027833269664416E-2"/>
                      <c:h val="5.4700050602676971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1C68-44BD-B2CF-CBE605A602F8}"/>
                </c:ext>
              </c:extLst>
            </c:dLbl>
            <c:dLbl>
              <c:idx val="1"/>
              <c:layout>
                <c:manualLayout>
                  <c:x val="-0.10117644370295584"/>
                  <c:y val="-4.6489278969003442E-2"/>
                </c:manualLayout>
              </c:layout>
              <c:tx>
                <c:rich>
                  <a:bodyPr/>
                  <a:lstStyle/>
                  <a:p>
                    <a:fld id="{C6E95D32-F51E-479F-88EB-8487F0757310}" type="CELLRANGE">
                      <a:rPr lang="en-US" altLang="zh-TW" b="1" baseline="0"/>
                      <a:pPr/>
                      <a:t>[CELLRANGE]</a:t>
                    </a:fld>
                    <a:r>
                      <a:rPr lang="en-US" altLang="zh-TW" b="1" baseline="0"/>
                      <a:t>, </a:t>
                    </a:r>
                    <a:fld id="{B4E8173C-CDA6-4749-B652-5AB845E3C095}" type="VALUE">
                      <a:rPr lang="en-US" altLang="zh-TW" b="1" baseline="0"/>
                      <a:pPr/>
                      <a:t>[值]</a:t>
                    </a:fld>
                    <a:endParaRPr lang="en-US" altLang="zh-TW" b="1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1C68-44BD-B2CF-CBE605A602F8}"/>
                </c:ext>
              </c:extLst>
            </c:dLbl>
            <c:dLbl>
              <c:idx val="2"/>
              <c:layout>
                <c:manualLayout>
                  <c:x val="-0.11613622391385604"/>
                  <c:y val="-7.6582231603895864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1">
                        <a:solidFill>
                          <a:srgbClr val="FF0000"/>
                        </a:solidFill>
                      </a:defRPr>
                    </a:pPr>
                    <a:fld id="{850B6D32-1C56-4D2C-B7A9-AF0F212B623D}" type="CELLRANGE">
                      <a:rPr lang="en-US" altLang="zh-TW" b="1" baseline="0"/>
                      <a:pPr>
                        <a:defRPr sz="1200" b="1">
                          <a:solidFill>
                            <a:srgbClr val="FF0000"/>
                          </a:solidFill>
                        </a:defRPr>
                      </a:pPr>
                      <a:t>[CELLRANGE]</a:t>
                    </a:fld>
                    <a:r>
                      <a:rPr lang="en-US" altLang="zh-TW" b="1" baseline="0"/>
                      <a:t>, </a:t>
                    </a:r>
                    <a:fld id="{7C0A8A2C-FBB7-4B45-8623-CF5063C134F8}" type="VALUE">
                      <a:rPr lang="en-US" altLang="zh-TW" b="1" baseline="0"/>
                      <a:pPr>
                        <a:defRPr sz="1200" b="1">
                          <a:solidFill>
                            <a:srgbClr val="FF0000"/>
                          </a:solidFill>
                        </a:defRPr>
                      </a:pPr>
                      <a:t>[值]</a:t>
                    </a:fld>
                    <a:endParaRPr lang="en-US" altLang="zh-TW" b="1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93835034960183"/>
                      <c:h val="5.870947839554335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1C68-44BD-B2CF-CBE605A602F8}"/>
                </c:ext>
              </c:extLst>
            </c:dLbl>
            <c:dLbl>
              <c:idx val="3"/>
              <c:layout>
                <c:manualLayout>
                  <c:x val="-8.8460094550400284E-2"/>
                  <c:y val="-5.872437784690590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1">
                        <a:solidFill>
                          <a:srgbClr val="FF0000"/>
                        </a:solidFill>
                      </a:defRPr>
                    </a:pPr>
                    <a:fld id="{C4ED33E8-994F-4758-B3BC-40A3CC341A6B}" type="CELLRANGE">
                      <a:rPr lang="en-US" altLang="zh-TW" b="1" baseline="0"/>
                      <a:pPr>
                        <a:defRPr sz="1200" b="1">
                          <a:solidFill>
                            <a:srgbClr val="FF0000"/>
                          </a:solidFill>
                        </a:defRPr>
                      </a:pPr>
                      <a:t>[CELLRANGE]</a:t>
                    </a:fld>
                    <a:r>
                      <a:rPr lang="en-US" altLang="zh-TW" b="1" baseline="0"/>
                      <a:t>, </a:t>
                    </a:r>
                    <a:fld id="{201C05C7-675A-438D-A25B-437F7EFF711C}" type="VALUE">
                      <a:rPr lang="en-US" altLang="zh-TW" b="1" baseline="0"/>
                      <a:pPr>
                        <a:defRPr sz="1200" b="1">
                          <a:solidFill>
                            <a:srgbClr val="FF0000"/>
                          </a:solidFill>
                        </a:defRPr>
                      </a:pPr>
                      <a:t>[值]</a:t>
                    </a:fld>
                    <a:endParaRPr lang="en-US" altLang="zh-TW" b="1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016551561985193"/>
                      <c:h val="9.1858967362626373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9079-4708-A37C-1CFD63B2D3AD}"/>
                </c:ext>
              </c:extLst>
            </c:dLbl>
            <c:dLbl>
              <c:idx val="4"/>
              <c:layout>
                <c:manualLayout>
                  <c:x val="-8.6216545695728133E-2"/>
                  <c:y val="-7.3826519275636035E-2"/>
                </c:manualLayout>
              </c:layout>
              <c:tx>
                <c:rich>
                  <a:bodyPr/>
                  <a:lstStyle/>
                  <a:p>
                    <a:fld id="{4993588B-389F-48E1-8941-FCBE7CC52643}" type="CELLRANGE">
                      <a:rPr lang="en-US" altLang="zh-TW" baseline="0"/>
                      <a:pPr/>
                      <a:t>[CELLRANGE]</a:t>
                    </a:fld>
                    <a:r>
                      <a:rPr lang="en-US" altLang="zh-TW" baseline="0"/>
                      <a:t>, </a:t>
                    </a:r>
                    <a:fld id="{10930E99-3ED4-433D-B66E-1999AA7AE331}" type="VALUE">
                      <a:rPr lang="en-US" altLang="zh-TW" baseline="0"/>
                      <a:pPr/>
                      <a:t>[值]</a:t>
                    </a:fld>
                    <a:endParaRPr lang="en-US" altLang="zh-TW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9079-4708-A37C-1CFD63B2D3AD}"/>
                </c:ext>
              </c:extLst>
            </c:dLbl>
            <c:dLbl>
              <c:idx val="5"/>
              <c:layout>
                <c:manualLayout>
                  <c:x val="-0.11613657730283874"/>
                  <c:y val="-3.9845109802614527E-2"/>
                </c:manualLayout>
              </c:layout>
              <c:tx>
                <c:rich>
                  <a:bodyPr/>
                  <a:lstStyle/>
                  <a:p>
                    <a:fld id="{EC45B8EB-E152-4A7B-9607-829C22B43D95}" type="CELLRANGE">
                      <a:rPr lang="en-US" altLang="zh-TW" baseline="0"/>
                      <a:pPr/>
                      <a:t>[CELLRANGE]</a:t>
                    </a:fld>
                    <a:r>
                      <a:rPr lang="en-US" altLang="zh-TW" baseline="0"/>
                      <a:t>, </a:t>
                    </a:r>
                    <a:fld id="{F3084D49-6464-45B5-A636-6E19A448018D}" type="VALUE">
                      <a:rPr lang="en-US" altLang="zh-TW" baseline="0"/>
                      <a:pPr/>
                      <a:t>[值]</a:t>
                    </a:fld>
                    <a:endParaRPr lang="en-US" altLang="zh-TW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9079-4708-A37C-1CFD63B2D3AD}"/>
                </c:ext>
              </c:extLst>
            </c:dLbl>
            <c:dLbl>
              <c:idx val="6"/>
              <c:layout>
                <c:manualLayout>
                  <c:x val="-9.3696376903014453E-2"/>
                  <c:y val="-7.8067251786838501E-2"/>
                </c:manualLayout>
              </c:layout>
              <c:tx>
                <c:rich>
                  <a:bodyPr/>
                  <a:lstStyle/>
                  <a:p>
                    <a:fld id="{7C712E17-8905-4516-A451-DAA326C1E22D}" type="CELLRANGE">
                      <a:rPr lang="en-US" altLang="zh-TW" b="1" baseline="0"/>
                      <a:pPr/>
                      <a:t>[CELLRANGE]</a:t>
                    </a:fld>
                    <a:r>
                      <a:rPr lang="en-US" altLang="zh-TW" b="1" baseline="0"/>
                      <a:t>, </a:t>
                    </a:r>
                    <a:fld id="{4BFA29E6-FB69-482E-B2E4-45E84309BBF0}" type="VALUE">
                      <a:rPr lang="en-US" altLang="zh-TW" b="1" baseline="0"/>
                      <a:pPr/>
                      <a:t>[值]</a:t>
                    </a:fld>
                    <a:endParaRPr lang="en-US" altLang="zh-TW" b="1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9079-4708-A37C-1CFD63B2D3AD}"/>
                </c:ext>
              </c:extLst>
            </c:dLbl>
            <c:dLbl>
              <c:idx val="7"/>
              <c:layout>
                <c:manualLayout>
                  <c:x val="-0.13857689549899055"/>
                  <c:y val="1.6468077621005074E-3"/>
                </c:manualLayout>
              </c:layout>
              <c:tx>
                <c:rich>
                  <a:bodyPr/>
                  <a:lstStyle/>
                  <a:p>
                    <a:fld id="{D2C16030-830C-4F5C-92D4-9EC0AE106A58}" type="CELLRANGE">
                      <a:rPr lang="en-US" altLang="zh-TW" b="1" baseline="0" dirty="0"/>
                      <a:pPr/>
                      <a:t>[CELLRANGE]</a:t>
                    </a:fld>
                    <a:r>
                      <a:rPr lang="en-US" altLang="zh-TW" b="1" baseline="0" dirty="0"/>
                      <a:t>, </a:t>
                    </a:r>
                    <a:fld id="{4B6EBB99-3E26-4653-856B-C65388F4A49D}" type="VALUE">
                      <a:rPr lang="en-US" altLang="zh-TW" b="1" baseline="0" dirty="0"/>
                      <a:pPr/>
                      <a:t>[值]</a:t>
                    </a:fld>
                    <a:endParaRPr lang="en-US" altLang="zh-TW" b="1" baseline="0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9079-4708-A37C-1CFD63B2D3AD}"/>
                </c:ext>
              </c:extLst>
            </c:dLbl>
            <c:dLbl>
              <c:idx val="8"/>
              <c:layout>
                <c:manualLayout>
                  <c:x val="-0.12286863742278598"/>
                  <c:y val="-3.5038930859534127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1" baseline="0">
                        <a:solidFill>
                          <a:srgbClr val="FF0000"/>
                        </a:solidFill>
                      </a:defRPr>
                    </a:pPr>
                    <a:fld id="{94963D6E-72E0-4E93-8DE2-F55C3A0B67B3}" type="CELLRANGE">
                      <a:rPr lang="en-US" altLang="zh-TW" b="1" baseline="0"/>
                      <a:pPr>
                        <a:defRPr sz="1200" b="1" baseline="0">
                          <a:solidFill>
                            <a:srgbClr val="FF0000"/>
                          </a:solidFill>
                        </a:defRPr>
                      </a:pPr>
                      <a:t>[CELLRANGE]</a:t>
                    </a:fld>
                    <a:r>
                      <a:rPr lang="en-US" altLang="zh-TW" b="1" baseline="0"/>
                      <a:t>, </a:t>
                    </a:r>
                    <a:fld id="{E362BA5E-E14C-4C90-AB07-D889090C31B2}" type="VALUE">
                      <a:rPr lang="en-US" altLang="zh-TW" b="1" baseline="0"/>
                      <a:pPr>
                        <a:defRPr sz="1200" b="1" baseline="0">
                          <a:solidFill>
                            <a:srgbClr val="FF0000"/>
                          </a:solidFill>
                        </a:defRPr>
                      </a:pPr>
                      <a:t>[值]</a:t>
                    </a:fld>
                    <a:endParaRPr lang="en-US" altLang="zh-TW" b="1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30856806902016"/>
                      <c:h val="7.776311891271339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9079-4708-A37C-1CFD63B2D3AD}"/>
                </c:ext>
              </c:extLst>
            </c:dLbl>
            <c:dLbl>
              <c:idx val="9"/>
              <c:layout>
                <c:manualLayout>
                  <c:x val="-9.5744855039250329E-2"/>
                  <c:y val="-6.2287523608488E-2"/>
                </c:manualLayout>
              </c:layout>
              <c:tx>
                <c:rich>
                  <a:bodyPr/>
                  <a:lstStyle/>
                  <a:p>
                    <a:fld id="{5EDFF0DC-DC65-4DD6-9BA1-00D7486F277B}" type="CELLRANGE">
                      <a:rPr lang="en-US" altLang="zh-TW" baseline="0"/>
                      <a:pPr/>
                      <a:t>[CELLRANGE]</a:t>
                    </a:fld>
                    <a:r>
                      <a:rPr lang="en-US" altLang="zh-TW" baseline="0"/>
                      <a:t>, </a:t>
                    </a:r>
                    <a:fld id="{3546A0A1-17DF-4695-918E-A0B1763FE65A}" type="VALUE">
                      <a:rPr lang="en-US" altLang="zh-TW" baseline="0"/>
                      <a:pPr/>
                      <a:t>[值]</a:t>
                    </a:fld>
                    <a:endParaRPr lang="en-US" altLang="zh-TW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9079-4708-A37C-1CFD63B2D3AD}"/>
                </c:ext>
              </c:extLst>
            </c:dLbl>
            <c:dLbl>
              <c:idx val="10"/>
              <c:layout>
                <c:manualLayout>
                  <c:x val="-0.11015228827023044"/>
                  <c:y val="-3.3310419212680076E-2"/>
                </c:manualLayout>
              </c:layout>
              <c:tx>
                <c:rich>
                  <a:bodyPr/>
                  <a:lstStyle/>
                  <a:p>
                    <a:fld id="{199D79D3-6836-472A-B2A0-0AE03127E6FD}" type="CELLRANGE">
                      <a:rPr lang="en-US" altLang="zh-TW" baseline="0"/>
                      <a:pPr/>
                      <a:t>[CELLRANGE]</a:t>
                    </a:fld>
                    <a:r>
                      <a:rPr lang="en-US" altLang="zh-TW" baseline="0"/>
                      <a:t>, </a:t>
                    </a:r>
                    <a:fld id="{5727449A-C0A1-41C5-9493-CDF79A3635A3}" type="VALUE">
                      <a:rPr lang="en-US" altLang="zh-TW" baseline="0"/>
                      <a:pPr/>
                      <a:t>[值]</a:t>
                    </a:fld>
                    <a:endParaRPr lang="en-US" altLang="zh-TW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9079-4708-A37C-1CFD63B2D3AD}"/>
                </c:ext>
              </c:extLst>
            </c:dLbl>
            <c:dLbl>
              <c:idx val="11"/>
              <c:layout>
                <c:manualLayout>
                  <c:x val="-6.2832561119508024E-2"/>
                  <c:y val="-1.887660630300337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1">
                        <a:solidFill>
                          <a:srgbClr val="FF0000"/>
                        </a:solidFill>
                      </a:defRPr>
                    </a:pPr>
                    <a:fld id="{90213414-C287-4219-B54C-2E730FB97B25}" type="CELLRANGE">
                      <a:rPr lang="en-US" altLang="zh-TW" baseline="0" dirty="0"/>
                      <a:pPr>
                        <a:defRPr sz="1200" b="1">
                          <a:solidFill>
                            <a:srgbClr val="FF0000"/>
                          </a:solidFill>
                        </a:defRPr>
                      </a:pPr>
                      <a:t>[CELLRANGE]</a:t>
                    </a:fld>
                    <a:r>
                      <a:rPr lang="en-US" altLang="zh-TW" baseline="0" dirty="0"/>
                      <a:t>, </a:t>
                    </a:r>
                    <a:fld id="{3EE87702-2B89-46EA-9060-D70DB5006BF3}" type="VALUE">
                      <a:rPr lang="en-US" altLang="zh-TW" baseline="0" dirty="0"/>
                      <a:pPr>
                        <a:defRPr sz="1200" b="1">
                          <a:solidFill>
                            <a:srgbClr val="FF0000"/>
                          </a:solidFill>
                        </a:defRPr>
                      </a:pPr>
                      <a:t>[值]</a:t>
                    </a:fld>
                    <a:endParaRPr lang="en-US" altLang="zh-TW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71134516456087"/>
                      <c:h val="5.821667962818945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9079-4708-A37C-1CFD63B2D3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工作表1!$A$2:$A$13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工作表1!$D$2:$D$13</c:f>
              <c:numCache>
                <c:formatCode>#,##0_);\(#,##0\)</c:formatCode>
                <c:ptCount val="12"/>
                <c:pt idx="0">
                  <c:v>0</c:v>
                </c:pt>
                <c:pt idx="1">
                  <c:v>3323</c:v>
                </c:pt>
                <c:pt idx="2">
                  <c:v>4275</c:v>
                </c:pt>
                <c:pt idx="3">
                  <c:v>4275</c:v>
                </c:pt>
                <c:pt idx="4">
                  <c:v>5775</c:v>
                </c:pt>
                <c:pt idx="5" formatCode="#,##0_ ">
                  <c:v>11914</c:v>
                </c:pt>
                <c:pt idx="6" formatCode="#,##0_ ">
                  <c:v>12034</c:v>
                </c:pt>
                <c:pt idx="7" formatCode="#,##0_ ">
                  <c:v>21849</c:v>
                </c:pt>
                <c:pt idx="8" formatCode="#,##0_ ">
                  <c:v>21849</c:v>
                </c:pt>
                <c:pt idx="9" formatCode="#,##0_ ">
                  <c:v>25149</c:v>
                </c:pt>
                <c:pt idx="10" formatCode="#,##0_ ">
                  <c:v>35849</c:v>
                </c:pt>
                <c:pt idx="11" formatCode="#,##0_ ">
                  <c:v>46349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工作表1!$E$2:$E$13</c15:f>
                <c15:dlblRangeCache>
                  <c:ptCount val="12"/>
                  <c:pt idx="0">
                    <c:v>0%</c:v>
                  </c:pt>
                  <c:pt idx="1">
                    <c:v>8%</c:v>
                  </c:pt>
                  <c:pt idx="2">
                    <c:v>10%</c:v>
                  </c:pt>
                  <c:pt idx="3">
                    <c:v>10%</c:v>
                  </c:pt>
                  <c:pt idx="4">
                    <c:v>14%</c:v>
                  </c:pt>
                  <c:pt idx="5">
                    <c:v>28%</c:v>
                  </c:pt>
                  <c:pt idx="6">
                    <c:v>28%</c:v>
                  </c:pt>
                  <c:pt idx="7">
                    <c:v>51%</c:v>
                  </c:pt>
                  <c:pt idx="8">
                    <c:v>51%</c:v>
                  </c:pt>
                  <c:pt idx="9">
                    <c:v>59%</c:v>
                  </c:pt>
                  <c:pt idx="10">
                    <c:v>84%</c:v>
                  </c:pt>
                  <c:pt idx="11">
                    <c:v>109%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1C68-44BD-B2CF-CBE605A602F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69663680"/>
        <c:axId val="1269651712"/>
      </c:lineChart>
      <c:catAx>
        <c:axId val="1269663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269651712"/>
        <c:crosses val="autoZero"/>
        <c:auto val="1"/>
        <c:lblAlgn val="ctr"/>
        <c:lblOffset val="100"/>
        <c:noMultiLvlLbl val="0"/>
      </c:catAx>
      <c:valAx>
        <c:axId val="1269651712"/>
        <c:scaling>
          <c:orientation val="minMax"/>
        </c:scaling>
        <c:delete val="0"/>
        <c:axPos val="l"/>
        <c:numFmt formatCode="#,##0_);\(#,##0\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2696636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28219193992764241"/>
          <c:y val="5.222245874889616E-2"/>
          <c:w val="0.27717299179937305"/>
          <c:h val="5.65451060993222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0.07465</cdr:x>
      <cdr:y>0.85241</cdr:y>
    </cdr:from>
    <cdr:to>
      <cdr:x>0.19035</cdr:x>
      <cdr:y>0.90407</cdr:y>
    </cdr:to>
    <cdr:sp macro="" textlink="">
      <cdr:nvSpPr>
        <cdr:cNvPr id="3" name="文字方塊 2"/>
        <cdr:cNvSpPr txBox="1"/>
      </cdr:nvSpPr>
      <cdr:spPr>
        <a:xfrm xmlns:a="http://schemas.openxmlformats.org/drawingml/2006/main">
          <a:off x="650424" y="4752528"/>
          <a:ext cx="100811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  <cdr:relSizeAnchor xmlns:cdr="http://schemas.openxmlformats.org/drawingml/2006/chartDrawing">
    <cdr:from>
      <cdr:x>0.52831</cdr:x>
      <cdr:y>0.35767</cdr:y>
    </cdr:from>
    <cdr:to>
      <cdr:x>0.64832</cdr:x>
      <cdr:y>0.44047</cdr:y>
    </cdr:to>
    <cdr:sp macro="" textlink="">
      <cdr:nvSpPr>
        <cdr:cNvPr id="6" name="矩形 5">
          <a:extLst xmlns:a="http://schemas.openxmlformats.org/drawingml/2006/main">
            <a:ext uri="{FF2B5EF4-FFF2-40B4-BE49-F238E27FC236}">
              <a16:creationId xmlns:a16="http://schemas.microsoft.com/office/drawing/2014/main" id="{C93128CC-7751-4C3F-842B-19BDB1930108}"/>
            </a:ext>
          </a:extLst>
        </cdr:cNvPr>
        <cdr:cNvSpPr/>
      </cdr:nvSpPr>
      <cdr:spPr>
        <a:xfrm xmlns:a="http://schemas.openxmlformats.org/drawingml/2006/main">
          <a:off x="4807863" y="1994149"/>
          <a:ext cx="1092136" cy="461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zh-TW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5pPr>
          <a:lvl6pPr marL="22860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6pPr>
          <a:lvl7pPr marL="27432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7pPr>
          <a:lvl8pPr marL="32004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8pPr>
          <a:lvl9pPr marL="36576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9pPr>
        </a:lstStyle>
        <a:p xmlns:a="http://schemas.openxmlformats.org/drawingml/2006/main">
          <a:pPr marL="0" indent="0" algn="ctr" rtl="0" eaLnBrk="0" fontAlgn="base" hangingPunct="0">
            <a:spcBef>
              <a:spcPct val="0"/>
            </a:spcBef>
            <a:spcAft>
              <a:spcPct val="0"/>
            </a:spcAft>
            <a:defRPr sz="1400" b="0" i="0" u="none" strike="noStrike" kern="120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defRPr>
          </a:pPr>
          <a:r>
            <a:rPr lang="en-US" altLang="zh-TW" sz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172</a:t>
          </a:r>
          <a:r>
            <a:rPr kumimoji="1" lang="en-US" altLang="zh-TW" sz="1200" i="0" u="none" strike="noStrike" kern="1200" baseline="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%</a:t>
          </a:r>
        </a:p>
        <a:p xmlns:a="http://schemas.openxmlformats.org/drawingml/2006/main">
          <a:pPr marL="0" indent="0" algn="ctr" rtl="0" eaLnBrk="0" fontAlgn="base" hangingPunct="0">
            <a:spcBef>
              <a:spcPct val="0"/>
            </a:spcBef>
            <a:spcAft>
              <a:spcPct val="0"/>
            </a:spcAft>
            <a:defRPr sz="1400" b="0" i="0" u="none" strike="noStrike" kern="120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defRPr>
          </a:pPr>
          <a:r>
            <a:rPr kumimoji="1" lang="en-US" altLang="zh-TW" sz="1200" i="0" u="none" strike="noStrike" kern="1200" baseline="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62,906K</a:t>
          </a:r>
        </a:p>
      </cdr:txBody>
    </cdr:sp>
  </cdr:relSizeAnchor>
  <cdr:relSizeAnchor xmlns:cdr="http://schemas.openxmlformats.org/drawingml/2006/chartDrawing">
    <cdr:from>
      <cdr:x>0.22802</cdr:x>
      <cdr:y>0.43421</cdr:y>
    </cdr:from>
    <cdr:to>
      <cdr:x>0.33838</cdr:x>
      <cdr:y>0.52391</cdr:y>
    </cdr:to>
    <cdr:sp macro="" textlink="">
      <cdr:nvSpPr>
        <cdr:cNvPr id="7" name="矩形 6"/>
        <cdr:cNvSpPr/>
      </cdr:nvSpPr>
      <cdr:spPr>
        <a:xfrm xmlns:a="http://schemas.openxmlformats.org/drawingml/2006/main">
          <a:off x="1915448" y="2234672"/>
          <a:ext cx="927062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zh-TW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5pPr>
          <a:lvl6pPr marL="22860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6pPr>
          <a:lvl7pPr marL="27432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7pPr>
          <a:lvl8pPr marL="32004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8pPr>
          <a:lvl9pPr marL="36576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9pPr>
        </a:lstStyle>
        <a:p xmlns:a="http://schemas.openxmlformats.org/drawingml/2006/main">
          <a:pPr algn="ctr">
            <a:defRPr sz="1400" b="0" i="0" u="none" strike="noStrike" kern="120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defRPr>
          </a:pPr>
          <a:r>
            <a:rPr lang="en-US" altLang="zh-TW" sz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134%</a:t>
          </a:r>
        </a:p>
        <a:p xmlns:a="http://schemas.openxmlformats.org/drawingml/2006/main">
          <a:pPr algn="ctr">
            <a:defRPr sz="1400" b="0" i="0" u="none" strike="noStrike" kern="120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defRPr>
          </a:pPr>
          <a:r>
            <a:rPr lang="en-US" altLang="zh-TW" sz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57,002K</a:t>
          </a:r>
        </a:p>
      </cdr:txBody>
    </cdr:sp>
  </cdr:relSizeAnchor>
  <cdr:relSizeAnchor xmlns:cdr="http://schemas.openxmlformats.org/drawingml/2006/chartDrawing">
    <cdr:from>
      <cdr:x>0.32442</cdr:x>
      <cdr:y>0.49232</cdr:y>
    </cdr:from>
    <cdr:to>
      <cdr:x>0.5027</cdr:x>
      <cdr:y>0.64137</cdr:y>
    </cdr:to>
    <cdr:sp macro="" textlink="">
      <cdr:nvSpPr>
        <cdr:cNvPr id="8" name="矩形 7"/>
        <cdr:cNvSpPr/>
      </cdr:nvSpPr>
      <cdr:spPr>
        <a:xfrm xmlns:a="http://schemas.openxmlformats.org/drawingml/2006/main">
          <a:off x="2952329" y="2744871"/>
          <a:ext cx="1622415" cy="830997"/>
        </a:xfrm>
        <a:prstGeom xmlns:a="http://schemas.openxmlformats.org/drawingml/2006/main" prst="rect">
          <a:avLst/>
        </a:prstGeom>
        <a:ln xmlns:a="http://schemas.openxmlformats.org/drawingml/2006/main" w="57150">
          <a:solidFill>
            <a:srgbClr val="FFFF00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zh-TW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5pPr>
          <a:lvl6pPr marL="22860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6pPr>
          <a:lvl7pPr marL="27432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7pPr>
          <a:lvl8pPr marL="32004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8pPr>
          <a:lvl9pPr marL="36576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9pPr>
        </a:lstStyle>
        <a:p xmlns:a="http://schemas.openxmlformats.org/drawingml/2006/main">
          <a:r>
            <a: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S(</a:t>
          </a:r>
          <a:r>
            <a: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推廣中</a:t>
          </a:r>
          <a:r>
            <a: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</a:p>
        <a:p xmlns:a="http://schemas.openxmlformats.org/drawingml/2006/main">
          <a:r>
            <a:rPr lang="zh-TW" altLang="en-US" sz="12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麗媚</a:t>
          </a:r>
          <a:r>
            <a: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IP</a:t>
          </a:r>
          <a:r>
            <a:rPr lang="zh-TW" altLang="en-US" sz="12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          </a:t>
          </a:r>
          <a:r>
            <a: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2,800K</a:t>
          </a:r>
        </a:p>
        <a:p xmlns:a="http://schemas.openxmlformats.org/drawingml/2006/main">
          <a:r>
            <a:rPr lang="zh-TW" altLang="en-US" sz="12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家飛綸</a:t>
          </a:r>
          <a:r>
            <a: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(BP)</a:t>
          </a:r>
          <a:r>
            <a:rPr lang="zh-TW" altLang="en-US" sz="12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2,500K</a:t>
          </a:r>
        </a:p>
        <a:p xmlns:a="http://schemas.openxmlformats.org/drawingml/2006/main">
          <a:r>
            <a:rPr lang="zh-TW" altLang="en-US" sz="12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遠景             </a:t>
          </a:r>
          <a:r>
            <a: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1,200K</a:t>
          </a:r>
        </a:p>
      </cdr:txBody>
    </cdr:sp>
  </cdr:relSizeAnchor>
  <cdr:relSizeAnchor xmlns:cdr="http://schemas.openxmlformats.org/drawingml/2006/chartDrawing">
    <cdr:from>
      <cdr:x>0.32442</cdr:x>
      <cdr:y>0.66278</cdr:y>
    </cdr:from>
    <cdr:to>
      <cdr:x>0.50316</cdr:x>
      <cdr:y>0.77871</cdr:y>
    </cdr:to>
    <cdr:sp macro="" textlink="">
      <cdr:nvSpPr>
        <cdr:cNvPr id="9" name="矩形 8"/>
        <cdr:cNvSpPr/>
      </cdr:nvSpPr>
      <cdr:spPr>
        <a:xfrm xmlns:a="http://schemas.openxmlformats.org/drawingml/2006/main">
          <a:off x="2952345" y="3695264"/>
          <a:ext cx="1626601" cy="646331"/>
        </a:xfrm>
        <a:prstGeom xmlns:a="http://schemas.openxmlformats.org/drawingml/2006/main" prst="rect">
          <a:avLst/>
        </a:prstGeom>
        <a:ln xmlns:a="http://schemas.openxmlformats.org/drawingml/2006/main" w="57150">
          <a:solidFill>
            <a:srgbClr val="92D050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zh-TW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5pPr>
          <a:lvl6pPr marL="22860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6pPr>
          <a:lvl7pPr marL="27432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7pPr>
          <a:lvl8pPr marL="32004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8pPr>
          <a:lvl9pPr marL="36576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9pPr>
        </a:lstStyle>
        <a:p xmlns:a="http://schemas.openxmlformats.org/drawingml/2006/main">
          <a:r>
            <a: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S(</a:t>
          </a:r>
          <a:r>
            <a: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可簽約</a:t>
          </a:r>
          <a:r>
            <a: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</a:p>
        <a:p xmlns:a="http://schemas.openxmlformats.org/drawingml/2006/main">
          <a:r>
            <a:rPr lang="zh-TW" altLang="en-US" sz="12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遠傳                </a:t>
          </a:r>
          <a:r>
            <a: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114K</a:t>
          </a:r>
        </a:p>
        <a:p xmlns:a="http://schemas.openxmlformats.org/drawingml/2006/main">
          <a:r>
            <a:rPr lang="zh-TW" altLang="en-US" sz="12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和訊             </a:t>
          </a:r>
          <a:r>
            <a: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2,000K</a:t>
          </a:r>
        </a:p>
      </cdr:txBody>
    </cdr:sp>
  </cdr:relSizeAnchor>
  <cdr:relSizeAnchor xmlns:cdr="http://schemas.openxmlformats.org/drawingml/2006/chartDrawing">
    <cdr:from>
      <cdr:x>0.20452</cdr:x>
      <cdr:y>0.39829</cdr:y>
    </cdr:from>
    <cdr:to>
      <cdr:x>0.305</cdr:x>
      <cdr:y>0.5623</cdr:y>
    </cdr:to>
    <cdr:sp macro="" textlink="">
      <cdr:nvSpPr>
        <cdr:cNvPr id="4" name="文字方塊 3"/>
        <cdr:cNvSpPr txBox="1"/>
      </cdr:nvSpPr>
      <cdr:spPr>
        <a:xfrm xmlns:a="http://schemas.openxmlformats.org/drawingml/2006/main">
          <a:off x="1861241" y="2220619"/>
          <a:ext cx="914406" cy="9144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0" y="21"/>
            <a:ext cx="2946247" cy="49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5" tIns="45815" rIns="91635" bIns="45815" numCol="1" anchor="t" anchorCtr="0" compatLnSpc="1">
            <a:prstTxWarp prst="textNoShape">
              <a:avLst/>
            </a:prstTxWarp>
          </a:bodyPr>
          <a:lstStyle>
            <a:lvl1pPr defTabSz="915652" eaLnBrk="0" hangingPunct="0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26" y="21"/>
            <a:ext cx="2946246" cy="49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5" tIns="45815" rIns="91635" bIns="45815" numCol="1" anchor="t" anchorCtr="0" compatLnSpc="1">
            <a:prstTxWarp prst="textNoShape">
              <a:avLst/>
            </a:prstTxWarp>
          </a:bodyPr>
          <a:lstStyle>
            <a:lvl1pPr algn="r" defTabSz="915652" eaLnBrk="0" hangingPunct="0">
              <a:defRPr sz="1200" b="0"/>
            </a:lvl1pPr>
          </a:lstStyle>
          <a:p>
            <a:pPr>
              <a:defRPr/>
            </a:pPr>
            <a:fld id="{8452B510-9BEE-46EE-B3FD-CA8939EB1807}" type="datetimeFigureOut">
              <a:rPr lang="zh-TW" altLang="en-US"/>
              <a:pPr>
                <a:defRPr/>
              </a:pPr>
              <a:t>2023/11/8</a:t>
            </a:fld>
            <a:endParaRPr lang="en-US" altLang="zh-TW"/>
          </a:p>
        </p:txBody>
      </p:sp>
      <p:sp>
        <p:nvSpPr>
          <p:cNvPr id="384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0" y="9429834"/>
            <a:ext cx="2946247" cy="49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5" tIns="45815" rIns="91635" bIns="45815" numCol="1" anchor="b" anchorCtr="0" compatLnSpc="1">
            <a:prstTxWarp prst="textNoShape">
              <a:avLst/>
            </a:prstTxWarp>
          </a:bodyPr>
          <a:lstStyle>
            <a:lvl1pPr defTabSz="915652" eaLnBrk="0" hangingPunct="0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84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26" y="9429834"/>
            <a:ext cx="2946246" cy="49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5" tIns="45815" rIns="91635" bIns="45815" numCol="1" anchor="b" anchorCtr="0" compatLnSpc="1">
            <a:prstTxWarp prst="textNoShape">
              <a:avLst/>
            </a:prstTxWarp>
          </a:bodyPr>
          <a:lstStyle>
            <a:lvl1pPr algn="r" defTabSz="914200" eaLnBrk="0" hangingPunct="0">
              <a:defRPr sz="1200" b="0"/>
            </a:lvl1pPr>
          </a:lstStyle>
          <a:p>
            <a:pPr>
              <a:defRPr/>
            </a:pPr>
            <a:fld id="{89532365-25EE-4A4C-A56B-D211CD649E40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20782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0" y="21"/>
            <a:ext cx="2946247" cy="49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5" tIns="45815" rIns="91635" bIns="45815" numCol="1" anchor="t" anchorCtr="0" compatLnSpc="1">
            <a:prstTxWarp prst="textNoShape">
              <a:avLst/>
            </a:prstTxWarp>
          </a:bodyPr>
          <a:lstStyle>
            <a:lvl1pPr defTabSz="915652" eaLnBrk="1" hangingPunct="1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26" y="21"/>
            <a:ext cx="2946246" cy="49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5" tIns="45815" rIns="91635" bIns="45815" numCol="1" anchor="t" anchorCtr="0" compatLnSpc="1">
            <a:prstTxWarp prst="textNoShape">
              <a:avLst/>
            </a:prstTxWarp>
          </a:bodyPr>
          <a:lstStyle>
            <a:lvl1pPr algn="r" defTabSz="915652" eaLnBrk="1" hangingPunct="1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310" y="4717322"/>
            <a:ext cx="5439101" cy="446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5" tIns="45815" rIns="91635" bIns="45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0" y="9429834"/>
            <a:ext cx="2946247" cy="49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5" tIns="45815" rIns="91635" bIns="45815" numCol="1" anchor="b" anchorCtr="0" compatLnSpc="1">
            <a:prstTxWarp prst="textNoShape">
              <a:avLst/>
            </a:prstTxWarp>
          </a:bodyPr>
          <a:lstStyle>
            <a:lvl1pPr defTabSz="915652" eaLnBrk="1" hangingPunct="1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26" y="9429834"/>
            <a:ext cx="2946246" cy="49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5" tIns="45815" rIns="91635" bIns="45815" numCol="1" anchor="b" anchorCtr="0" compatLnSpc="1">
            <a:prstTxWarp prst="textNoShape">
              <a:avLst/>
            </a:prstTxWarp>
          </a:bodyPr>
          <a:lstStyle>
            <a:lvl1pPr algn="r" defTabSz="914200" eaLnBrk="1" hangingPunct="1">
              <a:defRPr sz="1200" b="0"/>
            </a:lvl1pPr>
          </a:lstStyle>
          <a:p>
            <a:pPr>
              <a:defRPr/>
            </a:pPr>
            <a:fld id="{E1765024-6C29-460A-A7EB-138FDFDC4AD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9584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99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0497" indent="-283831" defTabSz="90699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0080" indent="-226749" defTabSz="90699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96748" indent="-226749" defTabSz="90699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3411" indent="-226749" defTabSz="90699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0082" indent="-226749" defTabSz="90699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66749" indent="-226749" defTabSz="90699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3415" indent="-226749" defTabSz="90699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0082" indent="-226749" defTabSz="90699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E6F209A4-62FC-4468-9FE9-72D02E4E750C}" type="slidenum">
              <a:rPr lang="en-US" altLang="zh-TW" smtClean="0"/>
              <a:pPr/>
              <a:t>1</a:t>
            </a:fld>
            <a:endParaRPr lang="en-US" altLang="zh-TW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62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32690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32" fontAlgn="auto">
              <a:spcBef>
                <a:spcPts val="0"/>
              </a:spcBef>
              <a:spcAft>
                <a:spcPts val="0"/>
              </a:spcAft>
              <a:defRPr/>
            </a:pPr>
            <a:fld id="{44CE71AA-09F8-4FB5-8A13-288836B8A8A4}" type="slidenum">
              <a:rPr kumimoji="0" lang="zh-TW" altLang="en-US">
                <a:solidFill>
                  <a:prstClr val="black"/>
                </a:solidFill>
                <a:latin typeface="Calibri" panose="020F0502020204030204"/>
              </a:rPr>
              <a:pPr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kumimoji="0" lang="zh-TW" alt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58951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年底預計達成</a:t>
            </a:r>
            <a:r>
              <a:rPr lang="en-US" altLang="zh-TW" dirty="0"/>
              <a:t>(</a:t>
            </a:r>
            <a:r>
              <a:rPr lang="zh-TW" altLang="en-US" dirty="0"/>
              <a:t>含</a:t>
            </a:r>
            <a:r>
              <a:rPr lang="en-US" altLang="zh-TW" dirty="0"/>
              <a:t>A000-1,000</a:t>
            </a:r>
            <a:r>
              <a:rPr lang="zh-TW" altLang="en-US" dirty="0"/>
              <a:t>至</a:t>
            </a:r>
            <a:r>
              <a:rPr lang="en-US" altLang="zh-TW" dirty="0"/>
              <a:t>1,500</a:t>
            </a:r>
            <a:r>
              <a:rPr lang="zh-TW" altLang="en-US" dirty="0"/>
              <a:t>萬</a:t>
            </a:r>
            <a:r>
              <a:rPr lang="en-US" altLang="zh-TW" dirty="0"/>
              <a:t>)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=1000+3073+150+2684+11458=1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億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8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千萬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(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樂觀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)</a:t>
            </a:r>
          </a:p>
          <a:p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另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(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悲觀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)1,000+2,600+2,000+10,500=1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億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6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千萬</a:t>
            </a:r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H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組國北護、雲義、中國佈道調整至推廣中</a:t>
            </a:r>
            <a:endParaRPr lang="en-US" altLang="zh-TW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765024-6C29-460A-A7EB-138FDFDC4AD9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13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214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3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765024-6C29-460A-A7EB-138FDFDC4AD9}" type="slidenum"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23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136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三趨</a:t>
            </a:r>
            <a:r>
              <a:rPr lang="en-US" altLang="zh-TW" sz="12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333(IP)+952(BP)</a:t>
            </a:r>
          </a:p>
          <a:p>
            <a:r>
              <a:rPr lang="en-US" altLang="zh-TW" sz="12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36,160/42500=20160/X</a:t>
            </a:r>
            <a:r>
              <a:rPr lang="zh-TW" altLang="en-US" sz="12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12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36160/42500=16000/Y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65024-6C29-460A-A7EB-138FDFDC4AD9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46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91"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運動健促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(H200) 1,250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，中華郵政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(H200) 4,000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，酷手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B(H200)</a:t>
            </a:r>
            <a:r>
              <a:rPr kumimoji="0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IP_500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三趨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(H200) 1,285(IP_333)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，口渴米菇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(H100) 1,500(IP_1,000)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，酷手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A(H100)</a:t>
            </a:r>
            <a:r>
              <a:rPr kumimoji="0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IP_1,500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，麗媚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(H100) 1,815(IP_1,000)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，商發院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(H200)1,419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，勤業眾信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(H100)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3,324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。小額工服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369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4491"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細算少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240K_BP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4491">
              <a:defRPr/>
            </a:pPr>
            <a:r>
              <a:rPr lang="zh-TW" altLang="en-US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建議合勤多認</a:t>
            </a:r>
            <a:r>
              <a:rPr lang="en-US" altLang="zh-TW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500</a:t>
            </a:r>
            <a:r>
              <a:rPr lang="zh-TW" altLang="en-US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，佈道多認</a:t>
            </a:r>
            <a:r>
              <a:rPr lang="en-US" altLang="zh-TW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1,000K~1500K</a:t>
            </a:r>
            <a:r>
              <a:rPr lang="zh-TW" altLang="en-US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，群邁多認</a:t>
            </a:r>
            <a:r>
              <a:rPr lang="en-US" altLang="zh-TW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500K</a:t>
            </a:r>
            <a:endParaRPr lang="zh-TW" altLang="en-US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4491">
              <a:defRPr/>
            </a:pP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65024-6C29-460A-A7EB-138FDFDC4AD9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5374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/>
              <a:t>BP</a:t>
            </a:r>
            <a:r>
              <a:rPr lang="zh-TW" altLang="en-US"/>
              <a:t> </a:t>
            </a:r>
            <a:r>
              <a:rPr lang="en-US" altLang="zh-TW"/>
              <a:t>Backlog=</a:t>
            </a:r>
            <a:r>
              <a:rPr lang="zh-TW" altLang="en-US"/>
              <a:t>家恩</a:t>
            </a:r>
            <a:r>
              <a:rPr lang="en-US" altLang="zh-TW"/>
              <a:t>191+</a:t>
            </a:r>
            <a:r>
              <a:rPr lang="zh-TW" altLang="en-US"/>
              <a:t>振業</a:t>
            </a:r>
            <a:r>
              <a:rPr lang="en-US" altLang="zh-TW"/>
              <a:t>(A)357+</a:t>
            </a:r>
            <a:r>
              <a:rPr lang="zh-TW" altLang="en-US"/>
              <a:t>群邁</a:t>
            </a:r>
            <a:r>
              <a:rPr lang="en-US" altLang="zh-TW"/>
              <a:t>(A)167+</a:t>
            </a:r>
            <a:r>
              <a:rPr lang="zh-TW" altLang="en-US"/>
              <a:t>和訊</a:t>
            </a:r>
            <a:r>
              <a:rPr lang="en-US" altLang="zh-TW" b="1" i="1" u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r>
              <a:rPr lang="en-US" altLang="zh-TW"/>
              <a:t>+</a:t>
            </a:r>
            <a:r>
              <a:rPr lang="zh-TW" altLang="en-US"/>
              <a:t>群邁</a:t>
            </a:r>
            <a:r>
              <a:rPr lang="en-US" altLang="zh-TW"/>
              <a:t>(B)1,474+</a:t>
            </a:r>
            <a:r>
              <a:rPr lang="zh-TW" altLang="en-US"/>
              <a:t>振業</a:t>
            </a:r>
            <a:r>
              <a:rPr lang="en-US" altLang="zh-TW"/>
              <a:t>(B)333+</a:t>
            </a:r>
            <a:r>
              <a:rPr lang="zh-TW" altLang="en-US"/>
              <a:t>聚寶盆</a:t>
            </a:r>
            <a:r>
              <a:rPr lang="en-US" altLang="zh-TW"/>
              <a:t>(A)34=2,646(H100)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/>
              <a:t>FY111</a:t>
            </a:r>
            <a:r>
              <a:rPr lang="zh-TW" altLang="en-US"/>
              <a:t>已簽約</a:t>
            </a:r>
            <a:r>
              <a:rPr lang="en-US" altLang="zh-TW"/>
              <a:t>=</a:t>
            </a:r>
            <a:r>
              <a:rPr lang="zh-TW" altLang="en-US"/>
              <a:t>中醫大</a:t>
            </a:r>
            <a:r>
              <a:rPr lang="en-US" altLang="zh-TW"/>
              <a:t>380+</a:t>
            </a:r>
            <a:r>
              <a:rPr lang="zh-TW" altLang="en-US" u="sng"/>
              <a:t>永悅</a:t>
            </a:r>
            <a:r>
              <a:rPr lang="en-US" altLang="zh-TW"/>
              <a:t>952+</a:t>
            </a:r>
            <a:r>
              <a:rPr lang="zh-TW" altLang="en-US"/>
              <a:t>機場小額</a:t>
            </a:r>
            <a:r>
              <a:rPr lang="en-US" altLang="zh-TW"/>
              <a:t>93+</a:t>
            </a:r>
            <a:r>
              <a:rPr lang="zh-TW" altLang="en-US"/>
              <a:t>泰陞</a:t>
            </a:r>
            <a:r>
              <a:rPr lang="en-US" altLang="zh-TW"/>
              <a:t>1,429+</a:t>
            </a:r>
            <a:r>
              <a:rPr lang="zh-TW" altLang="en-US"/>
              <a:t>益壯</a:t>
            </a:r>
            <a:r>
              <a:rPr lang="en-US" altLang="zh-TW"/>
              <a:t>95+</a:t>
            </a:r>
            <a:r>
              <a:rPr lang="zh-TW" altLang="en-US" u="sng"/>
              <a:t>兆仁</a:t>
            </a:r>
            <a:r>
              <a:rPr lang="en-US" altLang="zh-TW"/>
              <a:t>320+</a:t>
            </a:r>
            <a:r>
              <a:rPr lang="zh-TW" altLang="en-US"/>
              <a:t>中山醫</a:t>
            </a:r>
            <a:r>
              <a:rPr lang="en-US" altLang="zh-TW"/>
              <a:t>381+</a:t>
            </a:r>
            <a:r>
              <a:rPr lang="zh-TW" altLang="en-US"/>
              <a:t>勤業</a:t>
            </a:r>
            <a:r>
              <a:rPr lang="en-US" altLang="zh-TW"/>
              <a:t>8,095=11,745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/>
              <a:t>H100_FY111</a:t>
            </a:r>
            <a:r>
              <a:rPr lang="zh-TW" altLang="en-US"/>
              <a:t>已簽約</a:t>
            </a:r>
            <a:r>
              <a:rPr lang="en-US" altLang="zh-TW"/>
              <a:t>=10,473</a:t>
            </a:r>
            <a:r>
              <a:rPr lang="zh-TW" altLang="en-US"/>
              <a:t>。</a:t>
            </a:r>
            <a:r>
              <a:rPr lang="en-US" altLang="zh-TW"/>
              <a:t>H200_FY111</a:t>
            </a:r>
            <a:r>
              <a:rPr lang="zh-TW" altLang="en-US"/>
              <a:t>已簽約</a:t>
            </a:r>
            <a:r>
              <a:rPr lang="en-US" altLang="zh-TW"/>
              <a:t>=1,272</a:t>
            </a:r>
            <a:r>
              <a:rPr lang="zh-TW" altLang="en-US"/>
              <a:t>。</a:t>
            </a:r>
            <a:endParaRPr lang="en-US" altLang="zh-TW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/>
              <a:t>H100</a:t>
            </a:r>
            <a:r>
              <a:rPr lang="zh-TW" altLang="en-US"/>
              <a:t>已達成</a:t>
            </a:r>
            <a:r>
              <a:rPr lang="en-US" altLang="zh-TW"/>
              <a:t>BP_14,391</a:t>
            </a:r>
            <a:r>
              <a:rPr lang="zh-TW" altLang="en-US"/>
              <a:t>，</a:t>
            </a:r>
            <a:r>
              <a:rPr lang="en-US" altLang="zh-TW"/>
              <a:t>IP_3,309=2,229+</a:t>
            </a:r>
            <a:r>
              <a:rPr lang="zh-TW" altLang="en-US"/>
              <a:t>龍滕</a:t>
            </a:r>
            <a:r>
              <a:rPr lang="en-US" altLang="zh-TW"/>
              <a:t>1,080</a:t>
            </a:r>
            <a:r>
              <a:rPr lang="zh-TW" altLang="en-US"/>
              <a:t>，企業收入</a:t>
            </a:r>
            <a:r>
              <a:rPr lang="en-US" altLang="zh-TW"/>
              <a:t>17,700</a:t>
            </a:r>
            <a:r>
              <a:rPr lang="zh-TW" altLang="en-US"/>
              <a:t>。</a:t>
            </a:r>
            <a:r>
              <a:rPr lang="en-US" altLang="zh-TW"/>
              <a:t>H200</a:t>
            </a:r>
            <a:r>
              <a:rPr lang="zh-TW" altLang="en-US"/>
              <a:t>已達成</a:t>
            </a:r>
            <a:r>
              <a:rPr lang="en-US" altLang="zh-TW"/>
              <a:t>BP_1,272</a:t>
            </a:r>
            <a:r>
              <a:rPr lang="zh-TW" altLang="en-US"/>
              <a:t>，</a:t>
            </a:r>
            <a:r>
              <a:rPr lang="en-US" altLang="zh-TW"/>
              <a:t>IP_0</a:t>
            </a:r>
            <a:r>
              <a:rPr lang="zh-TW" altLang="en-US"/>
              <a:t>。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765024-6C29-460A-A7EB-138FDFDC4AD9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538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/>
              <a:t>BP Backlog=</a:t>
            </a:r>
            <a:r>
              <a:rPr lang="zh-TW" altLang="en-US" sz="1200" dirty="0"/>
              <a:t>中華郵政</a:t>
            </a:r>
            <a:r>
              <a:rPr lang="en-US" altLang="zh-TW" sz="1200" dirty="0"/>
              <a:t>933+A</a:t>
            </a:r>
            <a:r>
              <a:rPr lang="zh-TW" altLang="en-US" sz="1200" dirty="0"/>
              <a:t>和訊</a:t>
            </a:r>
            <a:r>
              <a:rPr lang="en-US" altLang="zh-TW" sz="1200" dirty="0"/>
              <a:t>42+B</a:t>
            </a:r>
            <a:r>
              <a:rPr lang="zh-TW" altLang="en-US" sz="1200" dirty="0"/>
              <a:t>和訊</a:t>
            </a:r>
            <a:r>
              <a:rPr lang="en-US" altLang="zh-TW" sz="1200" dirty="0"/>
              <a:t>27+A</a:t>
            </a:r>
            <a:r>
              <a:rPr lang="zh-TW" altLang="en-US" sz="1200" dirty="0"/>
              <a:t>振業</a:t>
            </a:r>
            <a:r>
              <a:rPr lang="en-US" altLang="zh-TW" sz="1200" dirty="0"/>
              <a:t>366+B</a:t>
            </a:r>
            <a:r>
              <a:rPr lang="zh-TW" altLang="en-US" sz="1200" dirty="0"/>
              <a:t>振業</a:t>
            </a:r>
            <a:r>
              <a:rPr lang="en-US" altLang="zh-TW" sz="1200" dirty="0"/>
              <a:t>794+</a:t>
            </a:r>
            <a:r>
              <a:rPr lang="zh-TW" altLang="en-US" sz="1200" dirty="0"/>
              <a:t>群邁</a:t>
            </a:r>
            <a:r>
              <a:rPr lang="en-US" altLang="zh-TW" sz="1200" dirty="0"/>
              <a:t>95=2,257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IP Backlog=</a:t>
            </a:r>
            <a:r>
              <a:rPr lang="zh-TW" altLang="en-US" dirty="0"/>
              <a:t>山衛</a:t>
            </a:r>
            <a:r>
              <a:rPr lang="en-US" altLang="zh-TW" dirty="0"/>
              <a:t>50+</a:t>
            </a:r>
            <a:r>
              <a:rPr lang="zh-TW" altLang="en-US" dirty="0"/>
              <a:t>晉弘</a:t>
            </a:r>
            <a:r>
              <a:rPr lang="en-US" altLang="zh-TW" dirty="0"/>
              <a:t>300=350</a:t>
            </a:r>
            <a:endParaRPr lang="en-US" altLang="zh-TW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【FY112</a:t>
            </a:r>
            <a:r>
              <a:rPr lang="zh-TW" altLang="en-US" sz="1200" dirty="0"/>
              <a:t>已簽約</a:t>
            </a:r>
            <a:r>
              <a:rPr lang="en-US" altLang="zh-TW" sz="1200" dirty="0"/>
              <a:t>】</a:t>
            </a:r>
            <a:r>
              <a:rPr lang="zh-TW" altLang="en-US" sz="1200" dirty="0"/>
              <a:t>合計：</a:t>
            </a:r>
            <a:r>
              <a:rPr lang="en-US" altLang="zh-TW" sz="1200" u="none" dirty="0"/>
              <a:t>20,528+</a:t>
            </a:r>
            <a:r>
              <a:rPr lang="en-US" altLang="zh-TW" sz="1200" dirty="0"/>
              <a:t>1,201=21,849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企收：勤業眾信</a:t>
            </a:r>
            <a:r>
              <a:rPr lang="en-US" altLang="zh-TW" sz="1200" dirty="0"/>
              <a:t>1,800+</a:t>
            </a:r>
            <a:r>
              <a:rPr lang="zh-TW" altLang="en-US" sz="1200" dirty="0"/>
              <a:t>勤業眾信</a:t>
            </a:r>
            <a:r>
              <a:rPr lang="en-US" altLang="zh-TW" sz="1200" dirty="0"/>
              <a:t>1,524+</a:t>
            </a:r>
            <a:r>
              <a:rPr lang="zh-TW" altLang="en-US" sz="1200" dirty="0"/>
              <a:t>商發院</a:t>
            </a:r>
            <a:r>
              <a:rPr lang="en-US" altLang="zh-TW" sz="1200" dirty="0"/>
              <a:t>1,419+</a:t>
            </a:r>
            <a:r>
              <a:rPr lang="zh-TW" altLang="en-US" sz="1200" b="0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口渴米菇</a:t>
            </a:r>
            <a:r>
              <a:rPr lang="en-US" altLang="zh-TW" sz="1200" b="0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2,000(</a:t>
            </a:r>
            <a:r>
              <a:rPr lang="zh-TW" altLang="en-US" sz="1200" b="0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認</a:t>
            </a:r>
            <a:r>
              <a:rPr lang="en-US" altLang="zh-TW" sz="1200" b="0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1,500)+</a:t>
            </a:r>
            <a:r>
              <a:rPr lang="zh-TW" altLang="en-US" sz="1200" b="0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三趨</a:t>
            </a:r>
            <a:r>
              <a:rPr lang="en-US" altLang="zh-TW" sz="1200" b="0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333+</a:t>
            </a:r>
            <a:r>
              <a:rPr lang="zh-TW" altLang="en-US" sz="1200" b="0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酷手</a:t>
            </a:r>
            <a:r>
              <a:rPr lang="en-US" altLang="zh-TW" sz="1200" b="0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1,500+</a:t>
            </a:r>
            <a:r>
              <a:rPr lang="zh-TW" altLang="en-US" sz="1200" b="0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麗媚</a:t>
            </a:r>
            <a:r>
              <a:rPr lang="en-US" altLang="zh-TW" sz="1200" b="0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3,500(</a:t>
            </a:r>
            <a:r>
              <a:rPr lang="zh-TW" altLang="en-US" sz="1200" b="0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認</a:t>
            </a:r>
            <a:r>
              <a:rPr lang="en-US" altLang="zh-TW" sz="1200" b="0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2,250)+B</a:t>
            </a:r>
            <a:r>
              <a:rPr lang="zh-TW" altLang="en-US" sz="1200" b="0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酷手</a:t>
            </a:r>
            <a:r>
              <a:rPr lang="en-US" altLang="zh-TW" sz="1200" b="0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500+A</a:t>
            </a:r>
            <a:r>
              <a:rPr lang="zh-TW" altLang="en-US" sz="1200" b="0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中華郵政</a:t>
            </a:r>
            <a:r>
              <a:rPr lang="en-US" altLang="zh-TW" sz="1200" b="0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7,952(</a:t>
            </a:r>
            <a:r>
              <a:rPr lang="zh-TW" altLang="en-US" sz="1200" b="0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認</a:t>
            </a:r>
            <a:r>
              <a:rPr lang="en-US" altLang="zh-TW" sz="1200" b="0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4,000)</a:t>
            </a:r>
            <a:r>
              <a:rPr lang="en-US" altLang="zh-TW" sz="1200" u="none" dirty="0"/>
              <a:t>=20,528</a:t>
            </a:r>
            <a:endParaRPr lang="en-US" altLang="zh-TW" sz="1200" dirty="0"/>
          </a:p>
          <a:p>
            <a:r>
              <a:rPr lang="zh-TW" altLang="en-US" sz="1200" dirty="0"/>
              <a:t>小額：三趨</a:t>
            </a:r>
            <a:r>
              <a:rPr lang="en-US" altLang="zh-TW" sz="1200" dirty="0"/>
              <a:t>952+</a:t>
            </a:r>
            <a:r>
              <a:rPr lang="zh-TW" altLang="en-US" sz="1200" dirty="0"/>
              <a:t>花自在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129</a:t>
            </a:r>
            <a:r>
              <a:rPr lang="en-US" altLang="zh-TW" sz="1200" dirty="0"/>
              <a:t>+</a:t>
            </a:r>
            <a:r>
              <a:rPr lang="zh-TW" altLang="en-US" sz="1200" dirty="0"/>
              <a:t>杜石地</a:t>
            </a:r>
            <a:r>
              <a:rPr lang="en-US" altLang="zh-TW" sz="1200" dirty="0"/>
              <a:t>120=1,201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765024-6C29-460A-A7EB-138FDFDC4AD9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777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【FY112</a:t>
            </a:r>
            <a:r>
              <a:rPr lang="zh-TW" altLang="en-US" dirty="0"/>
              <a:t>已簽約</a:t>
            </a:r>
            <a:r>
              <a:rPr lang="en-US" altLang="zh-TW" dirty="0"/>
              <a:t>】4,333</a:t>
            </a:r>
          </a:p>
          <a:p>
            <a:r>
              <a:rPr lang="en-US" altLang="zh-TW" dirty="0"/>
              <a:t>A</a:t>
            </a:r>
            <a:r>
              <a:rPr lang="zh-TW" altLang="en-US" dirty="0"/>
              <a:t>酷手</a:t>
            </a:r>
            <a:r>
              <a:rPr lang="en-US" altLang="zh-TW" dirty="0"/>
              <a:t>1,500+</a:t>
            </a:r>
            <a:r>
              <a:rPr lang="zh-TW" altLang="en-US" dirty="0"/>
              <a:t>三趨</a:t>
            </a:r>
            <a:r>
              <a:rPr lang="en-US" altLang="zh-TW" dirty="0"/>
              <a:t>333+</a:t>
            </a:r>
            <a:r>
              <a:rPr lang="zh-TW" altLang="en-US" dirty="0"/>
              <a:t>口渴米菇</a:t>
            </a:r>
            <a:r>
              <a:rPr lang="en-US" altLang="zh-TW" dirty="0"/>
              <a:t>1,000+</a:t>
            </a:r>
            <a:r>
              <a:rPr lang="zh-TW" altLang="en-US" dirty="0"/>
              <a:t>麗媚</a:t>
            </a:r>
            <a:r>
              <a:rPr lang="en-US" altLang="zh-TW" dirty="0"/>
              <a:t>(</a:t>
            </a:r>
            <a:r>
              <a:rPr lang="zh-TW" altLang="en-US" dirty="0"/>
              <a:t>全認</a:t>
            </a:r>
            <a:r>
              <a:rPr lang="en-US" altLang="zh-TW" dirty="0"/>
              <a:t>)1,000+B</a:t>
            </a:r>
            <a:r>
              <a:rPr lang="zh-TW" altLang="en-US" dirty="0"/>
              <a:t>酷手</a:t>
            </a:r>
            <a:r>
              <a:rPr lang="en-US" altLang="zh-TW" dirty="0"/>
              <a:t>500</a:t>
            </a:r>
          </a:p>
          <a:p>
            <a:endParaRPr lang="en-US" altLang="zh-TW" dirty="0"/>
          </a:p>
          <a:p>
            <a:r>
              <a:rPr lang="en-US" altLang="zh-TW" dirty="0"/>
              <a:t>Backlog=</a:t>
            </a:r>
            <a:r>
              <a:rPr lang="zh-TW" altLang="en-US" dirty="0"/>
              <a:t>山衛</a:t>
            </a:r>
            <a:r>
              <a:rPr lang="en-US" altLang="zh-TW" dirty="0"/>
              <a:t>50+</a:t>
            </a:r>
            <a:r>
              <a:rPr lang="zh-TW" altLang="en-US" dirty="0"/>
              <a:t>晉弘</a:t>
            </a:r>
            <a:r>
              <a:rPr lang="en-US" altLang="zh-TW" dirty="0"/>
              <a:t>300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765024-6C29-460A-A7EB-138FDFDC4AD9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368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2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79310" y="4717322"/>
            <a:ext cx="5439101" cy="4466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5" tIns="45800" rIns="91625" bIns="45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 txBox="1">
            <a:spLocks noGrp="1"/>
          </p:cNvSpPr>
          <p:nvPr>
            <p:ph type="sldNum" idx="12"/>
          </p:nvPr>
        </p:nvSpPr>
        <p:spPr>
          <a:xfrm>
            <a:off x="3849826" y="9429834"/>
            <a:ext cx="2946246" cy="496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5" tIns="45800" rIns="91625" bIns="45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9590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2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79310" y="4717322"/>
            <a:ext cx="5439101" cy="4466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5" tIns="45800" rIns="91625" bIns="45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p6:notes"/>
          <p:cNvSpPr txBox="1">
            <a:spLocks noGrp="1"/>
          </p:cNvSpPr>
          <p:nvPr>
            <p:ph type="sldNum" idx="12"/>
          </p:nvPr>
        </p:nvSpPr>
        <p:spPr>
          <a:xfrm>
            <a:off x="3849826" y="9429834"/>
            <a:ext cx="2946246" cy="496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5" tIns="45800" rIns="91625" bIns="45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32" fontAlgn="auto">
              <a:spcBef>
                <a:spcPts val="0"/>
              </a:spcBef>
              <a:spcAft>
                <a:spcPts val="0"/>
              </a:spcAft>
              <a:defRPr/>
            </a:pPr>
            <a:fld id="{44CE71AA-09F8-4FB5-8A13-288836B8A8A4}" type="slidenum">
              <a:rPr kumimoji="0" lang="zh-TW" altLang="en-US">
                <a:solidFill>
                  <a:prstClr val="black"/>
                </a:solidFill>
                <a:latin typeface="Calibri" panose="020F0502020204030204"/>
              </a:rPr>
              <a:pPr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kumimoji="0" lang="zh-TW" alt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98943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策略意涵、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FHIR(Fast Healthcare Interoperability Resources)</a:t>
            </a:r>
            <a:endParaRPr lang="en-US" altLang="zh-TW" dirty="0"/>
          </a:p>
          <a:p>
            <a:r>
              <a:rPr lang="en-US" altLang="zh-TW" sz="1200" b="1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GDPR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(General Data Protection Regulation)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iMAS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: Intelligent Medical Assistant Solution)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E71AA-09F8-4FB5-8A13-288836B8A8A4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2641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zh-TW" altLang="en-US" dirty="0">
                <a:solidFill>
                  <a:srgbClr val="0C0C0C"/>
                </a:solidFill>
                <a:ea typeface="微軟正黑體" panose="020B0604030504040204" pitchFamily="34" charset="-120"/>
                <a:cs typeface="Microsoft JhengHei"/>
                <a:sym typeface="Microsoft JhengHei"/>
              </a:rPr>
              <a:t>群邁通訊</a:t>
            </a:r>
            <a:r>
              <a:rPr kumimoji="0" lang="en-US" altLang="zh-TW" dirty="0">
                <a:solidFill>
                  <a:srgbClr val="0C0C0C"/>
                </a:solidFill>
                <a:ea typeface="微軟正黑體" panose="020B0604030504040204" pitchFamily="34" charset="-120"/>
                <a:cs typeface="Microsoft JhengHei"/>
                <a:sym typeface="Microsoft JhengHei"/>
              </a:rPr>
              <a:t>(</a:t>
            </a:r>
            <a:r>
              <a:rPr kumimoji="0" lang="zh-TW" altLang="en-US" dirty="0">
                <a:solidFill>
                  <a:srgbClr val="0C0C0C"/>
                </a:solidFill>
                <a:ea typeface="微軟正黑體" panose="020B0604030504040204" pitchFamily="34" charset="-120"/>
                <a:cs typeface="Microsoft JhengHei"/>
                <a:sym typeface="Microsoft JhengHei"/>
              </a:rPr>
              <a:t>鴻海智慧醫療次集團</a:t>
            </a:r>
            <a:r>
              <a:rPr kumimoji="0" lang="en-US" altLang="zh-TW" dirty="0">
                <a:solidFill>
                  <a:srgbClr val="0C0C0C"/>
                </a:solidFill>
                <a:ea typeface="微軟正黑體" panose="020B0604030504040204" pitchFamily="34" charset="-120"/>
                <a:cs typeface="Microsoft JhengHei"/>
                <a:sym typeface="Microsoft JhengHei"/>
              </a:rPr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D86CCB-8F76-4AE6-907E-95309338C679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706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23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17.jpeg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9.xml"/><Relationship Id="rId6" Type="http://schemas.openxmlformats.org/officeDocument/2006/relationships/image" Target="../media/image17.jpe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2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17.jpeg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2.jpe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3.jpe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7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zh-TW" altLang="en-US" sz="1800" b="0">
              <a:solidFill>
                <a:prstClr val="black"/>
              </a:solidFill>
              <a:latin typeface="Arial"/>
              <a:ea typeface="新細明體" charset="-12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A6803-1258-4500-B9E1-21C009BBB319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7247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3" y="1278467"/>
            <a:ext cx="8364538" cy="4919134"/>
          </a:xfrm>
        </p:spPr>
        <p:txBody>
          <a:bodyPr/>
          <a:lstStyle>
            <a:lvl1pPr>
              <a:defRPr sz="2400">
                <a:latin typeface="+mn-lt"/>
                <a:ea typeface="+mn-ea"/>
              </a:defRPr>
            </a:lvl1pPr>
            <a:lvl2pPr>
              <a:defRPr>
                <a:solidFill>
                  <a:srgbClr val="0000CC"/>
                </a:solidFill>
                <a:latin typeface="+mn-lt"/>
                <a:ea typeface="+mn-ea"/>
              </a:defRPr>
            </a:lvl2pPr>
            <a:lvl3pPr>
              <a:defRPr>
                <a:latin typeface="+mn-lt"/>
                <a:ea typeface="+mn-ea"/>
              </a:defRPr>
            </a:lvl3pPr>
            <a:lvl4pPr>
              <a:defRPr sz="1800">
                <a:solidFill>
                  <a:srgbClr val="0000CC"/>
                </a:solidFill>
                <a:latin typeface="+mn-lt"/>
                <a:ea typeface="+mn-ea"/>
              </a:defRPr>
            </a:lvl4pPr>
            <a:lvl5pPr>
              <a:defRPr sz="1600">
                <a:latin typeface="+mn-lt"/>
                <a:ea typeface="+mn-ea"/>
              </a:defRPr>
            </a:lvl5pPr>
            <a:lvl6pPr>
              <a:defRPr sz="1600">
                <a:latin typeface="+mn-lt"/>
                <a:ea typeface="+mn-ea"/>
              </a:defRPr>
            </a:lvl6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xfrm>
            <a:off x="3641861" y="6628132"/>
            <a:ext cx="2920215" cy="229868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algn="ctr" eaLnBrk="1" hangingPunct="1">
              <a:defRPr/>
            </a:pPr>
            <a:endParaRPr lang="en-US" altLang="zh-TW" b="0">
              <a:solidFill>
                <a:prstClr val="black"/>
              </a:solidFill>
              <a:ea typeface="新細明體" charset="-120"/>
            </a:endParaRPr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282D4-C369-4B2F-B36D-CA76C3634FCD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7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0" y="405141"/>
            <a:ext cx="9144000" cy="77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8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605588" y="6619893"/>
            <a:ext cx="1800225" cy="23812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fld id="{2DC04D06-70D8-48A2-B2C8-F3E08559F2BE}" type="datetime1">
              <a:rPr lang="zh-TW" altLang="en-US" b="0" smtClean="0">
                <a:solidFill>
                  <a:prstClr val="black"/>
                </a:solidFill>
                <a:latin typeface="Arial"/>
                <a:ea typeface="新細明體" charset="-120"/>
              </a:rPr>
              <a:pPr algn="ctr" eaLnBrk="1" hangingPunct="1">
                <a:defRPr/>
              </a:pPr>
              <a:t>2023/11/8</a:t>
            </a:fld>
            <a:endParaRPr lang="en-US" altLang="zh-TW" b="0" dirty="0">
              <a:solidFill>
                <a:prstClr val="black"/>
              </a:solidFill>
              <a:latin typeface="Arial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333412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345156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8139225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29413" y="313944"/>
            <a:ext cx="2092325" cy="5864352"/>
          </a:xfrm>
        </p:spPr>
        <p:txBody>
          <a:bodyPr vert="eaVert"/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0850" y="313944"/>
            <a:ext cx="6126163" cy="586435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389477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b="0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A6803-1258-4500-B9E1-21C009BBB319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363326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5"/>
            <a:ext cx="82296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>
            <a:lvl1pPr marL="342900" indent="-342900">
              <a:buClr>
                <a:srgbClr val="0070C0"/>
              </a:buClr>
              <a:buFont typeface="Wingdings" panose="05000000000000000000" pitchFamily="2" charset="2"/>
              <a:buChar char="n"/>
              <a:defRPr>
                <a:solidFill>
                  <a:srgbClr val="0070C0"/>
                </a:solidFill>
              </a:defRPr>
            </a:lvl1pPr>
            <a:lvl2pPr marL="742950" indent="-285750">
              <a:buFont typeface="Times New Roman" panose="02020603050405020304" pitchFamily="18" charset="0"/>
              <a:buChar char="−"/>
              <a:defRPr>
                <a:solidFill>
                  <a:schemeClr val="tx1"/>
                </a:solidFill>
              </a:defRPr>
            </a:lvl2pPr>
            <a:lvl3pPr>
              <a:buClrTx/>
              <a:defRPr/>
            </a:lvl3pPr>
            <a:lvl4pPr marL="1600200" indent="-228600">
              <a:buClrTx/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b="0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7E655-DAE8-4669-B92D-FD48184271D6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27692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5"/>
            <a:ext cx="8229600" cy="765175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b="0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48DF3-ED32-4F6A-BBCC-17369A789E6B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10369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5"/>
            <a:ext cx="82296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lvl="0"/>
            <a:r>
              <a:rPr lang="zh-TW" altLang="en-US" noProof="0"/>
              <a:t>按一下圖示以新增表格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b="0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69A20-C649-4E22-B939-459D767EC0C2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529956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5"/>
            <a:ext cx="82296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3" y="981075"/>
            <a:ext cx="4044462" cy="51450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2338" y="981075"/>
            <a:ext cx="4044462" cy="249555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2338" y="3629025"/>
            <a:ext cx="4044462" cy="24971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b="0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BD449-3FB3-4359-8181-59F43F51AEB5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85671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590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b="0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C5E77-19A4-450D-BF8F-14FF4CBC5F20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2"/>
          </p:nvPr>
        </p:nvSpPr>
        <p:spPr>
          <a:xfrm>
            <a:off x="1835150" y="6958013"/>
            <a:ext cx="914400" cy="914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95947998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5"/>
            <a:ext cx="82296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3" y="981075"/>
            <a:ext cx="4044462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2338" y="981075"/>
            <a:ext cx="4044462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b="0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22D9B-9815-454A-B368-9C3759B0F2C7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2044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7" y="308091"/>
            <a:ext cx="8487833" cy="6143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42902" y="1090246"/>
            <a:ext cx="8493368" cy="5249007"/>
          </a:xfrm>
        </p:spPr>
        <p:txBody>
          <a:bodyPr/>
          <a:lstStyle>
            <a:lvl1pPr marL="273050" indent="-273050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23888" indent="-350838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896938" indent="-273050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169988" indent="-273050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  <a:endParaRPr lang="en-US" altLang="zh-TW" dirty="0"/>
          </a:p>
          <a:p>
            <a:pPr lvl="3"/>
            <a:r>
              <a:rPr lang="zh-TW" altLang="en-US" dirty="0"/>
              <a:t>第四層</a:t>
            </a:r>
            <a:endParaRPr lang="en-US" altLang="zh-TW" dirty="0"/>
          </a:p>
          <a:p>
            <a:pPr lvl="4"/>
            <a:endParaRPr lang="zh-TW" altLang="en-US" dirty="0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106F1-D6D8-4C2C-8EF2-88335AB5729B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29849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165"/>
            <a:ext cx="8229600" cy="61261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b="0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A5D7E-62A7-4A42-9334-9F9C15211787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93409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08800"/>
            <a:ext cx="9144000" cy="1008000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3"/>
          </p:nvPr>
        </p:nvSpPr>
        <p:spPr>
          <a:xfrm>
            <a:off x="72001" y="6650296"/>
            <a:ext cx="3311972" cy="188641"/>
          </a:xfrm>
        </p:spPr>
        <p:txBody>
          <a:bodyPr lIns="0" tIns="0" rIns="0" bIns="0" anchor="ctr">
            <a:normAutofit/>
          </a:bodyPr>
          <a:lstStyle>
            <a:lvl1pPr marL="0" indent="0">
              <a:buFontTx/>
              <a:buNone/>
              <a:defRPr sz="12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4"/>
          </p:nvPr>
        </p:nvSpPr>
        <p:spPr>
          <a:xfrm>
            <a:off x="8777291" y="6624644"/>
            <a:ext cx="369887" cy="261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1A083-72DE-4D07-8C93-533EFE1F2917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66983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7" y="308091"/>
            <a:ext cx="8487833" cy="6143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42902" y="1090246"/>
            <a:ext cx="8493368" cy="5249007"/>
          </a:xfrm>
        </p:spPr>
        <p:txBody>
          <a:bodyPr/>
          <a:lstStyle>
            <a:lvl1pPr marL="273050" indent="-273050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23888" indent="-350838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896938" indent="-273050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169988" indent="-273050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  <a:endParaRPr lang="en-US" altLang="zh-TW" dirty="0"/>
          </a:p>
          <a:p>
            <a:pPr lvl="3"/>
            <a:r>
              <a:rPr lang="zh-TW" altLang="en-US" dirty="0"/>
              <a:t>第四層</a:t>
            </a:r>
            <a:endParaRPr lang="en-US" altLang="zh-TW" dirty="0"/>
          </a:p>
          <a:p>
            <a:pPr lvl="4"/>
            <a:endParaRPr lang="zh-TW" altLang="en-US" dirty="0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106F1-D6D8-4C2C-8EF2-88335AB5729B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0721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  <a:latin typeface="Calibri" panose="020F050202020403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xfrm>
            <a:off x="-8092" y="6391283"/>
            <a:ext cx="6096000" cy="238125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1800" b="0" dirty="0">
              <a:solidFill>
                <a:prstClr val="black"/>
              </a:solidFill>
              <a:ea typeface="標楷體"/>
            </a:endParaRPr>
          </a:p>
        </p:txBody>
      </p:sp>
      <p:pic>
        <p:nvPicPr>
          <p:cNvPr id="7" name="Picture 60" descr="E版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866592"/>
            <a:ext cx="276225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5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2"/>
          </p:nvPr>
        </p:nvSpPr>
        <p:spPr>
          <a:xfrm>
            <a:off x="450850" y="1285592"/>
            <a:ext cx="8369300" cy="5100362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 marL="715963" indent="-271463">
              <a:buFont typeface="Times New Roman" panose="02020603050405020304" pitchFamily="18" charset="0"/>
              <a:buChar char="−"/>
              <a:defRPr>
                <a:latin typeface="Calibri" panose="020F0502020204030204" pitchFamily="34" charset="0"/>
              </a:defRPr>
            </a:lvl2pPr>
            <a:lvl3pPr marL="1146175" indent="-342900">
              <a:buFont typeface="Wingdings" panose="05000000000000000000" pitchFamily="2" charset="2"/>
              <a:buChar char="Ø"/>
              <a:tabLst>
                <a:tab pos="987425" algn="l"/>
              </a:tabLst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 marL="1720850" indent="-285750">
              <a:buFont typeface="Wingdings" panose="05000000000000000000" pitchFamily="2" charset="2"/>
              <a:buChar char="ü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90754545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14BE75-2FF7-4FF5-AAD2-C475D0926F94}" type="datetimeFigureOut">
              <a:rPr kumimoji="1" lang="zh-TW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2023/11/8</a:t>
            </a:fld>
            <a:endParaRPr kumimoji="1" lang="zh-TW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9576C-8AD3-4BED-B1DA-1AB5F5D51288}" type="slidenum">
              <a:rPr kumimoji="0" lang="zh-TW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標楷體" pitchFamily="65" charset="-120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標楷體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68848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 anchor="ctr"/>
          <a:lstStyle>
            <a:lvl1pPr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 sz="1013">
              <a:solidFill>
                <a:srgbClr val="000000"/>
              </a:solidFill>
            </a:endParaRPr>
          </a:p>
        </p:txBody>
      </p:sp>
      <p:pic>
        <p:nvPicPr>
          <p:cNvPr id="5" name="Picture 53" descr="itri_CEL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09538"/>
            <a:ext cx="16811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1401763" y="6604000"/>
            <a:ext cx="37861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500">
                <a:solidFill>
                  <a:srgbClr val="FFFFFF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工業技術研究院機密資料 禁止複製、轉載、外流    </a:t>
            </a:r>
            <a:r>
              <a:rPr lang="en-US" altLang="zh-TW" sz="500">
                <a:solidFill>
                  <a:srgbClr val="FFFFFF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│ ITRI  CONFIDENTIAL  DOCUMENT  DO  NOT  COPY  OR  DISTRIBUTE </a:t>
            </a:r>
            <a:endParaRPr lang="zh-TW" altLang="en-US" sz="500">
              <a:solidFill>
                <a:srgbClr val="FFFFFF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pic>
        <p:nvPicPr>
          <p:cNvPr id="7" name="Picture 16" descr="限閱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109538"/>
            <a:ext cx="77787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>
            <a:lvl1pPr algn="ctr">
              <a:defRPr sz="2250" smtClean="0"/>
            </a:lvl1pPr>
          </a:lstStyle>
          <a:p>
            <a:pPr lv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17412" name="Rectangle 4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575" smtClean="0"/>
            </a:lvl1pPr>
          </a:lstStyle>
          <a:p>
            <a:pPr lvl="0"/>
            <a:r>
              <a:rPr lang="zh-TW" altLang="en-US" noProof="0" dirty="0"/>
              <a:t>按一下以編輯母片副標題樣式</a:t>
            </a: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dt" sz="half" idx="10"/>
          </p:nvPr>
        </p:nvSpPr>
        <p:spPr>
          <a:xfrm>
            <a:off x="7486650" y="6667500"/>
            <a:ext cx="781050" cy="185738"/>
          </a:xfrm>
        </p:spPr>
        <p:txBody>
          <a:bodyPr/>
          <a:lstStyle>
            <a:lvl1pPr>
              <a:defRPr kumimoji="0" smtClean="0"/>
            </a:lvl1pPr>
          </a:lstStyle>
          <a:p>
            <a:pPr>
              <a:defRPr/>
            </a:pPr>
            <a:fld id="{9261AB9D-ECB9-412A-BD7E-89D53A834A71}" type="datetime1">
              <a:rPr lang="zh-TW" altLang="en-US"/>
              <a:pPr>
                <a:defRPr/>
              </a:pPr>
              <a:t>2023/11/8</a:t>
            </a:fld>
            <a:endParaRPr lang="en-US" altLang="zh-TW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ftr" sz="quarter" idx="11"/>
          </p:nvPr>
        </p:nvSpPr>
        <p:spPr>
          <a:xfrm>
            <a:off x="19050" y="6388100"/>
            <a:ext cx="2895600" cy="18097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Rectangle 4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96300" y="6627813"/>
            <a:ext cx="600075" cy="225425"/>
          </a:xfrm>
        </p:spPr>
        <p:txBody>
          <a:bodyPr/>
          <a:lstStyle>
            <a:lvl1pPr>
              <a:defRPr kumimoji="0" smtClean="0"/>
            </a:lvl1pPr>
          </a:lstStyle>
          <a:p>
            <a:pPr>
              <a:defRPr/>
            </a:pPr>
            <a:fld id="{F8EB46CC-3DC7-4C7C-9BC4-DB5CD171E84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122116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 smtClean="0"/>
            </a:lvl1pPr>
          </a:lstStyle>
          <a:p>
            <a:pPr>
              <a:defRPr/>
            </a:pPr>
            <a:fld id="{5C5E8C73-EA53-4151-9BDB-D4CA93052A8A}" type="datetime1">
              <a:rPr lang="zh-TW" altLang="en-US"/>
              <a:pPr>
                <a:defRPr/>
              </a:pPr>
              <a:t>2023/11/8</a:t>
            </a:fld>
            <a:endParaRPr lang="en-US" altLang="zh-TW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 smtClean="0"/>
            </a:lvl1pPr>
          </a:lstStyle>
          <a:p>
            <a:pPr>
              <a:defRPr/>
            </a:pPr>
            <a:fld id="{6A3DFEFE-7A20-48DE-B5DA-46609A7F34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52562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ctr">
              <a:defRPr sz="2250" b="0" cap="all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 smtClean="0"/>
            </a:lvl1pPr>
          </a:lstStyle>
          <a:p>
            <a:pPr>
              <a:defRPr/>
            </a:pPr>
            <a:fld id="{DFE058B0-823D-4EA6-BA88-585706D322B3}" type="datetime1">
              <a:rPr lang="zh-TW" altLang="en-US"/>
              <a:pPr>
                <a:defRPr/>
              </a:pPr>
              <a:t>2023/11/8</a:t>
            </a:fld>
            <a:endParaRPr lang="en-US" altLang="zh-TW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 smtClean="0"/>
            </a:lvl1pPr>
          </a:lstStyle>
          <a:p>
            <a:pPr>
              <a:defRPr/>
            </a:pPr>
            <a:fld id="{BA25E815-6C29-4892-8EE9-E14EE76CB40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095319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 smtClean="0"/>
            </a:lvl1pPr>
          </a:lstStyle>
          <a:p>
            <a:pPr>
              <a:defRPr/>
            </a:pPr>
            <a:fld id="{FF363B52-86AD-46D2-989D-81024F6EB552}" type="datetime1">
              <a:rPr lang="zh-TW" altLang="en-US"/>
              <a:pPr>
                <a:defRPr/>
              </a:pPr>
              <a:t>2023/11/8</a:t>
            </a:fld>
            <a:endParaRPr lang="en-US" altLang="zh-TW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 smtClean="0"/>
            </a:lvl1pPr>
          </a:lstStyle>
          <a:p>
            <a:pPr>
              <a:defRPr/>
            </a:pPr>
            <a:fld id="{AA8A88B4-6ED2-4246-8A0A-A94A817152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67249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7" descr="E版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4110038"/>
            <a:ext cx="276225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2"/>
          <p:cNvSpPr>
            <a:spLocks noChangeArrowheads="1"/>
          </p:cNvSpPr>
          <p:nvPr userDrawn="1"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B2B3"/>
          </a:solidFill>
          <a:ln>
            <a:noFill/>
          </a:ln>
        </p:spPr>
        <p:txBody>
          <a:bodyPr wrap="none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pic>
        <p:nvPicPr>
          <p:cNvPr id="6" name="Picture 26" descr="itri_CEL_A_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528638"/>
            <a:ext cx="3328988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1" name="Rectangle 2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46140" y="2584703"/>
            <a:ext cx="6596065" cy="1219201"/>
          </a:xfrm>
        </p:spPr>
        <p:txBody>
          <a:bodyPr anchor="t" anchorCtr="0"/>
          <a:lstStyle>
            <a:lvl1pPr>
              <a:defRPr sz="4400" b="1">
                <a:solidFill>
                  <a:srgbClr val="00B2B3"/>
                </a:solidFill>
              </a:defRPr>
            </a:lvl1pPr>
          </a:lstStyle>
          <a:p>
            <a:r>
              <a:rPr lang="zh-TW" altLang="en-US" dirty="0"/>
              <a:t>簡報標題</a:t>
            </a:r>
          </a:p>
        </p:txBody>
      </p:sp>
      <p:sp>
        <p:nvSpPr>
          <p:cNvPr id="30742" name="Rectangle 2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46141" y="5059680"/>
            <a:ext cx="6770872" cy="755904"/>
          </a:xfrm>
        </p:spPr>
        <p:txBody>
          <a:bodyPr anchor="b" anchorCtr="0"/>
          <a:lstStyle>
            <a:lvl1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 sz="20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/>
              <a:t>簡報單位 簡報人名稱</a:t>
            </a:r>
            <a:r>
              <a:rPr lang="en-US" altLang="zh-TW" sz="2000" dirty="0"/>
              <a:t> </a:t>
            </a:r>
            <a:r>
              <a:rPr lang="zh-TW" altLang="en-US" sz="2000" dirty="0"/>
              <a:t>職稱</a:t>
            </a:r>
            <a:endParaRPr lang="en-US" altLang="zh-TW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2" hasCustomPrompt="1"/>
          </p:nvPr>
        </p:nvSpPr>
        <p:spPr>
          <a:xfrm>
            <a:off x="546140" y="5902262"/>
            <a:ext cx="2788603" cy="43230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zh-TW" altLang="en-US" dirty="0"/>
              <a:t>簡報日期</a:t>
            </a:r>
          </a:p>
        </p:txBody>
      </p:sp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230" y="182564"/>
            <a:ext cx="937070" cy="29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8"/>
          <p:cNvSpPr txBox="1">
            <a:spLocks noChangeArrowheads="1"/>
          </p:cNvSpPr>
          <p:nvPr userDrawn="1"/>
        </p:nvSpPr>
        <p:spPr bwMode="auto">
          <a:xfrm>
            <a:off x="-11500" y="6610192"/>
            <a:ext cx="71219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zh-TW" altLang="en-US" sz="1000" dirty="0">
                <a:solidFill>
                  <a:schemeClr val="bg1"/>
                </a:solidFill>
                <a:latin typeface="+mj-ea"/>
                <a:ea typeface="+mj-ea"/>
              </a:rPr>
              <a:t>工業技術研究院機密資料 禁止複製、轉載、外流 </a:t>
            </a:r>
            <a:r>
              <a:rPr lang="en-US" altLang="zh-TW" sz="1000" dirty="0">
                <a:solidFill>
                  <a:schemeClr val="bg1"/>
                </a:solidFill>
                <a:latin typeface="+mj-ea"/>
                <a:ea typeface="+mj-ea"/>
              </a:rPr>
              <a:t>ITRI CONFIDENTIAL DOCUMENT 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4188444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  <a:latin typeface="Calibri" panose="020F050202020403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xfrm>
            <a:off x="-8092" y="6391283"/>
            <a:ext cx="6096000" cy="238125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1800" b="0" dirty="0">
              <a:solidFill>
                <a:prstClr val="black"/>
              </a:solidFill>
              <a:ea typeface="標楷體"/>
            </a:endParaRPr>
          </a:p>
        </p:txBody>
      </p:sp>
      <p:pic>
        <p:nvPicPr>
          <p:cNvPr id="7" name="Picture 60" descr="E版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1750" y="3866592"/>
            <a:ext cx="276225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5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2"/>
          </p:nvPr>
        </p:nvSpPr>
        <p:spPr>
          <a:xfrm>
            <a:off x="450850" y="1285592"/>
            <a:ext cx="8369300" cy="5100362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 marL="715963" indent="-271463">
              <a:buFont typeface="Times New Roman" panose="02020603050405020304" pitchFamily="18" charset="0"/>
              <a:buChar char="−"/>
              <a:defRPr>
                <a:latin typeface="Calibri" panose="020F0502020204030204" pitchFamily="34" charset="0"/>
              </a:defRPr>
            </a:lvl2pPr>
            <a:lvl3pPr marL="1146175" indent="-342900">
              <a:buFont typeface="Wingdings" panose="05000000000000000000" pitchFamily="2" charset="2"/>
              <a:buChar char="Ø"/>
              <a:tabLst>
                <a:tab pos="987425" algn="l"/>
              </a:tabLst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 marL="1720850" indent="-285750">
              <a:buFont typeface="Wingdings" panose="05000000000000000000" pitchFamily="2" charset="2"/>
              <a:buChar char="ü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85428630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617496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39863"/>
            <a:ext cx="6126480" cy="4757737"/>
          </a:xfrm>
        </p:spPr>
        <p:txBody>
          <a:bodyPr/>
          <a:lstStyle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圖片版面配置區 2"/>
          <p:cNvSpPr>
            <a:spLocks noGrp="1"/>
          </p:cNvSpPr>
          <p:nvPr>
            <p:ph type="pic" idx="11"/>
          </p:nvPr>
        </p:nvSpPr>
        <p:spPr>
          <a:xfrm>
            <a:off x="6721574" y="1439863"/>
            <a:ext cx="2098576" cy="47577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072377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39863"/>
            <a:ext cx="8360228" cy="3184388"/>
          </a:xfrm>
        </p:spPr>
        <p:txBody>
          <a:bodyPr/>
          <a:lstStyle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0849" y="316992"/>
            <a:ext cx="8366579" cy="88950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圖片版面配置區 2"/>
          <p:cNvSpPr>
            <a:spLocks noGrp="1"/>
          </p:cNvSpPr>
          <p:nvPr>
            <p:ph type="pic" idx="11"/>
          </p:nvPr>
        </p:nvSpPr>
        <p:spPr>
          <a:xfrm>
            <a:off x="457200" y="4725145"/>
            <a:ext cx="8360228" cy="15841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161090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1035546"/>
          </a:xfrm>
        </p:spPr>
        <p:txBody>
          <a:bodyPr anchor="t" anchorCtr="0">
            <a:noAutofit/>
          </a:bodyPr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0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4724456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777148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542733"/>
            <a:ext cx="4105275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14875" y="1542733"/>
            <a:ext cx="4106863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617791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9" name="投影片編號版面配置區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0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316992"/>
            <a:ext cx="8369300" cy="88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65582500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標題 7"/>
          <p:cNvSpPr>
            <a:spLocks noGrp="1"/>
          </p:cNvSpPr>
          <p:nvPr>
            <p:ph type="title"/>
          </p:nvPr>
        </p:nvSpPr>
        <p:spPr>
          <a:xfrm>
            <a:off x="450850" y="316992"/>
            <a:ext cx="8369300" cy="88950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05190632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94839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3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566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 altLang="zh-TW" sz="1800" b="0">
              <a:solidFill>
                <a:prstClr val="black"/>
              </a:solidFill>
              <a:latin typeface="Arial"/>
              <a:ea typeface="新細明體" charset="-12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D1BA6-A525-4294-9821-88548ADF96C9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34486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207601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7089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29413" y="313944"/>
            <a:ext cx="2092325" cy="5864352"/>
          </a:xfrm>
        </p:spPr>
        <p:txBody>
          <a:bodyPr vert="eaVert"/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0850" y="313944"/>
            <a:ext cx="6126163" cy="586435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665819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lang="zh-TW" altLang="en-US" sz="4000" dirty="0">
                <a:solidFill>
                  <a:srgbClr val="00B2B3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6282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1" y="1439864"/>
            <a:ext cx="4105275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14876" y="1439864"/>
            <a:ext cx="4106863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11507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5664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4000">
                <a:latin typeface="+mj-lt"/>
                <a:ea typeface="+mj-ea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94536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3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9268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lang="zh-TW" altLang="en-US" sz="4000" dirty="0">
                <a:solidFill>
                  <a:srgbClr val="00B2B3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5978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1" y="1439864"/>
            <a:ext cx="4105275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14876" y="1439864"/>
            <a:ext cx="4106863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69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8" name="Rectangle 42"/>
          <p:cNvSpPr>
            <a:spLocks noChangeArrowheads="1"/>
          </p:cNvSpPr>
          <p:nvPr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9FE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sz="1800" b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41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>
            <a:lvl1pPr algn="ctr">
              <a:defRPr sz="4400" smtClean="0"/>
            </a:lvl1pPr>
          </a:lstStyle>
          <a:p>
            <a:pPr lv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17412" name="Rectangle 4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 smtClean="0"/>
            </a:lvl1pPr>
          </a:lstStyle>
          <a:p>
            <a:pPr lvl="0"/>
            <a:r>
              <a:rPr lang="zh-TW" altLang="en-US" noProof="0" dirty="0"/>
              <a:t>按一下以編輯母片副標題樣式</a:t>
            </a:r>
          </a:p>
        </p:txBody>
      </p:sp>
      <p:sp>
        <p:nvSpPr>
          <p:cNvPr id="29741" name="Rectangle 45"/>
          <p:cNvSpPr>
            <a:spLocks noGrp="1" noChangeArrowheads="1"/>
          </p:cNvSpPr>
          <p:nvPr>
            <p:ph type="dt" sz="half" idx="2"/>
          </p:nvPr>
        </p:nvSpPr>
        <p:spPr>
          <a:xfrm>
            <a:off x="7044269" y="6635230"/>
            <a:ext cx="1223433" cy="192087"/>
          </a:xfrm>
        </p:spPr>
        <p:txBody>
          <a:bodyPr/>
          <a:lstStyle>
            <a:lvl1pPr>
              <a:defRPr/>
            </a:lvl1pPr>
          </a:lstStyle>
          <a:p>
            <a:fld id="{E3B59CBA-5CF0-471D-B01F-AD058EF9DD00}" type="datetime1">
              <a:rPr lang="zh-TW" altLang="en-US" smtClean="0">
                <a:solidFill>
                  <a:prstClr val="white"/>
                </a:solidFill>
              </a:rPr>
              <a:pPr/>
              <a:t>2023/11/8</a:t>
            </a:fld>
            <a:endParaRPr lang="en-US" altLang="zh-TW" dirty="0">
              <a:solidFill>
                <a:prstClr val="white"/>
              </a:solidFill>
            </a:endParaRPr>
          </a:p>
        </p:txBody>
      </p:sp>
      <p:sp>
        <p:nvSpPr>
          <p:cNvPr id="29742" name="Rectangle 46"/>
          <p:cNvSpPr>
            <a:spLocks noGrp="1" noChangeArrowheads="1"/>
          </p:cNvSpPr>
          <p:nvPr>
            <p:ph type="ftr" sz="quarter" idx="3"/>
          </p:nvPr>
        </p:nvSpPr>
        <p:spPr>
          <a:xfrm>
            <a:off x="19050" y="6388108"/>
            <a:ext cx="2895600" cy="180975"/>
          </a:xfrm>
        </p:spPr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9743" name="Rectangle 4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96302" y="6618826"/>
            <a:ext cx="600075" cy="225425"/>
          </a:xfrm>
        </p:spPr>
        <p:txBody>
          <a:bodyPr/>
          <a:lstStyle>
            <a:lvl1pPr algn="r" fontAlgn="ctr">
              <a:defRPr sz="1200" smtClean="0">
                <a:solidFill>
                  <a:schemeClr val="bg1"/>
                </a:solidFill>
                <a:ea typeface="+mn-ea"/>
              </a:defRPr>
            </a:lvl1pPr>
          </a:lstStyle>
          <a:p>
            <a:pPr>
              <a:defRPr/>
            </a:pPr>
            <a:fld id="{7F497C9D-2FBE-4BE5-BD8E-D511853B51C5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29746" name="Line 50"/>
          <p:cNvSpPr>
            <a:spLocks noChangeShapeType="1"/>
          </p:cNvSpPr>
          <p:nvPr/>
        </p:nvSpPr>
        <p:spPr bwMode="auto">
          <a:xfrm>
            <a:off x="-866774" y="776288"/>
            <a:ext cx="8667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zh-TW" altLang="en-US" sz="1800" b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9747" name="Line 51"/>
          <p:cNvSpPr>
            <a:spLocks noChangeShapeType="1"/>
          </p:cNvSpPr>
          <p:nvPr/>
        </p:nvSpPr>
        <p:spPr bwMode="auto">
          <a:xfrm rot="5400000">
            <a:off x="1787529" y="-268287"/>
            <a:ext cx="5365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zh-TW" altLang="en-US" sz="1800" b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7420" name="Picture 53" descr="itri_CEL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40" y="49736"/>
            <a:ext cx="168116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Text Box 14"/>
          <p:cNvSpPr txBox="1">
            <a:spLocks noChangeArrowheads="1"/>
          </p:cNvSpPr>
          <p:nvPr userDrawn="1"/>
        </p:nvSpPr>
        <p:spPr bwMode="auto">
          <a:xfrm>
            <a:off x="-60384" y="6519863"/>
            <a:ext cx="67104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TW" altLang="en-US" sz="900" b="0">
                <a:solidFill>
                  <a:prstClr val="white"/>
                </a:solidFill>
                <a:latin typeface="微軟正黑體" pitchFamily="34" charset="-120"/>
                <a:ea typeface="微軟正黑體"/>
              </a:rPr>
              <a:t>工業技術研究院機密資料 禁止複製、轉載、外流    </a:t>
            </a:r>
            <a:r>
              <a:rPr lang="en-US" altLang="zh-TW" sz="900" b="0">
                <a:solidFill>
                  <a:prstClr val="white"/>
                </a:solidFill>
                <a:latin typeface="微軟正黑體" pitchFamily="34" charset="-120"/>
                <a:ea typeface="微軟正黑體"/>
              </a:rPr>
              <a:t>│ </a:t>
            </a:r>
            <a:r>
              <a:rPr lang="en-US" altLang="zh-TW" sz="900" b="0">
                <a:solidFill>
                  <a:prstClr val="white"/>
                </a:solidFill>
                <a:latin typeface="Arial"/>
                <a:ea typeface="微軟正黑體"/>
              </a:rPr>
              <a:t>ITRI  CONFIDENTIAL  DOCUMENT  DO  NOT  COPY  OR  DISTRIBUTE</a:t>
            </a:r>
            <a:r>
              <a:rPr lang="en-US" altLang="zh-TW" sz="1800" b="0">
                <a:solidFill>
                  <a:prstClr val="white"/>
                </a:solidFill>
                <a:latin typeface="Arial"/>
                <a:ea typeface="新細明體" charset="-120"/>
              </a:rPr>
              <a:t> </a:t>
            </a:r>
            <a:endParaRPr lang="zh-TW" altLang="en-US" sz="1800" b="0">
              <a:solidFill>
                <a:prstClr val="white"/>
              </a:solidFill>
              <a:latin typeface="Arial"/>
              <a:ea typeface="新細明體" charset="-120"/>
            </a:endParaRPr>
          </a:p>
        </p:txBody>
      </p:sp>
      <p:pic>
        <p:nvPicPr>
          <p:cNvPr id="17424" name="Picture 16" descr="限閱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1638" y="49739"/>
            <a:ext cx="777875" cy="34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81648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05439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4000">
                <a:latin typeface="+mj-lt"/>
                <a:ea typeface="+mj-ea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9013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3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5351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itri_CEL_A_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528638"/>
            <a:ext cx="3328988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7" descr="E版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4110038"/>
            <a:ext cx="276225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1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719138" y="2338388"/>
            <a:ext cx="7772400" cy="765175"/>
          </a:xfr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lang="zh-TW" altLang="en-US" sz="4400" kern="1200" dirty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0742" name="Rectangle 22"/>
          <p:cNvSpPr>
            <a:spLocks noGrp="1" noChangeArrowheads="1"/>
          </p:cNvSpPr>
          <p:nvPr>
            <p:ph type="subTitle" idx="1"/>
          </p:nvPr>
        </p:nvSpPr>
        <p:spPr>
          <a:xfrm>
            <a:off x="719138" y="3598863"/>
            <a:ext cx="7013575" cy="914400"/>
          </a:xfrm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719138" y="5037138"/>
            <a:ext cx="2133600" cy="476250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Rectangle 42"/>
          <p:cNvSpPr>
            <a:spLocks noChangeArrowheads="1"/>
          </p:cNvSpPr>
          <p:nvPr userDrawn="1"/>
        </p:nvSpPr>
        <p:spPr bwMode="auto">
          <a:xfrm>
            <a:off x="-10317" y="6624558"/>
            <a:ext cx="9144000" cy="239712"/>
          </a:xfrm>
          <a:prstGeom prst="rect">
            <a:avLst/>
          </a:prstGeom>
          <a:solidFill>
            <a:srgbClr val="00B2B3"/>
          </a:solidFill>
          <a:ln>
            <a:noFill/>
          </a:ln>
        </p:spPr>
        <p:txBody>
          <a:bodyPr wrap="none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1" name="Text Box 48"/>
          <p:cNvSpPr txBox="1">
            <a:spLocks noChangeArrowheads="1"/>
          </p:cNvSpPr>
          <p:nvPr userDrawn="1"/>
        </p:nvSpPr>
        <p:spPr bwMode="auto">
          <a:xfrm>
            <a:off x="0" y="6620017"/>
            <a:ext cx="71219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zh-TW" altLang="en-US" sz="1000">
                <a:solidFill>
                  <a:schemeClr val="bg1"/>
                </a:solidFill>
                <a:latin typeface="+mj-ea"/>
                <a:ea typeface="+mj-ea"/>
              </a:rPr>
              <a:t>工業技術研究院機密資料 禁止複製、轉載、外流 </a:t>
            </a:r>
            <a:r>
              <a:rPr lang="en-US" altLang="zh-TW" sz="1000">
                <a:solidFill>
                  <a:schemeClr val="bg1"/>
                </a:solidFill>
                <a:latin typeface="+mj-ea"/>
                <a:ea typeface="+mj-ea"/>
              </a:rPr>
              <a:t>ITRI CONFIDENTIAL DOCUMENT DO NOT COPY OR DISTRIBUTE</a:t>
            </a:r>
          </a:p>
        </p:txBody>
      </p:sp>
      <p:sp>
        <p:nvSpPr>
          <p:cNvPr id="13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2500" y="6619875"/>
            <a:ext cx="5715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ctr" hangingPunct="1">
              <a:defRPr sz="1200">
                <a:solidFill>
                  <a:schemeClr val="bg1"/>
                </a:solidFill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D13FECD4-41AF-4443-BCF4-D4DDF02EF5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92269"/>
            <a:ext cx="750888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22699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b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A6803-1258-4500-B9E1-21C009BBB319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0621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5"/>
            <a:ext cx="82296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>
            <a:lvl1pPr marL="342900" indent="-342900">
              <a:buClr>
                <a:srgbClr val="0070C0"/>
              </a:buClr>
              <a:buFont typeface="Wingdings" panose="05000000000000000000" pitchFamily="2" charset="2"/>
              <a:buChar char="n"/>
              <a:defRPr>
                <a:solidFill>
                  <a:srgbClr val="0070C0"/>
                </a:solidFill>
              </a:defRPr>
            </a:lvl1pPr>
            <a:lvl2pPr marL="742950" indent="-285750">
              <a:buFont typeface="Times New Roman" panose="02020603050405020304" pitchFamily="18" charset="0"/>
              <a:buChar char="−"/>
              <a:defRPr>
                <a:solidFill>
                  <a:schemeClr val="tx1"/>
                </a:solidFill>
              </a:defRPr>
            </a:lvl2pPr>
            <a:lvl3pPr>
              <a:buClrTx/>
              <a:defRPr/>
            </a:lvl3pPr>
            <a:lvl4pPr marL="1600200" indent="-228600">
              <a:buClrTx/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b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7E655-DAE8-4669-B92D-FD48184271D6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86991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5"/>
            <a:ext cx="8229600" cy="765175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b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48DF3-ED32-4F6A-BBCC-17369A789E6B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308304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5"/>
            <a:ext cx="82296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lvl="0"/>
            <a:r>
              <a:rPr lang="zh-TW" altLang="en-US" noProof="0"/>
              <a:t>按一下圖示以新增表格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b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69A20-C649-4E22-B939-459D767EC0C2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97177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5"/>
            <a:ext cx="82296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3" y="981075"/>
            <a:ext cx="4044462" cy="5145088"/>
          </a:xfrm>
        </p:spPr>
        <p:txBody>
          <a:bodyPr/>
          <a:lstStyle>
            <a:lvl5pPr>
              <a:defRPr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2338" y="981075"/>
            <a:ext cx="4044462" cy="2495550"/>
          </a:xfrm>
        </p:spPr>
        <p:txBody>
          <a:bodyPr/>
          <a:lstStyle>
            <a:lvl5pPr>
              <a:defRPr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2338" y="3629025"/>
            <a:ext cx="4044462" cy="2497138"/>
          </a:xfrm>
        </p:spPr>
        <p:txBody>
          <a:bodyPr/>
          <a:lstStyle>
            <a:lvl5pPr>
              <a:defRPr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b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BD449-3FB3-4359-8181-59F43F51AEB5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597796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590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b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C5E77-19A4-450D-BF8F-14FF4CBC5F20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2"/>
          </p:nvPr>
        </p:nvSpPr>
        <p:spPr>
          <a:xfrm>
            <a:off x="1835150" y="6958013"/>
            <a:ext cx="914400" cy="914400"/>
          </a:xfrm>
        </p:spPr>
        <p:txBody>
          <a:bodyPr/>
          <a:lstStyle>
            <a:lvl5pPr>
              <a:defRPr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67563118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CA8529-A67C-4C99-9CB6-CD1D2B64E332}" type="datetime1">
              <a:rPr lang="zh-TW" altLang="en-US" smtClean="0">
                <a:solidFill>
                  <a:prstClr val="white"/>
                </a:solidFill>
              </a:rPr>
              <a:pPr/>
              <a:t>2023/11/8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D6CAE-1C06-425B-9462-B1B1C8F706A6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9758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5"/>
            <a:ext cx="82296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3" y="981075"/>
            <a:ext cx="4044462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ea typeface="微軟正黑體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2338" y="981075"/>
            <a:ext cx="4044462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ea typeface="微軟正黑體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b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22D9B-9815-454A-B368-9C3759B0F2C7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40862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165"/>
            <a:ext cx="8229600" cy="6126163"/>
          </a:xfrm>
        </p:spPr>
        <p:txBody>
          <a:bodyPr/>
          <a:lstStyle>
            <a:lvl5pPr>
              <a:defRPr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b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A5D7E-62A7-4A42-9334-9F9C15211787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595487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08800"/>
            <a:ext cx="9144000" cy="1008000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3"/>
          </p:nvPr>
        </p:nvSpPr>
        <p:spPr>
          <a:xfrm>
            <a:off x="72001" y="6650296"/>
            <a:ext cx="3311972" cy="188641"/>
          </a:xfrm>
        </p:spPr>
        <p:txBody>
          <a:bodyPr lIns="0" tIns="0" rIns="0" bIns="0" anchor="ctr">
            <a:normAutofit/>
          </a:bodyPr>
          <a:lstStyle>
            <a:lvl1pPr marL="0" indent="0">
              <a:buFontTx/>
              <a:buNone/>
              <a:defRPr sz="12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4"/>
          </p:nvPr>
        </p:nvSpPr>
        <p:spPr>
          <a:xfrm>
            <a:off x="8777291" y="6624644"/>
            <a:ext cx="369887" cy="261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1A083-72DE-4D07-8C93-533EFE1F2917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1415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  <a:latin typeface="Calibri" panose="020F050202020403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xfrm>
            <a:off x="-8092" y="6391283"/>
            <a:ext cx="6096000" cy="238125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libri" panose="020F0502020204030204" pitchFamily="34" charset="0"/>
                <a:ea typeface="微軟正黑體" panose="020B0604030504040204" pitchFamily="34" charset="-12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1800" b="0" dirty="0">
              <a:solidFill>
                <a:prstClr val="black"/>
              </a:solidFill>
            </a:endParaRPr>
          </a:p>
        </p:txBody>
      </p:sp>
      <p:pic>
        <p:nvPicPr>
          <p:cNvPr id="7" name="Picture 60" descr="E版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866592"/>
            <a:ext cx="276225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5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2"/>
          </p:nvPr>
        </p:nvSpPr>
        <p:spPr>
          <a:xfrm>
            <a:off x="450850" y="1285592"/>
            <a:ext cx="8369300" cy="5100362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 marL="715963" indent="-271463">
              <a:buFont typeface="Times New Roman" panose="02020603050405020304" pitchFamily="18" charset="0"/>
              <a:buChar char="−"/>
              <a:defRPr>
                <a:latin typeface="Calibri" panose="020F0502020204030204" pitchFamily="34" charset="0"/>
              </a:defRPr>
            </a:lvl2pPr>
            <a:lvl3pPr marL="1146175" indent="-342900">
              <a:buFont typeface="Wingdings" panose="05000000000000000000" pitchFamily="2" charset="2"/>
              <a:buChar char="Ø"/>
              <a:tabLst>
                <a:tab pos="987425" algn="l"/>
              </a:tabLst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 marL="1720850" indent="-285750">
              <a:buFont typeface="Wingdings" panose="05000000000000000000" pitchFamily="2" charset="2"/>
              <a:buChar char="ü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9031089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zh-TW" altLang="en-US" sz="1800" b="0">
              <a:solidFill>
                <a:prstClr val="black"/>
              </a:solidFill>
              <a:latin typeface="Arial"/>
              <a:ea typeface="新細明體" charset="-12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A6803-1258-4500-B9E1-21C009BBB319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327940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5"/>
            <a:ext cx="82296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>
            <a:lvl1pPr marL="342900" indent="-342900">
              <a:buClr>
                <a:srgbClr val="0070C0"/>
              </a:buClr>
              <a:buFont typeface="Wingdings" panose="05000000000000000000" pitchFamily="2" charset="2"/>
              <a:buChar char="n"/>
              <a:defRPr>
                <a:solidFill>
                  <a:srgbClr val="0070C0"/>
                </a:solidFill>
              </a:defRPr>
            </a:lvl1pPr>
            <a:lvl2pPr marL="742950" indent="-285750">
              <a:buFont typeface="Times New Roman" panose="02020603050405020304" pitchFamily="18" charset="0"/>
              <a:buChar char="−"/>
              <a:defRPr>
                <a:solidFill>
                  <a:schemeClr val="tx1"/>
                </a:solidFill>
              </a:defRPr>
            </a:lvl2pPr>
            <a:lvl3pPr>
              <a:buClrTx/>
              <a:defRPr/>
            </a:lvl3pPr>
            <a:lvl4pPr marL="1600200" indent="-228600">
              <a:buClrTx/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zh-TW" altLang="en-US" sz="1800" b="0">
              <a:solidFill>
                <a:prstClr val="black"/>
              </a:solidFill>
              <a:latin typeface="Arial"/>
              <a:ea typeface="新細明體" charset="-12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7E655-DAE8-4669-B92D-FD48184271D6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08025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5"/>
            <a:ext cx="8229600" cy="765175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zh-TW" altLang="en-US" sz="1800" b="0">
              <a:solidFill>
                <a:prstClr val="black"/>
              </a:solidFill>
              <a:latin typeface="Arial"/>
              <a:ea typeface="新細明體" charset="-12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48DF3-ED32-4F6A-BBCC-17369A789E6B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311379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5"/>
            <a:ext cx="82296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lvl="0"/>
            <a:r>
              <a:rPr lang="zh-TW" altLang="en-US" noProof="0"/>
              <a:t>按一下圖示以新增表格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zh-TW" altLang="en-US" sz="1800" b="0">
              <a:solidFill>
                <a:prstClr val="black"/>
              </a:solidFill>
              <a:latin typeface="Arial"/>
              <a:ea typeface="新細明體" charset="-12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69A20-C649-4E22-B939-459D767EC0C2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41516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5"/>
            <a:ext cx="82296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3" y="981075"/>
            <a:ext cx="4044462" cy="51450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2338" y="981075"/>
            <a:ext cx="4044462" cy="249555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2338" y="3629025"/>
            <a:ext cx="4044462" cy="24971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zh-TW" altLang="en-US" sz="1800" b="0">
              <a:solidFill>
                <a:prstClr val="black"/>
              </a:solidFill>
              <a:latin typeface="Arial"/>
              <a:ea typeface="新細明體" charset="-12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BD449-3FB3-4359-8181-59F43F51AEB5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69523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590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zh-TW" altLang="en-US" sz="1800" b="0">
              <a:solidFill>
                <a:prstClr val="black"/>
              </a:solidFill>
              <a:latin typeface="Arial"/>
              <a:ea typeface="新細明體" charset="-12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C5E77-19A4-450D-BF8F-14FF4CBC5F20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2"/>
          </p:nvPr>
        </p:nvSpPr>
        <p:spPr>
          <a:xfrm>
            <a:off x="1835150" y="6958013"/>
            <a:ext cx="914400" cy="914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54500186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2" y="1109133"/>
            <a:ext cx="4105275" cy="52154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14879" y="1109133"/>
            <a:ext cx="4106863" cy="52154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36F8D2-FD5E-41EB-80DC-A1DD10A04499}" type="datetime1">
              <a:rPr lang="zh-TW" altLang="en-US" smtClean="0">
                <a:solidFill>
                  <a:prstClr val="white"/>
                </a:solidFill>
              </a:rPr>
              <a:pPr/>
              <a:t>2023/11/8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106F1-D6D8-4C2C-8EF2-88335AB5729B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34283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5"/>
            <a:ext cx="82296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3" y="981075"/>
            <a:ext cx="4044462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2338" y="981075"/>
            <a:ext cx="4044462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zh-TW" altLang="en-US" sz="1800" b="0">
              <a:solidFill>
                <a:prstClr val="black"/>
              </a:solidFill>
              <a:latin typeface="Arial"/>
              <a:ea typeface="新細明體" charset="-12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22D9B-9815-454A-B368-9C3759B0F2C7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195442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165"/>
            <a:ext cx="8229600" cy="61261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zh-TW" altLang="en-US" sz="1800" b="0">
              <a:solidFill>
                <a:prstClr val="black"/>
              </a:solidFill>
              <a:latin typeface="Arial"/>
              <a:ea typeface="新細明體" charset="-12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A5D7E-62A7-4A42-9334-9F9C15211787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37257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08800"/>
            <a:ext cx="9144000" cy="1008000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3"/>
          </p:nvPr>
        </p:nvSpPr>
        <p:spPr>
          <a:xfrm>
            <a:off x="72001" y="6650296"/>
            <a:ext cx="3311972" cy="188641"/>
          </a:xfrm>
        </p:spPr>
        <p:txBody>
          <a:bodyPr lIns="0" tIns="0" rIns="0" bIns="0" anchor="ctr">
            <a:normAutofit/>
          </a:bodyPr>
          <a:lstStyle>
            <a:lvl1pPr marL="0" indent="0">
              <a:buFontTx/>
              <a:buNone/>
              <a:defRPr sz="12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4"/>
          </p:nvPr>
        </p:nvSpPr>
        <p:spPr>
          <a:xfrm>
            <a:off x="8777291" y="6624644"/>
            <a:ext cx="369887" cy="261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1A083-72DE-4D07-8C93-533EFE1F2917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05385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3" y="1278467"/>
            <a:ext cx="8364538" cy="4919134"/>
          </a:xfrm>
        </p:spPr>
        <p:txBody>
          <a:bodyPr/>
          <a:lstStyle>
            <a:lvl1pPr>
              <a:defRPr sz="2400">
                <a:latin typeface="+mn-lt"/>
                <a:ea typeface="+mn-ea"/>
              </a:defRPr>
            </a:lvl1pPr>
            <a:lvl2pPr>
              <a:defRPr>
                <a:solidFill>
                  <a:srgbClr val="0000CC"/>
                </a:solidFill>
                <a:latin typeface="+mn-lt"/>
                <a:ea typeface="+mn-ea"/>
              </a:defRPr>
            </a:lvl2pPr>
            <a:lvl3pPr>
              <a:defRPr>
                <a:latin typeface="+mn-lt"/>
                <a:ea typeface="+mn-ea"/>
              </a:defRPr>
            </a:lvl3pPr>
            <a:lvl4pPr>
              <a:defRPr sz="1800">
                <a:solidFill>
                  <a:srgbClr val="0000CC"/>
                </a:solidFill>
                <a:latin typeface="+mn-lt"/>
                <a:ea typeface="+mn-ea"/>
              </a:defRPr>
            </a:lvl4pPr>
            <a:lvl5pPr>
              <a:defRPr sz="1600">
                <a:latin typeface="+mn-lt"/>
                <a:ea typeface="+mn-ea"/>
              </a:defRPr>
            </a:lvl5pPr>
            <a:lvl6pPr>
              <a:defRPr sz="1600">
                <a:latin typeface="+mn-lt"/>
                <a:ea typeface="+mn-ea"/>
              </a:defRPr>
            </a:lvl6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xfrm>
            <a:off x="3641861" y="6628132"/>
            <a:ext cx="2920215" cy="229868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algn="ctr" eaLnBrk="1" hangingPunct="1">
              <a:defRPr/>
            </a:pPr>
            <a:endParaRPr lang="en-US" altLang="zh-TW" b="0">
              <a:solidFill>
                <a:prstClr val="black"/>
              </a:solidFill>
              <a:ea typeface="新細明體" charset="-120"/>
            </a:endParaRPr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282D4-C369-4B2F-B36D-CA76C3634FCD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7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0" y="405141"/>
            <a:ext cx="9144000" cy="77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8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605588" y="6619893"/>
            <a:ext cx="1800225" cy="23812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fld id="{2DC04D06-70D8-48A2-B2C8-F3E08559F2BE}" type="datetime1">
              <a:rPr lang="zh-TW" altLang="en-US" b="0" smtClean="0">
                <a:solidFill>
                  <a:prstClr val="black"/>
                </a:solidFill>
                <a:latin typeface="Arial"/>
                <a:ea typeface="新細明體" charset="-120"/>
              </a:rPr>
              <a:pPr algn="ctr" eaLnBrk="1" hangingPunct="1">
                <a:defRPr/>
              </a:pPr>
              <a:t>2023/11/8</a:t>
            </a:fld>
            <a:endParaRPr lang="en-US" altLang="zh-TW" b="0" dirty="0">
              <a:solidFill>
                <a:prstClr val="black"/>
              </a:solidFill>
              <a:latin typeface="Arial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932525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7" y="308091"/>
            <a:ext cx="8487833" cy="6143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42902" y="1090246"/>
            <a:ext cx="8493368" cy="5249007"/>
          </a:xfrm>
        </p:spPr>
        <p:txBody>
          <a:bodyPr/>
          <a:lstStyle>
            <a:lvl1pPr marL="273050" indent="-273050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23888" indent="-350838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896938" indent="-273050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169988" indent="-273050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  <a:endParaRPr lang="en-US" altLang="zh-TW" dirty="0"/>
          </a:p>
          <a:p>
            <a:pPr lvl="3"/>
            <a:r>
              <a:rPr lang="zh-TW" altLang="en-US" dirty="0"/>
              <a:t>第四層</a:t>
            </a:r>
            <a:endParaRPr lang="en-US" altLang="zh-TW" dirty="0"/>
          </a:p>
          <a:p>
            <a:pPr lvl="4"/>
            <a:endParaRPr lang="zh-TW" altLang="en-US" dirty="0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106F1-D6D8-4C2C-8EF2-88335AB5729B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22070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  <a:latin typeface="Calibri" panose="020F050202020403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xfrm>
            <a:off x="-8092" y="6391283"/>
            <a:ext cx="6096000" cy="238125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1800" b="0" dirty="0">
              <a:solidFill>
                <a:prstClr val="black"/>
              </a:solidFill>
              <a:ea typeface="標楷體"/>
            </a:endParaRPr>
          </a:p>
        </p:txBody>
      </p:sp>
      <p:pic>
        <p:nvPicPr>
          <p:cNvPr id="7" name="Picture 60" descr="E版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866592"/>
            <a:ext cx="276225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5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2"/>
          </p:nvPr>
        </p:nvSpPr>
        <p:spPr>
          <a:xfrm>
            <a:off x="450850" y="1285592"/>
            <a:ext cx="8369300" cy="5100362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 marL="715963" indent="-271463">
              <a:buFont typeface="Times New Roman" panose="02020603050405020304" pitchFamily="18" charset="0"/>
              <a:buChar char="−"/>
              <a:defRPr>
                <a:latin typeface="Calibri" panose="020F0502020204030204" pitchFamily="34" charset="0"/>
              </a:defRPr>
            </a:lvl2pPr>
            <a:lvl3pPr marL="1146175" indent="-342900">
              <a:buFont typeface="Wingdings" panose="05000000000000000000" pitchFamily="2" charset="2"/>
              <a:buChar char="Ø"/>
              <a:tabLst>
                <a:tab pos="987425" algn="l"/>
              </a:tabLst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 marL="1720850" indent="-285750">
              <a:buFont typeface="Wingdings" panose="05000000000000000000" pitchFamily="2" charset="2"/>
              <a:buChar char="ü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25980210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A6803-1258-4500-B9E1-21C009BBB319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841319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7"/>
            <a:ext cx="82296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>
            <a:lvl1pPr marL="316531" indent="-316531">
              <a:buClr>
                <a:srgbClr val="0070C0"/>
              </a:buClr>
              <a:buFont typeface="Wingdings" panose="05000000000000000000" pitchFamily="2" charset="2"/>
              <a:buChar char="n"/>
              <a:defRPr>
                <a:solidFill>
                  <a:srgbClr val="0070C0"/>
                </a:solidFill>
              </a:defRPr>
            </a:lvl1pPr>
            <a:lvl2pPr marL="685817" indent="-263776">
              <a:buFont typeface="Times New Roman" panose="02020603050405020304" pitchFamily="18" charset="0"/>
              <a:buChar char="−"/>
              <a:defRPr>
                <a:solidFill>
                  <a:schemeClr val="tx1"/>
                </a:solidFill>
              </a:defRPr>
            </a:lvl2pPr>
            <a:lvl3pPr>
              <a:buClrTx/>
              <a:defRPr/>
            </a:lvl3pPr>
            <a:lvl4pPr marL="1477145" indent="-211021">
              <a:buClrTx/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7E655-DAE8-4669-B92D-FD48184271D6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95155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7"/>
            <a:ext cx="8229600" cy="765175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48DF3-ED32-4F6A-BBCC-17369A789E6B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990709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7"/>
            <a:ext cx="82296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lvl="0"/>
            <a:r>
              <a:rPr lang="zh-TW" altLang="en-US" noProof="0"/>
              <a:t>按一下圖示以新增表格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69A20-C649-4E22-B939-459D767EC0C2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8269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199" y="435519"/>
            <a:ext cx="8339667" cy="605889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0329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744133"/>
            <a:ext cx="4040188" cy="4597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755100" y="109482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55100" y="1752600"/>
            <a:ext cx="4041775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545CD-D93E-4CEC-B5CB-A3E15E138C86}" type="datetime1">
              <a:rPr lang="zh-TW" altLang="en-US" smtClean="0">
                <a:solidFill>
                  <a:prstClr val="white"/>
                </a:solidFill>
              </a:rPr>
              <a:pPr/>
              <a:t>2023/11/8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9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22E16-6DF7-409D-ABF4-B11941A608F3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456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7"/>
            <a:ext cx="82296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3" y="981075"/>
            <a:ext cx="4044462" cy="51450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2338" y="981075"/>
            <a:ext cx="4044462" cy="249555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2338" y="3629025"/>
            <a:ext cx="4044462" cy="24971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BD449-3FB3-4359-8181-59F43F51AEB5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51188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592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C5E77-19A4-450D-BF8F-14FF4CBC5F20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2"/>
          </p:nvPr>
        </p:nvSpPr>
        <p:spPr>
          <a:xfrm>
            <a:off x="1835150" y="6958013"/>
            <a:ext cx="914400" cy="914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828694304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7"/>
            <a:ext cx="82296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3" y="981075"/>
            <a:ext cx="4044462" cy="5145088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2338" y="981075"/>
            <a:ext cx="4044462" cy="5145088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22D9B-9815-454A-B368-9C3759B0F2C7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93824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167"/>
            <a:ext cx="8229600" cy="61261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A5D7E-62A7-4A42-9334-9F9C15211787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12468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08800"/>
            <a:ext cx="9144000" cy="1008000"/>
          </a:xfrm>
        </p:spPr>
        <p:txBody>
          <a:bodyPr>
            <a:noAutofit/>
          </a:bodyPr>
          <a:lstStyle>
            <a:lvl1pPr algn="ctr">
              <a:defRPr sz="2954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3"/>
          </p:nvPr>
        </p:nvSpPr>
        <p:spPr>
          <a:xfrm>
            <a:off x="72001" y="6650298"/>
            <a:ext cx="3311972" cy="188641"/>
          </a:xfrm>
        </p:spPr>
        <p:txBody>
          <a:bodyPr lIns="0" tIns="0" rIns="0" bIns="0" anchor="ctr">
            <a:normAutofit/>
          </a:bodyPr>
          <a:lstStyle>
            <a:lvl1pPr marL="0" indent="0">
              <a:buFontTx/>
              <a:buNone/>
              <a:defRPr sz="1108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4"/>
          </p:nvPr>
        </p:nvSpPr>
        <p:spPr>
          <a:xfrm>
            <a:off x="8777292" y="6624646"/>
            <a:ext cx="369887" cy="261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1A083-72DE-4D07-8C93-533EFE1F2917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0289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  <a:latin typeface="Calibri" panose="020F050202020403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xfrm>
            <a:off x="-8092" y="6391285"/>
            <a:ext cx="6096000" cy="238125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dirty="0">
              <a:solidFill>
                <a:prstClr val="black"/>
              </a:solidFill>
              <a:ea typeface="標楷體"/>
            </a:endParaRPr>
          </a:p>
        </p:txBody>
      </p:sp>
      <p:pic>
        <p:nvPicPr>
          <p:cNvPr id="7" name="Picture 60" descr="E版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866592"/>
            <a:ext cx="276225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6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3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2"/>
          </p:nvPr>
        </p:nvSpPr>
        <p:spPr>
          <a:xfrm>
            <a:off x="450850" y="1285592"/>
            <a:ext cx="8369300" cy="5100362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 marL="660905" indent="-250587">
              <a:buFont typeface="Times New Roman" panose="02020603050405020304" pitchFamily="18" charset="0"/>
              <a:buChar char="−"/>
              <a:defRPr>
                <a:latin typeface="Calibri" panose="020F0502020204030204" pitchFamily="34" charset="0"/>
              </a:defRPr>
            </a:lvl2pPr>
            <a:lvl3pPr marL="1058034" indent="-316531">
              <a:buFont typeface="Wingdings" panose="05000000000000000000" pitchFamily="2" charset="2"/>
              <a:buChar char="Ø"/>
              <a:tabLst>
                <a:tab pos="911492" algn="l"/>
              </a:tabLst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 marL="1588517" indent="-263776">
              <a:buFont typeface="Wingdings" panose="05000000000000000000" pitchFamily="2" charset="2"/>
              <a:buChar char="ü"/>
              <a:defRPr sz="1662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8709760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568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D1BA6-A525-4294-9821-88548ADF96C9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4165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7" y="308093"/>
            <a:ext cx="8487833" cy="6143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42902" y="1090246"/>
            <a:ext cx="8493368" cy="5249007"/>
          </a:xfrm>
        </p:spPr>
        <p:txBody>
          <a:bodyPr/>
          <a:lstStyle>
            <a:lvl1pPr marL="252052" indent="-252052">
              <a:defRPr sz="2215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75911" indent="-323859">
              <a:defRPr sz="1846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827963" indent="-252052">
              <a:defRPr sz="1846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080016" indent="-252052">
              <a:defRPr sz="1846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  <a:endParaRPr lang="en-US" altLang="zh-TW" dirty="0"/>
          </a:p>
          <a:p>
            <a:pPr lvl="3"/>
            <a:r>
              <a:rPr lang="zh-TW" altLang="en-US" dirty="0"/>
              <a:t>第四層</a:t>
            </a:r>
            <a:endParaRPr lang="en-US" altLang="zh-TW" dirty="0"/>
          </a:p>
          <a:p>
            <a:pPr lvl="4"/>
            <a:endParaRPr lang="zh-TW" altLang="en-US" dirty="0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106F1-D6D8-4C2C-8EF2-88335AB5729B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288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7" descr="E版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4110038"/>
            <a:ext cx="276225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2"/>
          <p:cNvSpPr>
            <a:spLocks noChangeArrowheads="1"/>
          </p:cNvSpPr>
          <p:nvPr userDrawn="1"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B2B3"/>
          </a:solidFill>
          <a:ln>
            <a:noFill/>
          </a:ln>
        </p:spPr>
        <p:txBody>
          <a:bodyPr wrap="none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eaLnBrk="1" hangingPunct="1">
              <a:defRPr/>
            </a:pPr>
            <a:endParaRPr lang="zh-TW" altLang="en-US" sz="2400"/>
          </a:p>
        </p:txBody>
      </p:sp>
      <p:pic>
        <p:nvPicPr>
          <p:cNvPr id="6" name="Picture 26" descr="itri_CEL_A_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" y="528640"/>
            <a:ext cx="3328988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1" name="Rectangle 2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46141" y="2584705"/>
            <a:ext cx="6596065" cy="1219201"/>
          </a:xfrm>
        </p:spPr>
        <p:txBody>
          <a:bodyPr anchor="t" anchorCtr="0"/>
          <a:lstStyle>
            <a:lvl1pPr>
              <a:defRPr sz="3300" b="1">
                <a:solidFill>
                  <a:srgbClr val="00B2B3"/>
                </a:solidFill>
              </a:defRPr>
            </a:lvl1pPr>
          </a:lstStyle>
          <a:p>
            <a:r>
              <a:rPr lang="zh-TW" altLang="en-US" dirty="0"/>
              <a:t>簡報標題</a:t>
            </a:r>
          </a:p>
        </p:txBody>
      </p:sp>
      <p:sp>
        <p:nvSpPr>
          <p:cNvPr id="30742" name="Rectangle 2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46141" y="5059680"/>
            <a:ext cx="6770872" cy="755904"/>
          </a:xfrm>
        </p:spPr>
        <p:txBody>
          <a:bodyPr anchor="b" anchorCtr="0"/>
          <a:lstStyle>
            <a:lvl1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 sz="15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TW" altLang="en-US" sz="1500" dirty="0"/>
              <a:t>簡報單位 簡報人名稱</a:t>
            </a:r>
            <a:r>
              <a:rPr lang="en-US" altLang="zh-TW" sz="1500" dirty="0"/>
              <a:t> </a:t>
            </a:r>
            <a:r>
              <a:rPr lang="zh-TW" altLang="en-US" sz="1500" dirty="0"/>
              <a:t>職稱</a:t>
            </a:r>
            <a:endParaRPr lang="en-US" altLang="zh-TW" sz="15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2" hasCustomPrompt="1"/>
          </p:nvPr>
        </p:nvSpPr>
        <p:spPr>
          <a:xfrm>
            <a:off x="546141" y="5902264"/>
            <a:ext cx="2788603" cy="432303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zh-TW" altLang="en-US" dirty="0"/>
              <a:t>簡報日期</a:t>
            </a:r>
          </a:p>
        </p:txBody>
      </p:sp>
      <p:sp>
        <p:nvSpPr>
          <p:cNvPr id="14" name="Text Box 48"/>
          <p:cNvSpPr txBox="1">
            <a:spLocks noChangeArrowheads="1"/>
          </p:cNvSpPr>
          <p:nvPr userDrawn="1"/>
        </p:nvSpPr>
        <p:spPr bwMode="auto">
          <a:xfrm>
            <a:off x="-11500" y="6610194"/>
            <a:ext cx="712191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zh-TW" altLang="en-US" sz="750" dirty="0">
                <a:solidFill>
                  <a:schemeClr val="bg1"/>
                </a:solidFill>
                <a:latin typeface="+mj-ea"/>
                <a:ea typeface="+mj-ea"/>
              </a:rPr>
              <a:t>工業技術研究院機密資料 禁止複製、轉載、外流 </a:t>
            </a:r>
            <a:r>
              <a:rPr lang="en-US" altLang="zh-TW" sz="750" dirty="0">
                <a:solidFill>
                  <a:schemeClr val="bg1"/>
                </a:solidFill>
                <a:latin typeface="+mj-ea"/>
                <a:ea typeface="+mj-ea"/>
              </a:rPr>
              <a:t>ITRI CONFIDENTIAL DOCUMENT DO NOT COPY OR DISTRIBUTE</a:t>
            </a:r>
          </a:p>
        </p:txBody>
      </p:sp>
      <p:grpSp>
        <p:nvGrpSpPr>
          <p:cNvPr id="11" name="群組 10"/>
          <p:cNvGrpSpPr/>
          <p:nvPr userDrawn="1"/>
        </p:nvGrpSpPr>
        <p:grpSpPr>
          <a:xfrm>
            <a:off x="7551439" y="0"/>
            <a:ext cx="1588292" cy="6858000"/>
            <a:chOff x="10074276" y="0"/>
            <a:chExt cx="2117723" cy="6858000"/>
          </a:xfrm>
        </p:grpSpPr>
        <p:pic>
          <p:nvPicPr>
            <p:cNvPr id="15" name="圖片 14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4276" y="0"/>
              <a:ext cx="2117723" cy="6858000"/>
            </a:xfrm>
            <a:prstGeom prst="rect">
              <a:avLst/>
            </a:prstGeom>
          </p:spPr>
        </p:pic>
        <p:pic>
          <p:nvPicPr>
            <p:cNvPr id="16" name="圖片 16" descr="氣球.gif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3173" y="660401"/>
              <a:ext cx="1436687" cy="159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394" y="64186"/>
            <a:ext cx="512051" cy="31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97898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2045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836313-AF21-4796-A16F-9D3052C2D5E1}" type="datetime1">
              <a:rPr lang="zh-TW" altLang="en-US" smtClean="0">
                <a:solidFill>
                  <a:prstClr val="white"/>
                </a:solidFill>
              </a:rPr>
              <a:pPr/>
              <a:t>2023/11/8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ABFFE-670F-4DBC-8824-4DE57A2E8E5C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25408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39864"/>
            <a:ext cx="6126480" cy="4757737"/>
          </a:xfrm>
        </p:spPr>
        <p:txBody>
          <a:bodyPr/>
          <a:lstStyle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圖片版面配置區 2"/>
          <p:cNvSpPr>
            <a:spLocks noGrp="1"/>
          </p:cNvSpPr>
          <p:nvPr>
            <p:ph type="pic" idx="11"/>
          </p:nvPr>
        </p:nvSpPr>
        <p:spPr>
          <a:xfrm>
            <a:off x="6721575" y="1439864"/>
            <a:ext cx="2098576" cy="475773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159302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1" y="1439863"/>
            <a:ext cx="8360228" cy="3184388"/>
          </a:xfrm>
        </p:spPr>
        <p:txBody>
          <a:bodyPr/>
          <a:lstStyle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0850" y="316992"/>
            <a:ext cx="8366579" cy="88950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圖片版面配置區 2"/>
          <p:cNvSpPr>
            <a:spLocks noGrp="1"/>
          </p:cNvSpPr>
          <p:nvPr>
            <p:ph type="pic" idx="11"/>
          </p:nvPr>
        </p:nvSpPr>
        <p:spPr>
          <a:xfrm>
            <a:off x="457201" y="4725145"/>
            <a:ext cx="8360228" cy="158417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049360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1035546"/>
          </a:xfrm>
        </p:spPr>
        <p:txBody>
          <a:bodyPr anchor="t" anchorCtr="0">
            <a:noAutofit/>
          </a:bodyPr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0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324147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883105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1" y="1542735"/>
            <a:ext cx="4105275" cy="47577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14876" y="1542735"/>
            <a:ext cx="4106863" cy="47577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679856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9" name="投影片編號版面配置區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0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316992"/>
            <a:ext cx="8369300" cy="88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64093552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標題 7"/>
          <p:cNvSpPr>
            <a:spLocks noGrp="1"/>
          </p:cNvSpPr>
          <p:nvPr>
            <p:ph type="title"/>
          </p:nvPr>
        </p:nvSpPr>
        <p:spPr>
          <a:xfrm>
            <a:off x="450850" y="316992"/>
            <a:ext cx="8369300" cy="88950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71545601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337524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647635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3503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C59EDB-5CD0-4190-A0F1-75C8C307A8A4}" type="datetime1">
              <a:rPr lang="zh-TW" altLang="en-US" smtClean="0">
                <a:solidFill>
                  <a:prstClr val="white"/>
                </a:solidFill>
              </a:rPr>
              <a:pPr/>
              <a:t>2023/11/8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3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51323-51B8-4046-88ED-8CEB0751AF4C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13196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7679465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29414" y="313944"/>
            <a:ext cx="2092325" cy="5864352"/>
          </a:xfrm>
        </p:spPr>
        <p:txBody>
          <a:bodyPr vert="eaVert"/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0851" y="313944"/>
            <a:ext cx="6126163" cy="586435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485042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F07930A-A1F9-4396-AB80-899264B78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38112-22ED-4E55-A108-3760ED4FD01B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8CAF465-F27D-4D07-9BC2-446402E4B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20607D3-F797-48C1-953E-9735466B7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9F62-D281-4590-A397-220EDF8F9E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515552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itri_CEL_A_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" y="528641"/>
            <a:ext cx="2943225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7" descr="E版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4110039"/>
            <a:ext cx="2762250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1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719138" y="2109791"/>
            <a:ext cx="7772400" cy="1928811"/>
          </a:xfrm>
        </p:spPr>
        <p:txBody>
          <a:bodyPr/>
          <a:lstStyle>
            <a:lvl1pPr algn="l">
              <a:defRPr kumimoji="1" lang="zh-TW" altLang="en-US" sz="3000" b="1" kern="1200" dirty="0">
                <a:solidFill>
                  <a:srgbClr val="00B2B3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dirty="0"/>
              <a:t>按一下以編輯母片標題樣式</a:t>
            </a:r>
          </a:p>
        </p:txBody>
      </p:sp>
      <p:sp>
        <p:nvSpPr>
          <p:cNvPr id="30742" name="Rectangle 22"/>
          <p:cNvSpPr>
            <a:spLocks noGrp="1" noChangeArrowheads="1"/>
          </p:cNvSpPr>
          <p:nvPr>
            <p:ph type="subTitle" idx="1"/>
          </p:nvPr>
        </p:nvSpPr>
        <p:spPr>
          <a:xfrm>
            <a:off x="719139" y="4648200"/>
            <a:ext cx="7013575" cy="914400"/>
          </a:xfrm>
        </p:spPr>
        <p:txBody>
          <a:bodyPr anchor="ctr"/>
          <a:lstStyle>
            <a:lvl1pPr marL="0" indent="0" algn="l">
              <a:buFontTx/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127928925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72500" y="6619878"/>
            <a:ext cx="571500" cy="238125"/>
          </a:xfrm>
          <a:ln/>
        </p:spPr>
        <p:txBody>
          <a:bodyPr/>
          <a:lstStyle>
            <a:lvl1pPr>
              <a:defRPr/>
            </a:lvl1pPr>
          </a:lstStyle>
          <a:p>
            <a:pPr defTabSz="685800">
              <a:spcBef>
                <a:spcPts val="0"/>
              </a:spcBef>
              <a:spcAft>
                <a:spcPts val="0"/>
              </a:spcAft>
              <a:defRPr/>
            </a:pPr>
            <a:fld id="{5BE893F6-1E54-4C9E-A2F7-5F067BF9AA19}" type="slidenum">
              <a:rPr kumimoji="0" lang="en-US" altLang="zh-TW" b="0" smtClean="0">
                <a:solidFill>
                  <a:srgbClr val="FFFFFF"/>
                </a:solidFill>
                <a:latin typeface="Arial"/>
              </a:rPr>
              <a:pPr defTabSz="68580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b="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04712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2" y="1439865"/>
            <a:ext cx="4105275" cy="47577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14878" y="1439865"/>
            <a:ext cx="4106863" cy="47577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0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0">
              <a:solidFill>
                <a:srgbClr val="000000"/>
              </a:solidFill>
            </a:endParaRP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spcBef>
                <a:spcPts val="0"/>
              </a:spcBef>
              <a:spcAft>
                <a:spcPts val="0"/>
              </a:spcAft>
              <a:defRPr/>
            </a:pPr>
            <a:fld id="{07DCCD8F-61BD-4E08-94BF-C06DFBE2DE9F}" type="slidenum">
              <a:rPr kumimoji="0" lang="en-US" altLang="zh-TW" b="0" smtClean="0">
                <a:solidFill>
                  <a:srgbClr val="FFFFFF"/>
                </a:solidFill>
                <a:latin typeface="Arial"/>
              </a:rPr>
              <a:pPr defTabSz="68580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b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59686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7" descr="E版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2" y="2991902"/>
            <a:ext cx="2914650" cy="386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2"/>
          <p:cNvSpPr>
            <a:spLocks noChangeArrowheads="1"/>
          </p:cNvSpPr>
          <p:nvPr userDrawn="1"/>
        </p:nvSpPr>
        <p:spPr bwMode="auto">
          <a:xfrm>
            <a:off x="-1" y="6618288"/>
            <a:ext cx="9144000" cy="239712"/>
          </a:xfrm>
          <a:prstGeom prst="rect">
            <a:avLst/>
          </a:prstGeom>
          <a:solidFill>
            <a:srgbClr val="00B2B3"/>
          </a:solidFill>
          <a:ln>
            <a:noFill/>
          </a:ln>
        </p:spPr>
        <p:txBody>
          <a:bodyPr wrap="none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1" name="Picture 26" descr="itri_CEL_A_W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579439"/>
            <a:ext cx="2496741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27524" y="2584704"/>
            <a:ext cx="4947049" cy="1219201"/>
          </a:xfrm>
        </p:spPr>
        <p:txBody>
          <a:bodyPr anchor="t" anchorCtr="0"/>
          <a:lstStyle>
            <a:lvl1pPr>
              <a:defRPr sz="3300" b="1">
                <a:solidFill>
                  <a:srgbClr val="00B2B3"/>
                </a:solidFill>
              </a:defRPr>
            </a:lvl1pPr>
          </a:lstStyle>
          <a:p>
            <a:r>
              <a:rPr lang="zh-TW" altLang="en-US" dirty="0"/>
              <a:t>簡報標題</a:t>
            </a:r>
          </a:p>
        </p:txBody>
      </p:sp>
      <p:sp>
        <p:nvSpPr>
          <p:cNvPr id="14" name="Rectangle 2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40343" y="5059680"/>
            <a:ext cx="5078154" cy="755904"/>
          </a:xfrm>
        </p:spPr>
        <p:txBody>
          <a:bodyPr anchor="b" anchorCtr="0"/>
          <a:lstStyle>
            <a:lvl1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 sz="15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TW" altLang="en-US" sz="1500" dirty="0"/>
              <a:t>簡報單位 簡報人名稱</a:t>
            </a:r>
            <a:r>
              <a:rPr lang="en-US" altLang="zh-TW" sz="1500" dirty="0"/>
              <a:t> </a:t>
            </a:r>
            <a:r>
              <a:rPr lang="zh-TW" altLang="en-US" sz="1500" dirty="0"/>
              <a:t>職稱</a:t>
            </a:r>
            <a:endParaRPr lang="en-US" altLang="zh-TW" sz="1500" dirty="0"/>
          </a:p>
        </p:txBody>
      </p:sp>
      <p:sp>
        <p:nvSpPr>
          <p:cNvPr id="17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8711106" y="6619876"/>
            <a:ext cx="428625" cy="238125"/>
          </a:xfrm>
        </p:spPr>
        <p:txBody>
          <a:bodyPr/>
          <a:lstStyle/>
          <a:p>
            <a:pPr defTabSz="685800">
              <a:spcBef>
                <a:spcPts val="0"/>
              </a:spcBef>
              <a:spcAft>
                <a:spcPts val="0"/>
              </a:spcAft>
              <a:defRPr/>
            </a:pPr>
            <a:fld id="{1A71FFAD-F905-4792-971B-681FA4F61CA8}" type="slidenum">
              <a:rPr kumimoji="0" lang="en-US" altLang="zh-TW" b="0" smtClean="0">
                <a:solidFill>
                  <a:prstClr val="white"/>
                </a:solidFill>
                <a:latin typeface="Arial"/>
              </a:rPr>
              <a:pPr defTabSz="68580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b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文字版面配置區 8"/>
          <p:cNvSpPr>
            <a:spLocks noGrp="1"/>
          </p:cNvSpPr>
          <p:nvPr>
            <p:ph type="body" sz="quarter" idx="12" hasCustomPrompt="1"/>
          </p:nvPr>
        </p:nvSpPr>
        <p:spPr>
          <a:xfrm>
            <a:off x="640343" y="5902263"/>
            <a:ext cx="2091452" cy="432303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zh-TW" altLang="en-US" dirty="0"/>
              <a:t>簡報日期</a:t>
            </a:r>
          </a:p>
        </p:txBody>
      </p:sp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774" y="254787"/>
            <a:ext cx="512051" cy="31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8"/>
          <p:cNvSpPr txBox="1">
            <a:spLocks noChangeArrowheads="1"/>
          </p:cNvSpPr>
          <p:nvPr userDrawn="1"/>
        </p:nvSpPr>
        <p:spPr bwMode="auto">
          <a:xfrm>
            <a:off x="-8625" y="6610193"/>
            <a:ext cx="5341434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工業技術研究院機密資料 禁止複製、轉載、外流 </a:t>
            </a:r>
            <a:r>
              <a:rPr kumimoji="1" lang="en-US" altLang="zh-TW" sz="7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ITRI CONFIDENTIAL DOCUMENT 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325783888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389307" y="0"/>
            <a:ext cx="8369300" cy="1206500"/>
          </a:xfrm>
        </p:spPr>
        <p:txBody>
          <a:bodyPr>
            <a:normAutofit/>
          </a:bodyPr>
          <a:lstStyle>
            <a:lvl1pPr algn="ctr">
              <a:defRPr kumimoji="1" lang="zh-TW" altLang="en-US" sz="2700" kern="1200" dirty="0">
                <a:solidFill>
                  <a:srgbClr val="00B2B3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3" name="文字版面配置區 2"/>
          <p:cNvSpPr>
            <a:spLocks noGrp="1"/>
          </p:cNvSpPr>
          <p:nvPr>
            <p:ph type="body" idx="1"/>
          </p:nvPr>
        </p:nvSpPr>
        <p:spPr>
          <a:xfrm>
            <a:off x="395657" y="1439864"/>
            <a:ext cx="8364538" cy="4757737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</p:txBody>
      </p:sp>
    </p:spTree>
    <p:extLst>
      <p:ext uri="{BB962C8B-B14F-4D97-AF65-F5344CB8AC3E}">
        <p14:creationId xmlns:p14="http://schemas.microsoft.com/office/powerpoint/2010/main" val="1315635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C18073-B45F-48A9-9E69-335E35094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1053586-8B95-4636-AE0B-58554F6E4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E9FDB-C0B8-40A6-8A94-8C57F2C68C86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3DD4B9C-A99E-47AE-A252-C71B649F1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3D99765-C116-419F-B5CE-DE89092B3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E3A17-183D-4583-AC66-04BB296E92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523983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TC_內文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2000720" y="296143"/>
            <a:ext cx="7143281" cy="760384"/>
          </a:xfrm>
        </p:spPr>
        <p:txBody>
          <a:bodyPr/>
          <a:lstStyle>
            <a:lvl1pPr>
              <a:defRPr sz="2700" b="1">
                <a:latin typeface="+mj-lt"/>
                <a:ea typeface="+mj-ea"/>
              </a:defRPr>
            </a:lvl1pPr>
          </a:lstStyle>
          <a:p>
            <a:r>
              <a:rPr lang="zh-TW" altLang="en-US" dirty="0"/>
              <a:t>按一下以編輯第一層標題</a:t>
            </a:r>
            <a:r>
              <a:rPr lang="en-US" altLang="zh-TW" dirty="0"/>
              <a:t>/36pts</a:t>
            </a:r>
            <a:endParaRPr lang="zh-TW" alt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CC576ED3-EC0C-4F41-A539-DCAB62A3F0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00719" y="1073632"/>
            <a:ext cx="5248346" cy="339725"/>
          </a:xfrm>
        </p:spPr>
        <p:txBody>
          <a:bodyPr/>
          <a:lstStyle>
            <a:lvl1pPr marL="0" indent="0">
              <a:buNone/>
              <a:defRPr sz="2100" b="1">
                <a:latin typeface="+mj-lt"/>
                <a:ea typeface="+mj-ea"/>
              </a:defRPr>
            </a:lvl1pPr>
          </a:lstStyle>
          <a:p>
            <a:r>
              <a:rPr kumimoji="1" lang="zh-TW" altLang="en-US" dirty="0"/>
              <a:t>按一下以編輯第二層標題</a:t>
            </a:r>
            <a:r>
              <a:rPr kumimoji="1" lang="en-US" altLang="zh-TW" dirty="0"/>
              <a:t>/28pts</a:t>
            </a:r>
            <a:endParaRPr kumimoji="1" lang="zh-TW" altLang="en-US" dirty="0"/>
          </a:p>
        </p:txBody>
      </p:sp>
      <p:sp>
        <p:nvSpPr>
          <p:cNvPr id="13" name="文字版面配置區 10">
            <a:extLst>
              <a:ext uri="{FF2B5EF4-FFF2-40B4-BE49-F238E27FC236}">
                <a16:creationId xmlns:a16="http://schemas.microsoft.com/office/drawing/2014/main" id="{553BD10A-8EA3-4542-91F3-0E8CD26448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106" y="1606660"/>
            <a:ext cx="8305680" cy="4704333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defRPr sz="1500">
                <a:solidFill>
                  <a:srgbClr val="0066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42938" indent="-128588">
              <a:buFont typeface="Wingdings" panose="05000000000000000000" pitchFamily="2" charset="2"/>
              <a:buChar char="ü"/>
              <a:defRPr sz="1200"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r>
              <a:rPr kumimoji="1" lang="zh-TW" altLang="en-US" dirty="0"/>
              <a:t>按一下以編輯</a:t>
            </a:r>
            <a:r>
              <a:rPr kumimoji="1" lang="zh-CN" altLang="en-US" dirty="0"/>
              <a:t>內文</a:t>
            </a:r>
            <a:r>
              <a:rPr kumimoji="1" lang="en-US" altLang="zh-TW" dirty="0"/>
              <a:t>/24pts</a:t>
            </a:r>
          </a:p>
          <a:p>
            <a:pPr lvl="1"/>
            <a:r>
              <a:rPr kumimoji="1" lang="zh-CN" altLang="en-US" dirty="0"/>
              <a:t>按一下以編輯內文</a:t>
            </a:r>
            <a:r>
              <a:rPr kumimoji="1" lang="en-US" altLang="zh-CN" dirty="0"/>
              <a:t>/20pts</a:t>
            </a:r>
          </a:p>
          <a:p>
            <a:pPr lvl="2"/>
            <a:r>
              <a:rPr kumimoji="1" lang="zh-CN" altLang="en-US" dirty="0"/>
              <a:t>按一下以編輯內文</a:t>
            </a:r>
            <a:r>
              <a:rPr kumimoji="1" lang="en-US" altLang="zh-CN" dirty="0"/>
              <a:t>/16pts</a:t>
            </a:r>
          </a:p>
          <a:p>
            <a:r>
              <a:rPr kumimoji="1" lang="zh-TW" altLang="en-US" dirty="0"/>
              <a:t>按一下以編輯</a:t>
            </a:r>
            <a:r>
              <a:rPr kumimoji="1" lang="zh-CN" altLang="en-US" dirty="0"/>
              <a:t>內文</a:t>
            </a:r>
            <a:r>
              <a:rPr kumimoji="1" lang="en-US" altLang="zh-TW" dirty="0"/>
              <a:t>/24pts</a:t>
            </a:r>
          </a:p>
          <a:p>
            <a:pPr lvl="1"/>
            <a:r>
              <a:rPr kumimoji="1" lang="zh-CN" altLang="en-US" dirty="0"/>
              <a:t>按一下以編輯內文</a:t>
            </a:r>
            <a:r>
              <a:rPr kumimoji="1" lang="en-US" altLang="zh-CN" dirty="0"/>
              <a:t>/20pts</a:t>
            </a:r>
          </a:p>
          <a:p>
            <a:pPr lvl="2"/>
            <a:r>
              <a:rPr kumimoji="1" lang="zh-CN" altLang="en-US" dirty="0"/>
              <a:t>按一下以編輯內文</a:t>
            </a:r>
            <a:r>
              <a:rPr kumimoji="1" lang="en-US" altLang="zh-CN" dirty="0"/>
              <a:t>/16pts</a:t>
            </a:r>
            <a:endParaRPr kumimoji="1" lang="en-US" altLang="zh-TW" dirty="0"/>
          </a:p>
          <a:p>
            <a:pPr lvl="1"/>
            <a:endParaRPr kumimoji="1" lang="zh-TW" altLang="en-US" dirty="0"/>
          </a:p>
        </p:txBody>
      </p:sp>
      <p:sp>
        <p:nvSpPr>
          <p:cNvPr id="8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2500" y="6619879"/>
            <a:ext cx="5715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ctr" hangingPunct="1">
              <a:defRPr sz="675">
                <a:solidFill>
                  <a:schemeClr val="bg1"/>
                </a:solidFill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4EEDB15F-6E80-4F85-BAB7-5DD3F6A8677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98037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5"/>
            <a:ext cx="82296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>
            <a:lvl1pPr marL="342900" indent="-342900">
              <a:buClr>
                <a:srgbClr val="0070C0"/>
              </a:buClr>
              <a:buFont typeface="Wingdings" panose="05000000000000000000" pitchFamily="2" charset="2"/>
              <a:buChar char="n"/>
              <a:defRPr>
                <a:solidFill>
                  <a:srgbClr val="0070C0"/>
                </a:solidFill>
              </a:defRPr>
            </a:lvl1pPr>
            <a:lvl2pPr marL="742950" indent="-285750">
              <a:buFont typeface="Times New Roman" panose="02020603050405020304" pitchFamily="18" charset="0"/>
              <a:buChar char="−"/>
              <a:defRPr>
                <a:solidFill>
                  <a:schemeClr val="tx1"/>
                </a:solidFill>
              </a:defRPr>
            </a:lvl2pPr>
            <a:lvl3pPr>
              <a:buClrTx/>
              <a:defRPr/>
            </a:lvl3pPr>
            <a:lvl4pPr marL="1600200" indent="-228600">
              <a:buClrTx/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zh-TW" altLang="en-US" sz="1800" b="0">
              <a:solidFill>
                <a:prstClr val="black"/>
              </a:solidFill>
              <a:latin typeface="Arial"/>
              <a:ea typeface="新細明體" charset="-12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7E655-DAE8-4669-B92D-FD48184271D6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43809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60684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9064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D55982-6B52-43C7-BA69-7FD8B82E04A8}" type="datetime1">
              <a:rPr lang="zh-TW" altLang="en-US" smtClean="0">
                <a:solidFill>
                  <a:prstClr val="white"/>
                </a:solidFill>
              </a:rPr>
              <a:pPr/>
              <a:t>2023/11/8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D64F3-C49A-4957-9EDD-33E963532478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00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dirty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9403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1F68BA-FB43-4A50-962E-32AEF6E17487}" type="datetime1">
              <a:rPr lang="zh-TW" altLang="en-US" smtClean="0">
                <a:solidFill>
                  <a:prstClr val="white"/>
                </a:solidFill>
              </a:rPr>
              <a:pPr/>
              <a:t>2023/11/8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13849-159F-4767-9B7D-CAA187C2FD12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88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A1A34-F500-4FAE-89DF-3BBCD61BD95B}" type="datetime1">
              <a:rPr lang="zh-TW" altLang="en-US" smtClean="0">
                <a:solidFill>
                  <a:prstClr val="white"/>
                </a:solidFill>
              </a:rPr>
              <a:pPr/>
              <a:t>2023/11/8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3BB39-26BF-4C24-833E-128E61303D96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49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10390" y="-1"/>
            <a:ext cx="2151062" cy="6316133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1" y="0"/>
            <a:ext cx="6300788" cy="6324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188A6-F978-4428-8834-F6A99B778C6F}" type="datetime1">
              <a:rPr lang="zh-TW" altLang="en-US" smtClean="0">
                <a:solidFill>
                  <a:prstClr val="white"/>
                </a:solidFill>
              </a:rPr>
              <a:pPr/>
              <a:t>2023/11/8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DA1C8-CF94-46EB-A9D6-6158905C53AE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487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  <a:latin typeface="Calibri" panose="020F050202020403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TW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7" name="Picture 60" descr="E版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1750" y="3866592"/>
            <a:ext cx="276225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2"/>
          </p:nvPr>
        </p:nvSpPr>
        <p:spPr>
          <a:xfrm>
            <a:off x="450850" y="1285592"/>
            <a:ext cx="8369300" cy="5100362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 marL="715963" indent="-271463">
              <a:buFont typeface="Times New Roman" panose="02020603050405020304" pitchFamily="18" charset="0"/>
              <a:buChar char="−"/>
              <a:defRPr>
                <a:latin typeface="Calibri" panose="020F0502020204030204" pitchFamily="34" charset="0"/>
              </a:defRPr>
            </a:lvl2pPr>
            <a:lvl3pPr marL="1146175" indent="-342900">
              <a:buFont typeface="Wingdings" panose="05000000000000000000" pitchFamily="2" charset="2"/>
              <a:buChar char="Ø"/>
              <a:tabLst>
                <a:tab pos="987425" algn="l"/>
              </a:tabLst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 marL="1720850" indent="-285750">
              <a:buFont typeface="Wingdings" panose="05000000000000000000" pitchFamily="2" charset="2"/>
              <a:buChar char="ü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9015882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>
            <a:spLocks noChangeArrowheads="1"/>
          </p:cNvSpPr>
          <p:nvPr userDrawn="1"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9F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 sz="1800" b="0">
              <a:solidFill>
                <a:srgbClr val="000000"/>
              </a:solidFill>
              <a:latin typeface="Calibri" panose="020F0502020204030204" pitchFamily="34" charset="0"/>
              <a:ea typeface="微軟正黑體"/>
            </a:endParaRPr>
          </a:p>
        </p:txBody>
      </p:sp>
      <p:sp>
        <p:nvSpPr>
          <p:cNvPr id="3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10" name="Text Box 48"/>
          <p:cNvSpPr txBox="1">
            <a:spLocks noChangeArrowheads="1"/>
          </p:cNvSpPr>
          <p:nvPr userDrawn="1"/>
        </p:nvSpPr>
        <p:spPr bwMode="auto">
          <a:xfrm>
            <a:off x="-1" y="6621470"/>
            <a:ext cx="695306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000" b="0" dirty="0">
                <a:solidFill>
                  <a:srgbClr val="FFFFFF"/>
                </a:solidFill>
                <a:latin typeface="Calibri" panose="020F0502020204030204" pitchFamily="34" charset="0"/>
                <a:ea typeface="微軟正黑體"/>
              </a:rPr>
              <a:t>工業技術研究院機密資料 禁止複製、轉載、外流  </a:t>
            </a:r>
            <a:r>
              <a:rPr lang="en-US" altLang="zh-TW" sz="1000" b="0" dirty="0">
                <a:solidFill>
                  <a:srgbClr val="FFFFFF"/>
                </a:solidFill>
                <a:latin typeface="Calibri" panose="020F0502020204030204" pitchFamily="34" charset="0"/>
                <a:ea typeface="微軟正黑體"/>
              </a:rPr>
              <a:t>ITRI CONFIDENTIAL DOCUMENT DO NOT COPY OR DISTRIBUTE</a:t>
            </a:r>
            <a:endParaRPr lang="zh-TW" altLang="en-US" sz="1000" b="0" dirty="0">
              <a:solidFill>
                <a:srgbClr val="FFFFFF"/>
              </a:solidFill>
              <a:latin typeface="Calibri" panose="020F0502020204030204" pitchFamily="34" charset="0"/>
              <a:ea typeface="微軟正黑體"/>
            </a:endParaRPr>
          </a:p>
        </p:txBody>
      </p: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067" y="89862"/>
            <a:ext cx="790243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53" descr="itri_CEL_C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40" y="65091"/>
            <a:ext cx="16811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403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3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271463" indent="-271463">
              <a:defRPr sz="2400"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533400" indent="-180975">
              <a:defRPr sz="2000"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806450" indent="-184150">
              <a:tabLst>
                <a:tab pos="896938" algn="l"/>
              </a:tabLst>
              <a:defRPr sz="1800"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077913" indent="-187325">
              <a:tabLst>
                <a:tab pos="1077913" algn="l"/>
              </a:tabLst>
              <a:defRPr sz="1600"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1168400" indent="-85725">
              <a:defRPr sz="1600"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3" name="內容版面配置區 8"/>
          <p:cNvSpPr>
            <a:spLocks noGrp="1"/>
          </p:cNvSpPr>
          <p:nvPr>
            <p:ph sz="quarter" idx="14"/>
          </p:nvPr>
        </p:nvSpPr>
        <p:spPr>
          <a:xfrm>
            <a:off x="4646613" y="2174875"/>
            <a:ext cx="4040188" cy="3951288"/>
          </a:xfrm>
        </p:spPr>
        <p:txBody>
          <a:bodyPr/>
          <a:lstStyle>
            <a:lvl1pPr marL="271463" indent="-271463">
              <a:defRPr sz="2400"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533400" indent="-180975">
              <a:defRPr sz="2000"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806450" indent="-184150">
              <a:tabLst>
                <a:tab pos="896938" algn="l"/>
              </a:tabLst>
              <a:defRPr sz="1800"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077913" indent="-187325">
              <a:tabLst>
                <a:tab pos="1077913" algn="l"/>
              </a:tabLst>
              <a:defRPr sz="1600"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1168400" indent="-85725">
              <a:defRPr sz="1600"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144257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531994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694047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2"/>
          </p:nvPr>
        </p:nvSpPr>
        <p:spPr>
          <a:xfrm>
            <a:off x="3576638" y="531994"/>
            <a:ext cx="5430837" cy="585311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>
              <a:defRPr sz="180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5837660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9589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8" name="Rectangle 42"/>
          <p:cNvSpPr>
            <a:spLocks noChangeArrowheads="1"/>
          </p:cNvSpPr>
          <p:nvPr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9FE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sz="1800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1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>
            <a:lvl1pPr algn="ctr">
              <a:defRPr sz="4400" smtClean="0"/>
            </a:lvl1pPr>
          </a:lstStyle>
          <a:p>
            <a:pPr lv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17412" name="Rectangle 4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 smtClean="0"/>
            </a:lvl1pPr>
          </a:lstStyle>
          <a:p>
            <a:pPr lvl="0"/>
            <a:r>
              <a:rPr lang="zh-TW" altLang="en-US" noProof="0" dirty="0"/>
              <a:t>按一下以編輯母片副標題樣式</a:t>
            </a:r>
          </a:p>
        </p:txBody>
      </p:sp>
      <p:sp>
        <p:nvSpPr>
          <p:cNvPr id="29741" name="Rectangle 45"/>
          <p:cNvSpPr>
            <a:spLocks noGrp="1" noChangeArrowheads="1"/>
          </p:cNvSpPr>
          <p:nvPr>
            <p:ph type="dt" sz="half" idx="2"/>
          </p:nvPr>
        </p:nvSpPr>
        <p:spPr>
          <a:xfrm>
            <a:off x="7044269" y="6635230"/>
            <a:ext cx="1223433" cy="192087"/>
          </a:xfrm>
        </p:spPr>
        <p:txBody>
          <a:bodyPr/>
          <a:lstStyle>
            <a:lvl1pPr>
              <a:defRPr/>
            </a:lvl1pPr>
          </a:lstStyle>
          <a:p>
            <a:fld id="{1ED0ACCB-7E60-4A59-8498-66F65CDC943B}" type="datetime1">
              <a:rPr lang="zh-TW" altLang="en-US" smtClean="0">
                <a:solidFill>
                  <a:srgbClr val="FFFFFF"/>
                </a:solidFill>
              </a:rPr>
              <a:pPr/>
              <a:t>2023/11/8</a:t>
            </a:fld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29742" name="Rectangle 46"/>
          <p:cNvSpPr>
            <a:spLocks noGrp="1" noChangeArrowheads="1"/>
          </p:cNvSpPr>
          <p:nvPr>
            <p:ph type="ftr" sz="quarter" idx="3"/>
          </p:nvPr>
        </p:nvSpPr>
        <p:spPr>
          <a:xfrm>
            <a:off x="19050" y="6388108"/>
            <a:ext cx="2895600" cy="180975"/>
          </a:xfrm>
        </p:spPr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29743" name="Rectangle 4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96302" y="6618826"/>
            <a:ext cx="600075" cy="225425"/>
          </a:xfrm>
        </p:spPr>
        <p:txBody>
          <a:bodyPr/>
          <a:lstStyle>
            <a:lvl1pPr algn="r" fontAlgn="ctr">
              <a:defRPr sz="1200" smtClean="0">
                <a:solidFill>
                  <a:schemeClr val="bg1"/>
                </a:solidFill>
                <a:ea typeface="+mn-ea"/>
              </a:defRPr>
            </a:lvl1pPr>
          </a:lstStyle>
          <a:p>
            <a:pPr>
              <a:defRPr/>
            </a:pPr>
            <a:fld id="{7F497C9D-2FBE-4BE5-BD8E-D511853B51C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17420" name="Picture 53" descr="itri_CEL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40" y="49736"/>
            <a:ext cx="168116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Text Box 14"/>
          <p:cNvSpPr txBox="1">
            <a:spLocks noChangeArrowheads="1"/>
          </p:cNvSpPr>
          <p:nvPr userDrawn="1"/>
        </p:nvSpPr>
        <p:spPr bwMode="auto">
          <a:xfrm>
            <a:off x="-60384" y="6519863"/>
            <a:ext cx="67104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TW" altLang="en-US" sz="900" b="0">
                <a:solidFill>
                  <a:srgbClr val="FFFFFF"/>
                </a:solidFill>
                <a:latin typeface="微軟正黑體" pitchFamily="34" charset="-120"/>
                <a:ea typeface="微軟正黑體"/>
              </a:rPr>
              <a:t>工業技術研究院機密資料 禁止複製、轉載、外流    </a:t>
            </a:r>
            <a:r>
              <a:rPr lang="en-US" altLang="zh-TW" sz="900" b="0">
                <a:solidFill>
                  <a:srgbClr val="FFFFFF"/>
                </a:solidFill>
                <a:latin typeface="微軟正黑體" pitchFamily="34" charset="-120"/>
                <a:ea typeface="微軟正黑體"/>
              </a:rPr>
              <a:t>│ </a:t>
            </a:r>
            <a:r>
              <a:rPr lang="en-US" altLang="zh-TW" sz="900" b="0">
                <a:solidFill>
                  <a:srgbClr val="FFFFFF"/>
                </a:solidFill>
                <a:latin typeface="Arial"/>
                <a:ea typeface="微軟正黑體"/>
              </a:rPr>
              <a:t>ITRI  CONFIDENTIAL  DOCUMENT  DO  NOT  COPY  OR  DISTRIBUTE</a:t>
            </a:r>
            <a:r>
              <a:rPr lang="en-US" altLang="zh-TW" sz="1800" b="0">
                <a:solidFill>
                  <a:srgbClr val="FFFFFF"/>
                </a:solidFill>
                <a:latin typeface="Arial"/>
                <a:ea typeface="新細明體" charset="-120"/>
              </a:rPr>
              <a:t> </a:t>
            </a:r>
            <a:endParaRPr lang="zh-TW" altLang="en-US" sz="1800" b="0">
              <a:solidFill>
                <a:srgbClr val="FFFFFF"/>
              </a:solidFill>
              <a:latin typeface="Arial"/>
              <a:ea typeface="新細明體" charset="-120"/>
            </a:endParaRPr>
          </a:p>
        </p:txBody>
      </p:sp>
      <p:pic>
        <p:nvPicPr>
          <p:cNvPr id="17424" name="Picture 16" descr="限閱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1638" y="49739"/>
            <a:ext cx="777875" cy="34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66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5"/>
            <a:ext cx="8229600" cy="765175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zh-TW" altLang="en-US" sz="1800" b="0">
              <a:solidFill>
                <a:prstClr val="black"/>
              </a:solidFill>
              <a:latin typeface="Arial"/>
              <a:ea typeface="新細明體" charset="-12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48DF3-ED32-4F6A-BBCC-17369A789E6B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4020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4BAC99-F408-4F72-8CAA-9E76CDADE1E7}" type="datetime1">
              <a:rPr lang="zh-TW" altLang="en-US" smtClean="0">
                <a:solidFill>
                  <a:srgbClr val="FFFFFF"/>
                </a:solidFill>
              </a:rPr>
              <a:pPr/>
              <a:t>2023/11/8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D6CAE-1C06-425B-9462-B1B1C8F706A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4033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2" y="1109133"/>
            <a:ext cx="4105275" cy="52154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14879" y="1109133"/>
            <a:ext cx="4106863" cy="52154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3DDAE5-1599-4577-989B-DBD6EC4E2094}" type="datetime1">
              <a:rPr lang="zh-TW" altLang="en-US" smtClean="0">
                <a:solidFill>
                  <a:srgbClr val="FFFFFF"/>
                </a:solidFill>
              </a:rPr>
              <a:pPr/>
              <a:t>2023/11/8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106F1-D6D8-4C2C-8EF2-88335AB5729B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6711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199" y="435519"/>
            <a:ext cx="8339667" cy="605889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0329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744133"/>
            <a:ext cx="4040188" cy="4597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755100" y="109482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55100" y="1752600"/>
            <a:ext cx="4041775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0BF150-A97A-4E9B-B2A5-A9D411A16C08}" type="datetime1">
              <a:rPr lang="zh-TW" altLang="en-US" smtClean="0">
                <a:solidFill>
                  <a:srgbClr val="FFFFFF"/>
                </a:solidFill>
              </a:rPr>
              <a:pPr/>
              <a:t>2023/11/8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9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22E16-6DF7-409D-ABF4-B11941A608F3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9696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A693C-5793-4510-BE22-5980332736EA}" type="datetime1">
              <a:rPr lang="zh-TW" altLang="en-US" smtClean="0">
                <a:solidFill>
                  <a:srgbClr val="FFFFFF"/>
                </a:solidFill>
              </a:rPr>
              <a:pPr/>
              <a:t>2023/11/8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ABFFE-670F-4DBC-8824-4DE57A2E8E5C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429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A0161-8257-4597-B10E-312E12140448}" type="datetime1">
              <a:rPr lang="zh-TW" altLang="en-US" smtClean="0">
                <a:solidFill>
                  <a:srgbClr val="FFFFFF"/>
                </a:solidFill>
              </a:rPr>
              <a:pPr/>
              <a:t>2023/11/8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51323-51B8-4046-88ED-8CEB0751AF4C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207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60684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9064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915686-0746-4A63-84FA-DC8AD7F277CD}" type="datetime1">
              <a:rPr lang="zh-TW" altLang="en-US" smtClean="0">
                <a:solidFill>
                  <a:srgbClr val="FFFFFF"/>
                </a:solidFill>
              </a:rPr>
              <a:pPr/>
              <a:t>2023/11/8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D64F3-C49A-4957-9EDD-33E963532478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002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dirty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9403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6E7DDD-BAFC-41BD-BA0F-9C5B9B6EB1F7}" type="datetime1">
              <a:rPr lang="zh-TW" altLang="en-US" smtClean="0">
                <a:solidFill>
                  <a:srgbClr val="FFFFFF"/>
                </a:solidFill>
              </a:rPr>
              <a:pPr/>
              <a:t>2023/11/8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13849-159F-4767-9B7D-CAA187C2FD1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920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7AC0E5-2AB9-4ACB-9492-E471CE18B18E}" type="datetime1">
              <a:rPr lang="zh-TW" altLang="en-US" smtClean="0">
                <a:solidFill>
                  <a:srgbClr val="FFFFFF"/>
                </a:solidFill>
              </a:rPr>
              <a:pPr/>
              <a:t>2023/11/8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3BB39-26BF-4C24-833E-128E61303D9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727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10390" y="-1"/>
            <a:ext cx="2151062" cy="6316133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1" y="0"/>
            <a:ext cx="6300788" cy="6324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E3962-D979-40C3-BB06-A2DF77B7BE7A}" type="datetime1">
              <a:rPr lang="zh-TW" altLang="en-US" smtClean="0">
                <a:solidFill>
                  <a:srgbClr val="FFFFFF"/>
                </a:solidFill>
              </a:rPr>
              <a:pPr/>
              <a:t>2023/11/8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DA1C8-CF94-46EB-A9D6-6158905C53AE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1139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  <a:latin typeface="Calibri" panose="020F050202020403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TW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7" name="Picture 60" descr="E版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1750" y="3866592"/>
            <a:ext cx="276225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2"/>
          </p:nvPr>
        </p:nvSpPr>
        <p:spPr>
          <a:xfrm>
            <a:off x="450850" y="1285592"/>
            <a:ext cx="8369300" cy="5100362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 marL="715963" indent="-271463">
              <a:buFont typeface="Times New Roman" panose="02020603050405020304" pitchFamily="18" charset="0"/>
              <a:buChar char="−"/>
              <a:defRPr>
                <a:latin typeface="Calibri" panose="020F0502020204030204" pitchFamily="34" charset="0"/>
              </a:defRPr>
            </a:lvl2pPr>
            <a:lvl3pPr marL="1146175" indent="-342900">
              <a:buFont typeface="Wingdings" panose="05000000000000000000" pitchFamily="2" charset="2"/>
              <a:buChar char="Ø"/>
              <a:tabLst>
                <a:tab pos="987425" algn="l"/>
              </a:tabLst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 marL="1720850" indent="-285750">
              <a:buFont typeface="Wingdings" panose="05000000000000000000" pitchFamily="2" charset="2"/>
              <a:buChar char="ü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81833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5"/>
            <a:ext cx="82296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lvl="0"/>
            <a:r>
              <a:rPr lang="zh-TW" altLang="en-US" noProof="0"/>
              <a:t>按一下圖示以新增表格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zh-TW" altLang="en-US" sz="1800" b="0">
              <a:solidFill>
                <a:prstClr val="black"/>
              </a:solidFill>
              <a:latin typeface="Arial"/>
              <a:ea typeface="新細明體" charset="-12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69A20-C649-4E22-B939-459D767EC0C2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42385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>
            <a:spLocks noChangeArrowheads="1"/>
          </p:cNvSpPr>
          <p:nvPr userDrawn="1"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9F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 sz="1800" b="0">
              <a:solidFill>
                <a:srgbClr val="000000"/>
              </a:solidFill>
              <a:latin typeface="Calibri" panose="020F0502020204030204" pitchFamily="34" charset="0"/>
              <a:ea typeface="微軟正黑體"/>
            </a:endParaRPr>
          </a:p>
        </p:txBody>
      </p:sp>
      <p:sp>
        <p:nvSpPr>
          <p:cNvPr id="3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10" name="Text Box 48"/>
          <p:cNvSpPr txBox="1">
            <a:spLocks noChangeArrowheads="1"/>
          </p:cNvSpPr>
          <p:nvPr userDrawn="1"/>
        </p:nvSpPr>
        <p:spPr bwMode="auto">
          <a:xfrm>
            <a:off x="-1" y="6621470"/>
            <a:ext cx="695306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000" b="0" dirty="0">
                <a:solidFill>
                  <a:srgbClr val="FFFFFF"/>
                </a:solidFill>
                <a:latin typeface="Calibri" panose="020F0502020204030204" pitchFamily="34" charset="0"/>
                <a:ea typeface="微軟正黑體"/>
              </a:rPr>
              <a:t>工業技術研究院機密資料 禁止複製、轉載、外流  </a:t>
            </a:r>
            <a:r>
              <a:rPr lang="en-US" altLang="zh-TW" sz="1000" b="0" dirty="0">
                <a:solidFill>
                  <a:srgbClr val="FFFFFF"/>
                </a:solidFill>
                <a:latin typeface="Calibri" panose="020F0502020204030204" pitchFamily="34" charset="0"/>
                <a:ea typeface="微軟正黑體"/>
              </a:rPr>
              <a:t>ITRI CONFIDENTIAL DOCUMENT DO NOT COPY OR DISTRIBUTE</a:t>
            </a:r>
            <a:endParaRPr lang="zh-TW" altLang="en-US" sz="1000" b="0" dirty="0">
              <a:solidFill>
                <a:srgbClr val="FFFFFF"/>
              </a:solidFill>
              <a:latin typeface="Calibri" panose="020F0502020204030204" pitchFamily="34" charset="0"/>
              <a:ea typeface="微軟正黑體"/>
            </a:endParaRPr>
          </a:p>
        </p:txBody>
      </p: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067" y="89862"/>
            <a:ext cx="790243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53" descr="itri_CEL_C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40" y="65091"/>
            <a:ext cx="16811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8481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3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271463" indent="-271463">
              <a:defRPr sz="2400"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533400" indent="-180975">
              <a:defRPr sz="2000"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806450" indent="-184150">
              <a:tabLst>
                <a:tab pos="896938" algn="l"/>
              </a:tabLst>
              <a:defRPr sz="1800"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077913" indent="-187325">
              <a:tabLst>
                <a:tab pos="1077913" algn="l"/>
              </a:tabLst>
              <a:defRPr sz="1600"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1168400" indent="-85725">
              <a:defRPr sz="1600"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3" name="內容版面配置區 8"/>
          <p:cNvSpPr>
            <a:spLocks noGrp="1"/>
          </p:cNvSpPr>
          <p:nvPr>
            <p:ph sz="quarter" idx="14"/>
          </p:nvPr>
        </p:nvSpPr>
        <p:spPr>
          <a:xfrm>
            <a:off x="4646613" y="2174875"/>
            <a:ext cx="4040188" cy="3951288"/>
          </a:xfrm>
        </p:spPr>
        <p:txBody>
          <a:bodyPr/>
          <a:lstStyle>
            <a:lvl1pPr marL="271463" indent="-271463">
              <a:defRPr sz="2400"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533400" indent="-180975">
              <a:defRPr sz="2000"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806450" indent="-184150">
              <a:tabLst>
                <a:tab pos="896938" algn="l"/>
              </a:tabLst>
              <a:defRPr sz="1800"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077913" indent="-187325">
              <a:tabLst>
                <a:tab pos="1077913" algn="l"/>
              </a:tabLst>
              <a:defRPr sz="1600"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1168400" indent="-85725">
              <a:defRPr sz="1600"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2439117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531994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694047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2"/>
          </p:nvPr>
        </p:nvSpPr>
        <p:spPr>
          <a:xfrm>
            <a:off x="3576638" y="531994"/>
            <a:ext cx="5430837" cy="585311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>
              <a:defRPr sz="180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5278935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4346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圖片版面配置區 6"/>
          <p:cNvSpPr>
            <a:spLocks noGrp="1"/>
          </p:cNvSpPr>
          <p:nvPr>
            <p:ph type="pic" sz="quarter" idx="13"/>
          </p:nvPr>
        </p:nvSpPr>
        <p:spPr>
          <a:xfrm>
            <a:off x="280675" y="1662113"/>
            <a:ext cx="1935163" cy="1936750"/>
          </a:xfrm>
        </p:spPr>
        <p:txBody>
          <a:bodyPr>
            <a:normAutofit/>
          </a:bodyPr>
          <a:lstStyle>
            <a:lvl1pPr>
              <a:defRPr sz="825"/>
            </a:lvl1pPr>
          </a:lstStyle>
          <a:p>
            <a:endParaRPr lang="zh-TW" altLang="en-US"/>
          </a:p>
        </p:txBody>
      </p:sp>
      <p:sp>
        <p:nvSpPr>
          <p:cNvPr id="8" name="圖片版面配置區 6"/>
          <p:cNvSpPr>
            <a:spLocks noGrp="1"/>
          </p:cNvSpPr>
          <p:nvPr>
            <p:ph type="pic" sz="quarter" idx="14"/>
          </p:nvPr>
        </p:nvSpPr>
        <p:spPr>
          <a:xfrm>
            <a:off x="2496508" y="1662113"/>
            <a:ext cx="1935163" cy="1936750"/>
          </a:xfrm>
        </p:spPr>
        <p:txBody>
          <a:bodyPr>
            <a:normAutofit/>
          </a:bodyPr>
          <a:lstStyle>
            <a:lvl1pPr>
              <a:defRPr sz="825"/>
            </a:lvl1pPr>
          </a:lstStyle>
          <a:p>
            <a:endParaRPr lang="zh-TW" altLang="en-US"/>
          </a:p>
        </p:txBody>
      </p:sp>
      <p:sp>
        <p:nvSpPr>
          <p:cNvPr id="9" name="圖片版面配置區 6"/>
          <p:cNvSpPr>
            <a:spLocks noGrp="1"/>
          </p:cNvSpPr>
          <p:nvPr>
            <p:ph type="pic" sz="quarter" idx="15"/>
          </p:nvPr>
        </p:nvSpPr>
        <p:spPr>
          <a:xfrm>
            <a:off x="4712341" y="1662113"/>
            <a:ext cx="1935163" cy="1936750"/>
          </a:xfrm>
        </p:spPr>
        <p:txBody>
          <a:bodyPr>
            <a:normAutofit/>
          </a:bodyPr>
          <a:lstStyle>
            <a:lvl1pPr>
              <a:defRPr sz="825"/>
            </a:lvl1pPr>
          </a:lstStyle>
          <a:p>
            <a:endParaRPr lang="zh-TW" altLang="en-US"/>
          </a:p>
        </p:txBody>
      </p:sp>
      <p:sp>
        <p:nvSpPr>
          <p:cNvPr id="11" name="圖片版面配置區 6"/>
          <p:cNvSpPr>
            <a:spLocks noGrp="1"/>
          </p:cNvSpPr>
          <p:nvPr>
            <p:ph type="pic" sz="quarter" idx="17"/>
          </p:nvPr>
        </p:nvSpPr>
        <p:spPr>
          <a:xfrm>
            <a:off x="280675" y="3933056"/>
            <a:ext cx="1935163" cy="1936750"/>
          </a:xfrm>
        </p:spPr>
        <p:txBody>
          <a:bodyPr>
            <a:normAutofit/>
          </a:bodyPr>
          <a:lstStyle>
            <a:lvl1pPr>
              <a:defRPr sz="825"/>
            </a:lvl1pPr>
          </a:lstStyle>
          <a:p>
            <a:endParaRPr lang="zh-TW" altLang="en-US"/>
          </a:p>
        </p:txBody>
      </p:sp>
      <p:sp>
        <p:nvSpPr>
          <p:cNvPr id="12" name="圖片版面配置區 6"/>
          <p:cNvSpPr>
            <a:spLocks noGrp="1"/>
          </p:cNvSpPr>
          <p:nvPr>
            <p:ph type="pic" sz="quarter" idx="18"/>
          </p:nvPr>
        </p:nvSpPr>
        <p:spPr>
          <a:xfrm>
            <a:off x="2496508" y="3933056"/>
            <a:ext cx="1935163" cy="1936750"/>
          </a:xfrm>
        </p:spPr>
        <p:txBody>
          <a:bodyPr>
            <a:normAutofit/>
          </a:bodyPr>
          <a:lstStyle>
            <a:lvl1pPr>
              <a:defRPr sz="825"/>
            </a:lvl1pPr>
          </a:lstStyle>
          <a:p>
            <a:endParaRPr lang="zh-TW" altLang="en-US"/>
          </a:p>
        </p:txBody>
      </p:sp>
      <p:sp>
        <p:nvSpPr>
          <p:cNvPr id="13" name="圖片版面配置區 6"/>
          <p:cNvSpPr>
            <a:spLocks noGrp="1"/>
          </p:cNvSpPr>
          <p:nvPr>
            <p:ph type="pic" sz="quarter" idx="19"/>
          </p:nvPr>
        </p:nvSpPr>
        <p:spPr>
          <a:xfrm>
            <a:off x="4712341" y="3933056"/>
            <a:ext cx="1935163" cy="1936750"/>
          </a:xfrm>
        </p:spPr>
        <p:txBody>
          <a:bodyPr>
            <a:normAutofit/>
          </a:bodyPr>
          <a:lstStyle>
            <a:lvl1pPr>
              <a:defRPr sz="825"/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19635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標題 1"/>
          <p:cNvSpPr>
            <a:spLocks noGrp="1"/>
          </p:cNvSpPr>
          <p:nvPr>
            <p:ph type="title"/>
          </p:nvPr>
        </p:nvSpPr>
        <p:spPr>
          <a:xfrm>
            <a:off x="472279" y="735280"/>
            <a:ext cx="8370275" cy="775369"/>
          </a:xfrm>
          <a:prstGeom prst="rect">
            <a:avLst/>
          </a:prstGeom>
        </p:spPr>
        <p:txBody>
          <a:bodyPr/>
          <a:lstStyle>
            <a:lvl1pPr>
              <a:defRPr sz="3750">
                <a:solidFill>
                  <a:srgbClr val="0099CC"/>
                </a:solidFill>
                <a:latin typeface="+mj-lt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24" name="內容版面配置區 2"/>
          <p:cNvSpPr>
            <a:spLocks noGrp="1"/>
          </p:cNvSpPr>
          <p:nvPr>
            <p:ph idx="1"/>
          </p:nvPr>
        </p:nvSpPr>
        <p:spPr>
          <a:xfrm>
            <a:off x="470569" y="1600283"/>
            <a:ext cx="8364538" cy="460266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標楷體" pitchFamily="65" charset="-120"/>
                <a:cs typeface="標楷體" pitchFamily="65" charset="-120"/>
              </a:defRPr>
            </a:lvl1pPr>
            <a:lvl2pPr>
              <a:defRPr>
                <a:latin typeface="+mn-lt"/>
                <a:ea typeface="標楷體" pitchFamily="65" charset="-120"/>
                <a:cs typeface="標楷體" pitchFamily="65" charset="-120"/>
              </a:defRPr>
            </a:lvl2pPr>
            <a:lvl3pPr>
              <a:defRPr>
                <a:latin typeface="+mn-lt"/>
                <a:ea typeface="標楷體" pitchFamily="65" charset="-120"/>
                <a:cs typeface="標楷體" pitchFamily="65" charset="-120"/>
              </a:defRPr>
            </a:lvl3pPr>
            <a:lvl4pPr>
              <a:defRPr>
                <a:latin typeface="+mn-lt"/>
                <a:ea typeface="標楷體" pitchFamily="65" charset="-120"/>
                <a:cs typeface="標楷體" pitchFamily="65" charset="-120"/>
              </a:defRPr>
            </a:lvl4pPr>
            <a:lvl5pPr>
              <a:defRPr>
                <a:latin typeface="+mn-lt"/>
                <a:ea typeface="標楷體" pitchFamily="65" charset="-120"/>
                <a:cs typeface="標楷體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391276"/>
            <a:ext cx="6096000" cy="238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 sz="1800" b="0">
              <a:latin typeface="Arial"/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899275" y="65547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3DA0BB7-265A-403C-9275-D587AB510EDC}" type="slidenum">
              <a:rPr kumimoji="0" lang="zh-TW" altLang="en-US" b="0" smtClean="0">
                <a:solidFill>
                  <a:srgbClr val="FFFFFF"/>
                </a:solidFill>
                <a:latin typeface="Arial"/>
                <a:ea typeface="微軟正黑體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 b="0" dirty="0">
              <a:solidFill>
                <a:srgbClr val="FFFFFF"/>
              </a:solidFill>
              <a:latin typeface="Arial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6990052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標題 1"/>
          <p:cNvSpPr>
            <a:spLocks noGrp="1"/>
          </p:cNvSpPr>
          <p:nvPr>
            <p:ph type="title"/>
          </p:nvPr>
        </p:nvSpPr>
        <p:spPr>
          <a:xfrm>
            <a:off x="472279" y="735280"/>
            <a:ext cx="8370275" cy="775369"/>
          </a:xfrm>
          <a:prstGeom prst="rect">
            <a:avLst/>
          </a:prstGeom>
        </p:spPr>
        <p:txBody>
          <a:bodyPr/>
          <a:lstStyle>
            <a:lvl1pPr>
              <a:defRPr sz="3750">
                <a:solidFill>
                  <a:srgbClr val="0099CC"/>
                </a:solidFill>
                <a:latin typeface="+mj-lt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24" name="內容版面配置區 2"/>
          <p:cNvSpPr>
            <a:spLocks noGrp="1"/>
          </p:cNvSpPr>
          <p:nvPr>
            <p:ph idx="1"/>
          </p:nvPr>
        </p:nvSpPr>
        <p:spPr>
          <a:xfrm>
            <a:off x="470569" y="1600283"/>
            <a:ext cx="8364538" cy="460266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標楷體" pitchFamily="65" charset="-120"/>
                <a:cs typeface="標楷體" pitchFamily="65" charset="-120"/>
              </a:defRPr>
            </a:lvl1pPr>
            <a:lvl2pPr>
              <a:defRPr>
                <a:latin typeface="+mn-lt"/>
                <a:ea typeface="標楷體" pitchFamily="65" charset="-120"/>
                <a:cs typeface="標楷體" pitchFamily="65" charset="-120"/>
              </a:defRPr>
            </a:lvl2pPr>
            <a:lvl3pPr>
              <a:defRPr>
                <a:latin typeface="+mn-lt"/>
                <a:ea typeface="標楷體" pitchFamily="65" charset="-120"/>
                <a:cs typeface="標楷體" pitchFamily="65" charset="-120"/>
              </a:defRPr>
            </a:lvl3pPr>
            <a:lvl4pPr>
              <a:defRPr>
                <a:latin typeface="+mn-lt"/>
                <a:ea typeface="標楷體" pitchFamily="65" charset="-120"/>
                <a:cs typeface="標楷體" pitchFamily="65" charset="-120"/>
              </a:defRPr>
            </a:lvl4pPr>
            <a:lvl5pPr>
              <a:defRPr>
                <a:latin typeface="+mn-lt"/>
                <a:ea typeface="標楷體" pitchFamily="65" charset="-120"/>
                <a:cs typeface="標楷體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391276"/>
            <a:ext cx="6096000" cy="238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 sz="1800" b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6658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opword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2048" y="203200"/>
            <a:ext cx="81035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1824413" y="6632024"/>
            <a:ext cx="5238935" cy="20589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738" b="1">
                <a:solidFill>
                  <a:srgbClr val="000000"/>
                </a:solidFill>
              </a:rPr>
              <a:t>資通所重要營運資料，禁止複製、轉載、外流  </a:t>
            </a:r>
            <a:r>
              <a:rPr lang="en-US" altLang="zh-TW" sz="738" b="1">
                <a:solidFill>
                  <a:srgbClr val="000000"/>
                </a:solidFill>
              </a:rPr>
              <a:t>ITRI  CONFIDENTIAL  DOCUMENT  DO  NOT  COPY  OR  DISTRIBUTE</a:t>
            </a:r>
          </a:p>
        </p:txBody>
      </p:sp>
      <p:sp>
        <p:nvSpPr>
          <p:cNvPr id="6" name="Text Box 34"/>
          <p:cNvSpPr txBox="1">
            <a:spLocks noChangeArrowheads="1"/>
          </p:cNvSpPr>
          <p:nvPr userDrawn="1"/>
        </p:nvSpPr>
        <p:spPr bwMode="auto">
          <a:xfrm>
            <a:off x="5" y="6638925"/>
            <a:ext cx="1946031" cy="20589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738" b="1">
                <a:solidFill>
                  <a:srgbClr val="000000"/>
                </a:solidFill>
                <a:ea typeface="微軟正黑體" pitchFamily="34" charset="-120"/>
              </a:rPr>
              <a:t>Copyright 2013 ITRI </a:t>
            </a:r>
            <a:r>
              <a:rPr lang="zh-TW" altLang="en-US" sz="738" b="1">
                <a:solidFill>
                  <a:srgbClr val="000000"/>
                </a:solidFill>
                <a:ea typeface="微軟正黑體" pitchFamily="34" charset="-120"/>
              </a:rPr>
              <a:t>工業技術研究院</a:t>
            </a:r>
            <a:endParaRPr lang="zh-TW" altLang="en-US" sz="738" b="1">
              <a:solidFill>
                <a:srgbClr val="000000"/>
              </a:solidFill>
            </a:endParaRPr>
          </a:p>
        </p:txBody>
      </p:sp>
      <p:pic>
        <p:nvPicPr>
          <p:cNvPr id="7" name="Picture 30" descr="itri_CEL_A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7"/>
            <a:ext cx="1157654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75" name="Rectangle 35"/>
          <p:cNvSpPr>
            <a:spLocks noGrp="1" noChangeArrowheads="1"/>
          </p:cNvSpPr>
          <p:nvPr>
            <p:ph type="ctrTitle"/>
          </p:nvPr>
        </p:nvSpPr>
        <p:spPr>
          <a:xfrm>
            <a:off x="753213" y="2143154"/>
            <a:ext cx="7174523" cy="1470025"/>
          </a:xfrm>
          <a:prstGeom prst="rect">
            <a:avLst/>
          </a:prstGeom>
        </p:spPr>
        <p:txBody>
          <a:bodyPr/>
          <a:lstStyle>
            <a:lvl1pPr>
              <a:defRPr sz="4431">
                <a:solidFill>
                  <a:schemeClr val="accent2"/>
                </a:solidFill>
                <a:latin typeface="Arial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38276" name="Rectangle 36"/>
          <p:cNvSpPr>
            <a:spLocks noGrp="1" noChangeArrowheads="1"/>
          </p:cNvSpPr>
          <p:nvPr>
            <p:ph type="subTitle" idx="1"/>
          </p:nvPr>
        </p:nvSpPr>
        <p:spPr>
          <a:xfrm>
            <a:off x="1446341" y="4113213"/>
            <a:ext cx="5908431" cy="12573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 sz="1846">
                <a:solidFill>
                  <a:schemeClr val="accent2"/>
                </a:solidFill>
                <a:effectLst/>
                <a:latin typeface="Arial" charset="0"/>
              </a:defRPr>
            </a:lvl1pPr>
          </a:lstStyle>
          <a:p>
            <a:r>
              <a:rPr lang="zh-TW" altLang="en-US"/>
              <a:t>按一下以編輯母片副標題樣式</a:t>
            </a:r>
            <a:br>
              <a:rPr lang="zh-TW" altLang="en-US"/>
            </a:br>
            <a:r>
              <a:rPr lang="zh-TW" altLang="en-US"/>
              <a:t>簡報人姓名、日期</a:t>
            </a:r>
          </a:p>
        </p:txBody>
      </p:sp>
    </p:spTree>
    <p:extLst>
      <p:ext uri="{BB962C8B-B14F-4D97-AF65-F5344CB8AC3E}">
        <p14:creationId xmlns:p14="http://schemas.microsoft.com/office/powerpoint/2010/main" val="42854981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標題 1"/>
          <p:cNvSpPr>
            <a:spLocks noGrp="1"/>
          </p:cNvSpPr>
          <p:nvPr>
            <p:ph type="title"/>
          </p:nvPr>
        </p:nvSpPr>
        <p:spPr>
          <a:xfrm>
            <a:off x="472281" y="735284"/>
            <a:ext cx="8370275" cy="775369"/>
          </a:xfrm>
          <a:prstGeom prst="rect">
            <a:avLst/>
          </a:prstGeom>
        </p:spPr>
        <p:txBody>
          <a:bodyPr/>
          <a:lstStyle>
            <a:lvl1pPr>
              <a:defRPr sz="3750">
                <a:solidFill>
                  <a:srgbClr val="0099CC"/>
                </a:solidFill>
                <a:latin typeface="+mj-lt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24" name="內容版面配置區 2"/>
          <p:cNvSpPr>
            <a:spLocks noGrp="1"/>
          </p:cNvSpPr>
          <p:nvPr>
            <p:ph idx="1"/>
          </p:nvPr>
        </p:nvSpPr>
        <p:spPr>
          <a:xfrm>
            <a:off x="470571" y="1600283"/>
            <a:ext cx="8364538" cy="460266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標楷體" pitchFamily="65" charset="-120"/>
                <a:cs typeface="標楷體" pitchFamily="65" charset="-120"/>
              </a:defRPr>
            </a:lvl1pPr>
            <a:lvl2pPr>
              <a:defRPr>
                <a:latin typeface="+mn-lt"/>
                <a:ea typeface="標楷體" pitchFamily="65" charset="-120"/>
                <a:cs typeface="標楷體" pitchFamily="65" charset="-120"/>
              </a:defRPr>
            </a:lvl2pPr>
            <a:lvl3pPr>
              <a:defRPr>
                <a:latin typeface="+mn-lt"/>
                <a:ea typeface="標楷體" pitchFamily="65" charset="-120"/>
                <a:cs typeface="標楷體" pitchFamily="65" charset="-120"/>
              </a:defRPr>
            </a:lvl3pPr>
            <a:lvl4pPr>
              <a:defRPr>
                <a:latin typeface="+mn-lt"/>
                <a:ea typeface="標楷體" pitchFamily="65" charset="-120"/>
                <a:cs typeface="標楷體" pitchFamily="65" charset="-120"/>
              </a:defRPr>
            </a:lvl4pPr>
            <a:lvl5pPr>
              <a:defRPr>
                <a:latin typeface="+mn-lt"/>
                <a:ea typeface="標楷體" pitchFamily="65" charset="-120"/>
                <a:cs typeface="標楷體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391280"/>
            <a:ext cx="6096000" cy="238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ea typeface="新細明體" panose="02020500000000000000" pitchFamily="18" charset="-120"/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899275" y="655479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3DA0BB7-265A-403C-9275-D587AB510EDC}" type="slidenum">
              <a:rPr kumimoji="0" lang="zh-TW" altLang="en-US" b="0" smtClean="0">
                <a:solidFill>
                  <a:srgbClr val="FFFFFF"/>
                </a:solidFill>
                <a:latin typeface="Arial"/>
                <a:ea typeface="微軟正黑體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 b="0" dirty="0">
              <a:solidFill>
                <a:srgbClr val="FFFFFF"/>
              </a:solidFill>
              <a:latin typeface="Arial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5906135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ftr" sz="quarter" idx="10"/>
          </p:nvPr>
        </p:nvSpPr>
        <p:spPr>
          <a:xfrm>
            <a:off x="11725" y="6391280"/>
            <a:ext cx="5627077" cy="238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sz="3200" b="1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5285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5"/>
            <a:ext cx="82296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3" y="981075"/>
            <a:ext cx="4044462" cy="51450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2338" y="981075"/>
            <a:ext cx="4044462" cy="249555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2338" y="3629025"/>
            <a:ext cx="4044462" cy="24971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zh-TW" altLang="en-US" sz="1800" b="0">
              <a:solidFill>
                <a:prstClr val="black"/>
              </a:solidFill>
              <a:latin typeface="Arial"/>
              <a:ea typeface="新細明體" charset="-12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BD449-3FB3-4359-8181-59F43F51AEB5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03248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opword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2048" y="203200"/>
            <a:ext cx="81035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1824413" y="6632024"/>
            <a:ext cx="5238935" cy="20589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738">
                <a:solidFill>
                  <a:srgbClr val="000000"/>
                </a:solidFill>
              </a:rPr>
              <a:t>資通所重要營運資料，禁止複製、轉載、外流  </a:t>
            </a:r>
            <a:r>
              <a:rPr lang="en-US" altLang="zh-TW" sz="738" b="1">
                <a:solidFill>
                  <a:srgbClr val="000000"/>
                </a:solidFill>
              </a:rPr>
              <a:t>ITRI  CONFIDENTIAL  DOCUMENT  DO  NOT  COPY  OR  DISTRIBUTE</a:t>
            </a:r>
            <a:endParaRPr lang="en-US" altLang="zh-TW" sz="738">
              <a:solidFill>
                <a:srgbClr val="000000"/>
              </a:solidFill>
            </a:endParaRPr>
          </a:p>
        </p:txBody>
      </p:sp>
      <p:sp>
        <p:nvSpPr>
          <p:cNvPr id="6" name="Text Box 34"/>
          <p:cNvSpPr txBox="1">
            <a:spLocks noChangeArrowheads="1"/>
          </p:cNvSpPr>
          <p:nvPr userDrawn="1"/>
        </p:nvSpPr>
        <p:spPr bwMode="auto">
          <a:xfrm>
            <a:off x="5" y="6638925"/>
            <a:ext cx="1946031" cy="20589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738">
                <a:solidFill>
                  <a:srgbClr val="000000"/>
                </a:solidFill>
                <a:ea typeface="微軟正黑體" pitchFamily="34" charset="-120"/>
              </a:rPr>
              <a:t>Copyright 2013 ITRI </a:t>
            </a:r>
            <a:r>
              <a:rPr lang="zh-TW" altLang="en-US" sz="738">
                <a:solidFill>
                  <a:srgbClr val="000000"/>
                </a:solidFill>
                <a:ea typeface="微軟正黑體" pitchFamily="34" charset="-120"/>
              </a:rPr>
              <a:t>工業技術研究院</a:t>
            </a:r>
            <a:endParaRPr lang="zh-TW" altLang="en-US" sz="738">
              <a:solidFill>
                <a:srgbClr val="000000"/>
              </a:solidFill>
            </a:endParaRPr>
          </a:p>
        </p:txBody>
      </p:sp>
      <p:pic>
        <p:nvPicPr>
          <p:cNvPr id="7" name="Picture 30" descr="itri_CEL_A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7"/>
            <a:ext cx="1157654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75" name="Rectangle 35"/>
          <p:cNvSpPr>
            <a:spLocks noGrp="1" noChangeArrowheads="1"/>
          </p:cNvSpPr>
          <p:nvPr>
            <p:ph type="ctrTitle"/>
          </p:nvPr>
        </p:nvSpPr>
        <p:spPr>
          <a:xfrm>
            <a:off x="753213" y="2143154"/>
            <a:ext cx="7174523" cy="1470025"/>
          </a:xfrm>
          <a:prstGeom prst="rect">
            <a:avLst/>
          </a:prstGeom>
        </p:spPr>
        <p:txBody>
          <a:bodyPr/>
          <a:lstStyle>
            <a:lvl1pPr>
              <a:defRPr sz="4431">
                <a:solidFill>
                  <a:schemeClr val="accent2"/>
                </a:solidFill>
                <a:latin typeface="Arial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38276" name="Rectangle 36"/>
          <p:cNvSpPr>
            <a:spLocks noGrp="1" noChangeArrowheads="1"/>
          </p:cNvSpPr>
          <p:nvPr>
            <p:ph type="subTitle" idx="1"/>
          </p:nvPr>
        </p:nvSpPr>
        <p:spPr>
          <a:xfrm>
            <a:off x="1446341" y="4113213"/>
            <a:ext cx="5908431" cy="12573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 sz="1846">
                <a:solidFill>
                  <a:schemeClr val="accent2"/>
                </a:solidFill>
                <a:effectLst/>
                <a:latin typeface="Arial" charset="0"/>
              </a:defRPr>
            </a:lvl1pPr>
          </a:lstStyle>
          <a:p>
            <a:r>
              <a:rPr lang="zh-TW" altLang="en-US"/>
              <a:t>按一下以編輯母片副標題樣式</a:t>
            </a:r>
            <a:br>
              <a:rPr lang="zh-TW" altLang="en-US"/>
            </a:br>
            <a:r>
              <a:rPr lang="zh-TW" altLang="en-US"/>
              <a:t>簡報人姓名、日期</a:t>
            </a:r>
          </a:p>
        </p:txBody>
      </p:sp>
    </p:spTree>
    <p:extLst>
      <p:ext uri="{BB962C8B-B14F-4D97-AF65-F5344CB8AC3E}">
        <p14:creationId xmlns:p14="http://schemas.microsoft.com/office/powerpoint/2010/main" val="21993250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6300"/>
          </a:xfrm>
          <a:prstGeom prst="rect">
            <a:avLst/>
          </a:prstGeom>
        </p:spPr>
        <p:txBody>
          <a:bodyPr/>
          <a:lstStyle>
            <a:lvl1pPr>
              <a:defRPr sz="3323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0472"/>
            <a:ext cx="8229600" cy="51471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0"/>
          </p:nvPr>
        </p:nvSpPr>
        <p:spPr>
          <a:xfrm>
            <a:off x="11731" y="6391292"/>
            <a:ext cx="5627077" cy="238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899275" y="655479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3DA0BB7-265A-403C-9275-D587AB510EDC}" type="slidenum">
              <a:rPr kumimoji="0" lang="zh-TW" altLang="en-US" b="0" smtClean="0">
                <a:solidFill>
                  <a:srgbClr val="FFFFFF"/>
                </a:solidFill>
                <a:latin typeface="Arial"/>
                <a:ea typeface="微軟正黑體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 b="0" dirty="0">
              <a:solidFill>
                <a:srgbClr val="FFFFFF"/>
              </a:solidFill>
              <a:latin typeface="Arial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618169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ftr" sz="quarter" idx="10"/>
          </p:nvPr>
        </p:nvSpPr>
        <p:spPr>
          <a:xfrm>
            <a:off x="11725" y="6391280"/>
            <a:ext cx="5627077" cy="238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31108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1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719138" y="2338388"/>
            <a:ext cx="7772400" cy="765175"/>
          </a:xfr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lang="zh-TW" altLang="en-US" sz="4400" kern="1200" dirty="0">
                <a:solidFill>
                  <a:srgbClr val="00B2B3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0742" name="Rectangle 22"/>
          <p:cNvSpPr>
            <a:spLocks noGrp="1" noChangeArrowheads="1"/>
          </p:cNvSpPr>
          <p:nvPr>
            <p:ph type="subTitle" idx="1"/>
          </p:nvPr>
        </p:nvSpPr>
        <p:spPr>
          <a:xfrm>
            <a:off x="719138" y="3598863"/>
            <a:ext cx="7013575" cy="914400"/>
          </a:xfrm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719138" y="5037138"/>
            <a:ext cx="2133600" cy="476250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7056" y="193869"/>
            <a:ext cx="750888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2"/>
          <p:cNvSpPr>
            <a:spLocks noChangeArrowheads="1"/>
          </p:cNvSpPr>
          <p:nvPr userDrawn="1"/>
        </p:nvSpPr>
        <p:spPr bwMode="auto">
          <a:xfrm>
            <a:off x="-10318" y="6624558"/>
            <a:ext cx="9154317" cy="239712"/>
          </a:xfrm>
          <a:prstGeom prst="rect">
            <a:avLst/>
          </a:prstGeom>
          <a:solidFill>
            <a:srgbClr val="00B2B3"/>
          </a:solidFill>
          <a:ln>
            <a:noFill/>
          </a:ln>
        </p:spPr>
        <p:txBody>
          <a:bodyPr wrap="none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1" name="Text Box 48"/>
          <p:cNvSpPr txBox="1">
            <a:spLocks noChangeArrowheads="1"/>
          </p:cNvSpPr>
          <p:nvPr userDrawn="1"/>
        </p:nvSpPr>
        <p:spPr bwMode="auto">
          <a:xfrm>
            <a:off x="0" y="6620017"/>
            <a:ext cx="71219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zh-TW" altLang="en-US" sz="1000" dirty="0">
                <a:solidFill>
                  <a:schemeClr val="bg1"/>
                </a:solidFill>
                <a:latin typeface="+mj-ea"/>
                <a:ea typeface="+mj-ea"/>
              </a:rPr>
              <a:t>工業技術研究院機密資料 禁止複製、轉載、外流 </a:t>
            </a:r>
            <a:r>
              <a:rPr lang="en-US" altLang="zh-TW" sz="1000" dirty="0">
                <a:solidFill>
                  <a:schemeClr val="bg1"/>
                </a:solidFill>
                <a:latin typeface="+mj-ea"/>
                <a:ea typeface="+mj-ea"/>
              </a:rPr>
              <a:t>ITRI CONFIDENTIAL DOCUMENT DO NOT COPY OR DISTRIBUTE</a:t>
            </a:r>
          </a:p>
        </p:txBody>
      </p:sp>
      <p:sp>
        <p:nvSpPr>
          <p:cNvPr id="13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2500" y="6619875"/>
            <a:ext cx="5715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ctr" hangingPunct="1">
              <a:defRPr sz="1200">
                <a:solidFill>
                  <a:schemeClr val="bg1"/>
                </a:solidFill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D13FECD4-41AF-4443-BCF4-D4DDF02EF5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2" name="Picture 57" descr="E版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1750" y="3871913"/>
            <a:ext cx="276225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3" descr="itri_CEL_C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86" y="24280"/>
            <a:ext cx="1435823" cy="33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263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9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8515185" y="6618288"/>
            <a:ext cx="628815" cy="235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923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A013F82-EE5E-44EE-A61D-E31C6657F26F}" type="slidenum">
              <a:rPr lang="en-US" altLang="zh-TW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1984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投影片編號預留位置 5"/>
          <p:cNvSpPr txBox="1">
            <a:spLocks/>
          </p:cNvSpPr>
          <p:nvPr userDrawn="1"/>
        </p:nvSpPr>
        <p:spPr>
          <a:xfrm>
            <a:off x="8515185" y="6618288"/>
            <a:ext cx="628815" cy="235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923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fld id="{2A013F82-EE5E-44EE-A61D-E31C6657F26F}" type="slidenum">
              <a:rPr lang="en-US" altLang="zh-TW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5556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39863"/>
            <a:ext cx="4105275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14875" y="1439863"/>
            <a:ext cx="4106863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9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8515185" y="6618288"/>
            <a:ext cx="628815" cy="235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923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A013F82-EE5E-44EE-A61D-E31C6657F26F}" type="slidenum">
              <a:rPr lang="en-US" altLang="zh-TW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012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1" name="投影片編號預留位置 5"/>
          <p:cNvSpPr txBox="1">
            <a:spLocks/>
          </p:cNvSpPr>
          <p:nvPr userDrawn="1"/>
        </p:nvSpPr>
        <p:spPr>
          <a:xfrm>
            <a:off x="8515185" y="6618288"/>
            <a:ext cx="628815" cy="235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923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fld id="{2A013F82-EE5E-44EE-A61D-E31C6657F26F}" type="slidenum">
              <a:rPr lang="en-US" altLang="zh-TW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055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72500" y="6619875"/>
            <a:ext cx="571500" cy="23812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72A720-652E-41CC-9DB2-1E782C89C31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32364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8515185" y="6618288"/>
            <a:ext cx="628815" cy="235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923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A013F82-EE5E-44EE-A61D-E31C6657F26F}" type="slidenum">
              <a:rPr lang="en-US" altLang="zh-TW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9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590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zh-TW" altLang="en-US" sz="1800" b="0">
              <a:solidFill>
                <a:prstClr val="black"/>
              </a:solidFill>
              <a:latin typeface="Arial"/>
              <a:ea typeface="新細明體" charset="-12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C5E77-19A4-450D-BF8F-14FF4CBC5F20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2"/>
          </p:nvPr>
        </p:nvSpPr>
        <p:spPr>
          <a:xfrm>
            <a:off x="1835150" y="6958013"/>
            <a:ext cx="914400" cy="914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260788280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投影片編號預留位置 5"/>
          <p:cNvSpPr txBox="1">
            <a:spLocks/>
          </p:cNvSpPr>
          <p:nvPr userDrawn="1"/>
        </p:nvSpPr>
        <p:spPr>
          <a:xfrm>
            <a:off x="8515185" y="6618288"/>
            <a:ext cx="628815" cy="235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923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fld id="{2A013F82-EE5E-44EE-A61D-E31C6657F26F}" type="slidenum">
              <a:rPr lang="en-US" altLang="zh-TW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170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投影片編號預留位置 5"/>
          <p:cNvSpPr txBox="1">
            <a:spLocks/>
          </p:cNvSpPr>
          <p:nvPr userDrawn="1"/>
        </p:nvSpPr>
        <p:spPr>
          <a:xfrm>
            <a:off x="8515185" y="6618288"/>
            <a:ext cx="628815" cy="235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923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fld id="{2A013F82-EE5E-44EE-A61D-E31C6657F26F}" type="slidenum">
              <a:rPr lang="en-US" altLang="zh-TW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8051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投影片編號預留位置 5"/>
          <p:cNvSpPr txBox="1">
            <a:spLocks/>
          </p:cNvSpPr>
          <p:nvPr userDrawn="1"/>
        </p:nvSpPr>
        <p:spPr>
          <a:xfrm>
            <a:off x="8515185" y="6618288"/>
            <a:ext cx="628815" cy="235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923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fld id="{2A013F82-EE5E-44EE-A61D-E31C6657F26F}" type="slidenum">
              <a:rPr lang="en-US" altLang="zh-TW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7615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29413" y="0"/>
            <a:ext cx="2092325" cy="61976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0850" y="0"/>
            <a:ext cx="6126163" cy="61976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投影片編號預留位置 5"/>
          <p:cNvSpPr txBox="1">
            <a:spLocks/>
          </p:cNvSpPr>
          <p:nvPr userDrawn="1"/>
        </p:nvSpPr>
        <p:spPr>
          <a:xfrm>
            <a:off x="8515185" y="6618288"/>
            <a:ext cx="628815" cy="235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923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fld id="{2A013F82-EE5E-44EE-A61D-E31C6657F26F}" type="slidenum">
              <a:rPr lang="en-US" altLang="zh-TW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638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重大效益配圖範本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80712"/>
            <a:ext cx="9144000" cy="756000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lang="zh-TW" altLang="en-US" sz="3600" b="0" dirty="0">
                <a:solidFill>
                  <a:srgbClr val="00B2B3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 dirty="0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389793" y="980728"/>
            <a:ext cx="4737567" cy="5623044"/>
          </a:xfrm>
        </p:spPr>
        <p:txBody>
          <a:bodyPr/>
          <a:lstStyle>
            <a:lvl1pPr>
              <a:defRPr sz="1846" b="1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>
              <a:defRPr sz="1477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07858" indent="-263776">
              <a:buFont typeface="Arial" panose="020B0604020202020204" pitchFamily="34" charset="0"/>
              <a:buChar char="•"/>
              <a:defRPr sz="1292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529900" indent="-263776">
              <a:buFont typeface="微軟正黑體" panose="020B0604030504040204" pitchFamily="34" charset="-120"/>
              <a:buChar char="»"/>
              <a:defRPr sz="1108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688165" indent="0">
              <a:buNone/>
              <a:defRPr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endParaRPr lang="zh-TW" altLang="en-US" dirty="0"/>
          </a:p>
        </p:txBody>
      </p:sp>
      <p:sp>
        <p:nvSpPr>
          <p:cNvPr id="6" name="圖片版面配置區 5"/>
          <p:cNvSpPr>
            <a:spLocks noGrp="1"/>
          </p:cNvSpPr>
          <p:nvPr>
            <p:ph type="pic" sz="quarter" idx="12"/>
          </p:nvPr>
        </p:nvSpPr>
        <p:spPr>
          <a:xfrm>
            <a:off x="5555233" y="1001580"/>
            <a:ext cx="3248430" cy="2138741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anose="020F0502020204030204" pitchFamily="34" charset="0"/>
                <a:ea typeface="+mn-ea"/>
              </a:defRPr>
            </a:lvl1pPr>
          </a:lstStyle>
          <a:p>
            <a:endParaRPr lang="zh-TW" altLang="en-US" dirty="0"/>
          </a:p>
        </p:txBody>
      </p:sp>
      <p:sp>
        <p:nvSpPr>
          <p:cNvPr id="7" name="圖片版面配置區 5"/>
          <p:cNvSpPr>
            <a:spLocks noGrp="1"/>
          </p:cNvSpPr>
          <p:nvPr>
            <p:ph type="pic" sz="quarter" idx="13"/>
          </p:nvPr>
        </p:nvSpPr>
        <p:spPr>
          <a:xfrm>
            <a:off x="5554906" y="3868387"/>
            <a:ext cx="3248430" cy="2138741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anose="020F0502020204030204" pitchFamily="34" charset="0"/>
                <a:ea typeface="+mn-ea"/>
              </a:defRPr>
            </a:lvl1pPr>
          </a:lstStyle>
          <a:p>
            <a:endParaRPr lang="zh-TW" altLang="en-US"/>
          </a:p>
        </p:txBody>
      </p:sp>
      <p:sp>
        <p:nvSpPr>
          <p:cNvPr id="8" name="文字版面配置區 8"/>
          <p:cNvSpPr>
            <a:spLocks noGrp="1"/>
          </p:cNvSpPr>
          <p:nvPr>
            <p:ph type="body" sz="quarter" idx="14" hasCustomPrompt="1"/>
          </p:nvPr>
        </p:nvSpPr>
        <p:spPr>
          <a:xfrm>
            <a:off x="5554906" y="3171080"/>
            <a:ext cx="3248757" cy="373063"/>
          </a:xfrm>
        </p:spPr>
        <p:txBody>
          <a:bodyPr/>
          <a:lstStyle>
            <a:lvl1pPr marL="0" indent="0" algn="ctr">
              <a:buNone/>
              <a:defRPr sz="1292">
                <a:solidFill>
                  <a:srgbClr val="0033CC"/>
                </a:solidFill>
              </a:defRPr>
            </a:lvl1pPr>
          </a:lstStyle>
          <a:p>
            <a:pPr lvl="0"/>
            <a:r>
              <a:rPr lang="zh-TW" altLang="en-US" dirty="0"/>
              <a:t>圖說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5" hasCustomPrompt="1"/>
          </p:nvPr>
        </p:nvSpPr>
        <p:spPr>
          <a:xfrm>
            <a:off x="5554906" y="6007128"/>
            <a:ext cx="3248757" cy="373063"/>
          </a:xfrm>
        </p:spPr>
        <p:txBody>
          <a:bodyPr/>
          <a:lstStyle>
            <a:lvl1pPr marL="0" indent="0" algn="ctr">
              <a:buNone/>
              <a:defRPr sz="1292">
                <a:solidFill>
                  <a:srgbClr val="0033CC"/>
                </a:solidFill>
              </a:defRPr>
            </a:lvl1pPr>
          </a:lstStyle>
          <a:p>
            <a:pPr lvl="0"/>
            <a:r>
              <a:rPr lang="zh-TW" altLang="en-US" dirty="0"/>
              <a:t>圖說</a:t>
            </a:r>
          </a:p>
        </p:txBody>
      </p:sp>
      <p:sp>
        <p:nvSpPr>
          <p:cNvPr id="12" name="投影片編號預留位置 5"/>
          <p:cNvSpPr txBox="1">
            <a:spLocks/>
          </p:cNvSpPr>
          <p:nvPr userDrawn="1"/>
        </p:nvSpPr>
        <p:spPr>
          <a:xfrm>
            <a:off x="8515185" y="6618288"/>
            <a:ext cx="628815" cy="235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923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fld id="{2A013F82-EE5E-44EE-A61D-E31C6657F26F}" type="slidenum">
              <a:rPr lang="en-US" altLang="zh-TW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067273"/>
      </p:ext>
    </p:extLst>
  </p:cSld>
  <p:clrMapOvr>
    <a:masterClrMapping/>
  </p:clrMapOvr>
  <p:transition advClick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8515185" y="6618288"/>
            <a:ext cx="628815" cy="235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923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A013F82-EE5E-44EE-A61D-E31C6657F26F}" type="slidenum">
              <a:rPr lang="en-US" altLang="zh-TW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3028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8515185" y="6618288"/>
            <a:ext cx="628815" cy="235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923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A013F82-EE5E-44EE-A61D-E31C6657F26F}" type="slidenum">
              <a:rPr lang="en-US" altLang="zh-TW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7116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450850" y="0"/>
            <a:ext cx="8369300" cy="1206500"/>
          </a:xfrm>
        </p:spPr>
        <p:txBody>
          <a:bodyPr>
            <a:normAutofit/>
          </a:bodyPr>
          <a:lstStyle>
            <a:lvl1pPr algn="ctr">
              <a:defRPr kumimoji="1" lang="zh-TW" altLang="en-US" sz="3600" kern="1200" dirty="0">
                <a:solidFill>
                  <a:srgbClr val="00B2B3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439863"/>
            <a:ext cx="8364538" cy="4757737"/>
          </a:xfrm>
        </p:spPr>
        <p:txBody>
          <a:bodyPr/>
          <a:lstStyle>
            <a:lvl2pPr marL="742950" indent="-285750">
              <a:buFont typeface="Times New Roman" panose="02020603050405020304" pitchFamily="18" charset="0"/>
              <a:buChar char="–"/>
              <a:defRPr/>
            </a:lvl2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8515185" y="6618288"/>
            <a:ext cx="628815" cy="235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923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A013F82-EE5E-44EE-A61D-E31C6657F26F}" type="slidenum">
              <a:rPr lang="en-US" altLang="zh-TW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311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 b="1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609617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標題 1"/>
          <p:cNvSpPr>
            <a:spLocks noGrp="1"/>
          </p:cNvSpPr>
          <p:nvPr>
            <p:ph type="title"/>
          </p:nvPr>
        </p:nvSpPr>
        <p:spPr>
          <a:xfrm>
            <a:off x="2014151" y="99996"/>
            <a:ext cx="5904299" cy="58339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24" name="內容版面配置區 2"/>
          <p:cNvSpPr>
            <a:spLocks noGrp="1"/>
          </p:cNvSpPr>
          <p:nvPr>
            <p:ph idx="1"/>
          </p:nvPr>
        </p:nvSpPr>
        <p:spPr>
          <a:xfrm>
            <a:off x="300789" y="818147"/>
            <a:ext cx="8534317" cy="53848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2pPr>
            <a:lvl3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0"/>
          </p:nvPr>
        </p:nvSpPr>
        <p:spPr>
          <a:xfrm>
            <a:off x="6118225" y="6619875"/>
            <a:ext cx="1800225" cy="238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1800" dirty="0">
              <a:solidFill>
                <a:srgbClr val="FFFFFF"/>
              </a:solidFill>
              <a:latin typeface="Calibri"/>
              <a:ea typeface="新細明體" pitchFamily="18" charset="-120"/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391275"/>
            <a:ext cx="6096000" cy="238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>
                <a:solidFill>
                  <a:srgbClr val="000000"/>
                </a:solidFill>
                <a:latin typeface="Calibri"/>
                <a:ea typeface="新細明體" pitchFamily="18" charset="-120"/>
              </a:rPr>
              <a:t>工業技術研究院機密資料 禁止複製、轉載、外流  </a:t>
            </a:r>
            <a:r>
              <a:rPr kumimoji="0" lang="en-US" altLang="zh-TW" sz="1800">
                <a:solidFill>
                  <a:srgbClr val="000000"/>
                </a:solidFill>
                <a:latin typeface="Calibri"/>
                <a:ea typeface="新細明體" pitchFamily="18" charset="-120"/>
              </a:rPr>
              <a:t>ITRI CONFIDENTIAL DOCUMENT DO NOT COPY OR DISTRIBUTE</a:t>
            </a:r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72500" y="6619875"/>
            <a:ext cx="571500" cy="238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2B1BEC17-AFBF-43ED-99BB-658814394AD5}" type="slidenum">
              <a:rPr kumimoji="0" lang="en-US" altLang="zh-TW" sz="1800">
                <a:solidFill>
                  <a:srgbClr val="FFFFFF"/>
                </a:solidFill>
                <a:latin typeface="Calibri"/>
                <a:ea typeface="新細明體" pitchFamily="18" charset="-120"/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1800">
              <a:solidFill>
                <a:srgbClr val="FFFFFF"/>
              </a:solidFill>
              <a:latin typeface="Calibri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983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5"/>
            <a:ext cx="82296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3" y="981075"/>
            <a:ext cx="4044462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2338" y="981075"/>
            <a:ext cx="4044462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zh-TW" altLang="en-US" sz="1800" b="0">
              <a:solidFill>
                <a:prstClr val="black"/>
              </a:solidFill>
              <a:latin typeface="Arial"/>
              <a:ea typeface="新細明體" charset="-12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22D9B-9815-454A-B368-9C3759B0F2C7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25461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46463" y="6564313"/>
            <a:ext cx="2133600" cy="2492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183758D-F6F7-45E3-A166-9D70465869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85250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6846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lang="zh-TW" altLang="en-US" sz="4000" dirty="0">
                <a:solidFill>
                  <a:srgbClr val="00B2B3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674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1" y="1439864"/>
            <a:ext cx="4105275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14876" y="1439864"/>
            <a:ext cx="4106863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9398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6153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4000">
                <a:latin typeface="+mj-lt"/>
                <a:ea typeface="+mj-ea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3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3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1044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itri_CEL_A_W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" y="528638"/>
            <a:ext cx="3328988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7" descr="E版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1750" y="4110038"/>
            <a:ext cx="276225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1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719138" y="2338388"/>
            <a:ext cx="7772400" cy="765175"/>
          </a:xfr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lang="zh-TW" altLang="en-US" sz="4400" kern="1200" dirty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0742" name="Rectangle 22"/>
          <p:cNvSpPr>
            <a:spLocks noGrp="1" noChangeArrowheads="1"/>
          </p:cNvSpPr>
          <p:nvPr>
            <p:ph type="subTitle" idx="1"/>
          </p:nvPr>
        </p:nvSpPr>
        <p:spPr>
          <a:xfrm>
            <a:off x="719138" y="3598863"/>
            <a:ext cx="7013575" cy="914400"/>
          </a:xfrm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719138" y="5037138"/>
            <a:ext cx="2133600" cy="476250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Rectangle 42"/>
          <p:cNvSpPr>
            <a:spLocks noChangeArrowheads="1"/>
          </p:cNvSpPr>
          <p:nvPr userDrawn="1"/>
        </p:nvSpPr>
        <p:spPr bwMode="auto">
          <a:xfrm>
            <a:off x="-10317" y="6624558"/>
            <a:ext cx="9144000" cy="239712"/>
          </a:xfrm>
          <a:prstGeom prst="rect">
            <a:avLst/>
          </a:prstGeom>
          <a:solidFill>
            <a:srgbClr val="00B2B3"/>
          </a:solidFill>
          <a:ln>
            <a:noFill/>
          </a:ln>
        </p:spPr>
        <p:txBody>
          <a:bodyPr wrap="none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1" name="Text Box 48"/>
          <p:cNvSpPr txBox="1">
            <a:spLocks noChangeArrowheads="1"/>
          </p:cNvSpPr>
          <p:nvPr userDrawn="1"/>
        </p:nvSpPr>
        <p:spPr bwMode="auto">
          <a:xfrm>
            <a:off x="0" y="6620017"/>
            <a:ext cx="71219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zh-TW" altLang="en-US" sz="1000">
                <a:solidFill>
                  <a:schemeClr val="bg1"/>
                </a:solidFill>
                <a:latin typeface="+mj-ea"/>
                <a:ea typeface="+mj-ea"/>
              </a:rPr>
              <a:t>工業技術研究院機密資料 禁止複製、轉載、外流 </a:t>
            </a:r>
            <a:r>
              <a:rPr lang="en-US" altLang="zh-TW" sz="1000">
                <a:solidFill>
                  <a:schemeClr val="bg1"/>
                </a:solidFill>
                <a:latin typeface="+mj-ea"/>
                <a:ea typeface="+mj-ea"/>
              </a:rPr>
              <a:t>ITRI CONFIDENTIAL DOCUMENT DO NOT COPY OR DISTRIBUTE</a:t>
            </a:r>
          </a:p>
        </p:txBody>
      </p:sp>
      <p:sp>
        <p:nvSpPr>
          <p:cNvPr id="13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2500" y="6619875"/>
            <a:ext cx="5715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ctr" hangingPunct="1">
              <a:defRPr sz="1200">
                <a:solidFill>
                  <a:schemeClr val="bg1"/>
                </a:solidFill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D13FECD4-41AF-4443-BCF4-D4DDF02EF5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3900" y="92269"/>
            <a:ext cx="750888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9842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819E-3F4F-44D2-BAFE-249719E6D921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A2BF-28D5-411B-A816-F43DAF0B37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63069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819E-3F4F-44D2-BAFE-249719E6D921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A2BF-28D5-411B-A816-F43DAF0B37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5114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165"/>
            <a:ext cx="8229600" cy="61261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zh-TW" altLang="en-US" sz="1800" b="0">
              <a:solidFill>
                <a:prstClr val="black"/>
              </a:solidFill>
              <a:latin typeface="Arial"/>
              <a:ea typeface="新細明體" charset="-12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A5D7E-62A7-4A42-9334-9F9C15211787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21669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819E-3F4F-44D2-BAFE-249719E6D921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A2BF-28D5-411B-A816-F43DAF0B37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14751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819E-3F4F-44D2-BAFE-249719E6D921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A2BF-28D5-411B-A816-F43DAF0B37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01829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819E-3F4F-44D2-BAFE-249719E6D921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A2BF-28D5-411B-A816-F43DAF0B37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43113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819E-3F4F-44D2-BAFE-249719E6D921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A2BF-28D5-411B-A816-F43DAF0B37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33891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819E-3F4F-44D2-BAFE-249719E6D921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A2BF-28D5-411B-A816-F43DAF0B37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5576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819E-3F4F-44D2-BAFE-249719E6D921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A2BF-28D5-411B-A816-F43DAF0B37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6221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819E-3F4F-44D2-BAFE-249719E6D921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A2BF-28D5-411B-A816-F43DAF0B37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35115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819E-3F4F-44D2-BAFE-249719E6D921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A2BF-28D5-411B-A816-F43DAF0B37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10358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819E-3F4F-44D2-BAFE-249719E6D921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A2BF-28D5-411B-A816-F43DAF0B37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18365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7" descr="E版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4110038"/>
            <a:ext cx="276225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2"/>
          <p:cNvSpPr>
            <a:spLocks noChangeArrowheads="1"/>
          </p:cNvSpPr>
          <p:nvPr userDrawn="1"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B2B3"/>
          </a:solidFill>
          <a:ln>
            <a:noFill/>
          </a:ln>
        </p:spPr>
        <p:txBody>
          <a:bodyPr wrap="none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pic>
        <p:nvPicPr>
          <p:cNvPr id="6" name="Picture 26" descr="itri_CEL_A_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528638"/>
            <a:ext cx="3328988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1" name="Rectangle 2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46140" y="2584703"/>
            <a:ext cx="6596065" cy="1219201"/>
          </a:xfrm>
        </p:spPr>
        <p:txBody>
          <a:bodyPr anchor="t" anchorCtr="0"/>
          <a:lstStyle>
            <a:lvl1pPr>
              <a:defRPr sz="4400" b="1">
                <a:solidFill>
                  <a:srgbClr val="00B2B3"/>
                </a:solidFill>
              </a:defRPr>
            </a:lvl1pPr>
          </a:lstStyle>
          <a:p>
            <a:r>
              <a:rPr lang="zh-TW" altLang="en-US" dirty="0"/>
              <a:t>簡報標題</a:t>
            </a:r>
          </a:p>
        </p:txBody>
      </p:sp>
      <p:sp>
        <p:nvSpPr>
          <p:cNvPr id="30742" name="Rectangle 2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46141" y="5059680"/>
            <a:ext cx="6770872" cy="755904"/>
          </a:xfrm>
        </p:spPr>
        <p:txBody>
          <a:bodyPr anchor="b" anchorCtr="0"/>
          <a:lstStyle>
            <a:lvl1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 sz="20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/>
              <a:t>簡報單位 簡報人名稱</a:t>
            </a:r>
            <a:r>
              <a:rPr lang="en-US" altLang="zh-TW" sz="2000" dirty="0"/>
              <a:t> </a:t>
            </a:r>
            <a:r>
              <a:rPr lang="zh-TW" altLang="en-US" sz="2000" dirty="0"/>
              <a:t>職稱</a:t>
            </a:r>
            <a:endParaRPr lang="en-US" altLang="zh-TW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2" hasCustomPrompt="1"/>
          </p:nvPr>
        </p:nvSpPr>
        <p:spPr>
          <a:xfrm>
            <a:off x="546140" y="5902262"/>
            <a:ext cx="2788603" cy="43230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zh-TW" altLang="en-US" dirty="0"/>
              <a:t>簡報日期</a:t>
            </a:r>
          </a:p>
        </p:txBody>
      </p:sp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210" y="193869"/>
            <a:ext cx="682734" cy="31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8"/>
          <p:cNvSpPr txBox="1">
            <a:spLocks noChangeArrowheads="1"/>
          </p:cNvSpPr>
          <p:nvPr userDrawn="1"/>
        </p:nvSpPr>
        <p:spPr bwMode="auto">
          <a:xfrm>
            <a:off x="-11500" y="6610192"/>
            <a:ext cx="71219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zh-TW" altLang="en-US" sz="1000" dirty="0">
                <a:solidFill>
                  <a:schemeClr val="bg1"/>
                </a:solidFill>
                <a:latin typeface="+mj-ea"/>
                <a:ea typeface="+mj-ea"/>
              </a:rPr>
              <a:t>工業技術研究院機密資料 禁止複製、轉載、外流 </a:t>
            </a:r>
            <a:r>
              <a:rPr lang="en-US" altLang="zh-TW" sz="1000" dirty="0">
                <a:solidFill>
                  <a:schemeClr val="bg1"/>
                </a:solidFill>
                <a:latin typeface="+mj-ea"/>
                <a:ea typeface="+mj-ea"/>
              </a:rPr>
              <a:t>ITRI CONFIDENTIAL DOCUMENT 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35666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08800"/>
            <a:ext cx="9144000" cy="1008000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3"/>
          </p:nvPr>
        </p:nvSpPr>
        <p:spPr>
          <a:xfrm>
            <a:off x="72001" y="6650296"/>
            <a:ext cx="3311972" cy="188641"/>
          </a:xfrm>
        </p:spPr>
        <p:txBody>
          <a:bodyPr lIns="0" tIns="0" rIns="0" bIns="0" anchor="ctr">
            <a:normAutofit/>
          </a:bodyPr>
          <a:lstStyle>
            <a:lvl1pPr marL="0" indent="0">
              <a:buFontTx/>
              <a:buNone/>
              <a:defRPr sz="12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4"/>
          </p:nvPr>
        </p:nvSpPr>
        <p:spPr>
          <a:xfrm>
            <a:off x="8777291" y="6624644"/>
            <a:ext cx="369887" cy="261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1A083-72DE-4D07-8C93-533EFE1F2917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246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28904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39863"/>
            <a:ext cx="6126480" cy="4757737"/>
          </a:xfrm>
        </p:spPr>
        <p:txBody>
          <a:bodyPr/>
          <a:lstStyle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圖片版面配置區 2"/>
          <p:cNvSpPr>
            <a:spLocks noGrp="1"/>
          </p:cNvSpPr>
          <p:nvPr>
            <p:ph type="pic" idx="11"/>
          </p:nvPr>
        </p:nvSpPr>
        <p:spPr>
          <a:xfrm>
            <a:off x="6721574" y="1439863"/>
            <a:ext cx="2098576" cy="47577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04436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39863"/>
            <a:ext cx="8360228" cy="3184388"/>
          </a:xfrm>
        </p:spPr>
        <p:txBody>
          <a:bodyPr/>
          <a:lstStyle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0849" y="316992"/>
            <a:ext cx="8366579" cy="88950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圖片版面配置區 2"/>
          <p:cNvSpPr>
            <a:spLocks noGrp="1"/>
          </p:cNvSpPr>
          <p:nvPr>
            <p:ph type="pic" idx="11"/>
          </p:nvPr>
        </p:nvSpPr>
        <p:spPr>
          <a:xfrm>
            <a:off x="457200" y="4725145"/>
            <a:ext cx="8360228" cy="15841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86919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1035546"/>
          </a:xfrm>
        </p:spPr>
        <p:txBody>
          <a:bodyPr anchor="t" anchorCtr="0">
            <a:noAutofit/>
          </a:bodyPr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0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16054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313700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542733"/>
            <a:ext cx="4105275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14875" y="1542733"/>
            <a:ext cx="4106863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23569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9" name="投影片編號版面配置區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0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316992"/>
            <a:ext cx="8369300" cy="88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8155046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標題 7"/>
          <p:cNvSpPr>
            <a:spLocks noGrp="1"/>
          </p:cNvSpPr>
          <p:nvPr>
            <p:ph type="title"/>
          </p:nvPr>
        </p:nvSpPr>
        <p:spPr>
          <a:xfrm>
            <a:off x="450850" y="316992"/>
            <a:ext cx="8369300" cy="88950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5921827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970546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7063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image" Target="../media/image17.jpe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16.wmf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image" Target="../media/image19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image" Target="../media/image20.jpeg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11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120.xml"/><Relationship Id="rId16" Type="http://schemas.openxmlformats.org/officeDocument/2006/relationships/image" Target="../media/image16.wmf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theme" Target="../theme/theme14.xml"/><Relationship Id="rId5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6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0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4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image" Target="../media/image19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19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slideLayout" Target="../slideLayouts/slideLayout190.xml"/><Relationship Id="rId18" Type="http://schemas.openxmlformats.org/officeDocument/2006/relationships/image" Target="../media/image17.jpeg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179.xml"/><Relationship Id="rId16" Type="http://schemas.openxmlformats.org/officeDocument/2006/relationships/theme" Target="../theme/theme1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slideLayout" Target="../slideLayouts/slideLayout19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theme" Target="../theme/theme20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55.xml"/><Relationship Id="rId21" Type="http://schemas.openxmlformats.org/officeDocument/2006/relationships/image" Target="../media/image11.jpeg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image" Target="../media/image12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1"/>
            <a:ext cx="8229600" cy="74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58414"/>
            <a:ext cx="8229600" cy="526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zh-TW" altLang="en-US" dirty="0"/>
              <a:t>按一下以編輯母片文字樣式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Times New Roman" panose="02020603050405020304" pitchFamily="18" charset="0"/>
              <a:buChar char="−"/>
            </a:pPr>
            <a:r>
              <a:rPr lang="zh-TW" altLang="en-US" dirty="0"/>
              <a:t>第二層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ClrTx/>
              <a:buChar char="•"/>
            </a:pPr>
            <a:r>
              <a:rPr lang="zh-TW" altLang="en-US" dirty="0"/>
              <a:t>第三層</a:t>
            </a:r>
          </a:p>
          <a:p>
            <a:pPr marL="1600200" lvl="3" indent="-228600" algn="l" rtl="0" fontAlgn="base"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ü"/>
            </a:pPr>
            <a:r>
              <a:rPr lang="zh-TW" altLang="en-US" dirty="0"/>
              <a:t>第四層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2250"/>
            <a:ext cx="2133600" cy="2857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bg1"/>
                </a:solidFill>
                <a:latin typeface="Arial" charset="0"/>
                <a:ea typeface="標楷體" pitchFamily="65" charset="-120"/>
              </a:defRPr>
            </a:lvl1pPr>
          </a:lstStyle>
          <a:p>
            <a:pPr eaLnBrk="1" hangingPunct="1">
              <a:defRPr/>
            </a:pPr>
            <a:fld id="{91BE293A-6A1F-4831-BE90-2C938A019D4C}" type="slidenum">
              <a:rPr lang="zh-TW" altLang="en-US" b="0">
                <a:solidFill>
                  <a:prstClr val="white"/>
                </a:solidFill>
              </a:rPr>
              <a:pPr eaLnBrk="1" hangingPunct="1">
                <a:defRPr/>
              </a:pPr>
              <a:t>‹#›</a:t>
            </a:fld>
            <a:endParaRPr lang="zh-TW" altLang="en-US" b="0">
              <a:solidFill>
                <a:prstClr val="white"/>
              </a:solidFill>
            </a:endParaRPr>
          </a:p>
        </p:txBody>
      </p:sp>
      <p:sp>
        <p:nvSpPr>
          <p:cNvPr id="1030" name="Rectangle 42"/>
          <p:cNvSpPr>
            <a:spLocks noChangeArrowheads="1"/>
          </p:cNvSpPr>
          <p:nvPr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9FE2"/>
          </a:solidFill>
          <a:ln>
            <a:noFill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b="0">
              <a:solidFill>
                <a:prstClr val="black"/>
              </a:solidFill>
              <a:latin typeface="Times New Roman" pitchFamily="18" charset="0"/>
              <a:ea typeface="標楷體"/>
            </a:endParaRPr>
          </a:p>
        </p:txBody>
      </p:sp>
      <p:sp>
        <p:nvSpPr>
          <p:cNvPr id="1031" name="Rectangle 47"/>
          <p:cNvSpPr>
            <a:spLocks noChangeArrowheads="1"/>
          </p:cNvSpPr>
          <p:nvPr/>
        </p:nvSpPr>
        <p:spPr bwMode="auto">
          <a:xfrm>
            <a:off x="8616951" y="6619881"/>
            <a:ext cx="527050" cy="238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fld id="{5D1D1E38-F1E3-468F-BEA2-CDBA51F78C5E}" type="slidenum">
              <a:rPr kumimoji="0" lang="en-US" altLang="zh-TW" sz="1200" b="0">
                <a:solidFill>
                  <a:prstClr val="white"/>
                </a:solidFill>
                <a:latin typeface="Arial"/>
                <a:ea typeface="標楷體"/>
              </a:rPr>
              <a:pPr algn="r" eaLnBrk="1" fontAlgn="ctr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1200" b="0">
              <a:solidFill>
                <a:prstClr val="white"/>
              </a:solidFill>
              <a:latin typeface="Arial"/>
              <a:ea typeface="標楷體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0" y="6504265"/>
            <a:ext cx="8172400" cy="369332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900" b="0" dirty="0">
                <a:solidFill>
                  <a:prstClr val="whit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工業技術研究院    </a:t>
            </a:r>
            <a:r>
              <a:rPr lang="en-US" altLang="zh-TW" sz="900" b="0" dirty="0">
                <a:solidFill>
                  <a:prstClr val="whit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│ ITRI  COPYRIGHT</a:t>
            </a:r>
            <a:r>
              <a:rPr lang="en-US" altLang="zh-TW" sz="1800" b="0" dirty="0">
                <a:solidFill>
                  <a:prstClr val="whit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zh-TW" altLang="en-US" sz="1800" b="0" dirty="0">
              <a:solidFill>
                <a:prstClr val="white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033" name="圖片 11" descr="irti40_logo.png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700" y="-7938"/>
            <a:ext cx="1462956" cy="50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830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2" r:id="rId10"/>
    <p:sldLayoutId id="2147484103" r:id="rId11"/>
    <p:sldLayoutId id="2147484104" r:id="rId12"/>
    <p:sldLayoutId id="2147484462" r:id="rId13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+mj-ea"/>
          <a:cs typeface="標楷體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Ø"/>
        <a:defRPr kumimoji="1" lang="zh-TW" altLang="en-US" sz="2400" b="1" dirty="0" smtClean="0">
          <a:solidFill>
            <a:srgbClr val="0070C0"/>
          </a:solidFill>
          <a:latin typeface="Calibri" pitchFamily="34" charset="0"/>
          <a:ea typeface="+mn-ea"/>
          <a:cs typeface="Calibri" pitchFamily="34" charset="0"/>
        </a:defRPr>
      </a:lvl1pPr>
      <a:lvl2pPr marL="627063" indent="-285750" algn="l" rtl="0" fontAlgn="base">
        <a:spcBef>
          <a:spcPct val="20000"/>
        </a:spcBef>
        <a:spcAft>
          <a:spcPct val="0"/>
        </a:spcAft>
        <a:buClr>
          <a:srgbClr val="008000"/>
        </a:buClr>
        <a:buFont typeface="Wingdings" pitchFamily="2" charset="2"/>
        <a:buChar char="ü"/>
        <a:defRPr kumimoji="1" lang="zh-TW" altLang="en-US" sz="2000" b="0" dirty="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Char char="•"/>
        <a:defRPr kumimoji="1" lang="zh-TW" altLang="en-US" sz="1800" b="0" dirty="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C00FF"/>
        </a:buClr>
        <a:buFont typeface="Wingdings" pitchFamily="2" charset="2"/>
        <a:buChar char="p"/>
        <a:defRPr kumimoji="1" lang="zh-TW" altLang="en-US" sz="1600" b="0" dirty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  <a:cs typeface="標楷體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2"/>
          <p:cNvSpPr>
            <a:spLocks noChangeArrowheads="1"/>
          </p:cNvSpPr>
          <p:nvPr userDrawn="1"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B2B3"/>
          </a:solidFill>
          <a:ln>
            <a:noFill/>
          </a:ln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27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316992"/>
            <a:ext cx="8369300" cy="88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9863"/>
            <a:ext cx="8364538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9743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2500" y="6619875"/>
            <a:ext cx="5715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ctr" hangingPunct="1">
              <a:defRPr sz="1200">
                <a:solidFill>
                  <a:schemeClr val="bg1"/>
                </a:solidFill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1A71FFAD-F905-4792-971B-681FA4F61C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2" name="Picture 49" descr="itri_CEL_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6278563"/>
            <a:ext cx="12509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50"/>
          <p:cNvSpPr>
            <a:spLocks noChangeShapeType="1"/>
          </p:cNvSpPr>
          <p:nvPr/>
        </p:nvSpPr>
        <p:spPr bwMode="auto">
          <a:xfrm>
            <a:off x="9145588" y="6202363"/>
            <a:ext cx="8667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4" name="Line 51"/>
          <p:cNvSpPr>
            <a:spLocks noChangeShapeType="1"/>
          </p:cNvSpPr>
          <p:nvPr/>
        </p:nvSpPr>
        <p:spPr bwMode="auto">
          <a:xfrm rot="5400000">
            <a:off x="7496175" y="7127876"/>
            <a:ext cx="5365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6" name="Text Box 52"/>
          <p:cNvSpPr txBox="1">
            <a:spLocks noChangeArrowheads="1"/>
          </p:cNvSpPr>
          <p:nvPr/>
        </p:nvSpPr>
        <p:spPr bwMode="auto">
          <a:xfrm>
            <a:off x="0" y="72009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zh-TW" altLang="en-US" sz="2400">
                <a:ea typeface="微軟正黑體" panose="020B0604030504040204" pitchFamily="34" charset="-120"/>
              </a:rPr>
              <a:t>建議字型：中文微軟正黑體，英文</a:t>
            </a:r>
            <a:r>
              <a:rPr lang="en-US" altLang="zh-TW" sz="2400">
                <a:ea typeface="微軟正黑體" panose="020B0604030504040204" pitchFamily="34" charset="-120"/>
              </a:rPr>
              <a:t>Arial</a:t>
            </a:r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210" y="193869"/>
            <a:ext cx="682734" cy="31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8"/>
          <p:cNvSpPr txBox="1">
            <a:spLocks noChangeArrowheads="1"/>
          </p:cNvSpPr>
          <p:nvPr userDrawn="1"/>
        </p:nvSpPr>
        <p:spPr bwMode="auto">
          <a:xfrm>
            <a:off x="-11500" y="6610192"/>
            <a:ext cx="71219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zh-TW" altLang="en-US" sz="1000" dirty="0">
                <a:solidFill>
                  <a:schemeClr val="bg1"/>
                </a:solidFill>
                <a:latin typeface="+mj-ea"/>
                <a:ea typeface="+mj-ea"/>
              </a:rPr>
              <a:t>工業技術研究院機密資料 禁止複製、轉載、外流 </a:t>
            </a:r>
            <a:r>
              <a:rPr lang="en-US" altLang="zh-TW" sz="1000" dirty="0">
                <a:solidFill>
                  <a:schemeClr val="bg1"/>
                </a:solidFill>
                <a:latin typeface="+mj-ea"/>
                <a:ea typeface="+mj-ea"/>
              </a:rPr>
              <a:t>ITRI CONFIDENTIAL DOCUMENT 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114282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</p:sldLayoutIdLst>
  <p:hf hdr="0" ftr="0" dt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3600">
          <a:solidFill>
            <a:srgbClr val="00B2B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1"/>
            <a:ext cx="8229600" cy="74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58414"/>
            <a:ext cx="8229600" cy="526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zh-TW" altLang="en-US" dirty="0"/>
              <a:t>按一下以編輯母片文字樣式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Times New Roman" panose="02020603050405020304" pitchFamily="18" charset="0"/>
              <a:buChar char="−"/>
            </a:pPr>
            <a:r>
              <a:rPr lang="zh-TW" altLang="en-US" dirty="0"/>
              <a:t>第二層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ClrTx/>
              <a:buChar char="•"/>
            </a:pPr>
            <a:r>
              <a:rPr lang="zh-TW" altLang="en-US" dirty="0"/>
              <a:t>第三層</a:t>
            </a:r>
          </a:p>
          <a:p>
            <a:pPr marL="1600200" lvl="3" indent="-228600" algn="l" rtl="0" fontAlgn="base"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ü"/>
            </a:pPr>
            <a:r>
              <a:rPr lang="zh-TW" altLang="en-US" dirty="0"/>
              <a:t>第四層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2250"/>
            <a:ext cx="2133600" cy="2857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bg1"/>
                </a:solidFill>
                <a:latin typeface="Arial" charset="0"/>
                <a:ea typeface="標楷體" pitchFamily="65" charset="-120"/>
              </a:defRPr>
            </a:lvl1pPr>
          </a:lstStyle>
          <a:p>
            <a:pPr eaLnBrk="1" hangingPunct="1">
              <a:defRPr/>
            </a:pPr>
            <a:fld id="{91BE293A-6A1F-4831-BE90-2C938A019D4C}" type="slidenum">
              <a:rPr lang="zh-TW" altLang="en-US" b="0">
                <a:solidFill>
                  <a:prstClr val="white"/>
                </a:solidFill>
              </a:rPr>
              <a:pPr eaLnBrk="1" hangingPunct="1">
                <a:defRPr/>
              </a:pPr>
              <a:t>‹#›</a:t>
            </a:fld>
            <a:endParaRPr lang="zh-TW" altLang="en-US" b="0">
              <a:solidFill>
                <a:prstClr val="white"/>
              </a:solidFill>
            </a:endParaRPr>
          </a:p>
        </p:txBody>
      </p:sp>
      <p:sp>
        <p:nvSpPr>
          <p:cNvPr id="1030" name="Rectangle 42"/>
          <p:cNvSpPr>
            <a:spLocks noChangeArrowheads="1"/>
          </p:cNvSpPr>
          <p:nvPr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9FE2"/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b="0">
              <a:solidFill>
                <a:prstClr val="black"/>
              </a:solidFill>
              <a:latin typeface="Times New Roman" pitchFamily="18" charset="0"/>
              <a:ea typeface="標楷體"/>
            </a:endParaRPr>
          </a:p>
        </p:txBody>
      </p:sp>
      <p:sp>
        <p:nvSpPr>
          <p:cNvPr id="1031" name="Rectangle 47"/>
          <p:cNvSpPr>
            <a:spLocks noChangeArrowheads="1"/>
          </p:cNvSpPr>
          <p:nvPr/>
        </p:nvSpPr>
        <p:spPr bwMode="auto">
          <a:xfrm>
            <a:off x="8616951" y="6619881"/>
            <a:ext cx="527050" cy="238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fld id="{5D1D1E38-F1E3-468F-BEA2-CDBA51F78C5E}" type="slidenum">
              <a:rPr kumimoji="0" lang="en-US" altLang="zh-TW" sz="1200" b="0">
                <a:solidFill>
                  <a:prstClr val="white"/>
                </a:solidFill>
                <a:latin typeface="Arial"/>
                <a:ea typeface="標楷體"/>
              </a:rPr>
              <a:pPr algn="r" eaLnBrk="1" fontAlgn="ctr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1200" b="0">
              <a:solidFill>
                <a:prstClr val="white"/>
              </a:solidFill>
              <a:latin typeface="Arial"/>
              <a:ea typeface="標楷體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0" y="6504265"/>
            <a:ext cx="8172400" cy="369332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900" b="0" dirty="0">
                <a:solidFill>
                  <a:prstClr val="whit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工業技術研究院    </a:t>
            </a:r>
            <a:r>
              <a:rPr lang="en-US" altLang="zh-TW" sz="900" b="0" dirty="0">
                <a:solidFill>
                  <a:prstClr val="whit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│ ITRI  COPYRIGHT</a:t>
            </a:r>
            <a:r>
              <a:rPr lang="en-US" altLang="zh-TW" sz="1800" b="0" dirty="0">
                <a:solidFill>
                  <a:prstClr val="whit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zh-TW" altLang="en-US" sz="1800" b="0" dirty="0">
              <a:solidFill>
                <a:prstClr val="white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033" name="圖片 11" descr="irti40_logo.png"/>
          <p:cNvPicPr>
            <a:picLocks noChangeAspect="1"/>
          </p:cNvPicPr>
          <p:nvPr/>
        </p:nvPicPr>
        <p:blipFill rotWithShape="1">
          <a:blip r:embed="rId14"/>
          <a:srcRect r="31073"/>
          <a:stretch/>
        </p:blipFill>
        <p:spPr bwMode="auto">
          <a:xfrm>
            <a:off x="12700" y="-7938"/>
            <a:ext cx="1462956" cy="50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006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4330" r:id="rId2"/>
    <p:sldLayoutId id="2147484331" r:id="rId3"/>
    <p:sldLayoutId id="2147484332" r:id="rId4"/>
    <p:sldLayoutId id="2147484333" r:id="rId5"/>
    <p:sldLayoutId id="2147484334" r:id="rId6"/>
    <p:sldLayoutId id="2147484335" r:id="rId7"/>
    <p:sldLayoutId id="2147484336" r:id="rId8"/>
    <p:sldLayoutId id="2147484337" r:id="rId9"/>
    <p:sldLayoutId id="2147484339" r:id="rId10"/>
    <p:sldLayoutId id="2147484340" r:id="rId11"/>
    <p:sldLayoutId id="2147484341" r:id="rId12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+mj-ea"/>
          <a:cs typeface="標楷體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Ø"/>
        <a:defRPr kumimoji="1" lang="zh-TW" altLang="en-US" sz="2400" b="1" dirty="0" smtClean="0">
          <a:solidFill>
            <a:srgbClr val="0070C0"/>
          </a:solidFill>
          <a:latin typeface="Calibri" pitchFamily="34" charset="0"/>
          <a:ea typeface="+mn-ea"/>
          <a:cs typeface="Calibri" pitchFamily="34" charset="0"/>
        </a:defRPr>
      </a:lvl1pPr>
      <a:lvl2pPr marL="627063" indent="-285750" algn="l" rtl="0" fontAlgn="base">
        <a:spcBef>
          <a:spcPct val="20000"/>
        </a:spcBef>
        <a:spcAft>
          <a:spcPct val="0"/>
        </a:spcAft>
        <a:buClr>
          <a:srgbClr val="008000"/>
        </a:buClr>
        <a:buFont typeface="Wingdings" pitchFamily="2" charset="2"/>
        <a:buChar char="ü"/>
        <a:defRPr kumimoji="1" lang="zh-TW" altLang="en-US" sz="2000" b="0" dirty="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Char char="•"/>
        <a:defRPr kumimoji="1" lang="zh-TW" altLang="en-US" sz="1800" b="0" dirty="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C00FF"/>
        </a:buClr>
        <a:buFont typeface="Wingdings" pitchFamily="2" charset="2"/>
        <a:buChar char="p"/>
        <a:defRPr kumimoji="1" lang="zh-TW" altLang="en-US" sz="1600" b="0" dirty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  <a:cs typeface="標楷體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2"/>
          <p:cNvSpPr>
            <a:spLocks noChangeArrowheads="1"/>
          </p:cNvSpPr>
          <p:nvPr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 anchor="ctr"/>
          <a:lstStyle>
            <a:lvl1pPr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 sz="1013">
              <a:solidFill>
                <a:srgbClr val="000000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sp>
        <p:nvSpPr>
          <p:cNvPr id="1027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338138" y="550863"/>
            <a:ext cx="852011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9863"/>
            <a:ext cx="8364538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9741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05588" y="6619875"/>
            <a:ext cx="18002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500" smtClean="0">
                <a:solidFill>
                  <a:srgbClr val="FFFFFF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6035E12B-C714-44B4-B95A-C1DF188B194B}" type="datetime1">
              <a:rPr lang="zh-TW" altLang="en-US"/>
              <a:pPr>
                <a:defRPr/>
              </a:pPr>
              <a:t>2023/11/8</a:t>
            </a:fld>
            <a:endParaRPr lang="en-US" altLang="zh-TW"/>
          </a:p>
        </p:txBody>
      </p:sp>
      <p:sp>
        <p:nvSpPr>
          <p:cNvPr id="29742" name="Rectangle 4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91275"/>
            <a:ext cx="317341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788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743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2500" y="6619875"/>
            <a:ext cx="5715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ctr" hangingPunct="1">
              <a:defRPr sz="500" smtClean="0">
                <a:solidFill>
                  <a:srgbClr val="FFFFFF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F2AFE9A2-AB8C-466A-A318-0C633BEF345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5" name="Text Box 19"/>
          <p:cNvSpPr txBox="1">
            <a:spLocks noChangeArrowheads="1"/>
          </p:cNvSpPr>
          <p:nvPr userDrawn="1"/>
        </p:nvSpPr>
        <p:spPr bwMode="auto">
          <a:xfrm>
            <a:off x="-46038" y="6618288"/>
            <a:ext cx="6591301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000">
                <a:solidFill>
                  <a:srgbClr val="FFFFFF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工業技術研究院機密資料 禁止複製、轉載、外流    </a:t>
            </a:r>
            <a:r>
              <a:rPr lang="en-US" altLang="zh-TW" sz="1000">
                <a:solidFill>
                  <a:srgbClr val="FFFFFF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│ ITRI  CONFIDENTIAL  DOCUMENT  DO  NOT  COPY  OR  DISTRIBUTE </a:t>
            </a:r>
            <a:endParaRPr lang="zh-TW" altLang="en-US" sz="1000">
              <a:solidFill>
                <a:srgbClr val="FFFFFF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pic>
        <p:nvPicPr>
          <p:cNvPr id="1033" name="Picture 49" descr="itri_CEL_A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63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108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Calibri" panose="020F0502020204030204" pitchFamily="34" charset="0"/>
          <a:ea typeface="標楷體" panose="03000509000000000000" pitchFamily="65" charset="-120"/>
          <a:cs typeface="標楷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Calibri" panose="020F0502020204030204" pitchFamily="34" charset="0"/>
          <a:ea typeface="標楷體" panose="03000509000000000000" pitchFamily="65" charset="-120"/>
          <a:cs typeface="標楷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Calibri" panose="020F0502020204030204" pitchFamily="34" charset="0"/>
          <a:ea typeface="標楷體" panose="03000509000000000000" pitchFamily="65" charset="-120"/>
          <a:cs typeface="標楷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Calibri" panose="020F0502020204030204" pitchFamily="34" charset="0"/>
          <a:ea typeface="標楷體" panose="03000509000000000000" pitchFamily="65" charset="-120"/>
          <a:cs typeface="標楷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Calibri" panose="020F0502020204030204" pitchFamily="34" charset="0"/>
          <a:ea typeface="標楷體" panose="03000509000000000000" pitchFamily="65" charset="-120"/>
          <a:cs typeface="標楷體" charset="0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kumimoji="1" sz="2588">
          <a:solidFill>
            <a:schemeClr val="tx2"/>
          </a:solidFill>
          <a:latin typeface="Arial" charset="0"/>
          <a:ea typeface="微軟正黑體" pitchFamily="34" charset="-120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kumimoji="1" sz="2588">
          <a:solidFill>
            <a:schemeClr val="tx2"/>
          </a:solidFill>
          <a:latin typeface="Arial" charset="0"/>
          <a:ea typeface="微軟正黑體" pitchFamily="34" charset="-120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kumimoji="1" sz="2588">
          <a:solidFill>
            <a:schemeClr val="tx2"/>
          </a:solidFill>
          <a:latin typeface="Arial" charset="0"/>
          <a:ea typeface="微軟正黑體" pitchFamily="34" charset="-120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kumimoji="1" sz="2588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192088" indent="-192088" algn="l" rtl="0" eaLnBrk="0" fontAlgn="base" hangingPunct="0">
        <a:spcBef>
          <a:spcPct val="20000"/>
        </a:spcBef>
        <a:spcAft>
          <a:spcPct val="0"/>
        </a:spcAft>
        <a:buChar char="•"/>
        <a:defRPr kumimoji="1" sz="130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  <a:cs typeface="標楷體" charset="0"/>
        </a:defRPr>
      </a:lvl1pPr>
      <a:lvl2pPr marL="417513" indent="-160338" algn="l" rtl="0" eaLnBrk="0" fontAlgn="base" hangingPunct="0">
        <a:spcBef>
          <a:spcPct val="20000"/>
        </a:spcBef>
        <a:spcAft>
          <a:spcPct val="0"/>
        </a:spcAft>
        <a:buChar char="–"/>
        <a:defRPr kumimoji="1" sz="110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  <a:cs typeface="標楷體" charset="0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 kumimoji="1" sz="110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  <a:cs typeface="標楷體" charset="0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kumimoji="1" sz="110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  <a:cs typeface="標楷體" charset="0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kumimoji="1" sz="110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  <a:cs typeface="標楷體" charset="0"/>
        </a:defRPr>
      </a:lvl5pPr>
      <a:lvl6pPr marL="1414463" indent="-128588" algn="l" rtl="0" eaLnBrk="1" fontAlgn="base" hangingPunct="1">
        <a:spcBef>
          <a:spcPct val="20000"/>
        </a:spcBef>
        <a:spcAft>
          <a:spcPct val="0"/>
        </a:spcAft>
        <a:buChar char="»"/>
        <a:defRPr kumimoji="1" sz="1125">
          <a:solidFill>
            <a:schemeClr val="tx1"/>
          </a:solidFill>
          <a:latin typeface="+mn-lt"/>
          <a:ea typeface="+mn-ea"/>
        </a:defRPr>
      </a:lvl6pPr>
      <a:lvl7pPr marL="1671638" indent="-128588" algn="l" rtl="0" eaLnBrk="1" fontAlgn="base" hangingPunct="1">
        <a:spcBef>
          <a:spcPct val="20000"/>
        </a:spcBef>
        <a:spcAft>
          <a:spcPct val="0"/>
        </a:spcAft>
        <a:buChar char="»"/>
        <a:defRPr kumimoji="1" sz="1125">
          <a:solidFill>
            <a:schemeClr val="tx1"/>
          </a:solidFill>
          <a:latin typeface="+mn-lt"/>
          <a:ea typeface="+mn-ea"/>
        </a:defRPr>
      </a:lvl7pPr>
      <a:lvl8pPr marL="1928813" indent="-128588" algn="l" rtl="0" eaLnBrk="1" fontAlgn="base" hangingPunct="1">
        <a:spcBef>
          <a:spcPct val="20000"/>
        </a:spcBef>
        <a:spcAft>
          <a:spcPct val="0"/>
        </a:spcAft>
        <a:buChar char="»"/>
        <a:defRPr kumimoji="1" sz="1125">
          <a:solidFill>
            <a:schemeClr val="tx1"/>
          </a:solidFill>
          <a:latin typeface="+mn-lt"/>
          <a:ea typeface="+mn-ea"/>
        </a:defRPr>
      </a:lvl8pPr>
      <a:lvl9pPr marL="2185988" indent="-128588" algn="l" rtl="0" eaLnBrk="1" fontAlgn="base" hangingPunct="1">
        <a:spcBef>
          <a:spcPct val="20000"/>
        </a:spcBef>
        <a:spcAft>
          <a:spcPct val="0"/>
        </a:spcAft>
        <a:buChar char="»"/>
        <a:defRPr kumimoji="1" sz="112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2"/>
          <p:cNvSpPr>
            <a:spLocks noChangeArrowheads="1"/>
          </p:cNvSpPr>
          <p:nvPr userDrawn="1"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B2B3"/>
          </a:solidFill>
          <a:ln>
            <a:noFill/>
          </a:ln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27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316992"/>
            <a:ext cx="8369300" cy="88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9863"/>
            <a:ext cx="8364538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9743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2500" y="6619875"/>
            <a:ext cx="5715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ctr" hangingPunct="1">
              <a:defRPr sz="1200">
                <a:solidFill>
                  <a:schemeClr val="bg1"/>
                </a:solidFill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1A71FFAD-F905-4792-971B-681FA4F61C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2" name="Picture 49" descr="itri_CEL_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6278563"/>
            <a:ext cx="12509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50"/>
          <p:cNvSpPr>
            <a:spLocks noChangeShapeType="1"/>
          </p:cNvSpPr>
          <p:nvPr/>
        </p:nvSpPr>
        <p:spPr bwMode="auto">
          <a:xfrm>
            <a:off x="9145588" y="6202363"/>
            <a:ext cx="8667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4" name="Line 51"/>
          <p:cNvSpPr>
            <a:spLocks noChangeShapeType="1"/>
          </p:cNvSpPr>
          <p:nvPr/>
        </p:nvSpPr>
        <p:spPr bwMode="auto">
          <a:xfrm rot="5400000">
            <a:off x="7496175" y="7127876"/>
            <a:ext cx="5365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6" name="Text Box 52"/>
          <p:cNvSpPr txBox="1">
            <a:spLocks noChangeArrowheads="1"/>
          </p:cNvSpPr>
          <p:nvPr/>
        </p:nvSpPr>
        <p:spPr bwMode="auto">
          <a:xfrm>
            <a:off x="0" y="72009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zh-TW" altLang="en-US" sz="2400">
                <a:ea typeface="微軟正黑體" panose="020B0604030504040204" pitchFamily="34" charset="-120"/>
              </a:rPr>
              <a:t>建議字型：中文微軟正黑體，英文</a:t>
            </a:r>
            <a:r>
              <a:rPr lang="en-US" altLang="zh-TW" sz="2400">
                <a:ea typeface="微軟正黑體" panose="020B0604030504040204" pitchFamily="34" charset="-120"/>
              </a:rPr>
              <a:t>Arial</a:t>
            </a:r>
          </a:p>
        </p:txBody>
      </p:sp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230" y="182564"/>
            <a:ext cx="937070" cy="29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8"/>
          <p:cNvSpPr txBox="1">
            <a:spLocks noChangeArrowheads="1"/>
          </p:cNvSpPr>
          <p:nvPr userDrawn="1"/>
        </p:nvSpPr>
        <p:spPr bwMode="auto">
          <a:xfrm>
            <a:off x="-11500" y="6610192"/>
            <a:ext cx="71219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zh-TW" altLang="en-US" sz="1000" dirty="0">
                <a:solidFill>
                  <a:schemeClr val="bg1"/>
                </a:solidFill>
                <a:latin typeface="+mj-ea"/>
                <a:ea typeface="+mj-ea"/>
              </a:rPr>
              <a:t>工業技術研究院機密資料 禁止複製、轉載、外流 </a:t>
            </a:r>
            <a:r>
              <a:rPr lang="en-US" altLang="zh-TW" sz="1000" dirty="0">
                <a:solidFill>
                  <a:schemeClr val="bg1"/>
                </a:solidFill>
                <a:latin typeface="+mj-ea"/>
                <a:ea typeface="+mj-ea"/>
              </a:rPr>
              <a:t>ITRI CONFIDENTIAL DOCUMENT 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405745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4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  <p:sldLayoutId id="2147484364" r:id="rId11"/>
    <p:sldLayoutId id="2147484365" r:id="rId12"/>
    <p:sldLayoutId id="2147484366" r:id="rId13"/>
    <p:sldLayoutId id="2147484367" r:id="rId14"/>
  </p:sldLayoutIdLst>
  <p:hf hdr="0" ftr="0" dt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3600">
          <a:solidFill>
            <a:srgbClr val="00B2B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2"/>
          <p:cNvSpPr>
            <a:spLocks noChangeArrowheads="1"/>
          </p:cNvSpPr>
          <p:nvPr userDrawn="1"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B2B3"/>
          </a:solidFill>
          <a:ln>
            <a:noFill/>
          </a:ln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27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0"/>
            <a:ext cx="83693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9864"/>
            <a:ext cx="8364538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</p:txBody>
      </p:sp>
      <p:sp>
        <p:nvSpPr>
          <p:cNvPr id="29741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8226" y="6619877"/>
            <a:ext cx="18002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bg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29742" name="Rectangle 4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91277"/>
            <a:ext cx="6096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13" name="Text Box 48"/>
          <p:cNvSpPr txBox="1">
            <a:spLocks noChangeArrowheads="1"/>
          </p:cNvSpPr>
          <p:nvPr userDrawn="1"/>
        </p:nvSpPr>
        <p:spPr bwMode="auto">
          <a:xfrm>
            <a:off x="0" y="6613527"/>
            <a:ext cx="88201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l">
              <a:defRPr/>
            </a:pPr>
            <a:r>
              <a:rPr kumimoji="1" lang="zh-TW" altLang="en-US" sz="10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工業技術研究院機密資料 禁止複製、轉載、外流 </a:t>
            </a:r>
            <a:r>
              <a:rPr kumimoji="1" lang="en-US" altLang="zh-TW" sz="10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ITRI CONFIDENTIAL DOCUMENT DO NOT COPY OR DISTRIBUTE</a:t>
            </a:r>
            <a:endParaRPr lang="zh-TW" altLang="en-US" sz="1000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 userDrawn="1"/>
        </p:nvSpPr>
        <p:spPr bwMode="auto">
          <a:xfrm>
            <a:off x="8774114" y="6646863"/>
            <a:ext cx="369887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/>
          <a:lstStyle>
            <a:lvl1pPr eaLnBrk="0" hangingPunct="0"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None/>
              <a:defRPr/>
            </a:pPr>
            <a:fld id="{5FC9C313-E92C-4D78-880B-01E33A5A8232}" type="slidenum">
              <a:rPr lang="zh-TW" altLang="en-US" sz="1200" smtClean="0">
                <a:solidFill>
                  <a:srgbClr val="FFFFFF"/>
                </a:solidFill>
                <a:latin typeface="Arial"/>
                <a:ea typeface="微軟正黑體" panose="020B0604030504040204" pitchFamily="34" charset="-120"/>
              </a:rPr>
              <a:pPr eaLnBrk="1" hangingPunct="1">
                <a:spcBef>
                  <a:spcPct val="20000"/>
                </a:spcBef>
                <a:buClr>
                  <a:srgbClr val="FF0000"/>
                </a:buClr>
                <a:buSzPct val="65000"/>
                <a:buFont typeface="Wingdings" pitchFamily="2" charset="2"/>
                <a:buNone/>
                <a:defRPr/>
              </a:pPr>
              <a:t>‹#›</a:t>
            </a:fld>
            <a:endParaRPr lang="en-US" altLang="zh-TW" sz="1200" dirty="0">
              <a:solidFill>
                <a:srgbClr val="FFFFFF"/>
              </a:solidFill>
              <a:latin typeface="Arial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016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  <p:sldLayoutId id="2147484390" r:id="rId2"/>
    <p:sldLayoutId id="2147484391" r:id="rId3"/>
    <p:sldLayoutId id="2147484392" r:id="rId4"/>
    <p:sldLayoutId id="2147484393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lang="zh-TW" altLang="en-US" sz="4000" dirty="0" smtClean="0">
          <a:solidFill>
            <a:srgbClr val="00B2B3"/>
          </a:solidFill>
          <a:latin typeface="Arial" panose="020B0604020202020204" pitchFamily="34" charset="0"/>
          <a:ea typeface="微軟正黑體" panose="020B0604030504040204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2"/>
          <p:cNvSpPr>
            <a:spLocks noChangeArrowheads="1"/>
          </p:cNvSpPr>
          <p:nvPr userDrawn="1"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B2B3"/>
          </a:solidFill>
          <a:ln>
            <a:noFill/>
          </a:ln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27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0"/>
            <a:ext cx="83693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9864"/>
            <a:ext cx="8364538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</p:txBody>
      </p:sp>
      <p:sp>
        <p:nvSpPr>
          <p:cNvPr id="29741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8226" y="6619877"/>
            <a:ext cx="18002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bg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29742" name="Rectangle 4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91277"/>
            <a:ext cx="6096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13" name="Text Box 48"/>
          <p:cNvSpPr txBox="1">
            <a:spLocks noChangeArrowheads="1"/>
          </p:cNvSpPr>
          <p:nvPr userDrawn="1"/>
        </p:nvSpPr>
        <p:spPr bwMode="auto">
          <a:xfrm>
            <a:off x="0" y="6613527"/>
            <a:ext cx="88201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l">
              <a:defRPr/>
            </a:pPr>
            <a:r>
              <a:rPr kumimoji="1" lang="zh-TW" altLang="en-US" sz="10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工業技術研究院機密資料 禁止複製、轉載、外流 </a:t>
            </a:r>
            <a:r>
              <a:rPr kumimoji="1" lang="en-US" altLang="zh-TW" sz="10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ITRI CONFIDENTIAL DOCUMENT DO NOT COPY OR DISTRIBUTE</a:t>
            </a:r>
            <a:endParaRPr lang="zh-TW" altLang="en-US" sz="1000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 userDrawn="1"/>
        </p:nvSpPr>
        <p:spPr bwMode="auto">
          <a:xfrm>
            <a:off x="8774114" y="6646863"/>
            <a:ext cx="369887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/>
          <a:lstStyle>
            <a:lvl1pPr eaLnBrk="0" hangingPunct="0"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None/>
              <a:defRPr/>
            </a:pPr>
            <a:fld id="{5FC9C313-E92C-4D78-880B-01E33A5A8232}" type="slidenum">
              <a:rPr lang="zh-TW" altLang="en-US" sz="1200" smtClean="0">
                <a:solidFill>
                  <a:srgbClr val="FFFFFF"/>
                </a:solidFill>
                <a:latin typeface="Arial"/>
                <a:ea typeface="微軟正黑體" panose="020B0604030504040204" pitchFamily="34" charset="-120"/>
              </a:rPr>
              <a:pPr eaLnBrk="1" hangingPunct="1">
                <a:spcBef>
                  <a:spcPct val="20000"/>
                </a:spcBef>
                <a:buClr>
                  <a:srgbClr val="FF0000"/>
                </a:buClr>
                <a:buSzPct val="65000"/>
                <a:buFont typeface="Wingdings" pitchFamily="2" charset="2"/>
                <a:buNone/>
                <a:defRPr/>
              </a:pPr>
              <a:t>‹#›</a:t>
            </a:fld>
            <a:endParaRPr lang="en-US" altLang="zh-TW" sz="1200" dirty="0">
              <a:solidFill>
                <a:srgbClr val="FFFFFF"/>
              </a:solidFill>
              <a:latin typeface="Arial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288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0" r:id="rId5"/>
    <p:sldLayoutId id="2147484421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lang="zh-TW" altLang="en-US" sz="4000" dirty="0" smtClean="0">
          <a:solidFill>
            <a:srgbClr val="00B2B3"/>
          </a:solidFill>
          <a:latin typeface="Arial" panose="020B0604020202020204" pitchFamily="34" charset="0"/>
          <a:ea typeface="微軟正黑體" panose="020B0604030504040204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1"/>
            <a:ext cx="8229600" cy="74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58414"/>
            <a:ext cx="8229600" cy="526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zh-TW" altLang="en-US" dirty="0"/>
              <a:t>按一下以編輯母片文字樣式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Times New Roman" panose="02020603050405020304" pitchFamily="18" charset="0"/>
              <a:buChar char="−"/>
            </a:pPr>
            <a:r>
              <a:rPr lang="zh-TW" altLang="en-US" dirty="0"/>
              <a:t>第二層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ClrTx/>
              <a:buChar char="•"/>
            </a:pPr>
            <a:r>
              <a:rPr lang="zh-TW" altLang="en-US" dirty="0"/>
              <a:t>第三層</a:t>
            </a:r>
          </a:p>
          <a:p>
            <a:pPr marL="1600200" lvl="3" indent="-228600" algn="l" rtl="0" fontAlgn="base"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ü"/>
            </a:pPr>
            <a:r>
              <a:rPr lang="zh-TW" altLang="en-US" dirty="0"/>
              <a:t>第四層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2250"/>
            <a:ext cx="2133600" cy="2857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bg1"/>
                </a:solidFill>
                <a:latin typeface="Arial" charset="0"/>
                <a:ea typeface="微軟正黑體" panose="020B0604030504040204" pitchFamily="34" charset="-120"/>
              </a:defRPr>
            </a:lvl1pPr>
          </a:lstStyle>
          <a:p>
            <a:pPr eaLnBrk="1" hangingPunct="1">
              <a:defRPr/>
            </a:pPr>
            <a:fld id="{91BE293A-6A1F-4831-BE90-2C938A019D4C}" type="slidenum">
              <a:rPr lang="zh-TW" altLang="en-US" b="0" smtClean="0">
                <a:solidFill>
                  <a:prstClr val="white"/>
                </a:solidFill>
              </a:rPr>
              <a:pPr eaLnBrk="1" hangingPunct="1">
                <a:defRPr/>
              </a:pPr>
              <a:t>‹#›</a:t>
            </a:fld>
            <a:endParaRPr lang="zh-TW" altLang="en-US" b="0" dirty="0">
              <a:solidFill>
                <a:prstClr val="white"/>
              </a:solidFill>
            </a:endParaRPr>
          </a:p>
        </p:txBody>
      </p:sp>
      <p:sp>
        <p:nvSpPr>
          <p:cNvPr id="1030" name="Rectangle 42"/>
          <p:cNvSpPr>
            <a:spLocks noChangeArrowheads="1"/>
          </p:cNvSpPr>
          <p:nvPr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9FE2"/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b="0" dirty="0">
              <a:solidFill>
                <a:prstClr val="black"/>
              </a:solidFill>
              <a:latin typeface="Times New Roman" pitchFamily="18" charset="0"/>
              <a:ea typeface="微軟正黑體" panose="020B0604030504040204" pitchFamily="34" charset="-120"/>
            </a:endParaRPr>
          </a:p>
        </p:txBody>
      </p:sp>
      <p:sp>
        <p:nvSpPr>
          <p:cNvPr id="1031" name="Rectangle 47"/>
          <p:cNvSpPr>
            <a:spLocks noChangeArrowheads="1"/>
          </p:cNvSpPr>
          <p:nvPr/>
        </p:nvSpPr>
        <p:spPr bwMode="auto">
          <a:xfrm>
            <a:off x="8616951" y="6619881"/>
            <a:ext cx="527050" cy="238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fld id="{5D1D1E38-F1E3-468F-BEA2-CDBA51F78C5E}" type="slidenum">
              <a:rPr kumimoji="0" lang="en-US" altLang="zh-TW" sz="1200" b="0">
                <a:solidFill>
                  <a:prstClr val="white"/>
                </a:solidFill>
                <a:latin typeface="Arial"/>
                <a:ea typeface="微軟正黑體" panose="020B0604030504040204" pitchFamily="34" charset="-120"/>
              </a:rPr>
              <a:pPr algn="r" eaLnBrk="1" fontAlgn="ctr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1200" b="0" dirty="0">
              <a:solidFill>
                <a:prstClr val="white"/>
              </a:solidFill>
              <a:latin typeface="Arial"/>
              <a:ea typeface="微軟正黑體" panose="020B0604030504040204" pitchFamily="34" charset="-120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0" y="6504265"/>
            <a:ext cx="8172400" cy="369332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900" b="0" dirty="0">
                <a:solidFill>
                  <a:prstClr val="whit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工業技術研究院    </a:t>
            </a:r>
            <a:r>
              <a:rPr lang="en-US" altLang="zh-TW" sz="900" b="0" dirty="0">
                <a:solidFill>
                  <a:prstClr val="whit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│ ITRI  COPYRIGHT</a:t>
            </a:r>
            <a:r>
              <a:rPr lang="en-US" altLang="zh-TW" sz="1800" b="0" dirty="0">
                <a:solidFill>
                  <a:prstClr val="whit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zh-TW" altLang="en-US" sz="1800" b="0" dirty="0">
              <a:solidFill>
                <a:prstClr val="white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033" name="圖片 11" descr="irti40_logo.png"/>
          <p:cNvPicPr>
            <a:picLocks noChangeAspect="1"/>
          </p:cNvPicPr>
          <p:nvPr/>
        </p:nvPicPr>
        <p:blipFill rotWithShape="1">
          <a:blip r:embed="rId12"/>
          <a:srcRect r="31073"/>
          <a:stretch/>
        </p:blipFill>
        <p:spPr bwMode="auto">
          <a:xfrm>
            <a:off x="12700" y="-7938"/>
            <a:ext cx="1462956" cy="50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911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  <p:sldLayoutId id="2147484424" r:id="rId2"/>
    <p:sldLayoutId id="2147484425" r:id="rId3"/>
    <p:sldLayoutId id="2147484426" r:id="rId4"/>
    <p:sldLayoutId id="2147484427" r:id="rId5"/>
    <p:sldLayoutId id="2147484428" r:id="rId6"/>
    <p:sldLayoutId id="2147484429" r:id="rId7"/>
    <p:sldLayoutId id="2147484430" r:id="rId8"/>
    <p:sldLayoutId id="2147484431" r:id="rId9"/>
    <p:sldLayoutId id="2147484433" r:id="rId10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anose="020B0604030504040204" pitchFamily="34" charset="-120"/>
          <a:cs typeface="微軟正黑體" panose="020B0604030504040204" pitchFamily="34" charset="-120"/>
        </a:defRPr>
      </a:lvl1pPr>
      <a:lvl2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Ø"/>
        <a:defRPr kumimoji="1" lang="zh-TW" altLang="en-US" sz="2400" b="1" dirty="0" smtClean="0">
          <a:solidFill>
            <a:srgbClr val="0070C0"/>
          </a:solidFill>
          <a:latin typeface="Calibri" pitchFamily="34" charset="0"/>
          <a:ea typeface="微軟正黑體" panose="020B0604030504040204" pitchFamily="34" charset="-120"/>
          <a:cs typeface="Calibri" pitchFamily="34" charset="0"/>
        </a:defRPr>
      </a:lvl1pPr>
      <a:lvl2pPr marL="627063" indent="-285750" algn="l" rtl="0" fontAlgn="base">
        <a:spcBef>
          <a:spcPct val="20000"/>
        </a:spcBef>
        <a:spcAft>
          <a:spcPct val="0"/>
        </a:spcAft>
        <a:buClr>
          <a:srgbClr val="008000"/>
        </a:buClr>
        <a:buFont typeface="Wingdings" pitchFamily="2" charset="2"/>
        <a:buChar char="ü"/>
        <a:defRPr kumimoji="1" lang="zh-TW" altLang="en-US" sz="2000" b="0" dirty="0" smtClean="0">
          <a:solidFill>
            <a:schemeClr val="tx1"/>
          </a:solidFill>
          <a:latin typeface="Calibri" pitchFamily="34" charset="0"/>
          <a:ea typeface="微軟正黑體" panose="020B0604030504040204" pitchFamily="34" charset="-120"/>
          <a:cs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Char char="•"/>
        <a:defRPr kumimoji="1" lang="zh-TW" altLang="en-US" sz="1800" b="0" dirty="0" smtClean="0">
          <a:solidFill>
            <a:schemeClr val="tx1"/>
          </a:solidFill>
          <a:latin typeface="Calibri" pitchFamily="34" charset="0"/>
          <a:ea typeface="微軟正黑體" panose="020B0604030504040204" pitchFamily="34" charset="-120"/>
          <a:cs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C00FF"/>
        </a:buClr>
        <a:buFont typeface="Wingdings" pitchFamily="2" charset="2"/>
        <a:buChar char="p"/>
        <a:defRPr kumimoji="1" lang="zh-TW" altLang="en-US" sz="1600" b="0" dirty="0">
          <a:solidFill>
            <a:schemeClr val="tx1"/>
          </a:solidFill>
          <a:latin typeface="Calibri" pitchFamily="34" charset="0"/>
          <a:ea typeface="微軟正黑體" panose="020B0604030504040204" pitchFamily="34" charset="-120"/>
          <a:cs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  <a:cs typeface="標楷體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1"/>
            <a:ext cx="8229600" cy="74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58414"/>
            <a:ext cx="8229600" cy="526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zh-TW" altLang="en-US" dirty="0"/>
              <a:t>按一下以編輯母片文字樣式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Times New Roman" panose="02020603050405020304" pitchFamily="18" charset="0"/>
              <a:buChar char="−"/>
            </a:pPr>
            <a:r>
              <a:rPr lang="zh-TW" altLang="en-US" dirty="0"/>
              <a:t>第二層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ClrTx/>
              <a:buChar char="•"/>
            </a:pPr>
            <a:r>
              <a:rPr lang="zh-TW" altLang="en-US" dirty="0"/>
              <a:t>第三層</a:t>
            </a:r>
          </a:p>
          <a:p>
            <a:pPr marL="1600200" lvl="3" indent="-228600" algn="l" rtl="0" fontAlgn="base"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ü"/>
            </a:pPr>
            <a:r>
              <a:rPr lang="zh-TW" altLang="en-US" dirty="0"/>
              <a:t>第四層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2250"/>
            <a:ext cx="2133600" cy="2857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bg1"/>
                </a:solidFill>
                <a:latin typeface="Arial" charset="0"/>
                <a:ea typeface="標楷體" pitchFamily="65" charset="-120"/>
              </a:defRPr>
            </a:lvl1pPr>
          </a:lstStyle>
          <a:p>
            <a:pPr eaLnBrk="1" hangingPunct="1">
              <a:defRPr/>
            </a:pPr>
            <a:fld id="{91BE293A-6A1F-4831-BE90-2C938A019D4C}" type="slidenum">
              <a:rPr lang="zh-TW" altLang="en-US" b="0">
                <a:solidFill>
                  <a:prstClr val="white"/>
                </a:solidFill>
              </a:rPr>
              <a:pPr eaLnBrk="1" hangingPunct="1">
                <a:defRPr/>
              </a:pPr>
              <a:t>‹#›</a:t>
            </a:fld>
            <a:endParaRPr lang="zh-TW" altLang="en-US" b="0">
              <a:solidFill>
                <a:prstClr val="white"/>
              </a:solidFill>
            </a:endParaRPr>
          </a:p>
        </p:txBody>
      </p:sp>
      <p:sp>
        <p:nvSpPr>
          <p:cNvPr id="1030" name="Rectangle 42"/>
          <p:cNvSpPr>
            <a:spLocks noChangeArrowheads="1"/>
          </p:cNvSpPr>
          <p:nvPr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9FE2"/>
          </a:solidFill>
          <a:ln>
            <a:noFill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b="0">
              <a:solidFill>
                <a:prstClr val="black"/>
              </a:solidFill>
              <a:latin typeface="Times New Roman" pitchFamily="18" charset="0"/>
              <a:ea typeface="標楷體"/>
            </a:endParaRPr>
          </a:p>
        </p:txBody>
      </p:sp>
      <p:sp>
        <p:nvSpPr>
          <p:cNvPr id="1031" name="Rectangle 47"/>
          <p:cNvSpPr>
            <a:spLocks noChangeArrowheads="1"/>
          </p:cNvSpPr>
          <p:nvPr/>
        </p:nvSpPr>
        <p:spPr bwMode="auto">
          <a:xfrm>
            <a:off x="8616951" y="6619881"/>
            <a:ext cx="527050" cy="238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fld id="{5D1D1E38-F1E3-468F-BEA2-CDBA51F78C5E}" type="slidenum">
              <a:rPr kumimoji="0" lang="en-US" altLang="zh-TW" sz="1200" b="0">
                <a:solidFill>
                  <a:prstClr val="white"/>
                </a:solidFill>
                <a:latin typeface="Arial"/>
                <a:ea typeface="標楷體"/>
              </a:rPr>
              <a:pPr algn="r" eaLnBrk="1" fontAlgn="ctr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1200" b="0">
              <a:solidFill>
                <a:prstClr val="white"/>
              </a:solidFill>
              <a:latin typeface="Arial"/>
              <a:ea typeface="標楷體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0" y="6504265"/>
            <a:ext cx="8172400" cy="369332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900" b="0" dirty="0">
                <a:solidFill>
                  <a:prstClr val="whit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工業技術研究院    </a:t>
            </a:r>
            <a:r>
              <a:rPr lang="en-US" altLang="zh-TW" sz="900" b="0" dirty="0">
                <a:solidFill>
                  <a:prstClr val="whit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│ ITRI  COPYRIGHT</a:t>
            </a:r>
            <a:r>
              <a:rPr lang="en-US" altLang="zh-TW" sz="1800" b="0" dirty="0">
                <a:solidFill>
                  <a:prstClr val="whit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zh-TW" altLang="en-US" sz="1800" b="0" dirty="0">
              <a:solidFill>
                <a:prstClr val="white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033" name="圖片 11" descr="irti40_logo.png"/>
          <p:cNvPicPr>
            <a:picLocks noChangeAspect="1"/>
          </p:cNvPicPr>
          <p:nvPr/>
        </p:nvPicPr>
        <p:blipFill rotWithShape="1">
          <a:blip r:embed="rId14"/>
          <a:srcRect r="31073"/>
          <a:stretch/>
        </p:blipFill>
        <p:spPr bwMode="auto">
          <a:xfrm>
            <a:off x="12700" y="-7938"/>
            <a:ext cx="1462956" cy="50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750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8" r:id="rId4"/>
    <p:sldLayoutId id="2147484439" r:id="rId5"/>
    <p:sldLayoutId id="2147484440" r:id="rId6"/>
    <p:sldLayoutId id="2147484441" r:id="rId7"/>
    <p:sldLayoutId id="2147484442" r:id="rId8"/>
    <p:sldLayoutId id="2147484443" r:id="rId9"/>
    <p:sldLayoutId id="2147484445" r:id="rId10"/>
    <p:sldLayoutId id="2147484446" r:id="rId11"/>
    <p:sldLayoutId id="2147484447" r:id="rId12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+mj-ea"/>
          <a:cs typeface="標楷體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Ø"/>
        <a:defRPr kumimoji="1" lang="zh-TW" altLang="en-US" sz="2400" b="1" dirty="0" smtClean="0">
          <a:solidFill>
            <a:srgbClr val="0070C0"/>
          </a:solidFill>
          <a:latin typeface="Calibri" pitchFamily="34" charset="0"/>
          <a:ea typeface="+mn-ea"/>
          <a:cs typeface="Calibri" pitchFamily="34" charset="0"/>
        </a:defRPr>
      </a:lvl1pPr>
      <a:lvl2pPr marL="627063" indent="-285750" algn="l" rtl="0" fontAlgn="base">
        <a:spcBef>
          <a:spcPct val="20000"/>
        </a:spcBef>
        <a:spcAft>
          <a:spcPct val="0"/>
        </a:spcAft>
        <a:buClr>
          <a:srgbClr val="008000"/>
        </a:buClr>
        <a:buFont typeface="Wingdings" pitchFamily="2" charset="2"/>
        <a:buChar char="ü"/>
        <a:defRPr kumimoji="1" lang="zh-TW" altLang="en-US" sz="2000" b="0" dirty="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Char char="•"/>
        <a:defRPr kumimoji="1" lang="zh-TW" altLang="en-US" sz="1800" b="0" dirty="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C00FF"/>
        </a:buClr>
        <a:buFont typeface="Wingdings" pitchFamily="2" charset="2"/>
        <a:buChar char="p"/>
        <a:defRPr kumimoji="1" lang="zh-TW" altLang="en-US" sz="1600" b="0" dirty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  <a:cs typeface="標楷體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1"/>
            <a:ext cx="8229600" cy="74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58414"/>
            <a:ext cx="8229600" cy="526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6531" lvl="0" indent="-316531" algn="l" rtl="0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zh-TW" altLang="en-US" dirty="0"/>
              <a:t>按一下以編輯母片文字樣式</a:t>
            </a:r>
          </a:p>
          <a:p>
            <a:pPr marL="685817" lvl="1" indent="-263776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Times New Roman" panose="02020603050405020304" pitchFamily="18" charset="0"/>
              <a:buChar char="−"/>
            </a:pPr>
            <a:r>
              <a:rPr lang="zh-TW" altLang="en-US" dirty="0"/>
              <a:t>第二層</a:t>
            </a:r>
          </a:p>
          <a:p>
            <a:pPr marL="1055103" lvl="2" indent="-211021" algn="l" rtl="0" fontAlgn="base">
              <a:spcBef>
                <a:spcPct val="20000"/>
              </a:spcBef>
              <a:spcAft>
                <a:spcPct val="0"/>
              </a:spcAft>
              <a:buClrTx/>
              <a:buChar char="•"/>
            </a:pPr>
            <a:r>
              <a:rPr lang="zh-TW" altLang="en-US" dirty="0"/>
              <a:t>第三層</a:t>
            </a:r>
          </a:p>
          <a:p>
            <a:pPr marL="1477145" lvl="3" indent="-211021" algn="l" rtl="0" fontAlgn="base"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ü"/>
            </a:pPr>
            <a:r>
              <a:rPr lang="zh-TW" altLang="en-US" dirty="0"/>
              <a:t>第四層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2250"/>
            <a:ext cx="2133600" cy="2857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92" smtClean="0">
                <a:solidFill>
                  <a:schemeClr val="bg1"/>
                </a:solidFill>
                <a:latin typeface="Arial" charset="0"/>
                <a:ea typeface="標楷體" pitchFamily="65" charset="-120"/>
              </a:defRPr>
            </a:lvl1pPr>
          </a:lstStyle>
          <a:p>
            <a:pPr eaLnBrk="1" hangingPunct="1">
              <a:defRPr/>
            </a:pPr>
            <a:fld id="{91BE293A-6A1F-4831-BE90-2C938A019D4C}" type="slidenum">
              <a:rPr lang="zh-TW" altLang="en-US" b="0">
                <a:solidFill>
                  <a:prstClr val="white"/>
                </a:solidFill>
              </a:rPr>
              <a:pPr eaLnBrk="1" hangingPunct="1">
                <a:defRPr/>
              </a:pPr>
              <a:t>‹#›</a:t>
            </a:fld>
            <a:endParaRPr lang="zh-TW" altLang="en-US" b="0">
              <a:solidFill>
                <a:prstClr val="white"/>
              </a:solidFill>
            </a:endParaRPr>
          </a:p>
        </p:txBody>
      </p:sp>
      <p:sp>
        <p:nvSpPr>
          <p:cNvPr id="1030" name="Rectangle 42"/>
          <p:cNvSpPr>
            <a:spLocks noChangeArrowheads="1"/>
          </p:cNvSpPr>
          <p:nvPr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9FE2"/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662" b="0">
              <a:solidFill>
                <a:prstClr val="black"/>
              </a:solidFill>
              <a:latin typeface="Times New Roman" pitchFamily="18" charset="0"/>
              <a:ea typeface="標楷體"/>
            </a:endParaRPr>
          </a:p>
        </p:txBody>
      </p:sp>
      <p:sp>
        <p:nvSpPr>
          <p:cNvPr id="1031" name="Rectangle 47"/>
          <p:cNvSpPr>
            <a:spLocks noChangeArrowheads="1"/>
          </p:cNvSpPr>
          <p:nvPr/>
        </p:nvSpPr>
        <p:spPr bwMode="auto">
          <a:xfrm>
            <a:off x="8616951" y="6619883"/>
            <a:ext cx="527050" cy="238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fld id="{5D1D1E38-F1E3-468F-BEA2-CDBA51F78C5E}" type="slidenum">
              <a:rPr kumimoji="0" lang="en-US" altLang="zh-TW" sz="1108" b="0">
                <a:solidFill>
                  <a:prstClr val="white"/>
                </a:solidFill>
                <a:latin typeface="Arial"/>
                <a:ea typeface="標楷體"/>
              </a:rPr>
              <a:pPr algn="r" eaLnBrk="1" fontAlgn="ctr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1108" b="0">
              <a:solidFill>
                <a:prstClr val="white"/>
              </a:solidFill>
              <a:latin typeface="Arial"/>
              <a:ea typeface="標楷體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0" y="6514877"/>
            <a:ext cx="8172400" cy="34810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831" b="0" dirty="0">
                <a:solidFill>
                  <a:prstClr val="whit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工業技術研究院    </a:t>
            </a:r>
            <a:r>
              <a:rPr lang="en-US" altLang="zh-TW" sz="831" b="0" dirty="0">
                <a:solidFill>
                  <a:prstClr val="whit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│ ITRI  COPYRIGHT</a:t>
            </a:r>
            <a:r>
              <a:rPr lang="en-US" altLang="zh-TW" sz="1662" b="0" dirty="0">
                <a:solidFill>
                  <a:prstClr val="whit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zh-TW" altLang="en-US" sz="1662" b="0" dirty="0">
              <a:solidFill>
                <a:prstClr val="white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033" name="圖片 11" descr="irti40_logo.png"/>
          <p:cNvPicPr>
            <a:picLocks noChangeAspect="1"/>
          </p:cNvPicPr>
          <p:nvPr/>
        </p:nvPicPr>
        <p:blipFill rotWithShape="1">
          <a:blip r:embed="rId14"/>
          <a:srcRect r="31073"/>
          <a:stretch/>
        </p:blipFill>
        <p:spPr bwMode="auto">
          <a:xfrm>
            <a:off x="12700" y="-7938"/>
            <a:ext cx="1462956" cy="50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74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0" r:id="rId1"/>
    <p:sldLayoutId id="2147484451" r:id="rId2"/>
    <p:sldLayoutId id="2147484452" r:id="rId3"/>
    <p:sldLayoutId id="2147484453" r:id="rId4"/>
    <p:sldLayoutId id="2147484454" r:id="rId5"/>
    <p:sldLayoutId id="2147484455" r:id="rId6"/>
    <p:sldLayoutId id="2147484456" r:id="rId7"/>
    <p:sldLayoutId id="2147484457" r:id="rId8"/>
    <p:sldLayoutId id="2147484458" r:id="rId9"/>
    <p:sldLayoutId id="2147484459" r:id="rId10"/>
    <p:sldLayoutId id="2147484460" r:id="rId11"/>
    <p:sldLayoutId id="2147484461" r:id="rId12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3323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+mj-ea"/>
          <a:cs typeface="標楷體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3323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3323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3323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3323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5pPr>
      <a:lvl6pPr marL="422041" algn="ctr" rtl="0" eaLnBrk="1" fontAlgn="base" hangingPunct="1">
        <a:spcBef>
          <a:spcPct val="0"/>
        </a:spcBef>
        <a:spcAft>
          <a:spcPct val="0"/>
        </a:spcAft>
        <a:defRPr kumimoji="1" sz="3692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6pPr>
      <a:lvl7pPr marL="844083" algn="ctr" rtl="0" eaLnBrk="1" fontAlgn="base" hangingPunct="1">
        <a:spcBef>
          <a:spcPct val="0"/>
        </a:spcBef>
        <a:spcAft>
          <a:spcPct val="0"/>
        </a:spcAft>
        <a:defRPr kumimoji="1" sz="3692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7pPr>
      <a:lvl8pPr marL="1266124" algn="ctr" rtl="0" eaLnBrk="1" fontAlgn="base" hangingPunct="1">
        <a:spcBef>
          <a:spcPct val="0"/>
        </a:spcBef>
        <a:spcAft>
          <a:spcPct val="0"/>
        </a:spcAft>
        <a:defRPr kumimoji="1" sz="3692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8pPr>
      <a:lvl9pPr marL="1688165" algn="ctr" rtl="0" eaLnBrk="1" fontAlgn="base" hangingPunct="1">
        <a:spcBef>
          <a:spcPct val="0"/>
        </a:spcBef>
        <a:spcAft>
          <a:spcPct val="0"/>
        </a:spcAft>
        <a:defRPr kumimoji="1" sz="3692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9pPr>
    </p:titleStyle>
    <p:bodyStyle>
      <a:lvl1pPr marL="316531" indent="-316531" algn="l" rtl="0" fontAlgn="base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Ø"/>
        <a:defRPr kumimoji="1" lang="zh-TW" altLang="en-US" sz="2215" b="1" dirty="0" smtClean="0">
          <a:solidFill>
            <a:srgbClr val="0070C0"/>
          </a:solidFill>
          <a:latin typeface="Calibri" pitchFamily="34" charset="0"/>
          <a:ea typeface="+mn-ea"/>
          <a:cs typeface="Calibri" pitchFamily="34" charset="0"/>
        </a:defRPr>
      </a:lvl1pPr>
      <a:lvl2pPr marL="578842" indent="-263776" algn="l" rtl="0" fontAlgn="base">
        <a:spcBef>
          <a:spcPct val="20000"/>
        </a:spcBef>
        <a:spcAft>
          <a:spcPct val="0"/>
        </a:spcAft>
        <a:buClr>
          <a:srgbClr val="008000"/>
        </a:buClr>
        <a:buFont typeface="Wingdings" pitchFamily="2" charset="2"/>
        <a:buChar char="ü"/>
        <a:defRPr kumimoji="1" lang="zh-TW" altLang="en-US" sz="1846" b="0" dirty="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055103" indent="-211021" algn="l" rtl="0" fontAlgn="base">
        <a:spcBef>
          <a:spcPct val="20000"/>
        </a:spcBef>
        <a:spcAft>
          <a:spcPct val="0"/>
        </a:spcAft>
        <a:buClr>
          <a:srgbClr val="990000"/>
        </a:buClr>
        <a:buChar char="•"/>
        <a:defRPr kumimoji="1" lang="zh-TW" altLang="en-US" sz="1662" b="0" dirty="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477145" indent="-211021" algn="l" rtl="0" fontAlgn="base">
        <a:spcBef>
          <a:spcPct val="20000"/>
        </a:spcBef>
        <a:spcAft>
          <a:spcPct val="0"/>
        </a:spcAft>
        <a:buClr>
          <a:srgbClr val="CC00FF"/>
        </a:buClr>
        <a:buFont typeface="Wingdings" pitchFamily="2" charset="2"/>
        <a:buChar char="p"/>
        <a:defRPr kumimoji="1" lang="zh-TW" altLang="en-US" sz="1477" b="0" dirty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899186" indent="-211021" algn="l" rtl="0" fontAlgn="base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Ø"/>
        <a:defRPr kumimoji="1" sz="1846">
          <a:solidFill>
            <a:schemeClr val="tx1"/>
          </a:solidFill>
          <a:latin typeface="+mn-lt"/>
          <a:ea typeface="+mn-ea"/>
          <a:cs typeface="標楷體" charset="0"/>
        </a:defRPr>
      </a:lvl5pPr>
      <a:lvl6pPr marL="2321227" indent="-211021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6pPr>
      <a:lvl7pPr marL="2743269" indent="-211021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7pPr>
      <a:lvl8pPr marL="3165310" indent="-211021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8pPr>
      <a:lvl9pPr marL="3587351" indent="-211021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2"/>
          <p:cNvSpPr>
            <a:spLocks noChangeArrowheads="1"/>
          </p:cNvSpPr>
          <p:nvPr userDrawn="1"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B2B3"/>
          </a:solidFill>
          <a:ln>
            <a:noFill/>
          </a:ln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 sz="2400"/>
          </a:p>
        </p:txBody>
      </p:sp>
      <p:sp>
        <p:nvSpPr>
          <p:cNvPr id="1027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316992"/>
            <a:ext cx="8369300" cy="88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9864"/>
            <a:ext cx="8364538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9743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2500" y="6619877"/>
            <a:ext cx="5715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ctr" hangingPunct="1">
              <a:defRPr sz="900" b="1">
                <a:solidFill>
                  <a:schemeClr val="bg1"/>
                </a:solidFill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1032" name="Picture 49" descr="itri_CEL_A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9" y="6278563"/>
            <a:ext cx="12509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50"/>
          <p:cNvSpPr>
            <a:spLocks noChangeShapeType="1"/>
          </p:cNvSpPr>
          <p:nvPr/>
        </p:nvSpPr>
        <p:spPr bwMode="auto">
          <a:xfrm>
            <a:off x="9145589" y="6202363"/>
            <a:ext cx="8667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2400"/>
          </a:p>
        </p:txBody>
      </p:sp>
      <p:sp>
        <p:nvSpPr>
          <p:cNvPr id="1034" name="Line 51"/>
          <p:cNvSpPr>
            <a:spLocks noChangeShapeType="1"/>
          </p:cNvSpPr>
          <p:nvPr/>
        </p:nvSpPr>
        <p:spPr bwMode="auto">
          <a:xfrm rot="5400000">
            <a:off x="7496176" y="7127876"/>
            <a:ext cx="5365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2400"/>
          </a:p>
        </p:txBody>
      </p:sp>
      <p:sp>
        <p:nvSpPr>
          <p:cNvPr id="1036" name="Text Box 52"/>
          <p:cNvSpPr txBox="1">
            <a:spLocks noChangeArrowheads="1"/>
          </p:cNvSpPr>
          <p:nvPr/>
        </p:nvSpPr>
        <p:spPr bwMode="auto">
          <a:xfrm>
            <a:off x="0" y="7200900"/>
            <a:ext cx="541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zh-TW" altLang="en-US" sz="1800">
                <a:ea typeface="微軟正黑體" panose="020B0604030504040204" pitchFamily="34" charset="-120"/>
              </a:rPr>
              <a:t>建議字型：中文微軟正黑體，英文</a:t>
            </a:r>
            <a:r>
              <a:rPr lang="en-US" altLang="zh-TW" sz="1800">
                <a:ea typeface="微軟正黑體" panose="020B0604030504040204" pitchFamily="34" charset="-120"/>
              </a:rPr>
              <a:t>Arial</a:t>
            </a:r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266" y="80864"/>
            <a:ext cx="682734" cy="31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8"/>
          <p:cNvSpPr txBox="1">
            <a:spLocks noChangeArrowheads="1"/>
          </p:cNvSpPr>
          <p:nvPr userDrawn="1"/>
        </p:nvSpPr>
        <p:spPr bwMode="auto">
          <a:xfrm>
            <a:off x="-11500" y="6610194"/>
            <a:ext cx="712191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zh-TW" altLang="en-US" sz="750" dirty="0">
                <a:solidFill>
                  <a:schemeClr val="bg1"/>
                </a:solidFill>
                <a:latin typeface="+mj-ea"/>
                <a:ea typeface="+mj-ea"/>
              </a:rPr>
              <a:t>工業技術研究院機密資料 禁止複製、轉載、外流 </a:t>
            </a:r>
            <a:r>
              <a:rPr lang="en-US" altLang="zh-TW" sz="750" dirty="0">
                <a:solidFill>
                  <a:schemeClr val="bg1"/>
                </a:solidFill>
                <a:latin typeface="+mj-ea"/>
                <a:ea typeface="+mj-ea"/>
              </a:rPr>
              <a:t>ITRI CONFIDENTIAL DOCUMENT 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250537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4" r:id="rId1"/>
    <p:sldLayoutId id="2147484465" r:id="rId2"/>
    <p:sldLayoutId id="2147484466" r:id="rId3"/>
    <p:sldLayoutId id="2147484467" r:id="rId4"/>
    <p:sldLayoutId id="2147484468" r:id="rId5"/>
    <p:sldLayoutId id="2147484469" r:id="rId6"/>
    <p:sldLayoutId id="2147484470" r:id="rId7"/>
    <p:sldLayoutId id="2147484471" r:id="rId8"/>
    <p:sldLayoutId id="2147484472" r:id="rId9"/>
    <p:sldLayoutId id="2147484473" r:id="rId10"/>
    <p:sldLayoutId id="2147484474" r:id="rId11"/>
    <p:sldLayoutId id="2147484475" r:id="rId12"/>
    <p:sldLayoutId id="2147484476" r:id="rId13"/>
    <p:sldLayoutId id="2147484477" r:id="rId14"/>
    <p:sldLayoutId id="2147484478" r:id="rId15"/>
  </p:sldLayoutIdLst>
  <p:hf hdr="0" ftr="0" dt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2700">
          <a:solidFill>
            <a:srgbClr val="00B2B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5pPr>
      <a:lvl6pPr marL="342900" algn="l" rtl="0" fontAlgn="base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6pPr>
      <a:lvl7pPr marL="685800" algn="l" rtl="0" fontAlgn="base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7pPr>
      <a:lvl8pPr marL="1028700" algn="l" rtl="0" fontAlgn="base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8pPr>
      <a:lvl9pPr marL="1371600" algn="l" rtl="0" fontAlgn="base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8" name="Rectangle 42"/>
          <p:cNvSpPr>
            <a:spLocks noChangeArrowheads="1"/>
          </p:cNvSpPr>
          <p:nvPr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9FE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sz="1800" b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27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465669" y="47634"/>
            <a:ext cx="8365066" cy="98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92201"/>
            <a:ext cx="8364538" cy="524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  <p:sp>
        <p:nvSpPr>
          <p:cNvPr id="29741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05588" y="6619883"/>
            <a:ext cx="18002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ea typeface="微軟正黑體" pitchFamily="34" charset="-120"/>
              </a:defRPr>
            </a:lvl1pPr>
          </a:lstStyle>
          <a:p>
            <a:pPr eaLnBrk="1" hangingPunct="1"/>
            <a:fld id="{999C1BC7-E4C7-47D7-8EFA-65CADBC1F764}" type="datetime1">
              <a:rPr lang="zh-TW" altLang="en-US" b="0" smtClean="0">
                <a:solidFill>
                  <a:prstClr val="white"/>
                </a:solidFill>
                <a:latin typeface="Arial"/>
              </a:rPr>
              <a:pPr eaLnBrk="1" hangingPunct="1"/>
              <a:t>2023/11/8</a:t>
            </a:fld>
            <a:endParaRPr lang="en-US" altLang="zh-TW" b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9742" name="Rectangle 4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" y="6391275"/>
            <a:ext cx="317341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eaLnBrk="1" hangingPunct="1"/>
            <a:endParaRPr lang="en-US" altLang="zh-TW" b="0" dirty="0">
              <a:solidFill>
                <a:prstClr val="black"/>
              </a:solidFill>
            </a:endParaRPr>
          </a:p>
        </p:txBody>
      </p:sp>
      <p:sp>
        <p:nvSpPr>
          <p:cNvPr id="29743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2500" y="6619883"/>
            <a:ext cx="5715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ctr">
              <a:defRPr sz="1200" smtClean="0">
                <a:solidFill>
                  <a:schemeClr val="bg1"/>
                </a:solidFill>
                <a:ea typeface="+mn-ea"/>
              </a:defRPr>
            </a:lvl1pPr>
          </a:lstStyle>
          <a:p>
            <a:pPr eaLnBrk="1" hangingPunct="1">
              <a:defRPr/>
            </a:pPr>
            <a:fld id="{5FA57754-3F19-4D27-9243-2EFD6204FCC9}" type="slidenum">
              <a:rPr lang="en-US" altLang="zh-TW" b="0">
                <a:solidFill>
                  <a:prstClr val="white"/>
                </a:solidFill>
                <a:latin typeface="Arial"/>
              </a:rPr>
              <a:pPr eaLnBrk="1" hangingPunct="1">
                <a:defRPr/>
              </a:pPr>
              <a:t>‹#›</a:t>
            </a:fld>
            <a:endParaRPr lang="en-US" altLang="zh-TW" b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9746" name="Line 50"/>
          <p:cNvSpPr>
            <a:spLocks noChangeShapeType="1"/>
          </p:cNvSpPr>
          <p:nvPr/>
        </p:nvSpPr>
        <p:spPr bwMode="auto">
          <a:xfrm>
            <a:off x="-866774" y="776288"/>
            <a:ext cx="8667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zh-TW" altLang="en-US" sz="1800" b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9747" name="Line 51"/>
          <p:cNvSpPr>
            <a:spLocks noChangeShapeType="1"/>
          </p:cNvSpPr>
          <p:nvPr/>
        </p:nvSpPr>
        <p:spPr bwMode="auto">
          <a:xfrm rot="5400000">
            <a:off x="1787529" y="-268287"/>
            <a:ext cx="5365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zh-TW" altLang="en-US" sz="1800" b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036" name="Picture 53" descr="itri_CEL_C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40" y="49736"/>
            <a:ext cx="168116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-71497" y="6529388"/>
            <a:ext cx="67104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TW" altLang="en-US" sz="900" b="0">
                <a:solidFill>
                  <a:prstClr val="white"/>
                </a:solidFill>
                <a:latin typeface="微軟正黑體" pitchFamily="34" charset="-120"/>
                <a:ea typeface="微軟正黑體"/>
              </a:rPr>
              <a:t>工業技術研究院機密資料 禁止複製、轉載、外流    </a:t>
            </a:r>
            <a:r>
              <a:rPr lang="en-US" altLang="zh-TW" sz="900" b="0">
                <a:solidFill>
                  <a:prstClr val="white"/>
                </a:solidFill>
                <a:latin typeface="微軟正黑體" pitchFamily="34" charset="-120"/>
                <a:ea typeface="微軟正黑體"/>
              </a:rPr>
              <a:t>│ </a:t>
            </a:r>
            <a:r>
              <a:rPr lang="en-US" altLang="zh-TW" sz="900" b="0">
                <a:solidFill>
                  <a:prstClr val="white"/>
                </a:solidFill>
                <a:latin typeface="Arial"/>
                <a:ea typeface="微軟正黑體"/>
              </a:rPr>
              <a:t>ITRI  CONFIDENTIAL  DOCUMENT  DO  NOT  COPY  OR  DISTRIBUTE</a:t>
            </a:r>
            <a:r>
              <a:rPr lang="en-US" altLang="zh-TW" sz="1800" b="0">
                <a:solidFill>
                  <a:prstClr val="white"/>
                </a:solidFill>
                <a:latin typeface="Arial"/>
                <a:ea typeface="新細明體" charset="-120"/>
              </a:rPr>
              <a:t> </a:t>
            </a:r>
            <a:endParaRPr lang="zh-TW" altLang="en-US" sz="1800" b="0">
              <a:solidFill>
                <a:prstClr val="white"/>
              </a:solidFill>
              <a:latin typeface="Arial"/>
              <a:ea typeface="新細明體" charset="-120"/>
            </a:endParaRPr>
          </a:p>
        </p:txBody>
      </p:sp>
      <p:pic>
        <p:nvPicPr>
          <p:cNvPr id="1047" name="Picture 23" descr="限閱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1638" y="49739"/>
            <a:ext cx="777875" cy="34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78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  <p:sldLayoutId id="2147484117" r:id="rId12"/>
    <p:sldLayoutId id="2147484118" r:id="rId13"/>
    <p:sldLayoutId id="2147484119" r:id="rId14"/>
    <p:sldLayoutId id="2147484120" r:id="rId1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0">
          <a:solidFill>
            <a:srgbClr val="002060"/>
          </a:solidFill>
          <a:latin typeface="Calibri" panose="020F0502020204030204" pitchFamily="34" charset="0"/>
          <a:ea typeface="標楷體" panose="03000509000000000000" pitchFamily="65" charset="-120"/>
          <a:cs typeface="Times New Roman" panose="02020603050405020304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  <a:cs typeface="Times New Roman" panose="02020603050405020304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  <a:cs typeface="Times New Roman" panose="02020603050405020304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Times New Roman" panose="02020603050405020304" pitchFamily="18" charset="0"/>
        <a:buChar char="»"/>
        <a:defRPr kumimoji="1" sz="200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  <a:cs typeface="Times New Roman" panose="02020603050405020304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2"/>
          <p:cNvSpPr>
            <a:spLocks noChangeArrowheads="1"/>
          </p:cNvSpPr>
          <p:nvPr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B2B3"/>
          </a:solidFill>
          <a:ln>
            <a:noFill/>
          </a:ln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27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1"/>
            <a:ext cx="83693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en-US" dirty="0"/>
          </a:p>
        </p:txBody>
      </p:sp>
      <p:sp>
        <p:nvSpPr>
          <p:cNvPr id="1028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9865"/>
            <a:ext cx="8364538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9741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8228" y="6619878"/>
            <a:ext cx="18002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900">
                <a:solidFill>
                  <a:schemeClr val="bg1"/>
                </a:solidFill>
                <a:latin typeface="Arial" charset="0"/>
                <a:ea typeface="+mn-ea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0" dirty="0">
              <a:solidFill>
                <a:srgbClr val="FFFFFF"/>
              </a:solidFill>
            </a:endParaRPr>
          </a:p>
        </p:txBody>
      </p:sp>
      <p:sp>
        <p:nvSpPr>
          <p:cNvPr id="29742" name="Rectangle 4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91278"/>
            <a:ext cx="6096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050">
                <a:latin typeface="Arial" charset="0"/>
                <a:ea typeface="+mn-ea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0" dirty="0">
              <a:solidFill>
                <a:srgbClr val="000000"/>
              </a:solidFill>
            </a:endParaRPr>
          </a:p>
        </p:txBody>
      </p:sp>
      <p:sp>
        <p:nvSpPr>
          <p:cNvPr id="29743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2500" y="6619878"/>
            <a:ext cx="5715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ctr" hangingPunct="1">
              <a:defRPr sz="900">
                <a:solidFill>
                  <a:schemeClr val="bg1"/>
                </a:solidFill>
                <a:ea typeface="微軟正黑體" panose="020B0604030504040204" pitchFamily="34" charset="-120"/>
              </a:defRPr>
            </a:lvl1pPr>
          </a:lstStyle>
          <a:p>
            <a:pPr defTabSz="685800">
              <a:spcBef>
                <a:spcPts val="0"/>
              </a:spcBef>
              <a:spcAft>
                <a:spcPts val="0"/>
              </a:spcAft>
              <a:defRPr/>
            </a:pPr>
            <a:fld id="{B6E45485-3D9E-4637-89B5-B1D3CEBFAD6B}" type="slidenum">
              <a:rPr kumimoji="0" lang="en-US" altLang="zh-TW" b="0" smtClean="0">
                <a:solidFill>
                  <a:srgbClr val="FFFFFF"/>
                </a:solidFill>
                <a:latin typeface="Arial"/>
              </a:rPr>
              <a:pPr defTabSz="68580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b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 Box 48"/>
          <p:cNvSpPr txBox="1">
            <a:spLocks noChangeArrowheads="1"/>
          </p:cNvSpPr>
          <p:nvPr userDrawn="1"/>
        </p:nvSpPr>
        <p:spPr bwMode="auto">
          <a:xfrm>
            <a:off x="0" y="6624638"/>
            <a:ext cx="2279650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6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Copyright ITRI </a:t>
            </a:r>
            <a:r>
              <a:rPr kumimoji="1" lang="zh-TW" altLang="en-US" sz="6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工業技術研究院 版權所有</a:t>
            </a:r>
          </a:p>
        </p:txBody>
      </p:sp>
    </p:spTree>
    <p:extLst>
      <p:ext uri="{BB962C8B-B14F-4D97-AF65-F5344CB8AC3E}">
        <p14:creationId xmlns:p14="http://schemas.microsoft.com/office/powerpoint/2010/main" val="272482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0" r:id="rId1"/>
    <p:sldLayoutId id="2147484481" r:id="rId2"/>
    <p:sldLayoutId id="2147484482" r:id="rId3"/>
    <p:sldLayoutId id="2147484483" r:id="rId4"/>
    <p:sldLayoutId id="2147484484" r:id="rId5"/>
    <p:sldLayoutId id="2147484485" r:id="rId6"/>
    <p:sldLayoutId id="2147484486" r:id="rId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lang="zh-TW" altLang="en-US" sz="2700" b="1" kern="1200" smtClean="0">
          <a:solidFill>
            <a:srgbClr val="00B2B3"/>
          </a:solidFill>
          <a:latin typeface="Arial" panose="020B0604020202020204" pitchFamily="34" charset="0"/>
          <a:ea typeface="微軟正黑體" panose="020B0604030504040204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5pPr>
      <a:lvl6pPr marL="342900" algn="l" rtl="0" fontAlgn="base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6pPr>
      <a:lvl7pPr marL="685800" algn="l" rtl="0" fontAlgn="base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7pPr>
      <a:lvl8pPr marL="1028700" algn="l" rtl="0" fontAlgn="base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8pPr>
      <a:lvl9pPr marL="1371600" algn="l" rtl="0" fontAlgn="base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135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2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8" name="Rectangle 42"/>
          <p:cNvSpPr>
            <a:spLocks noChangeArrowheads="1"/>
          </p:cNvSpPr>
          <p:nvPr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9FE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sz="1800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7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465669" y="47634"/>
            <a:ext cx="8365066" cy="98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92201"/>
            <a:ext cx="8364538" cy="524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  <p:sp>
        <p:nvSpPr>
          <p:cNvPr id="29741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05588" y="6619883"/>
            <a:ext cx="18002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ea typeface="微軟正黑體" pitchFamily="34" charset="-120"/>
              </a:defRPr>
            </a:lvl1pPr>
          </a:lstStyle>
          <a:p>
            <a:pPr eaLnBrk="1" hangingPunct="1"/>
            <a:fld id="{F758FEC3-E80E-4151-8D07-856719A14D7F}" type="datetime1">
              <a:rPr lang="zh-TW" altLang="en-US" b="0" smtClean="0">
                <a:solidFill>
                  <a:srgbClr val="FFFFFF"/>
                </a:solidFill>
                <a:latin typeface="Arial"/>
              </a:rPr>
              <a:pPr eaLnBrk="1" hangingPunct="1"/>
              <a:t>2023/11/8</a:t>
            </a:fld>
            <a:endParaRPr lang="en-US" altLang="zh-TW" b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742" name="Rectangle 4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" y="6391275"/>
            <a:ext cx="317341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eaLnBrk="1" hangingPunct="1"/>
            <a:endParaRPr lang="en-US" altLang="zh-TW" b="0" dirty="0">
              <a:solidFill>
                <a:srgbClr val="000000"/>
              </a:solidFill>
            </a:endParaRPr>
          </a:p>
        </p:txBody>
      </p:sp>
      <p:sp>
        <p:nvSpPr>
          <p:cNvPr id="29743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2500" y="6619883"/>
            <a:ext cx="5715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ctr">
              <a:defRPr sz="1200" smtClean="0">
                <a:solidFill>
                  <a:schemeClr val="bg1"/>
                </a:solidFill>
                <a:ea typeface="+mn-ea"/>
              </a:defRPr>
            </a:lvl1pPr>
          </a:lstStyle>
          <a:p>
            <a:pPr eaLnBrk="1" hangingPunct="1">
              <a:defRPr/>
            </a:pPr>
            <a:fld id="{5FA57754-3F19-4D27-9243-2EFD6204FCC9}" type="slidenum">
              <a:rPr lang="en-US" altLang="zh-TW" b="0">
                <a:solidFill>
                  <a:srgbClr val="FFFFFF"/>
                </a:solidFill>
                <a:latin typeface="Arial"/>
              </a:rPr>
              <a:pPr eaLnBrk="1" hangingPunct="1">
                <a:defRPr/>
              </a:pPr>
              <a:t>‹#›</a:t>
            </a:fld>
            <a:endParaRPr lang="en-US" altLang="zh-TW" b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36" name="Picture 53" descr="itri_CEL_C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40" y="49736"/>
            <a:ext cx="168116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-71497" y="6529388"/>
            <a:ext cx="67104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TW" altLang="en-US" sz="900" b="0">
                <a:solidFill>
                  <a:srgbClr val="FFFFFF"/>
                </a:solidFill>
                <a:latin typeface="微軟正黑體" pitchFamily="34" charset="-120"/>
                <a:ea typeface="微軟正黑體"/>
              </a:rPr>
              <a:t>工業技術研究院機密資料 禁止複製、轉載、外流    </a:t>
            </a:r>
            <a:r>
              <a:rPr lang="en-US" altLang="zh-TW" sz="900" b="0">
                <a:solidFill>
                  <a:srgbClr val="FFFFFF"/>
                </a:solidFill>
                <a:latin typeface="微軟正黑體" pitchFamily="34" charset="-120"/>
                <a:ea typeface="微軟正黑體"/>
              </a:rPr>
              <a:t>│ </a:t>
            </a:r>
            <a:r>
              <a:rPr lang="en-US" altLang="zh-TW" sz="900" b="0">
                <a:solidFill>
                  <a:srgbClr val="FFFFFF"/>
                </a:solidFill>
                <a:latin typeface="Arial"/>
                <a:ea typeface="微軟正黑體"/>
              </a:rPr>
              <a:t>ITRI  CONFIDENTIAL  DOCUMENT  DO  NOT  COPY  OR  DISTRIBUTE</a:t>
            </a:r>
            <a:r>
              <a:rPr lang="en-US" altLang="zh-TW" sz="1800" b="0">
                <a:solidFill>
                  <a:srgbClr val="FFFFFF"/>
                </a:solidFill>
                <a:latin typeface="Arial"/>
                <a:ea typeface="新細明體" charset="-120"/>
              </a:rPr>
              <a:t> </a:t>
            </a:r>
            <a:endParaRPr lang="zh-TW" altLang="en-US" sz="1800" b="0">
              <a:solidFill>
                <a:srgbClr val="FFFFFF"/>
              </a:solidFill>
              <a:latin typeface="Arial"/>
              <a:ea typeface="新細明體" charset="-120"/>
            </a:endParaRPr>
          </a:p>
        </p:txBody>
      </p:sp>
      <p:pic>
        <p:nvPicPr>
          <p:cNvPr id="1047" name="Picture 23" descr="限閱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1638" y="49739"/>
            <a:ext cx="777875" cy="34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31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  <p:sldLayoutId id="2147484145" r:id="rId13"/>
    <p:sldLayoutId id="2147484146" r:id="rId14"/>
    <p:sldLayoutId id="2147484147" r:id="rId15"/>
    <p:sldLayoutId id="2147484159" r:id="rId16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0">
          <a:solidFill>
            <a:srgbClr val="002060"/>
          </a:solidFill>
          <a:latin typeface="Calibri" panose="020F0502020204030204" pitchFamily="34" charset="0"/>
          <a:ea typeface="標楷體" panose="03000509000000000000" pitchFamily="65" charset="-120"/>
          <a:cs typeface="Times New Roman" panose="02020603050405020304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  <a:cs typeface="Times New Roman" panose="02020603050405020304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  <a:cs typeface="Times New Roman" panose="02020603050405020304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Times New Roman" panose="02020603050405020304" pitchFamily="18" charset="0"/>
        <a:buChar char="»"/>
        <a:defRPr kumimoji="1" sz="200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  <a:cs typeface="Times New Roman" panose="02020603050405020304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8000">
              <a:srgbClr val="FFFFFF"/>
            </a:gs>
            <a:gs pos="100000">
              <a:srgbClr val="EDF7F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圖片 1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89" y="115888"/>
            <a:ext cx="16192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16"/>
          <p:cNvSpPr>
            <a:spLocks noChangeArrowheads="1"/>
          </p:cNvSpPr>
          <p:nvPr/>
        </p:nvSpPr>
        <p:spPr bwMode="auto">
          <a:xfrm>
            <a:off x="8532936" y="6621464"/>
            <a:ext cx="5715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fontAlgn="ctr" hangingPunct="1">
              <a:defRPr/>
            </a:pPr>
            <a:fld id="{79E51B4B-B397-4107-8840-39C7E72A889D}" type="slidenum">
              <a:rPr lang="zh-TW" altLang="en-US" sz="1108" smtClean="0">
                <a:solidFill>
                  <a:srgbClr val="FFFFFF"/>
                </a:solidFill>
                <a:latin typeface="Monotype Corsiva" panose="03010101010201010101" pitchFamily="66" charset="0"/>
                <a:ea typeface="微軟正黑體" panose="020B0604030504040204" pitchFamily="34" charset="-120"/>
              </a:rPr>
              <a:pPr algn="r" eaLnBrk="1" fontAlgn="ctr" hangingPunct="1">
                <a:defRPr/>
              </a:pPr>
              <a:t>‹#›</a:t>
            </a:fld>
            <a:endParaRPr lang="en-US" altLang="zh-TW" sz="1108">
              <a:solidFill>
                <a:srgbClr val="FFFFFF"/>
              </a:solidFill>
              <a:latin typeface="Monotype Corsiva" panose="03010101010201010101" pitchFamily="66" charset="0"/>
              <a:ea typeface="微軟正黑體" panose="020B0604030504040204" pitchFamily="34" charset="-120"/>
            </a:endParaRPr>
          </a:p>
        </p:txBody>
      </p:sp>
      <p:sp>
        <p:nvSpPr>
          <p:cNvPr id="21509" name="Rectangle 16"/>
          <p:cNvSpPr>
            <a:spLocks noChangeArrowheads="1"/>
          </p:cNvSpPr>
          <p:nvPr/>
        </p:nvSpPr>
        <p:spPr bwMode="auto">
          <a:xfrm>
            <a:off x="8532936" y="6567488"/>
            <a:ext cx="571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fontAlgn="ctr" hangingPunct="1">
              <a:defRPr/>
            </a:pPr>
            <a:fld id="{51CC1D39-9C59-4398-BB09-7717575E8A52}" type="slidenum">
              <a:rPr lang="zh-TW" altLang="en-US" sz="1108" b="0" smtClean="0">
                <a:solidFill>
                  <a:srgbClr val="FFFFFF"/>
                </a:solidFill>
                <a:latin typeface="Garamond" panose="02020404030301010803" pitchFamily="18" charset="0"/>
                <a:ea typeface="微軟正黑體" panose="020B0604030504040204" pitchFamily="34" charset="-120"/>
              </a:rPr>
              <a:pPr algn="r" eaLnBrk="1" fontAlgn="ctr" hangingPunct="1">
                <a:defRPr/>
              </a:pPr>
              <a:t>‹#›</a:t>
            </a:fld>
            <a:endParaRPr lang="en-US" altLang="zh-TW" sz="1108" b="0">
              <a:solidFill>
                <a:srgbClr val="FFFFFF"/>
              </a:solidFill>
              <a:latin typeface="Garamond" panose="02020404030301010803" pitchFamily="18" charset="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899275" y="65547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3DA0BB7-265A-403C-9275-D587AB510EDC}" type="slidenum">
              <a:rPr kumimoji="0" lang="zh-TW" altLang="en-US" b="0" smtClean="0">
                <a:solidFill>
                  <a:srgbClr val="FFFFFF"/>
                </a:solidFill>
                <a:latin typeface="Arial"/>
                <a:ea typeface="微軟正黑體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 b="0" dirty="0">
              <a:solidFill>
                <a:srgbClr val="FFFFFF"/>
              </a:solidFill>
              <a:latin typeface="Arial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31675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769">
          <a:solidFill>
            <a:srgbClr val="3366FF"/>
          </a:solidFill>
          <a:latin typeface="BiauKai"/>
          <a:ea typeface="BiauKai"/>
          <a:cs typeface="BiauKa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769">
          <a:solidFill>
            <a:srgbClr val="3366FF"/>
          </a:solidFill>
          <a:latin typeface="BiauKai" charset="-120"/>
          <a:ea typeface="BiauKai" charset="-120"/>
          <a:cs typeface="BiauKa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769">
          <a:solidFill>
            <a:srgbClr val="3366FF"/>
          </a:solidFill>
          <a:latin typeface="BiauKai" charset="-120"/>
          <a:ea typeface="BiauKai" charset="-120"/>
          <a:cs typeface="BiauKa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769">
          <a:solidFill>
            <a:srgbClr val="3366FF"/>
          </a:solidFill>
          <a:latin typeface="BiauKai" charset="-120"/>
          <a:ea typeface="BiauKai" charset="-120"/>
          <a:cs typeface="BiauKa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769">
          <a:solidFill>
            <a:srgbClr val="3366FF"/>
          </a:solidFill>
          <a:latin typeface="BiauKai" charset="-120"/>
          <a:ea typeface="BiauKai" charset="-120"/>
          <a:cs typeface="BiauKai"/>
        </a:defRPr>
      </a:lvl5pPr>
      <a:lvl6pPr marL="316531" algn="l" rtl="0" eaLnBrk="1" fontAlgn="base" hangingPunct="1">
        <a:spcBef>
          <a:spcPct val="0"/>
        </a:spcBef>
        <a:spcAft>
          <a:spcPct val="0"/>
        </a:spcAft>
        <a:defRPr kumimoji="1" sz="3231">
          <a:solidFill>
            <a:schemeClr val="tx2"/>
          </a:solidFill>
          <a:latin typeface="Arial" charset="0"/>
          <a:ea typeface="微軟正黑體" pitchFamily="34" charset="-120"/>
        </a:defRPr>
      </a:lvl6pPr>
      <a:lvl7pPr marL="633062" algn="l" rtl="0" eaLnBrk="1" fontAlgn="base" hangingPunct="1">
        <a:spcBef>
          <a:spcPct val="0"/>
        </a:spcBef>
        <a:spcAft>
          <a:spcPct val="0"/>
        </a:spcAft>
        <a:defRPr kumimoji="1" sz="3231">
          <a:solidFill>
            <a:schemeClr val="tx2"/>
          </a:solidFill>
          <a:latin typeface="Arial" charset="0"/>
          <a:ea typeface="微軟正黑體" pitchFamily="34" charset="-120"/>
        </a:defRPr>
      </a:lvl7pPr>
      <a:lvl8pPr marL="949593" algn="l" rtl="0" eaLnBrk="1" fontAlgn="base" hangingPunct="1">
        <a:spcBef>
          <a:spcPct val="0"/>
        </a:spcBef>
        <a:spcAft>
          <a:spcPct val="0"/>
        </a:spcAft>
        <a:defRPr kumimoji="1" sz="3231">
          <a:solidFill>
            <a:schemeClr val="tx2"/>
          </a:solidFill>
          <a:latin typeface="Arial" charset="0"/>
          <a:ea typeface="微軟正黑體" pitchFamily="34" charset="-120"/>
        </a:defRPr>
      </a:lvl8pPr>
      <a:lvl9pPr marL="1266124" algn="l" rtl="0" eaLnBrk="1" fontAlgn="base" hangingPunct="1">
        <a:spcBef>
          <a:spcPct val="0"/>
        </a:spcBef>
        <a:spcAft>
          <a:spcPct val="0"/>
        </a:spcAft>
        <a:defRPr kumimoji="1" sz="3231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237398" indent="-237398" algn="l" rtl="0" eaLnBrk="0" fontAlgn="base" hangingPunct="0">
        <a:spcBef>
          <a:spcPct val="20000"/>
        </a:spcBef>
        <a:spcAft>
          <a:spcPct val="0"/>
        </a:spcAft>
        <a:buChar char="•"/>
        <a:defRPr kumimoji="1" sz="2215">
          <a:solidFill>
            <a:schemeClr val="tx1"/>
          </a:solidFill>
          <a:latin typeface="+mn-lt"/>
          <a:ea typeface="+mn-ea"/>
          <a:cs typeface="微軟正黑體"/>
        </a:defRPr>
      </a:lvl1pPr>
      <a:lvl2pPr marL="514363" indent="-197832" algn="l" rtl="0" eaLnBrk="0" fontAlgn="base" hangingPunct="0">
        <a:spcBef>
          <a:spcPct val="20000"/>
        </a:spcBef>
        <a:spcAft>
          <a:spcPct val="0"/>
        </a:spcAft>
        <a:buChar char="–"/>
        <a:defRPr kumimoji="1" sz="1939">
          <a:solidFill>
            <a:schemeClr val="tx1"/>
          </a:solidFill>
          <a:latin typeface="+mn-lt"/>
          <a:ea typeface="+mn-ea"/>
          <a:cs typeface="微軟正黑體"/>
        </a:defRPr>
      </a:lvl2pPr>
      <a:lvl3pPr marL="791327" indent="-158265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  <a:cs typeface="微軟正黑體"/>
        </a:defRPr>
      </a:lvl3pPr>
      <a:lvl4pPr marL="1107858" indent="-158265" algn="l" rtl="0" eaLnBrk="0" fontAlgn="base" hangingPunct="0">
        <a:spcBef>
          <a:spcPct val="20000"/>
        </a:spcBef>
        <a:spcAft>
          <a:spcPct val="0"/>
        </a:spcAft>
        <a:buChar char="–"/>
        <a:defRPr kumimoji="1" sz="1385">
          <a:solidFill>
            <a:schemeClr val="tx1"/>
          </a:solidFill>
          <a:latin typeface="+mn-lt"/>
          <a:ea typeface="+mn-ea"/>
          <a:cs typeface="微軟正黑體"/>
        </a:defRPr>
      </a:lvl4pPr>
      <a:lvl5pPr marL="1424389" indent="-158265" algn="l" rtl="0" eaLnBrk="0" fontAlgn="base" hangingPunct="0">
        <a:spcBef>
          <a:spcPct val="20000"/>
        </a:spcBef>
        <a:spcAft>
          <a:spcPct val="0"/>
        </a:spcAft>
        <a:buChar char="»"/>
        <a:defRPr kumimoji="1" sz="1385">
          <a:solidFill>
            <a:schemeClr val="tx1"/>
          </a:solidFill>
          <a:latin typeface="+mn-lt"/>
          <a:ea typeface="+mn-ea"/>
          <a:cs typeface="微軟正黑體"/>
        </a:defRPr>
      </a:lvl5pPr>
      <a:lvl6pPr marL="1740920" indent="-158265" algn="l" rtl="0" eaLnBrk="1" fontAlgn="base" hangingPunct="1">
        <a:spcBef>
          <a:spcPct val="20000"/>
        </a:spcBef>
        <a:spcAft>
          <a:spcPct val="0"/>
        </a:spcAft>
        <a:buChar char="»"/>
        <a:defRPr kumimoji="1" sz="1385">
          <a:solidFill>
            <a:schemeClr val="tx1"/>
          </a:solidFill>
          <a:latin typeface="+mn-lt"/>
          <a:ea typeface="+mn-ea"/>
        </a:defRPr>
      </a:lvl6pPr>
      <a:lvl7pPr marL="2057451" indent="-158265" algn="l" rtl="0" eaLnBrk="1" fontAlgn="base" hangingPunct="1">
        <a:spcBef>
          <a:spcPct val="20000"/>
        </a:spcBef>
        <a:spcAft>
          <a:spcPct val="0"/>
        </a:spcAft>
        <a:buChar char="»"/>
        <a:defRPr kumimoji="1" sz="1385">
          <a:solidFill>
            <a:schemeClr val="tx1"/>
          </a:solidFill>
          <a:latin typeface="+mn-lt"/>
          <a:ea typeface="+mn-ea"/>
        </a:defRPr>
      </a:lvl7pPr>
      <a:lvl8pPr marL="2373982" indent="-158265" algn="l" rtl="0" eaLnBrk="1" fontAlgn="base" hangingPunct="1">
        <a:spcBef>
          <a:spcPct val="20000"/>
        </a:spcBef>
        <a:spcAft>
          <a:spcPct val="0"/>
        </a:spcAft>
        <a:buChar char="»"/>
        <a:defRPr kumimoji="1" sz="1385">
          <a:solidFill>
            <a:schemeClr val="tx1"/>
          </a:solidFill>
          <a:latin typeface="+mn-lt"/>
          <a:ea typeface="+mn-ea"/>
        </a:defRPr>
      </a:lvl8pPr>
      <a:lvl9pPr marL="2690513" indent="-158265" algn="l" rtl="0" eaLnBrk="1" fontAlgn="base" hangingPunct="1">
        <a:spcBef>
          <a:spcPct val="20000"/>
        </a:spcBef>
        <a:spcAft>
          <a:spcPct val="0"/>
        </a:spcAft>
        <a:buChar char="»"/>
        <a:defRPr kumimoji="1" sz="138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8000">
              <a:srgbClr val="FFFFFF"/>
            </a:gs>
            <a:gs pos="100000">
              <a:srgbClr val="EDF7F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圖片 1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89" y="115888"/>
            <a:ext cx="16192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16"/>
          <p:cNvSpPr>
            <a:spLocks noChangeArrowheads="1"/>
          </p:cNvSpPr>
          <p:nvPr/>
        </p:nvSpPr>
        <p:spPr bwMode="auto">
          <a:xfrm>
            <a:off x="8532936" y="6621468"/>
            <a:ext cx="5715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defTabSz="914400" fontAlgn="ctr">
              <a:spcBef>
                <a:spcPct val="0"/>
              </a:spcBef>
              <a:spcAft>
                <a:spcPct val="0"/>
              </a:spcAft>
              <a:defRPr/>
            </a:pPr>
            <a:fld id="{79E51B4B-B397-4107-8840-39C7E72A889D}" type="slidenum">
              <a:rPr lang="zh-TW" altLang="en-US" sz="1108" b="1" smtClean="0">
                <a:solidFill>
                  <a:srgbClr val="FFFFFF"/>
                </a:solidFill>
                <a:latin typeface="Monotype Corsiva" panose="03010101010201010101" pitchFamily="66" charset="0"/>
                <a:ea typeface="微軟正黑體" panose="020B0604030504040204" pitchFamily="34" charset="-120"/>
              </a:rPr>
              <a:pPr algn="r" defTabSz="914400" fontAlgn="ctr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 sz="1108" b="1">
              <a:solidFill>
                <a:srgbClr val="FFFFFF"/>
              </a:solidFill>
              <a:latin typeface="Monotype Corsiva" panose="03010101010201010101" pitchFamily="66" charset="0"/>
              <a:ea typeface="微軟正黑體" panose="020B0604030504040204" pitchFamily="34" charset="-120"/>
            </a:endParaRPr>
          </a:p>
        </p:txBody>
      </p:sp>
      <p:sp>
        <p:nvSpPr>
          <p:cNvPr id="21509" name="Rectangle 16"/>
          <p:cNvSpPr>
            <a:spLocks noChangeArrowheads="1"/>
          </p:cNvSpPr>
          <p:nvPr/>
        </p:nvSpPr>
        <p:spPr bwMode="auto">
          <a:xfrm>
            <a:off x="8532936" y="6567488"/>
            <a:ext cx="571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defTabSz="914400" fontAlgn="ctr">
              <a:spcBef>
                <a:spcPct val="0"/>
              </a:spcBef>
              <a:spcAft>
                <a:spcPct val="0"/>
              </a:spcAft>
              <a:defRPr/>
            </a:pPr>
            <a:fld id="{51CC1D39-9C59-4398-BB09-7717575E8A52}" type="slidenum">
              <a:rPr lang="zh-TW" altLang="en-US" sz="1108" smtClean="0">
                <a:solidFill>
                  <a:srgbClr val="FFFFFF"/>
                </a:solidFill>
                <a:latin typeface="Garamond" panose="02020404030301010803" pitchFamily="18" charset="0"/>
                <a:ea typeface="微軟正黑體" panose="020B0604030504040204" pitchFamily="34" charset="-120"/>
              </a:rPr>
              <a:pPr algn="r" defTabSz="914400" fontAlgn="ctr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 sz="1108">
              <a:solidFill>
                <a:srgbClr val="FFFFFF"/>
              </a:solidFill>
              <a:latin typeface="Garamond" panose="02020404030301010803" pitchFamily="18" charset="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899275" y="655479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914400"/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 defTabSz="914400"/>
              <a:t>‹#›</a:t>
            </a:fld>
            <a:endParaRPr lang="zh-TW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7" r:id="rId2"/>
    <p:sldLayoutId id="2147484180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769">
          <a:solidFill>
            <a:srgbClr val="3366FF"/>
          </a:solidFill>
          <a:latin typeface="BiauKai"/>
          <a:ea typeface="BiauKai"/>
          <a:cs typeface="BiauKa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769">
          <a:solidFill>
            <a:srgbClr val="3366FF"/>
          </a:solidFill>
          <a:latin typeface="BiauKai" charset="-120"/>
          <a:ea typeface="BiauKai" charset="-120"/>
          <a:cs typeface="BiauKa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769">
          <a:solidFill>
            <a:srgbClr val="3366FF"/>
          </a:solidFill>
          <a:latin typeface="BiauKai" charset="-120"/>
          <a:ea typeface="BiauKai" charset="-120"/>
          <a:cs typeface="BiauKa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769">
          <a:solidFill>
            <a:srgbClr val="3366FF"/>
          </a:solidFill>
          <a:latin typeface="BiauKai" charset="-120"/>
          <a:ea typeface="BiauKai" charset="-120"/>
          <a:cs typeface="BiauKa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769">
          <a:solidFill>
            <a:srgbClr val="3366FF"/>
          </a:solidFill>
          <a:latin typeface="BiauKai" charset="-120"/>
          <a:ea typeface="BiauKai" charset="-120"/>
          <a:cs typeface="BiauKai"/>
        </a:defRPr>
      </a:lvl5pPr>
      <a:lvl6pPr marL="316531" algn="l" rtl="0" eaLnBrk="1" fontAlgn="base" hangingPunct="1">
        <a:spcBef>
          <a:spcPct val="0"/>
        </a:spcBef>
        <a:spcAft>
          <a:spcPct val="0"/>
        </a:spcAft>
        <a:defRPr kumimoji="1" sz="3231">
          <a:solidFill>
            <a:schemeClr val="tx2"/>
          </a:solidFill>
          <a:latin typeface="Arial" charset="0"/>
          <a:ea typeface="微軟正黑體" pitchFamily="34" charset="-120"/>
        </a:defRPr>
      </a:lvl6pPr>
      <a:lvl7pPr marL="633062" algn="l" rtl="0" eaLnBrk="1" fontAlgn="base" hangingPunct="1">
        <a:spcBef>
          <a:spcPct val="0"/>
        </a:spcBef>
        <a:spcAft>
          <a:spcPct val="0"/>
        </a:spcAft>
        <a:defRPr kumimoji="1" sz="3231">
          <a:solidFill>
            <a:schemeClr val="tx2"/>
          </a:solidFill>
          <a:latin typeface="Arial" charset="0"/>
          <a:ea typeface="微軟正黑體" pitchFamily="34" charset="-120"/>
        </a:defRPr>
      </a:lvl7pPr>
      <a:lvl8pPr marL="949593" algn="l" rtl="0" eaLnBrk="1" fontAlgn="base" hangingPunct="1">
        <a:spcBef>
          <a:spcPct val="0"/>
        </a:spcBef>
        <a:spcAft>
          <a:spcPct val="0"/>
        </a:spcAft>
        <a:defRPr kumimoji="1" sz="3231">
          <a:solidFill>
            <a:schemeClr val="tx2"/>
          </a:solidFill>
          <a:latin typeface="Arial" charset="0"/>
          <a:ea typeface="微軟正黑體" pitchFamily="34" charset="-120"/>
        </a:defRPr>
      </a:lvl8pPr>
      <a:lvl9pPr marL="1266124" algn="l" rtl="0" eaLnBrk="1" fontAlgn="base" hangingPunct="1">
        <a:spcBef>
          <a:spcPct val="0"/>
        </a:spcBef>
        <a:spcAft>
          <a:spcPct val="0"/>
        </a:spcAft>
        <a:defRPr kumimoji="1" sz="3231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237398" indent="-237398" algn="l" rtl="0" eaLnBrk="0" fontAlgn="base" hangingPunct="0">
        <a:spcBef>
          <a:spcPct val="20000"/>
        </a:spcBef>
        <a:spcAft>
          <a:spcPct val="0"/>
        </a:spcAft>
        <a:buChar char="•"/>
        <a:defRPr kumimoji="1" sz="2215">
          <a:solidFill>
            <a:schemeClr val="tx1"/>
          </a:solidFill>
          <a:latin typeface="+mn-lt"/>
          <a:ea typeface="+mn-ea"/>
          <a:cs typeface="微軟正黑體"/>
        </a:defRPr>
      </a:lvl1pPr>
      <a:lvl2pPr marL="514363" indent="-197832" algn="l" rtl="0" eaLnBrk="0" fontAlgn="base" hangingPunct="0">
        <a:spcBef>
          <a:spcPct val="20000"/>
        </a:spcBef>
        <a:spcAft>
          <a:spcPct val="0"/>
        </a:spcAft>
        <a:buChar char="–"/>
        <a:defRPr kumimoji="1" sz="1939">
          <a:solidFill>
            <a:schemeClr val="tx1"/>
          </a:solidFill>
          <a:latin typeface="+mn-lt"/>
          <a:ea typeface="+mn-ea"/>
          <a:cs typeface="微軟正黑體"/>
        </a:defRPr>
      </a:lvl2pPr>
      <a:lvl3pPr marL="791327" indent="-158265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  <a:cs typeface="微軟正黑體"/>
        </a:defRPr>
      </a:lvl3pPr>
      <a:lvl4pPr marL="1107858" indent="-158265" algn="l" rtl="0" eaLnBrk="0" fontAlgn="base" hangingPunct="0">
        <a:spcBef>
          <a:spcPct val="20000"/>
        </a:spcBef>
        <a:spcAft>
          <a:spcPct val="0"/>
        </a:spcAft>
        <a:buChar char="–"/>
        <a:defRPr kumimoji="1" sz="1385">
          <a:solidFill>
            <a:schemeClr val="tx1"/>
          </a:solidFill>
          <a:latin typeface="+mn-lt"/>
          <a:ea typeface="+mn-ea"/>
          <a:cs typeface="微軟正黑體"/>
        </a:defRPr>
      </a:lvl4pPr>
      <a:lvl5pPr marL="1424389" indent="-158265" algn="l" rtl="0" eaLnBrk="0" fontAlgn="base" hangingPunct="0">
        <a:spcBef>
          <a:spcPct val="20000"/>
        </a:spcBef>
        <a:spcAft>
          <a:spcPct val="0"/>
        </a:spcAft>
        <a:buChar char="»"/>
        <a:defRPr kumimoji="1" sz="1385">
          <a:solidFill>
            <a:schemeClr val="tx1"/>
          </a:solidFill>
          <a:latin typeface="+mn-lt"/>
          <a:ea typeface="+mn-ea"/>
          <a:cs typeface="微軟正黑體"/>
        </a:defRPr>
      </a:lvl5pPr>
      <a:lvl6pPr marL="1740920" indent="-158265" algn="l" rtl="0" eaLnBrk="1" fontAlgn="base" hangingPunct="1">
        <a:spcBef>
          <a:spcPct val="20000"/>
        </a:spcBef>
        <a:spcAft>
          <a:spcPct val="0"/>
        </a:spcAft>
        <a:buChar char="»"/>
        <a:defRPr kumimoji="1" sz="1385">
          <a:solidFill>
            <a:schemeClr val="tx1"/>
          </a:solidFill>
          <a:latin typeface="+mn-lt"/>
          <a:ea typeface="+mn-ea"/>
        </a:defRPr>
      </a:lvl6pPr>
      <a:lvl7pPr marL="2057451" indent="-158265" algn="l" rtl="0" eaLnBrk="1" fontAlgn="base" hangingPunct="1">
        <a:spcBef>
          <a:spcPct val="20000"/>
        </a:spcBef>
        <a:spcAft>
          <a:spcPct val="0"/>
        </a:spcAft>
        <a:buChar char="»"/>
        <a:defRPr kumimoji="1" sz="1385">
          <a:solidFill>
            <a:schemeClr val="tx1"/>
          </a:solidFill>
          <a:latin typeface="+mn-lt"/>
          <a:ea typeface="+mn-ea"/>
        </a:defRPr>
      </a:lvl7pPr>
      <a:lvl8pPr marL="2373982" indent="-158265" algn="l" rtl="0" eaLnBrk="1" fontAlgn="base" hangingPunct="1">
        <a:spcBef>
          <a:spcPct val="20000"/>
        </a:spcBef>
        <a:spcAft>
          <a:spcPct val="0"/>
        </a:spcAft>
        <a:buChar char="»"/>
        <a:defRPr kumimoji="1" sz="1385">
          <a:solidFill>
            <a:schemeClr val="tx1"/>
          </a:solidFill>
          <a:latin typeface="+mn-lt"/>
          <a:ea typeface="+mn-ea"/>
        </a:defRPr>
      </a:lvl8pPr>
      <a:lvl9pPr marL="2690513" indent="-158265" algn="l" rtl="0" eaLnBrk="1" fontAlgn="base" hangingPunct="1">
        <a:spcBef>
          <a:spcPct val="20000"/>
        </a:spcBef>
        <a:spcAft>
          <a:spcPct val="0"/>
        </a:spcAft>
        <a:buChar char="»"/>
        <a:defRPr kumimoji="1" sz="138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8000">
              <a:srgbClr val="FFFFFF"/>
            </a:gs>
            <a:gs pos="100000">
              <a:srgbClr val="EDF7F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圖片 1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89" y="115888"/>
            <a:ext cx="16192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16"/>
          <p:cNvSpPr>
            <a:spLocks noChangeArrowheads="1"/>
          </p:cNvSpPr>
          <p:nvPr/>
        </p:nvSpPr>
        <p:spPr bwMode="auto">
          <a:xfrm>
            <a:off x="8532936" y="6621468"/>
            <a:ext cx="5715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fontAlgn="ctr" hangingPunct="1">
              <a:defRPr/>
            </a:pPr>
            <a:fld id="{79E51B4B-B397-4107-8840-39C7E72A889D}" type="slidenum">
              <a:rPr lang="zh-TW" altLang="en-US" sz="1108" smtClean="0">
                <a:solidFill>
                  <a:srgbClr val="FFFFFF"/>
                </a:solidFill>
                <a:latin typeface="Monotype Corsiva" panose="03010101010201010101" pitchFamily="66" charset="0"/>
                <a:ea typeface="微軟正黑體" panose="020B0604030504040204" pitchFamily="34" charset="-120"/>
              </a:rPr>
              <a:pPr algn="r" eaLnBrk="1" fontAlgn="ctr" hangingPunct="1">
                <a:defRPr/>
              </a:pPr>
              <a:t>‹#›</a:t>
            </a:fld>
            <a:endParaRPr lang="en-US" altLang="zh-TW" sz="1108">
              <a:solidFill>
                <a:srgbClr val="FFFFFF"/>
              </a:solidFill>
              <a:latin typeface="Monotype Corsiva" panose="03010101010201010101" pitchFamily="66" charset="0"/>
              <a:ea typeface="微軟正黑體" panose="020B0604030504040204" pitchFamily="34" charset="-120"/>
            </a:endParaRPr>
          </a:p>
        </p:txBody>
      </p:sp>
      <p:sp>
        <p:nvSpPr>
          <p:cNvPr id="21509" name="Rectangle 16"/>
          <p:cNvSpPr>
            <a:spLocks noChangeArrowheads="1"/>
          </p:cNvSpPr>
          <p:nvPr/>
        </p:nvSpPr>
        <p:spPr bwMode="auto">
          <a:xfrm>
            <a:off x="8532936" y="6567488"/>
            <a:ext cx="571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fontAlgn="ctr" hangingPunct="1">
              <a:defRPr/>
            </a:pPr>
            <a:fld id="{51CC1D39-9C59-4398-BB09-7717575E8A52}" type="slidenum">
              <a:rPr lang="zh-TW" altLang="en-US" sz="1108" b="0" smtClean="0">
                <a:solidFill>
                  <a:srgbClr val="FFFFFF"/>
                </a:solidFill>
                <a:latin typeface="Garamond" panose="02020404030301010803" pitchFamily="18" charset="0"/>
                <a:ea typeface="微軟正黑體" panose="020B0604030504040204" pitchFamily="34" charset="-120"/>
              </a:rPr>
              <a:pPr algn="r" eaLnBrk="1" fontAlgn="ctr" hangingPunct="1">
                <a:defRPr/>
              </a:pPr>
              <a:t>‹#›</a:t>
            </a:fld>
            <a:endParaRPr lang="en-US" altLang="zh-TW" sz="1108" b="0">
              <a:solidFill>
                <a:srgbClr val="FFFFFF"/>
              </a:solidFill>
              <a:latin typeface="Garamond" panose="02020404030301010803" pitchFamily="18" charset="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899275" y="655479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3DA0BB7-265A-403C-9275-D587AB510EDC}" type="slidenum">
              <a:rPr kumimoji="0" lang="zh-TW" altLang="en-US" b="0" smtClean="0">
                <a:solidFill>
                  <a:srgbClr val="FFFFFF"/>
                </a:solidFill>
                <a:latin typeface="Arial"/>
                <a:ea typeface="微軟正黑體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 b="0" dirty="0">
              <a:solidFill>
                <a:srgbClr val="FFFFFF"/>
              </a:solidFill>
              <a:latin typeface="Arial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83199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6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769">
          <a:solidFill>
            <a:srgbClr val="3366FF"/>
          </a:solidFill>
          <a:latin typeface="BiauKai"/>
          <a:ea typeface="BiauKai"/>
          <a:cs typeface="BiauKa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769">
          <a:solidFill>
            <a:srgbClr val="3366FF"/>
          </a:solidFill>
          <a:latin typeface="BiauKai" charset="-120"/>
          <a:ea typeface="BiauKai" charset="-120"/>
          <a:cs typeface="BiauKa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769">
          <a:solidFill>
            <a:srgbClr val="3366FF"/>
          </a:solidFill>
          <a:latin typeface="BiauKai" charset="-120"/>
          <a:ea typeface="BiauKai" charset="-120"/>
          <a:cs typeface="BiauKa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769">
          <a:solidFill>
            <a:srgbClr val="3366FF"/>
          </a:solidFill>
          <a:latin typeface="BiauKai" charset="-120"/>
          <a:ea typeface="BiauKai" charset="-120"/>
          <a:cs typeface="BiauKa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769">
          <a:solidFill>
            <a:srgbClr val="3366FF"/>
          </a:solidFill>
          <a:latin typeface="BiauKai" charset="-120"/>
          <a:ea typeface="BiauKai" charset="-120"/>
          <a:cs typeface="BiauKai"/>
        </a:defRPr>
      </a:lvl5pPr>
      <a:lvl6pPr marL="316531" algn="l" rtl="0" eaLnBrk="1" fontAlgn="base" hangingPunct="1">
        <a:spcBef>
          <a:spcPct val="0"/>
        </a:spcBef>
        <a:spcAft>
          <a:spcPct val="0"/>
        </a:spcAft>
        <a:defRPr kumimoji="1" sz="3231">
          <a:solidFill>
            <a:schemeClr val="tx2"/>
          </a:solidFill>
          <a:latin typeface="Arial" charset="0"/>
          <a:ea typeface="微軟正黑體" pitchFamily="34" charset="-120"/>
        </a:defRPr>
      </a:lvl6pPr>
      <a:lvl7pPr marL="633062" algn="l" rtl="0" eaLnBrk="1" fontAlgn="base" hangingPunct="1">
        <a:spcBef>
          <a:spcPct val="0"/>
        </a:spcBef>
        <a:spcAft>
          <a:spcPct val="0"/>
        </a:spcAft>
        <a:defRPr kumimoji="1" sz="3231">
          <a:solidFill>
            <a:schemeClr val="tx2"/>
          </a:solidFill>
          <a:latin typeface="Arial" charset="0"/>
          <a:ea typeface="微軟正黑體" pitchFamily="34" charset="-120"/>
        </a:defRPr>
      </a:lvl7pPr>
      <a:lvl8pPr marL="949593" algn="l" rtl="0" eaLnBrk="1" fontAlgn="base" hangingPunct="1">
        <a:spcBef>
          <a:spcPct val="0"/>
        </a:spcBef>
        <a:spcAft>
          <a:spcPct val="0"/>
        </a:spcAft>
        <a:defRPr kumimoji="1" sz="3231">
          <a:solidFill>
            <a:schemeClr val="tx2"/>
          </a:solidFill>
          <a:latin typeface="Arial" charset="0"/>
          <a:ea typeface="微軟正黑體" pitchFamily="34" charset="-120"/>
        </a:defRPr>
      </a:lvl8pPr>
      <a:lvl9pPr marL="1266124" algn="l" rtl="0" eaLnBrk="1" fontAlgn="base" hangingPunct="1">
        <a:spcBef>
          <a:spcPct val="0"/>
        </a:spcBef>
        <a:spcAft>
          <a:spcPct val="0"/>
        </a:spcAft>
        <a:defRPr kumimoji="1" sz="3231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237398" indent="-237398" algn="l" rtl="0" eaLnBrk="0" fontAlgn="base" hangingPunct="0">
        <a:spcBef>
          <a:spcPct val="20000"/>
        </a:spcBef>
        <a:spcAft>
          <a:spcPct val="0"/>
        </a:spcAft>
        <a:buChar char="•"/>
        <a:defRPr kumimoji="1" sz="2215">
          <a:solidFill>
            <a:schemeClr val="tx1"/>
          </a:solidFill>
          <a:latin typeface="+mn-lt"/>
          <a:ea typeface="+mn-ea"/>
          <a:cs typeface="微軟正黑體"/>
        </a:defRPr>
      </a:lvl1pPr>
      <a:lvl2pPr marL="514363" indent="-197832" algn="l" rtl="0" eaLnBrk="0" fontAlgn="base" hangingPunct="0">
        <a:spcBef>
          <a:spcPct val="20000"/>
        </a:spcBef>
        <a:spcAft>
          <a:spcPct val="0"/>
        </a:spcAft>
        <a:buChar char="–"/>
        <a:defRPr kumimoji="1" sz="1939">
          <a:solidFill>
            <a:schemeClr val="tx1"/>
          </a:solidFill>
          <a:latin typeface="+mn-lt"/>
          <a:ea typeface="+mn-ea"/>
          <a:cs typeface="微軟正黑體"/>
        </a:defRPr>
      </a:lvl2pPr>
      <a:lvl3pPr marL="791327" indent="-158265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  <a:cs typeface="微軟正黑體"/>
        </a:defRPr>
      </a:lvl3pPr>
      <a:lvl4pPr marL="1107858" indent="-158265" algn="l" rtl="0" eaLnBrk="0" fontAlgn="base" hangingPunct="0">
        <a:spcBef>
          <a:spcPct val="20000"/>
        </a:spcBef>
        <a:spcAft>
          <a:spcPct val="0"/>
        </a:spcAft>
        <a:buChar char="–"/>
        <a:defRPr kumimoji="1" sz="1385">
          <a:solidFill>
            <a:schemeClr val="tx1"/>
          </a:solidFill>
          <a:latin typeface="+mn-lt"/>
          <a:ea typeface="+mn-ea"/>
          <a:cs typeface="微軟正黑體"/>
        </a:defRPr>
      </a:lvl4pPr>
      <a:lvl5pPr marL="1424389" indent="-158265" algn="l" rtl="0" eaLnBrk="0" fontAlgn="base" hangingPunct="0">
        <a:spcBef>
          <a:spcPct val="20000"/>
        </a:spcBef>
        <a:spcAft>
          <a:spcPct val="0"/>
        </a:spcAft>
        <a:buChar char="»"/>
        <a:defRPr kumimoji="1" sz="1385">
          <a:solidFill>
            <a:schemeClr val="tx1"/>
          </a:solidFill>
          <a:latin typeface="+mn-lt"/>
          <a:ea typeface="+mn-ea"/>
          <a:cs typeface="微軟正黑體"/>
        </a:defRPr>
      </a:lvl5pPr>
      <a:lvl6pPr marL="1740920" indent="-158265" algn="l" rtl="0" eaLnBrk="1" fontAlgn="base" hangingPunct="1">
        <a:spcBef>
          <a:spcPct val="20000"/>
        </a:spcBef>
        <a:spcAft>
          <a:spcPct val="0"/>
        </a:spcAft>
        <a:buChar char="»"/>
        <a:defRPr kumimoji="1" sz="1385">
          <a:solidFill>
            <a:schemeClr val="tx1"/>
          </a:solidFill>
          <a:latin typeface="+mn-lt"/>
          <a:ea typeface="+mn-ea"/>
        </a:defRPr>
      </a:lvl6pPr>
      <a:lvl7pPr marL="2057451" indent="-158265" algn="l" rtl="0" eaLnBrk="1" fontAlgn="base" hangingPunct="1">
        <a:spcBef>
          <a:spcPct val="20000"/>
        </a:spcBef>
        <a:spcAft>
          <a:spcPct val="0"/>
        </a:spcAft>
        <a:buChar char="»"/>
        <a:defRPr kumimoji="1" sz="1385">
          <a:solidFill>
            <a:schemeClr val="tx1"/>
          </a:solidFill>
          <a:latin typeface="+mn-lt"/>
          <a:ea typeface="+mn-ea"/>
        </a:defRPr>
      </a:lvl7pPr>
      <a:lvl8pPr marL="2373982" indent="-158265" algn="l" rtl="0" eaLnBrk="1" fontAlgn="base" hangingPunct="1">
        <a:spcBef>
          <a:spcPct val="20000"/>
        </a:spcBef>
        <a:spcAft>
          <a:spcPct val="0"/>
        </a:spcAft>
        <a:buChar char="»"/>
        <a:defRPr kumimoji="1" sz="1385">
          <a:solidFill>
            <a:schemeClr val="tx1"/>
          </a:solidFill>
          <a:latin typeface="+mn-lt"/>
          <a:ea typeface="+mn-ea"/>
        </a:defRPr>
      </a:lvl8pPr>
      <a:lvl9pPr marL="2690513" indent="-158265" algn="l" rtl="0" eaLnBrk="1" fontAlgn="base" hangingPunct="1">
        <a:spcBef>
          <a:spcPct val="20000"/>
        </a:spcBef>
        <a:spcAft>
          <a:spcPct val="0"/>
        </a:spcAft>
        <a:buChar char="»"/>
        <a:defRPr kumimoji="1" sz="138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0"/>
            <a:ext cx="83693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9863"/>
            <a:ext cx="8364538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036" name="Text Box 52"/>
          <p:cNvSpPr txBox="1">
            <a:spLocks noChangeArrowheads="1"/>
          </p:cNvSpPr>
          <p:nvPr/>
        </p:nvSpPr>
        <p:spPr bwMode="auto">
          <a:xfrm>
            <a:off x="0" y="72009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zh-TW" altLang="en-US" sz="2400">
                <a:ea typeface="微軟正黑體" panose="020B0604030504040204" pitchFamily="34" charset="-120"/>
              </a:rPr>
              <a:t>建議字型：中文微軟正黑體，英文</a:t>
            </a:r>
            <a:r>
              <a:rPr lang="en-US" altLang="zh-TW" sz="2400">
                <a:ea typeface="微軟正黑體" panose="020B0604030504040204" pitchFamily="34" charset="-120"/>
              </a:rPr>
              <a:t>Arial</a:t>
            </a:r>
          </a:p>
        </p:txBody>
      </p:sp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9230" y="16182"/>
            <a:ext cx="618825" cy="28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3" descr="itri_CEL_C"/>
          <p:cNvPicPr>
            <a:picLocks noChangeAspect="1" noChangeArrowheads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86" y="24280"/>
            <a:ext cx="1435823" cy="33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2"/>
          <p:cNvSpPr>
            <a:spLocks noChangeArrowheads="1"/>
          </p:cNvSpPr>
          <p:nvPr userDrawn="1"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B2B3"/>
          </a:solidFill>
          <a:ln>
            <a:noFill/>
          </a:ln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35114" y="6619875"/>
            <a:ext cx="1482617" cy="238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l" eaLnBrk="1" hangingPunct="1">
              <a:defRPr sz="1200">
                <a:solidFill>
                  <a:schemeClr val="bg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軟正黑體"/>
              <a:cs typeface="+mn-cs"/>
            </a:endParaRPr>
          </a:p>
        </p:txBody>
      </p:sp>
      <p:sp>
        <p:nvSpPr>
          <p:cNvPr id="12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2500" y="6619875"/>
            <a:ext cx="571500" cy="238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fontAlgn="ctr" hangingPunct="1">
              <a:defRPr sz="1200">
                <a:solidFill>
                  <a:schemeClr val="bg1"/>
                </a:solidFill>
                <a:ea typeface="微軟正黑體" panose="020B0604030504040204" pitchFamily="34" charset="-120"/>
              </a:defRPr>
            </a:lvl1pPr>
          </a:lstStyle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71FFAD-F905-4792-971B-681FA4F61CA8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4" name="Text Box 48"/>
          <p:cNvSpPr txBox="1">
            <a:spLocks noChangeArrowheads="1"/>
          </p:cNvSpPr>
          <p:nvPr userDrawn="1"/>
        </p:nvSpPr>
        <p:spPr bwMode="auto">
          <a:xfrm>
            <a:off x="-11500" y="6610192"/>
            <a:ext cx="71219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工業技術研究院機密資料 禁止複製、轉載、外流 </a:t>
            </a:r>
            <a:r>
              <a:rPr kumimoji="1" lang="en-US" altLang="zh-TW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ITRI CONFIDENTIAL DOCUMENT 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240079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  <p:sldLayoutId id="2147484199" r:id="rId12"/>
    <p:sldLayoutId id="2147484200" r:id="rId13"/>
    <p:sldLayoutId id="2147484201" r:id="rId14"/>
    <p:sldLayoutId id="2147484202" r:id="rId15"/>
    <p:sldLayoutId id="2147484204" r:id="rId16"/>
    <p:sldLayoutId id="2147484205" r:id="rId17"/>
    <p:sldLayoutId id="2147484206" r:id="rId18"/>
    <p:sldLayoutId id="2147484207" r:id="rId1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FontTx/>
        <a:buNone/>
        <a:defRPr kumimoji="1" lang="zh-TW" altLang="en-US" sz="3600" kern="1200" dirty="0" smtClean="0">
          <a:solidFill>
            <a:srgbClr val="00B2B3"/>
          </a:solidFill>
          <a:latin typeface="Arial" panose="020B0604020202020204" pitchFamily="34" charset="0"/>
          <a:ea typeface="微軟正黑體" panose="020B0604030504040204" pitchFamily="34" charset="-120"/>
          <a:cs typeface="+mn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2"/>
          <p:cNvSpPr>
            <a:spLocks noChangeArrowheads="1"/>
          </p:cNvSpPr>
          <p:nvPr userDrawn="1"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B2B3"/>
          </a:solidFill>
          <a:ln>
            <a:noFill/>
          </a:ln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27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0"/>
            <a:ext cx="83693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9864"/>
            <a:ext cx="8364538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</p:txBody>
      </p:sp>
      <p:sp>
        <p:nvSpPr>
          <p:cNvPr id="29741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8226" y="6619877"/>
            <a:ext cx="18002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bg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29742" name="Rectangle 4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91277"/>
            <a:ext cx="6096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13" name="Text Box 48"/>
          <p:cNvSpPr txBox="1">
            <a:spLocks noChangeArrowheads="1"/>
          </p:cNvSpPr>
          <p:nvPr userDrawn="1"/>
        </p:nvSpPr>
        <p:spPr bwMode="auto">
          <a:xfrm>
            <a:off x="0" y="6613527"/>
            <a:ext cx="88201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l">
              <a:defRPr/>
            </a:pPr>
            <a:r>
              <a:rPr kumimoji="1" lang="zh-TW" altLang="en-US" sz="10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工業技術研究院機密資料 禁止複製、轉載、外流 </a:t>
            </a:r>
            <a:r>
              <a:rPr kumimoji="1" lang="en-US" altLang="zh-TW" sz="10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ITRI CONFIDENTIAL DOCUMENT DO NOT COPY OR DISTRIBUTE</a:t>
            </a:r>
            <a:endParaRPr lang="zh-TW" altLang="en-US" sz="1000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 userDrawn="1"/>
        </p:nvSpPr>
        <p:spPr bwMode="auto">
          <a:xfrm>
            <a:off x="8774114" y="6646863"/>
            <a:ext cx="369887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/>
          <a:lstStyle>
            <a:lvl1pPr eaLnBrk="0" hangingPunct="0"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None/>
              <a:defRPr/>
            </a:pPr>
            <a:fld id="{5FC9C313-E92C-4D78-880B-01E33A5A8232}" type="slidenum">
              <a:rPr lang="zh-TW" altLang="en-US" sz="1200" smtClean="0">
                <a:solidFill>
                  <a:srgbClr val="FFFFFF"/>
                </a:solidFill>
                <a:latin typeface="Arial"/>
                <a:ea typeface="微軟正黑體" panose="020B0604030504040204" pitchFamily="34" charset="-120"/>
              </a:rPr>
              <a:pPr eaLnBrk="1" hangingPunct="1">
                <a:spcBef>
                  <a:spcPct val="20000"/>
                </a:spcBef>
                <a:buClr>
                  <a:srgbClr val="FF0000"/>
                </a:buClr>
                <a:buSzPct val="65000"/>
                <a:buFont typeface="Wingdings" pitchFamily="2" charset="2"/>
                <a:buNone/>
                <a:defRPr/>
              </a:pPr>
              <a:t>‹#›</a:t>
            </a:fld>
            <a:endParaRPr lang="en-US" altLang="zh-TW" sz="1200" dirty="0">
              <a:solidFill>
                <a:srgbClr val="FFFFFF"/>
              </a:solidFill>
              <a:latin typeface="Arial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17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lang="zh-TW" altLang="en-US" sz="4000" dirty="0" smtClean="0">
          <a:solidFill>
            <a:srgbClr val="00B2B3"/>
          </a:solidFill>
          <a:latin typeface="Arial" panose="020B0604020202020204" pitchFamily="34" charset="0"/>
          <a:ea typeface="微軟正黑體" panose="020B0604030504040204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7819E-3F4F-44D2-BAFE-249719E6D921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FA2BF-28D5-411B-A816-F43DAF0B379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Rectangle 27"/>
          <p:cNvSpPr>
            <a:spLocks noChangeArrowheads="1"/>
          </p:cNvSpPr>
          <p:nvPr userDrawn="1"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9F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929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fishballcc.medium.com/?source=post_page-----72fd364e8160--------------------------------" TargetMode="External"/><Relationship Id="rId1" Type="http://schemas.openxmlformats.org/officeDocument/2006/relationships/slideLayout" Target="../slideLayouts/slideLayout19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標題 3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165618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altLang="zh-TW" sz="400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400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組經營團隊會議報告</a:t>
            </a:r>
            <a:endParaRPr lang="zh-TW" altLang="en-US" sz="4000" b="1">
              <a:solidFill>
                <a:srgbClr val="000099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5547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3DA0BB7-265A-403C-9275-D587AB510EDC}" type="slidenum">
              <a:rPr kumimoji="0" lang="zh-TW" altLang="en-US" b="0" smtClean="0">
                <a:solidFill>
                  <a:srgbClr val="FFFFFF"/>
                </a:solidFill>
                <a:latin typeface="Arial"/>
                <a:ea typeface="微軟正黑體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</a:t>
            </a:fld>
            <a:endParaRPr kumimoji="0" lang="zh-TW" altLang="en-US" b="0">
              <a:solidFill>
                <a:srgbClr val="FFFFFF"/>
              </a:solidFill>
              <a:latin typeface="Arial"/>
              <a:ea typeface="微軟正黑體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-18306" y="54452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張傳育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400" dirty="0"/>
              <a:t>2023.11.08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2262918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E300DB-F39A-4B42-9B02-BE36C8309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857251"/>
            <a:ext cx="8369300" cy="681539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002060"/>
                </a:solidFill>
              </a:rPr>
              <a:t>自費運動復健市場調查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23461E0-1CF2-496B-B55A-91A365035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6886"/>
            <a:ext cx="8364538" cy="3912656"/>
          </a:xfrm>
        </p:spPr>
        <p:txBody>
          <a:bodyPr/>
          <a:lstStyle/>
          <a:p>
            <a:pPr lvl="0"/>
            <a:r>
              <a:rPr lang="zh-TW" altLang="en-US" sz="1350" b="1" dirty="0">
                <a:solidFill>
                  <a:prstClr val="black"/>
                </a:solidFill>
              </a:rPr>
              <a:t>全台自費物理治療行情估算</a:t>
            </a:r>
          </a:p>
          <a:p>
            <a:pPr lvl="1">
              <a:buFont typeface="+mj-lt"/>
              <a:buAutoNum type="arabicPeriod"/>
            </a:pPr>
            <a:r>
              <a:rPr lang="zh-TW" altLang="en-US" sz="1350" dirty="0">
                <a:solidFill>
                  <a:prstClr val="black"/>
                </a:solidFill>
              </a:rPr>
              <a:t>看診＋取得醫師診斷證明（ 診所或醫院等級就診會有所不同）：掛號費</a:t>
            </a:r>
            <a:r>
              <a:rPr lang="en-US" altLang="zh-TW" sz="1350" dirty="0">
                <a:solidFill>
                  <a:prstClr val="black"/>
                </a:solidFill>
              </a:rPr>
              <a:t>150~500</a:t>
            </a:r>
            <a:r>
              <a:rPr lang="zh-TW" altLang="en-US" sz="1350" dirty="0">
                <a:solidFill>
                  <a:prstClr val="black"/>
                </a:solidFill>
              </a:rPr>
              <a:t>元＋一般診斷證明書乙張</a:t>
            </a:r>
            <a:r>
              <a:rPr lang="en-US" altLang="zh-TW" sz="1350" dirty="0">
                <a:solidFill>
                  <a:prstClr val="black"/>
                </a:solidFill>
              </a:rPr>
              <a:t>100~300</a:t>
            </a:r>
            <a:r>
              <a:rPr lang="zh-TW" altLang="en-US" sz="1350" dirty="0">
                <a:solidFill>
                  <a:prstClr val="black"/>
                </a:solidFill>
              </a:rPr>
              <a:t>元</a:t>
            </a:r>
            <a:r>
              <a:rPr lang="en-US" altLang="zh-TW" sz="1350" dirty="0">
                <a:solidFill>
                  <a:prstClr val="black"/>
                </a:solidFill>
              </a:rPr>
              <a:t>(</a:t>
            </a:r>
            <a:r>
              <a:rPr lang="zh-TW" altLang="en-US" sz="1350" dirty="0">
                <a:solidFill>
                  <a:prstClr val="black"/>
                </a:solidFill>
              </a:rPr>
              <a:t>一次看診加等候時間約 </a:t>
            </a:r>
            <a:r>
              <a:rPr lang="en-US" altLang="zh-TW" sz="1350" dirty="0">
                <a:solidFill>
                  <a:prstClr val="black"/>
                </a:solidFill>
              </a:rPr>
              <a:t>0.5~3</a:t>
            </a:r>
            <a:r>
              <a:rPr lang="zh-TW" altLang="en-US" sz="1350" dirty="0">
                <a:solidFill>
                  <a:prstClr val="black"/>
                </a:solidFill>
              </a:rPr>
              <a:t>小時</a:t>
            </a:r>
            <a:r>
              <a:rPr lang="en-US" altLang="zh-TW" sz="1350" dirty="0">
                <a:solidFill>
                  <a:prstClr val="black"/>
                </a:solidFill>
              </a:rPr>
              <a:t>)</a:t>
            </a:r>
            <a:endParaRPr lang="zh-TW" altLang="en-US" sz="1350" dirty="0">
              <a:solidFill>
                <a:prstClr val="black"/>
              </a:solidFill>
            </a:endParaRPr>
          </a:p>
          <a:p>
            <a:pPr lvl="1">
              <a:buFont typeface="+mj-lt"/>
              <a:buAutoNum type="arabicPeriod"/>
            </a:pPr>
            <a:r>
              <a:rPr lang="zh-TW" altLang="en-US" sz="1350" dirty="0">
                <a:solidFill>
                  <a:prstClr val="black"/>
                </a:solidFill>
              </a:rPr>
              <a:t>自費物理治療：</a:t>
            </a:r>
            <a:r>
              <a:rPr lang="zh-TW" altLang="en-US" sz="1350" dirty="0">
                <a:solidFill>
                  <a:srgbClr val="FF0000"/>
                </a:solidFill>
              </a:rPr>
              <a:t>採預約制不需等待，</a:t>
            </a:r>
            <a:r>
              <a:rPr lang="en-US" altLang="zh-TW" sz="1350" dirty="0">
                <a:solidFill>
                  <a:srgbClr val="FF0000"/>
                </a:solidFill>
              </a:rPr>
              <a:t>1500~3000</a:t>
            </a:r>
            <a:r>
              <a:rPr lang="zh-TW" altLang="en-US" sz="1350" dirty="0">
                <a:solidFill>
                  <a:srgbClr val="FF0000"/>
                </a:solidFill>
              </a:rPr>
              <a:t>元</a:t>
            </a:r>
            <a:r>
              <a:rPr lang="en-US" altLang="zh-TW" sz="1350" dirty="0">
                <a:solidFill>
                  <a:srgbClr val="FF0000"/>
                </a:solidFill>
              </a:rPr>
              <a:t>/</a:t>
            </a:r>
            <a:r>
              <a:rPr lang="zh-TW" altLang="en-US" sz="1350" dirty="0">
                <a:solidFill>
                  <a:srgbClr val="FF0000"/>
                </a:solidFill>
              </a:rPr>
              <a:t>次</a:t>
            </a:r>
            <a:r>
              <a:rPr lang="zh-TW" altLang="en-US" sz="1350" dirty="0">
                <a:solidFill>
                  <a:prstClr val="black"/>
                </a:solidFill>
              </a:rPr>
              <a:t>（不同縣市會有所不同），治療時間</a:t>
            </a:r>
            <a:r>
              <a:rPr lang="en-US" altLang="zh-TW" sz="1350" dirty="0">
                <a:solidFill>
                  <a:prstClr val="black"/>
                </a:solidFill>
              </a:rPr>
              <a:t>60~90</a:t>
            </a:r>
            <a:r>
              <a:rPr lang="zh-TW" altLang="en-US" sz="1350" dirty="0">
                <a:solidFill>
                  <a:prstClr val="black"/>
                </a:solidFill>
              </a:rPr>
              <a:t>分鐘</a:t>
            </a:r>
          </a:p>
          <a:p>
            <a:pPr lvl="1">
              <a:buFont typeface="+mj-lt"/>
              <a:buAutoNum type="arabicPeriod"/>
            </a:pPr>
            <a:r>
              <a:rPr lang="zh-TW" altLang="en-US" sz="1350" dirty="0">
                <a:solidFill>
                  <a:prstClr val="black"/>
                </a:solidFill>
              </a:rPr>
              <a:t>若一週一次自費物理治療，</a:t>
            </a:r>
            <a:r>
              <a:rPr lang="zh-TW" altLang="en-US" sz="1350" dirty="0">
                <a:solidFill>
                  <a:srgbClr val="FF0000"/>
                </a:solidFill>
              </a:rPr>
              <a:t>為期三個月</a:t>
            </a:r>
            <a:r>
              <a:rPr lang="zh-TW" altLang="en-US" sz="1350" dirty="0">
                <a:solidFill>
                  <a:prstClr val="black"/>
                </a:solidFill>
              </a:rPr>
              <a:t>，需要</a:t>
            </a:r>
            <a:r>
              <a:rPr lang="zh-TW" altLang="en-US" sz="1350" dirty="0">
                <a:solidFill>
                  <a:srgbClr val="FF0000"/>
                </a:solidFill>
              </a:rPr>
              <a:t>初診</a:t>
            </a:r>
            <a:r>
              <a:rPr lang="en-US" altLang="zh-TW" sz="1350" dirty="0">
                <a:solidFill>
                  <a:srgbClr val="FF0000"/>
                </a:solidFill>
              </a:rPr>
              <a:t>1</a:t>
            </a:r>
            <a:r>
              <a:rPr lang="zh-TW" altLang="en-US" sz="1350" dirty="0">
                <a:solidFill>
                  <a:srgbClr val="FF0000"/>
                </a:solidFill>
              </a:rPr>
              <a:t>次，</a:t>
            </a:r>
            <a:r>
              <a:rPr lang="en-US" altLang="zh-TW" sz="1350" dirty="0">
                <a:solidFill>
                  <a:srgbClr val="FF0000"/>
                </a:solidFill>
              </a:rPr>
              <a:t>12</a:t>
            </a:r>
            <a:r>
              <a:rPr lang="zh-TW" altLang="en-US" sz="1350" dirty="0">
                <a:solidFill>
                  <a:srgbClr val="FF0000"/>
                </a:solidFill>
              </a:rPr>
              <a:t>次自費復健，總花費約</a:t>
            </a:r>
            <a:r>
              <a:rPr lang="en-US" altLang="zh-TW" sz="1350" dirty="0">
                <a:solidFill>
                  <a:srgbClr val="FF0000"/>
                </a:solidFill>
              </a:rPr>
              <a:t>18,250~36,800</a:t>
            </a:r>
            <a:r>
              <a:rPr lang="zh-TW" altLang="en-US" sz="1350" dirty="0">
                <a:solidFill>
                  <a:srgbClr val="FF0000"/>
                </a:solidFill>
              </a:rPr>
              <a:t>元</a:t>
            </a:r>
            <a:r>
              <a:rPr lang="zh-TW" altLang="en-US" sz="1350" dirty="0">
                <a:solidFill>
                  <a:prstClr val="black"/>
                </a:solidFill>
              </a:rPr>
              <a:t>（</a:t>
            </a:r>
            <a:endParaRPr lang="en-US" altLang="zh-TW" sz="1350" b="1" dirty="0">
              <a:solidFill>
                <a:prstClr val="black"/>
              </a:solidFill>
            </a:endParaRPr>
          </a:p>
          <a:p>
            <a:r>
              <a:rPr lang="zh-TW" altLang="en-US" sz="1350" b="1" dirty="0">
                <a:solidFill>
                  <a:prstClr val="black"/>
                </a:solidFill>
              </a:rPr>
              <a:t>全台運動復健市場估算</a:t>
            </a:r>
            <a:endParaRPr lang="en-US" altLang="zh-TW" sz="1350" b="1" dirty="0">
              <a:solidFill>
                <a:prstClr val="black"/>
              </a:solidFill>
            </a:endParaRPr>
          </a:p>
          <a:p>
            <a:pPr lvl="1">
              <a:buFont typeface="+mj-lt"/>
              <a:buAutoNum type="arabicPeriod"/>
            </a:pPr>
            <a:r>
              <a:rPr lang="zh-TW" altLang="en-US" sz="1350" dirty="0">
                <a:solidFill>
                  <a:prstClr val="black"/>
                </a:solidFill>
              </a:rPr>
              <a:t>台灣每年約</a:t>
            </a:r>
            <a:r>
              <a:rPr lang="en-US" altLang="zh-TW" sz="1350" dirty="0">
                <a:solidFill>
                  <a:prstClr val="black"/>
                </a:solidFill>
              </a:rPr>
              <a:t>3-5</a:t>
            </a:r>
            <a:r>
              <a:rPr lang="zh-TW" altLang="en-US" sz="1350" dirty="0">
                <a:solidFill>
                  <a:prstClr val="black"/>
                </a:solidFill>
              </a:rPr>
              <a:t>萬中風病患，假設約</a:t>
            </a:r>
            <a:r>
              <a:rPr lang="en-US" altLang="zh-TW" sz="1350" dirty="0">
                <a:solidFill>
                  <a:prstClr val="black"/>
                </a:solidFill>
              </a:rPr>
              <a:t>2</a:t>
            </a:r>
            <a:r>
              <a:rPr lang="zh-TW" altLang="en-US" sz="1350" dirty="0">
                <a:solidFill>
                  <a:prstClr val="black"/>
                </a:solidFill>
              </a:rPr>
              <a:t>萬用戶</a:t>
            </a:r>
            <a:r>
              <a:rPr lang="en-US" altLang="zh-TW" sz="1350" dirty="0">
                <a:solidFill>
                  <a:prstClr val="black"/>
                </a:solidFill>
              </a:rPr>
              <a:t>/</a:t>
            </a:r>
            <a:r>
              <a:rPr lang="zh-TW" altLang="en-US" sz="1350" dirty="0">
                <a:solidFill>
                  <a:prstClr val="black"/>
                </a:solidFill>
              </a:rPr>
              <a:t>年， 自費運動復健約</a:t>
            </a:r>
            <a:r>
              <a:rPr lang="en-US" altLang="zh-TW" sz="1350" dirty="0">
                <a:solidFill>
                  <a:prstClr val="black"/>
                </a:solidFill>
              </a:rPr>
              <a:t>2</a:t>
            </a:r>
            <a:r>
              <a:rPr lang="zh-TW" altLang="en-US" sz="1350" dirty="0">
                <a:solidFill>
                  <a:prstClr val="black"/>
                </a:solidFill>
              </a:rPr>
              <a:t>萬</a:t>
            </a:r>
            <a:r>
              <a:rPr lang="en-US" altLang="zh-TW" sz="1350" dirty="0">
                <a:solidFill>
                  <a:prstClr val="black"/>
                </a:solidFill>
              </a:rPr>
              <a:t>x2</a:t>
            </a:r>
            <a:r>
              <a:rPr lang="zh-TW" altLang="en-US" sz="1350" dirty="0">
                <a:solidFill>
                  <a:prstClr val="black"/>
                </a:solidFill>
              </a:rPr>
              <a:t>萬元</a:t>
            </a:r>
            <a:r>
              <a:rPr lang="en-US" altLang="zh-TW" sz="1350" dirty="0">
                <a:solidFill>
                  <a:prstClr val="black"/>
                </a:solidFill>
              </a:rPr>
              <a:t>/</a:t>
            </a:r>
            <a:r>
              <a:rPr lang="zh-TW" altLang="en-US" sz="1350" dirty="0">
                <a:solidFill>
                  <a:prstClr val="black"/>
                </a:solidFill>
              </a:rPr>
              <a:t>人</a:t>
            </a:r>
            <a:r>
              <a:rPr lang="en-US" altLang="zh-TW" sz="1350" dirty="0">
                <a:solidFill>
                  <a:prstClr val="black"/>
                </a:solidFill>
              </a:rPr>
              <a:t>=4</a:t>
            </a:r>
            <a:r>
              <a:rPr lang="zh-TW" altLang="en-US" sz="1350" dirty="0">
                <a:solidFill>
                  <a:prstClr val="black"/>
                </a:solidFill>
              </a:rPr>
              <a:t>億</a:t>
            </a:r>
            <a:r>
              <a:rPr lang="en-US" altLang="zh-TW" sz="1350" dirty="0">
                <a:solidFill>
                  <a:prstClr val="black"/>
                </a:solidFill>
              </a:rPr>
              <a:t>/</a:t>
            </a:r>
            <a:r>
              <a:rPr lang="zh-TW" altLang="en-US" sz="1350" dirty="0">
                <a:solidFill>
                  <a:prstClr val="black"/>
                </a:solidFill>
              </a:rPr>
              <a:t>年</a:t>
            </a:r>
            <a:endParaRPr lang="en-US" altLang="zh-TW" sz="1350" dirty="0">
              <a:solidFill>
                <a:prstClr val="black"/>
              </a:solidFill>
            </a:endParaRPr>
          </a:p>
          <a:p>
            <a:pPr lvl="1">
              <a:buFont typeface="+mj-lt"/>
              <a:buAutoNum type="arabicPeriod"/>
            </a:pPr>
            <a:r>
              <a:rPr lang="zh-TW" altLang="en-US" sz="1350" dirty="0">
                <a:solidFill>
                  <a:prstClr val="black"/>
                </a:solidFill>
              </a:rPr>
              <a:t>台灣</a:t>
            </a:r>
            <a:r>
              <a:rPr lang="en-US" altLang="zh-TW" sz="1350" dirty="0">
                <a:solidFill>
                  <a:prstClr val="black"/>
                </a:solidFill>
              </a:rPr>
              <a:t>PD</a:t>
            </a:r>
            <a:r>
              <a:rPr lang="zh-TW" altLang="en-US" sz="1350" dirty="0">
                <a:solidFill>
                  <a:prstClr val="black"/>
                </a:solidFill>
              </a:rPr>
              <a:t>患者</a:t>
            </a:r>
            <a:r>
              <a:rPr lang="en-US" altLang="zh-TW" sz="1350" dirty="0">
                <a:solidFill>
                  <a:prstClr val="black"/>
                </a:solidFill>
              </a:rPr>
              <a:t>8</a:t>
            </a:r>
            <a:r>
              <a:rPr lang="zh-TW" altLang="en-US" sz="1350" dirty="0">
                <a:solidFill>
                  <a:prstClr val="black"/>
                </a:solidFill>
              </a:rPr>
              <a:t>萬人，假設約</a:t>
            </a:r>
            <a:r>
              <a:rPr lang="en-US" altLang="zh-TW" sz="1350" dirty="0">
                <a:solidFill>
                  <a:prstClr val="black"/>
                </a:solidFill>
              </a:rPr>
              <a:t>4</a:t>
            </a:r>
            <a:r>
              <a:rPr lang="zh-TW" altLang="en-US" sz="1350" dirty="0">
                <a:solidFill>
                  <a:prstClr val="black"/>
                </a:solidFill>
              </a:rPr>
              <a:t>萬用戶</a:t>
            </a:r>
            <a:r>
              <a:rPr lang="en-US" altLang="zh-TW" sz="1350" dirty="0">
                <a:solidFill>
                  <a:prstClr val="black"/>
                </a:solidFill>
              </a:rPr>
              <a:t>/</a:t>
            </a:r>
            <a:r>
              <a:rPr lang="zh-TW" altLang="en-US" sz="1350" dirty="0">
                <a:solidFill>
                  <a:prstClr val="black"/>
                </a:solidFill>
              </a:rPr>
              <a:t>年，自費運動復健約</a:t>
            </a:r>
            <a:r>
              <a:rPr lang="en-US" altLang="zh-TW" sz="1350" dirty="0">
                <a:solidFill>
                  <a:prstClr val="black"/>
                </a:solidFill>
              </a:rPr>
              <a:t>4</a:t>
            </a:r>
            <a:r>
              <a:rPr lang="zh-TW" altLang="en-US" sz="1350" dirty="0">
                <a:solidFill>
                  <a:prstClr val="black"/>
                </a:solidFill>
              </a:rPr>
              <a:t>萬</a:t>
            </a:r>
            <a:r>
              <a:rPr lang="en-US" altLang="zh-TW" sz="1350" dirty="0">
                <a:solidFill>
                  <a:prstClr val="black"/>
                </a:solidFill>
              </a:rPr>
              <a:t>x2</a:t>
            </a:r>
            <a:r>
              <a:rPr lang="zh-TW" altLang="en-US" sz="1350" dirty="0">
                <a:solidFill>
                  <a:prstClr val="black"/>
                </a:solidFill>
              </a:rPr>
              <a:t>萬元</a:t>
            </a:r>
            <a:r>
              <a:rPr lang="en-US" altLang="zh-TW" sz="1350" dirty="0">
                <a:solidFill>
                  <a:prstClr val="black"/>
                </a:solidFill>
              </a:rPr>
              <a:t>/</a:t>
            </a:r>
            <a:r>
              <a:rPr lang="zh-TW" altLang="en-US" sz="1350" dirty="0">
                <a:solidFill>
                  <a:prstClr val="black"/>
                </a:solidFill>
              </a:rPr>
              <a:t>人</a:t>
            </a:r>
            <a:r>
              <a:rPr lang="en-US" altLang="zh-TW" sz="1350" dirty="0">
                <a:solidFill>
                  <a:prstClr val="black"/>
                </a:solidFill>
              </a:rPr>
              <a:t>=8</a:t>
            </a:r>
            <a:r>
              <a:rPr lang="zh-TW" altLang="en-US" sz="1350" dirty="0">
                <a:solidFill>
                  <a:prstClr val="black"/>
                </a:solidFill>
              </a:rPr>
              <a:t>億</a:t>
            </a:r>
            <a:r>
              <a:rPr lang="en-US" altLang="zh-TW" sz="1350" dirty="0">
                <a:solidFill>
                  <a:prstClr val="black"/>
                </a:solidFill>
              </a:rPr>
              <a:t>/</a:t>
            </a:r>
            <a:r>
              <a:rPr lang="zh-TW" altLang="en-US" sz="1350" dirty="0">
                <a:solidFill>
                  <a:prstClr val="black"/>
                </a:solidFill>
              </a:rPr>
              <a:t>年</a:t>
            </a:r>
            <a:endParaRPr lang="en-US" altLang="zh-TW" sz="1350" dirty="0">
              <a:solidFill>
                <a:prstClr val="black"/>
              </a:solidFill>
            </a:endParaRPr>
          </a:p>
          <a:p>
            <a:pPr lvl="1">
              <a:buFont typeface="+mj-lt"/>
              <a:buAutoNum type="arabicPeriod"/>
            </a:pPr>
            <a:r>
              <a:rPr lang="zh-TW" altLang="en-US" sz="1350" dirty="0">
                <a:solidFill>
                  <a:prstClr val="black"/>
                </a:solidFill>
              </a:rPr>
              <a:t>台灣退化性關節炎約</a:t>
            </a:r>
            <a:r>
              <a:rPr lang="en-US" altLang="zh-TW" sz="1350" dirty="0">
                <a:solidFill>
                  <a:prstClr val="black"/>
                </a:solidFill>
              </a:rPr>
              <a:t>350</a:t>
            </a:r>
            <a:r>
              <a:rPr lang="zh-TW" altLang="en-US" sz="1350" dirty="0">
                <a:solidFill>
                  <a:prstClr val="black"/>
                </a:solidFill>
              </a:rPr>
              <a:t>萬人，假設約</a:t>
            </a:r>
            <a:r>
              <a:rPr lang="en-US" altLang="zh-TW" sz="1350" dirty="0">
                <a:solidFill>
                  <a:prstClr val="black"/>
                </a:solidFill>
              </a:rPr>
              <a:t>50</a:t>
            </a:r>
            <a:r>
              <a:rPr lang="zh-TW" altLang="en-US" sz="1350" dirty="0">
                <a:solidFill>
                  <a:prstClr val="black"/>
                </a:solidFill>
              </a:rPr>
              <a:t>萬用戶</a:t>
            </a:r>
            <a:r>
              <a:rPr lang="en-US" altLang="zh-TW" sz="1350" dirty="0">
                <a:solidFill>
                  <a:prstClr val="black"/>
                </a:solidFill>
              </a:rPr>
              <a:t>/ </a:t>
            </a:r>
            <a:r>
              <a:rPr lang="zh-TW" altLang="en-US" sz="1350" dirty="0">
                <a:solidFill>
                  <a:prstClr val="black"/>
                </a:solidFill>
              </a:rPr>
              <a:t>年，自費運動復健約</a:t>
            </a:r>
            <a:r>
              <a:rPr lang="en-US" altLang="zh-TW" sz="1350" dirty="0">
                <a:solidFill>
                  <a:prstClr val="black"/>
                </a:solidFill>
              </a:rPr>
              <a:t>50</a:t>
            </a:r>
            <a:r>
              <a:rPr lang="zh-TW" altLang="en-US" sz="1350" dirty="0">
                <a:solidFill>
                  <a:prstClr val="black"/>
                </a:solidFill>
              </a:rPr>
              <a:t>萬</a:t>
            </a:r>
            <a:r>
              <a:rPr lang="en-US" altLang="zh-TW" sz="1350" dirty="0">
                <a:solidFill>
                  <a:prstClr val="black"/>
                </a:solidFill>
              </a:rPr>
              <a:t>x2</a:t>
            </a:r>
            <a:r>
              <a:rPr lang="zh-TW" altLang="en-US" sz="1350" dirty="0">
                <a:solidFill>
                  <a:prstClr val="black"/>
                </a:solidFill>
              </a:rPr>
              <a:t>萬元</a:t>
            </a:r>
            <a:r>
              <a:rPr lang="en-US" altLang="zh-TW" sz="1350" dirty="0">
                <a:solidFill>
                  <a:prstClr val="black"/>
                </a:solidFill>
              </a:rPr>
              <a:t>/</a:t>
            </a:r>
            <a:r>
              <a:rPr lang="zh-TW" altLang="en-US" sz="1350" dirty="0">
                <a:solidFill>
                  <a:prstClr val="black"/>
                </a:solidFill>
              </a:rPr>
              <a:t>人</a:t>
            </a:r>
            <a:r>
              <a:rPr lang="en-US" altLang="zh-TW" sz="1350" dirty="0">
                <a:solidFill>
                  <a:prstClr val="black"/>
                </a:solidFill>
              </a:rPr>
              <a:t>=100</a:t>
            </a:r>
            <a:r>
              <a:rPr lang="zh-TW" altLang="en-US" sz="1350" dirty="0">
                <a:solidFill>
                  <a:prstClr val="black"/>
                </a:solidFill>
              </a:rPr>
              <a:t>億</a:t>
            </a:r>
            <a:r>
              <a:rPr lang="en-US" altLang="zh-TW" sz="1350" dirty="0">
                <a:solidFill>
                  <a:prstClr val="black"/>
                </a:solidFill>
              </a:rPr>
              <a:t>/</a:t>
            </a:r>
            <a:r>
              <a:rPr lang="zh-TW" altLang="en-US" sz="1350" dirty="0">
                <a:solidFill>
                  <a:prstClr val="black"/>
                </a:solidFill>
              </a:rPr>
              <a:t>年</a:t>
            </a:r>
            <a:endParaRPr lang="en-US" altLang="zh-TW" sz="1350" dirty="0">
              <a:solidFill>
                <a:prstClr val="black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A5A5005-443C-4968-A139-0C9B20B9B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spcBef>
                <a:spcPts val="0"/>
              </a:spcBef>
              <a:spcAft>
                <a:spcPts val="0"/>
              </a:spcAft>
              <a:defRPr/>
            </a:pPr>
            <a:fld id="{5BE893F6-1E54-4C9E-A2F7-5F067BF9AA19}" type="slidenum">
              <a:rPr kumimoji="0" lang="en-US" altLang="zh-TW" b="0">
                <a:solidFill>
                  <a:srgbClr val="FFFFFF"/>
                </a:solidFill>
                <a:latin typeface="Arial"/>
              </a:rPr>
              <a:pPr defTabSz="685800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kumimoji="0" lang="en-US" altLang="zh-TW" b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59E1485-2953-4077-B704-7ED3ED4A057C}"/>
              </a:ext>
            </a:extLst>
          </p:cNvPr>
          <p:cNvSpPr/>
          <p:nvPr/>
        </p:nvSpPr>
        <p:spPr>
          <a:xfrm>
            <a:off x="1245560" y="3721260"/>
            <a:ext cx="1334020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013" b="0" dirty="0">
                <a:solidFill>
                  <a:srgbClr val="2E2B26"/>
                </a:solidFill>
                <a:latin typeface="sohne"/>
                <a:ea typeface="微軟正黑體"/>
                <a:hlinkClick r:id="rId2"/>
              </a:rPr>
              <a:t>Source: </a:t>
            </a:r>
            <a:r>
              <a:rPr kumimoji="0" lang="zh-TW" altLang="en-US" sz="1013" b="0" dirty="0">
                <a:solidFill>
                  <a:srgbClr val="2E2B26"/>
                </a:solidFill>
                <a:latin typeface="sohne"/>
                <a:ea typeface="微軟正黑體"/>
                <a:hlinkClick r:id="rId2"/>
              </a:rPr>
              <a:t>杜婉瑜 </a:t>
            </a:r>
            <a:r>
              <a:rPr kumimoji="0" lang="en-US" altLang="zh-TW" sz="1013" b="0" dirty="0">
                <a:solidFill>
                  <a:srgbClr val="2E2B26"/>
                </a:solidFill>
                <a:latin typeface="sohne"/>
                <a:ea typeface="微軟正黑體"/>
                <a:hlinkClick r:id="rId2"/>
              </a:rPr>
              <a:t>Diane</a:t>
            </a:r>
            <a:endParaRPr kumimoji="0" lang="zh-TW" altLang="en-US" sz="1013" b="0" dirty="0">
              <a:solidFill>
                <a:prstClr val="black"/>
              </a:solidFill>
              <a:latin typeface="Arial"/>
              <a:ea typeface="微軟正黑體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B401D03-5084-49E8-A622-60C9D6C1CB20}"/>
              </a:ext>
            </a:extLst>
          </p:cNvPr>
          <p:cNvSpPr/>
          <p:nvPr/>
        </p:nvSpPr>
        <p:spPr>
          <a:xfrm>
            <a:off x="457200" y="4073797"/>
            <a:ext cx="8299450" cy="1814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6858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TW" altLang="en-US" sz="1350" b="0" dirty="0">
                <a:solidFill>
                  <a:prstClr val="black"/>
                </a:solidFill>
                <a:latin typeface="+mn-ea"/>
                <a:ea typeface="+mn-ea"/>
              </a:rPr>
              <a:t>服科中心與台大合作巴金森氏症</a:t>
            </a:r>
            <a:r>
              <a:rPr lang="en-US" altLang="zh-TW" sz="1350" b="0" dirty="0">
                <a:solidFill>
                  <a:prstClr val="black"/>
                </a:solidFill>
                <a:latin typeface="+mn-ea"/>
                <a:ea typeface="+mn-ea"/>
              </a:rPr>
              <a:t>(PD) </a:t>
            </a:r>
            <a:r>
              <a:rPr lang="zh-TW" altLang="en-US" sz="1350" b="0" dirty="0">
                <a:solidFill>
                  <a:prstClr val="black"/>
                </a:solidFill>
                <a:latin typeface="+mn-ea"/>
                <a:ea typeface="+mn-ea"/>
              </a:rPr>
              <a:t>數位療法與實證計畫，目前所有個案皆完成訓練；後測數據顯示步幅、步速、步態穩定度</a:t>
            </a:r>
            <a:r>
              <a:rPr lang="en-US" altLang="zh-TW" sz="1350" b="0" dirty="0">
                <a:solidFill>
                  <a:prstClr val="black"/>
                </a:solidFill>
                <a:latin typeface="+mn-ea"/>
                <a:ea typeface="+mn-ea"/>
              </a:rPr>
              <a:t>CV</a:t>
            </a:r>
            <a:r>
              <a:rPr lang="zh-TW" altLang="en-US" sz="1350" b="0" dirty="0">
                <a:solidFill>
                  <a:prstClr val="black"/>
                </a:solidFill>
                <a:latin typeface="+mn-ea"/>
                <a:ea typeface="+mn-ea"/>
              </a:rPr>
              <a:t>、</a:t>
            </a:r>
            <a:r>
              <a:rPr lang="en-US" altLang="zh-TW" sz="1350" b="0" dirty="0">
                <a:solidFill>
                  <a:prstClr val="black"/>
                </a:solidFill>
                <a:latin typeface="+mn-ea"/>
                <a:ea typeface="+mn-ea"/>
              </a:rPr>
              <a:t>PCI</a:t>
            </a:r>
            <a:r>
              <a:rPr lang="zh-TW" altLang="en-US" sz="1350" b="0" dirty="0">
                <a:solidFill>
                  <a:prstClr val="black"/>
                </a:solidFill>
                <a:latin typeface="+mn-ea"/>
                <a:ea typeface="+mn-ea"/>
              </a:rPr>
              <a:t>、</a:t>
            </a:r>
            <a:r>
              <a:rPr lang="en-US" altLang="zh-TW" sz="1350" b="0" dirty="0">
                <a:solidFill>
                  <a:prstClr val="black"/>
                </a:solidFill>
                <a:latin typeface="+mn-ea"/>
                <a:ea typeface="+mn-ea"/>
              </a:rPr>
              <a:t>TUG</a:t>
            </a:r>
            <a:r>
              <a:rPr lang="zh-TW" altLang="en-US" sz="1350" b="0" dirty="0">
                <a:solidFill>
                  <a:prstClr val="black"/>
                </a:solidFill>
                <a:latin typeface="+mn-ea"/>
                <a:ea typeface="+mn-ea"/>
              </a:rPr>
              <a:t>檢測均改善</a:t>
            </a:r>
            <a:r>
              <a:rPr lang="en-US" altLang="zh-TW" sz="1350" b="0" dirty="0">
                <a:solidFill>
                  <a:prstClr val="black"/>
                </a:solidFill>
                <a:latin typeface="+mn-ea"/>
                <a:ea typeface="+mn-ea"/>
              </a:rPr>
              <a:t>17%</a:t>
            </a:r>
            <a:r>
              <a:rPr lang="zh-TW" altLang="en-US" sz="1350" b="0" dirty="0">
                <a:solidFill>
                  <a:prstClr val="black"/>
                </a:solidFill>
                <a:latin typeface="+mn-ea"/>
                <a:ea typeface="+mn-ea"/>
              </a:rPr>
              <a:t>；個案自身也回饋凍態凝結</a:t>
            </a:r>
            <a:r>
              <a:rPr lang="en-US" altLang="zh-TW" sz="1350" b="0" dirty="0">
                <a:solidFill>
                  <a:prstClr val="black"/>
                </a:solidFill>
                <a:latin typeface="+mn-ea"/>
                <a:ea typeface="+mn-ea"/>
              </a:rPr>
              <a:t>(FOG)</a:t>
            </a:r>
            <a:r>
              <a:rPr lang="zh-TW" altLang="en-US" sz="1350" b="0" dirty="0">
                <a:solidFill>
                  <a:prstClr val="black"/>
                </a:solidFill>
                <a:latin typeface="+mn-ea"/>
                <a:ea typeface="+mn-ea"/>
              </a:rPr>
              <a:t>在訓練後有所改善。本計畫目前主要是由節奏導引用戶同步跟拍耦合訓練，針對</a:t>
            </a:r>
            <a:r>
              <a:rPr lang="en-US" altLang="zh-TW" sz="1350" b="0" dirty="0">
                <a:solidFill>
                  <a:prstClr val="black"/>
                </a:solidFill>
                <a:latin typeface="+mn-ea"/>
                <a:ea typeface="+mn-ea"/>
              </a:rPr>
              <a:t>TAC</a:t>
            </a:r>
            <a:r>
              <a:rPr lang="zh-TW" altLang="en-US" sz="1350" b="0" dirty="0">
                <a:solidFill>
                  <a:prstClr val="black"/>
                </a:solidFill>
                <a:latin typeface="+mn-ea"/>
                <a:ea typeface="+mn-ea"/>
              </a:rPr>
              <a:t>委員及</a:t>
            </a:r>
            <a:r>
              <a:rPr lang="en-US" altLang="zh-TW" sz="1350" b="0" dirty="0">
                <a:solidFill>
                  <a:prstClr val="black"/>
                </a:solidFill>
                <a:latin typeface="+mn-ea"/>
                <a:ea typeface="+mn-ea"/>
              </a:rPr>
              <a:t>FY113</a:t>
            </a:r>
            <a:r>
              <a:rPr lang="zh-TW" altLang="en-US" sz="1350" b="0" dirty="0">
                <a:solidFill>
                  <a:prstClr val="black"/>
                </a:solidFill>
                <a:latin typeface="+mn-ea"/>
                <a:ea typeface="+mn-ea"/>
              </a:rPr>
              <a:t>前瞻委員所提出寶貴意見，後續將增加適應性步態音樂節奏即時動態耦合訓練，結合步態即時偵測與音樂節拍動態拉伸技術</a:t>
            </a:r>
            <a:r>
              <a:rPr lang="en-US" altLang="zh-TW" sz="1350" b="0" dirty="0">
                <a:solidFill>
                  <a:prstClr val="black"/>
                </a:solidFill>
                <a:latin typeface="+mn-ea"/>
                <a:ea typeface="+mn-ea"/>
              </a:rPr>
              <a:t>(Audio Time Stretching)</a:t>
            </a:r>
            <a:r>
              <a:rPr lang="zh-TW" altLang="en-US" sz="1350" b="0" dirty="0">
                <a:solidFill>
                  <a:prstClr val="black"/>
                </a:solidFill>
                <a:latin typeface="+mn-ea"/>
                <a:ea typeface="+mn-ea"/>
              </a:rPr>
              <a:t>，提升用戶長期步態抗外部干擾的強健性。本計畫核心專利佈局將強化</a:t>
            </a:r>
            <a:r>
              <a:rPr lang="en-US" altLang="zh-TW" sz="1350" b="0" dirty="0">
                <a:solidFill>
                  <a:prstClr val="black"/>
                </a:solidFill>
                <a:latin typeface="+mn-ea"/>
                <a:ea typeface="+mn-ea"/>
              </a:rPr>
              <a:t>RAS</a:t>
            </a:r>
            <a:r>
              <a:rPr lang="zh-TW" altLang="en-US" sz="1350" b="0" dirty="0">
                <a:solidFill>
                  <a:prstClr val="black"/>
                </a:solidFill>
                <a:latin typeface="+mn-ea"/>
                <a:ea typeface="+mn-ea"/>
              </a:rPr>
              <a:t>技術，包含：</a:t>
            </a:r>
            <a:r>
              <a:rPr lang="en-US" altLang="zh-TW" sz="1350" b="0" dirty="0">
                <a:solidFill>
                  <a:prstClr val="black"/>
                </a:solidFill>
                <a:latin typeface="+mn-ea"/>
                <a:ea typeface="+mn-ea"/>
              </a:rPr>
              <a:t>1. </a:t>
            </a:r>
            <a:r>
              <a:rPr lang="zh-TW" altLang="en-US" sz="1350" b="0" dirty="0">
                <a:solidFill>
                  <a:prstClr val="black"/>
                </a:solidFill>
                <a:latin typeface="+mn-ea"/>
                <a:ea typeface="+mn-ea"/>
              </a:rPr>
              <a:t>適應性步態音樂節奏即時動態耦合訓練、</a:t>
            </a:r>
            <a:r>
              <a:rPr lang="en-US" altLang="zh-TW" sz="1350" b="0" dirty="0">
                <a:solidFill>
                  <a:prstClr val="black"/>
                </a:solidFill>
                <a:latin typeface="+mn-ea"/>
                <a:ea typeface="+mn-ea"/>
              </a:rPr>
              <a:t>2. </a:t>
            </a:r>
            <a:r>
              <a:rPr lang="zh-TW" altLang="en-US" sz="1350" b="0" dirty="0">
                <a:solidFill>
                  <a:prstClr val="black"/>
                </a:solidFill>
                <a:latin typeface="+mn-ea"/>
                <a:ea typeface="+mn-ea"/>
              </a:rPr>
              <a:t>凍結步態</a:t>
            </a:r>
            <a:r>
              <a:rPr lang="en-US" altLang="zh-TW" sz="1350" b="0" dirty="0">
                <a:solidFill>
                  <a:prstClr val="black"/>
                </a:solidFill>
                <a:latin typeface="+mn-ea"/>
                <a:ea typeface="+mn-ea"/>
              </a:rPr>
              <a:t>(FOG)</a:t>
            </a:r>
            <a:r>
              <a:rPr lang="zh-TW" altLang="en-US" sz="1350" b="0" dirty="0">
                <a:solidFill>
                  <a:prstClr val="black"/>
                </a:solidFill>
                <a:latin typeface="+mn-ea"/>
                <a:ea typeface="+mn-ea"/>
              </a:rPr>
              <a:t>偵測技術、</a:t>
            </a:r>
            <a:r>
              <a:rPr lang="en-US" altLang="zh-TW" sz="1350" b="0" dirty="0">
                <a:solidFill>
                  <a:prstClr val="black"/>
                </a:solidFill>
                <a:latin typeface="+mn-ea"/>
                <a:ea typeface="+mn-ea"/>
              </a:rPr>
              <a:t>3. </a:t>
            </a:r>
            <a:r>
              <a:rPr lang="zh-TW" altLang="en-US" sz="1350" b="0" dirty="0">
                <a:solidFill>
                  <a:prstClr val="black"/>
                </a:solidFill>
                <a:latin typeface="+mn-ea"/>
                <a:ea typeface="+mn-ea"/>
              </a:rPr>
              <a:t>振動觸覺生物反饋。</a:t>
            </a:r>
          </a:p>
        </p:txBody>
      </p:sp>
      <p:sp>
        <p:nvSpPr>
          <p:cNvPr id="8" name="標題 4">
            <a:extLst>
              <a:ext uri="{FF2B5EF4-FFF2-40B4-BE49-F238E27FC236}">
                <a16:creationId xmlns:a16="http://schemas.microsoft.com/office/drawing/2014/main" id="{E54BC45A-C658-4F8D-B659-0E039A70CC99}"/>
              </a:ext>
            </a:extLst>
          </p:cNvPr>
          <p:cNvSpPr txBox="1">
            <a:spLocks/>
          </p:cNvSpPr>
          <p:nvPr/>
        </p:nvSpPr>
        <p:spPr bwMode="auto">
          <a:xfrm>
            <a:off x="1043608" y="188640"/>
            <a:ext cx="7325179" cy="46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3323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標楷體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3323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3323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3323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3323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5pPr>
            <a:lvl6pPr marL="422041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92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6pPr>
            <a:lvl7pPr marL="844083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92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7pPr>
            <a:lvl8pPr marL="1266124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92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8pPr>
            <a:lvl9pPr marL="1688165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92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kern="0" dirty="0">
                <a:solidFill>
                  <a:srgbClr val="12B3C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重大效益項目 </a:t>
            </a:r>
            <a:r>
              <a:rPr lang="en-US" altLang="zh-TW" kern="0" dirty="0">
                <a:solidFill>
                  <a:srgbClr val="12B3C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3/3</a:t>
            </a:r>
            <a:endParaRPr lang="zh-TW" altLang="en-US" kern="0" dirty="0">
              <a:solidFill>
                <a:srgbClr val="12B3C4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0558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15616" y="2420888"/>
            <a:ext cx="6858001" cy="1513898"/>
          </a:xfrm>
          <a:prstGeom prst="rect">
            <a:avLst/>
          </a:prstGeom>
          <a:noFill/>
          <a:ln>
            <a:noFill/>
          </a:ln>
        </p:spPr>
        <p:txBody>
          <a:bodyPr lIns="71837" tIns="35918" rIns="71837" bIns="35918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-</a:t>
            </a:r>
            <a:r>
              <a:rPr kumimoji="1" lang="zh-TW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  </a:t>
            </a:r>
            <a:r>
              <a:rPr lang="en-US" altLang="zh-TW" sz="34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Thank  you</a:t>
            </a:r>
            <a:r>
              <a:rPr kumimoji="1" lang="zh-TW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  </a:t>
            </a:r>
            <a:r>
              <a:rPr kumimoji="1" lang="en-US" altLang="zh-TW" sz="3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-</a:t>
            </a:r>
            <a:endParaRPr kumimoji="1" lang="zh-TW" altLang="en-US" sz="3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79529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圖表 4"/>
          <p:cNvGraphicFramePr/>
          <p:nvPr/>
        </p:nvGraphicFramePr>
        <p:xfrm>
          <a:off x="251520" y="946731"/>
          <a:ext cx="8400349" cy="5146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67437" y="242159"/>
            <a:ext cx="5810154" cy="706315"/>
          </a:xfrm>
        </p:spPr>
        <p:txBody>
          <a:bodyPr/>
          <a:lstStyle/>
          <a:p>
            <a:r>
              <a:rPr lang="zh-TW" altLang="en-US" sz="2954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各組之企業簽約數統計</a:t>
            </a:r>
          </a:p>
        </p:txBody>
      </p:sp>
      <p:cxnSp>
        <p:nvCxnSpPr>
          <p:cNvPr id="6" name="直線接點 5"/>
          <p:cNvCxnSpPr>
            <a:cxnSpLocks/>
          </p:cNvCxnSpPr>
          <p:nvPr/>
        </p:nvCxnSpPr>
        <p:spPr>
          <a:xfrm>
            <a:off x="698918" y="3642614"/>
            <a:ext cx="7868660" cy="0"/>
          </a:xfrm>
          <a:prstGeom prst="line">
            <a:avLst/>
          </a:prstGeom>
          <a:ln w="190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5579055" y="3402017"/>
            <a:ext cx="1462316" cy="603820"/>
          </a:xfrm>
          <a:prstGeom prst="rect">
            <a:avLst/>
          </a:prstGeom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defTabSz="844083">
              <a:defRPr/>
            </a:pPr>
            <a:r>
              <a:rPr lang="en-US" altLang="zh-TW" sz="1108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U(</a:t>
            </a:r>
            <a:r>
              <a:rPr lang="zh-TW" altLang="en-US" sz="1108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推廣中</a:t>
            </a:r>
            <a:r>
              <a:rPr lang="en-US" altLang="zh-TW" sz="1108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defTabSz="844083">
              <a:defRPr/>
            </a:pPr>
            <a:r>
              <a:rPr lang="zh-TW" altLang="en-US" sz="1108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全聯            </a:t>
            </a:r>
            <a:r>
              <a:rPr lang="en-US" altLang="zh-TW" sz="1108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10,000K</a:t>
            </a:r>
          </a:p>
          <a:p>
            <a:pPr defTabSz="844083">
              <a:defRPr/>
            </a:pPr>
            <a:r>
              <a:rPr lang="zh-TW" altLang="en-US" sz="1108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台灣高鐵      </a:t>
            </a:r>
            <a:r>
              <a:rPr lang="en-US" altLang="zh-TW" sz="1108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2,100K</a:t>
            </a:r>
          </a:p>
        </p:txBody>
      </p:sp>
      <p:sp>
        <p:nvSpPr>
          <p:cNvPr id="11" name="文字方塊 1"/>
          <p:cNvSpPr txBox="1"/>
          <p:nvPr/>
        </p:nvSpPr>
        <p:spPr>
          <a:xfrm>
            <a:off x="492131" y="6060926"/>
            <a:ext cx="2193474" cy="359176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844083">
              <a:defRPr/>
            </a:pPr>
            <a:r>
              <a:rPr lang="zh-TW" altLang="en-US" sz="1292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企業目標</a:t>
            </a:r>
            <a:r>
              <a:rPr lang="en-US" altLang="zh-TW" sz="1292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42,500</a:t>
            </a:r>
            <a:r>
              <a:rPr lang="en-US" altLang="zh-TW" sz="1292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K(FY112)</a:t>
            </a:r>
          </a:p>
        </p:txBody>
      </p:sp>
      <p:sp>
        <p:nvSpPr>
          <p:cNvPr id="16" name="矩形 15"/>
          <p:cNvSpPr/>
          <p:nvPr/>
        </p:nvSpPr>
        <p:spPr>
          <a:xfrm>
            <a:off x="5579055" y="4121346"/>
            <a:ext cx="1462316" cy="433324"/>
          </a:xfrm>
          <a:prstGeom prst="rect">
            <a:avLst/>
          </a:prstGeom>
          <a:ln w="571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844083">
              <a:defRPr/>
            </a:pPr>
            <a:r>
              <a:rPr lang="en-US" altLang="zh-TW" sz="1108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U(</a:t>
            </a:r>
            <a:r>
              <a:rPr lang="zh-TW" altLang="en-US" sz="1108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可簽約</a:t>
            </a:r>
            <a:r>
              <a:rPr lang="en-US" altLang="zh-TW" sz="1108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en-US" altLang="zh-TW" sz="1108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zh-TW" altLang="en-US" sz="1108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展輝</a:t>
            </a:r>
            <a:r>
              <a:rPr lang="en-US" altLang="zh-TW" sz="1108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IP           1,000K</a:t>
            </a:r>
          </a:p>
        </p:txBody>
      </p:sp>
      <p:sp>
        <p:nvSpPr>
          <p:cNvPr id="17" name="文字方塊 1"/>
          <p:cNvSpPr txBox="1"/>
          <p:nvPr/>
        </p:nvSpPr>
        <p:spPr>
          <a:xfrm>
            <a:off x="3280855" y="6069572"/>
            <a:ext cx="2193474" cy="33806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844083">
              <a:defRPr/>
            </a:pPr>
            <a:r>
              <a:rPr lang="zh-TW" altLang="en-US" sz="1292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企業目標</a:t>
            </a:r>
            <a:r>
              <a:rPr lang="en-US" altLang="zh-TW" sz="1292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36,500K</a:t>
            </a:r>
            <a:r>
              <a:rPr lang="en-US" altLang="zh-TW" sz="1292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(FY112)</a:t>
            </a:r>
            <a:r>
              <a:rPr lang="zh-TW" altLang="en-US" sz="1292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</a:p>
        </p:txBody>
      </p:sp>
      <p:sp>
        <p:nvSpPr>
          <p:cNvPr id="18" name="文字方塊 1"/>
          <p:cNvSpPr txBox="1"/>
          <p:nvPr/>
        </p:nvSpPr>
        <p:spPr>
          <a:xfrm>
            <a:off x="6087273" y="6058442"/>
            <a:ext cx="2193474" cy="34919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844083">
              <a:defRPr/>
            </a:pPr>
            <a:r>
              <a:rPr lang="zh-TW" altLang="en-US" sz="1292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企業目標</a:t>
            </a:r>
            <a:r>
              <a:rPr lang="en-US" altLang="zh-TW" sz="1292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112,500</a:t>
            </a:r>
            <a:r>
              <a:rPr lang="en-US" altLang="zh-TW" sz="1292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K(FY112)</a:t>
            </a:r>
          </a:p>
          <a:p>
            <a:pPr defTabSz="844083">
              <a:defRPr/>
            </a:pPr>
            <a:r>
              <a:rPr lang="zh-TW" altLang="en-US" sz="1292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</a:p>
        </p:txBody>
      </p:sp>
      <p:sp>
        <p:nvSpPr>
          <p:cNvPr id="4" name="矩形 3"/>
          <p:cNvSpPr/>
          <p:nvPr/>
        </p:nvSpPr>
        <p:spPr>
          <a:xfrm>
            <a:off x="2152389" y="3827814"/>
            <a:ext cx="100818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>
              <a:defRPr sz="1400" b="0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88%</a:t>
            </a:r>
          </a:p>
          <a:p>
            <a:pPr algn="ctr" defTabSz="844083">
              <a:defRPr sz="1400" b="0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37,502K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A6A545A-F9C5-4BA4-8CE0-B93CD0A45BB0}"/>
              </a:ext>
            </a:extLst>
          </p:cNvPr>
          <p:cNvSpPr/>
          <p:nvPr/>
        </p:nvSpPr>
        <p:spPr>
          <a:xfrm>
            <a:off x="2976747" y="1960064"/>
            <a:ext cx="1501521" cy="1456296"/>
          </a:xfrm>
          <a:prstGeom prst="rect">
            <a:avLst/>
          </a:prstGeom>
          <a:noFill/>
          <a:ln w="57150">
            <a:solidFill>
              <a:srgbClr val="F4B183"/>
            </a:solidFill>
          </a:ln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defTabSz="844083">
              <a:defRPr/>
            </a:pPr>
            <a:r>
              <a:rPr lang="en-US" altLang="zh-TW" sz="1108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zh-TW" altLang="en-US" sz="1108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1108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108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努力中</a:t>
            </a:r>
            <a:r>
              <a:rPr lang="en-US" altLang="zh-TW" sz="1108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defTabSz="844083">
              <a:defRPr/>
            </a:pPr>
            <a:r>
              <a:rPr lang="zh-TW" altLang="en-US" sz="1108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立益               </a:t>
            </a:r>
            <a:r>
              <a:rPr lang="en-US" altLang="zh-TW" sz="1108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5,000K</a:t>
            </a:r>
          </a:p>
          <a:p>
            <a:pPr defTabSz="844083">
              <a:defRPr/>
            </a:pPr>
            <a:r>
              <a:rPr lang="zh-TW" altLang="en-US" sz="1108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美商             </a:t>
            </a:r>
            <a:r>
              <a:rPr lang="en-US" altLang="zh-TW" sz="1108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10,000K</a:t>
            </a:r>
          </a:p>
          <a:p>
            <a:pPr defTabSz="844083">
              <a:defRPr/>
            </a:pPr>
            <a:r>
              <a:rPr lang="zh-TW" altLang="en-US" sz="1108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民揚               </a:t>
            </a:r>
            <a:r>
              <a:rPr lang="en-US" altLang="zh-TW" sz="1108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1,800K</a:t>
            </a:r>
          </a:p>
          <a:p>
            <a:pPr defTabSz="844083">
              <a:defRPr/>
            </a:pPr>
            <a:r>
              <a:rPr lang="en-US" altLang="zh-TW" sz="1108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Sunlite          2,000K</a:t>
            </a:r>
          </a:p>
          <a:p>
            <a:pPr defTabSz="844083">
              <a:defRPr/>
            </a:pPr>
            <a:r>
              <a:rPr lang="zh-TW" altLang="en-US" sz="1108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英華達</a:t>
            </a:r>
            <a:r>
              <a:rPr lang="en-US" altLang="zh-TW" sz="1108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IP</a:t>
            </a:r>
            <a:r>
              <a:rPr lang="zh-TW" altLang="en-US" sz="1108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108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2,800K</a:t>
            </a:r>
          </a:p>
          <a:p>
            <a:pPr defTabSz="844083">
              <a:defRPr/>
            </a:pPr>
            <a:r>
              <a:rPr lang="zh-TW" altLang="en-US" sz="1108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泰沂</a:t>
            </a:r>
            <a:r>
              <a:rPr lang="en-US" altLang="zh-TW" sz="1108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108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產創</a:t>
            </a:r>
            <a:r>
              <a:rPr lang="en-US" altLang="zh-TW" sz="1108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1108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108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9,000K</a:t>
            </a:r>
          </a:p>
          <a:p>
            <a:pPr defTabSz="844083">
              <a:defRPr/>
            </a:pPr>
            <a:r>
              <a:rPr lang="zh-TW" altLang="en-US" sz="1108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愛菲斯</a:t>
            </a:r>
            <a:r>
              <a:rPr lang="en-US" altLang="zh-TW" sz="1108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IP        2,000K</a:t>
            </a:r>
          </a:p>
        </p:txBody>
      </p:sp>
      <p:sp>
        <p:nvSpPr>
          <p:cNvPr id="19" name="矩形 18"/>
          <p:cNvSpPr/>
          <p:nvPr/>
        </p:nvSpPr>
        <p:spPr>
          <a:xfrm>
            <a:off x="2976747" y="5120672"/>
            <a:ext cx="1501521" cy="603820"/>
          </a:xfrm>
          <a:prstGeom prst="rect">
            <a:avLst/>
          </a:prstGeom>
          <a:ln w="57150">
            <a:solidFill>
              <a:srgbClr val="5D9EDB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844083">
              <a:defRPr/>
            </a:pPr>
            <a:r>
              <a:rPr lang="en-US" altLang="zh-TW" sz="1108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S(</a:t>
            </a:r>
            <a:r>
              <a:rPr lang="zh-TW" altLang="en-US" sz="1108" b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</a:t>
            </a:r>
            <a:r>
              <a:rPr lang="zh-TW" altLang="en-US" sz="1108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簽約</a:t>
            </a:r>
            <a:r>
              <a:rPr lang="en-US" altLang="zh-TW" sz="1108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defRPr/>
            </a:pPr>
            <a:r>
              <a:rPr lang="zh-TW" altLang="en-US" sz="1108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鈕酷樂         </a:t>
            </a:r>
            <a:r>
              <a:rPr lang="en-US" altLang="zh-TW" sz="1108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1,207K</a:t>
            </a:r>
          </a:p>
          <a:p>
            <a:pPr>
              <a:defRPr/>
            </a:pPr>
            <a:r>
              <a:rPr lang="zh-TW" altLang="en-US" sz="1108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魔毒             </a:t>
            </a:r>
            <a:r>
              <a:rPr lang="en-US" altLang="zh-TW" sz="1108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5,500K</a:t>
            </a:r>
          </a:p>
        </p:txBody>
      </p:sp>
      <p:sp>
        <p:nvSpPr>
          <p:cNvPr id="28" name="矩形 27"/>
          <p:cNvSpPr/>
          <p:nvPr/>
        </p:nvSpPr>
        <p:spPr>
          <a:xfrm>
            <a:off x="5579055" y="4630613"/>
            <a:ext cx="1462316" cy="603820"/>
          </a:xfrm>
          <a:prstGeom prst="rect">
            <a:avLst/>
          </a:prstGeom>
          <a:ln w="57150">
            <a:solidFill>
              <a:srgbClr val="5D9EDB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844083">
              <a:defRPr/>
            </a:pPr>
            <a:r>
              <a:rPr lang="en-US" altLang="zh-TW" sz="1108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U(</a:t>
            </a:r>
            <a:r>
              <a:rPr lang="zh-TW" altLang="en-US" sz="1108" b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</a:t>
            </a:r>
            <a:r>
              <a:rPr lang="zh-TW" altLang="en-US" sz="1108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簽約</a:t>
            </a:r>
            <a:r>
              <a:rPr lang="en-US" altLang="zh-TW" sz="1108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defRPr/>
            </a:pPr>
            <a:r>
              <a:rPr lang="zh-TW" altLang="en-US" sz="1108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家福</a:t>
            </a:r>
            <a:r>
              <a:rPr lang="en-US" altLang="zh-TW" sz="1108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108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開發</a:t>
            </a:r>
            <a:r>
              <a:rPr lang="en-US" altLang="zh-TW" sz="1108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  </a:t>
            </a:r>
            <a:r>
              <a:rPr lang="zh-TW" altLang="en-US" sz="1108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108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1,500K</a:t>
            </a:r>
          </a:p>
          <a:p>
            <a:pPr>
              <a:defRPr/>
            </a:pPr>
            <a:r>
              <a:rPr kumimoji="0" lang="zh-TW" altLang="en-US" sz="1108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中華展覽          </a:t>
            </a:r>
            <a:r>
              <a:rPr kumimoji="0" lang="en-US" altLang="zh-TW" sz="1108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110K</a:t>
            </a:r>
          </a:p>
        </p:txBody>
      </p:sp>
      <p:sp>
        <p:nvSpPr>
          <p:cNvPr id="21" name="矩形 20"/>
          <p:cNvSpPr/>
          <p:nvPr/>
        </p:nvSpPr>
        <p:spPr>
          <a:xfrm>
            <a:off x="5579055" y="1891742"/>
            <a:ext cx="1462316" cy="1797287"/>
          </a:xfrm>
          <a:prstGeom prst="rect">
            <a:avLst/>
          </a:prstGeom>
          <a:noFill/>
          <a:ln w="57150">
            <a:solidFill>
              <a:srgbClr val="F4B183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844083">
              <a:defRPr/>
            </a:pPr>
            <a:r>
              <a:rPr lang="en-US" altLang="zh-TW" sz="1108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</a:t>
            </a:r>
            <a:r>
              <a:rPr lang="zh-TW" altLang="en-US" sz="1108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1108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108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努力中</a:t>
            </a:r>
            <a:r>
              <a:rPr lang="en-US" altLang="zh-TW" sz="1108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defTabSz="844083">
              <a:defRPr/>
            </a:pPr>
            <a:r>
              <a:rPr lang="zh-TW" altLang="en-US" sz="1108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全台</a:t>
            </a:r>
            <a:r>
              <a:rPr lang="en-US" altLang="zh-TW" sz="1108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108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開發</a:t>
            </a:r>
            <a:r>
              <a:rPr lang="en-US" altLang="zh-TW" sz="1108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   1,800K</a:t>
            </a:r>
            <a:endParaRPr lang="en-US" altLang="zh-TW" sz="1108" b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844083">
              <a:defRPr/>
            </a:pPr>
            <a:r>
              <a:rPr lang="zh-TW" altLang="en-US" sz="1108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車博               </a:t>
            </a:r>
            <a:r>
              <a:rPr lang="en-US" altLang="zh-TW" sz="1108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3,470K</a:t>
            </a:r>
          </a:p>
          <a:p>
            <a:pPr defTabSz="844083">
              <a:defRPr/>
            </a:pPr>
            <a:r>
              <a:rPr lang="zh-TW" altLang="en-US" sz="1108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峻盟</a:t>
            </a:r>
            <a:r>
              <a:rPr lang="en-US" altLang="zh-TW" sz="1108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IP             </a:t>
            </a:r>
            <a:r>
              <a:rPr lang="zh-TW" altLang="en-US" sz="1108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1108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500K</a:t>
            </a:r>
          </a:p>
          <a:p>
            <a:pPr defTabSz="844083">
              <a:defRPr/>
            </a:pPr>
            <a:r>
              <a:rPr kumimoji="0" lang="zh-TW" altLang="en-US" sz="1108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智慧價值</a:t>
            </a:r>
            <a:r>
              <a:rPr kumimoji="0" lang="en-US" altLang="zh-TW" sz="1108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IP</a:t>
            </a:r>
            <a:r>
              <a:rPr kumimoji="0" lang="zh-TW" altLang="en-US" sz="1108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kumimoji="0" lang="en-US" altLang="zh-TW" sz="1108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1,100K</a:t>
            </a:r>
          </a:p>
          <a:p>
            <a:pPr defTabSz="844083">
              <a:defRPr/>
            </a:pPr>
            <a:r>
              <a:rPr kumimoji="0" lang="zh-TW" altLang="en-US" sz="1108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旭貿</a:t>
            </a:r>
            <a:r>
              <a:rPr kumimoji="0" lang="en-US" altLang="zh-TW" sz="1108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IP</a:t>
            </a:r>
            <a:r>
              <a:rPr kumimoji="0" lang="zh-TW" altLang="en-US" sz="1108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</a:t>
            </a:r>
            <a:r>
              <a:rPr kumimoji="0" lang="en-US" altLang="zh-TW" sz="1108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1,000K</a:t>
            </a:r>
          </a:p>
          <a:p>
            <a:pPr defTabSz="844083">
              <a:defRPr/>
            </a:pPr>
            <a:r>
              <a:rPr kumimoji="0" lang="zh-TW" altLang="en-US" sz="1108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捷世林            </a:t>
            </a:r>
            <a:r>
              <a:rPr kumimoji="0" lang="en-US" altLang="zh-TW" sz="1108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3,500K</a:t>
            </a:r>
          </a:p>
          <a:p>
            <a:pPr defTabSz="844083">
              <a:defRPr/>
            </a:pPr>
            <a:r>
              <a:rPr kumimoji="0" lang="zh-TW" altLang="en-US" sz="1108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竹科管協        </a:t>
            </a:r>
            <a:r>
              <a:rPr kumimoji="0" lang="en-US" altLang="zh-TW" sz="1108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4,000K</a:t>
            </a:r>
            <a:endParaRPr lang="en-US" altLang="zh-TW" sz="1108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E42DED0-5FC0-4D75-95B9-BA6A651C73DA}"/>
              </a:ext>
            </a:extLst>
          </p:cNvPr>
          <p:cNvSpPr/>
          <p:nvPr/>
        </p:nvSpPr>
        <p:spPr>
          <a:xfrm>
            <a:off x="754883" y="5191296"/>
            <a:ext cx="1452430" cy="433324"/>
          </a:xfrm>
          <a:prstGeom prst="rect">
            <a:avLst/>
          </a:prstGeom>
          <a:ln w="57150">
            <a:solidFill>
              <a:srgbClr val="5D9EDB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844083">
              <a:defRPr/>
            </a:pPr>
            <a:r>
              <a:rPr lang="en-US" altLang="zh-TW" sz="1108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H(</a:t>
            </a:r>
            <a:r>
              <a:rPr lang="zh-TW" altLang="en-US" sz="1108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已簽約</a:t>
            </a:r>
            <a:r>
              <a:rPr lang="en-US" altLang="zh-TW" sz="1108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0">
              <a:defRPr/>
            </a:pPr>
            <a:r>
              <a:rPr lang="zh-TW" altLang="en-US" sz="1108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院運動健促  </a:t>
            </a:r>
            <a:r>
              <a:rPr lang="en-US" altLang="zh-TW" sz="1108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1,250K</a:t>
            </a:r>
            <a:endParaRPr lang="en-US" altLang="zh-TW" sz="1108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3988F8F-CF76-44CF-A996-50E59FD2F1BF}"/>
              </a:ext>
            </a:extLst>
          </p:cNvPr>
          <p:cNvSpPr/>
          <p:nvPr/>
        </p:nvSpPr>
        <p:spPr>
          <a:xfrm>
            <a:off x="752802" y="1673807"/>
            <a:ext cx="1465681" cy="1115305"/>
          </a:xfrm>
          <a:prstGeom prst="rect">
            <a:avLst/>
          </a:prstGeom>
          <a:noFill/>
          <a:ln w="57150">
            <a:solidFill>
              <a:srgbClr val="F4B183"/>
            </a:solidFill>
          </a:ln>
        </p:spPr>
        <p:txBody>
          <a:bodyPr wrap="square">
            <a:spAutoFit/>
          </a:bodyPr>
          <a:lstStyle/>
          <a:p>
            <a:pPr defTabSz="844083">
              <a:defRPr/>
            </a:pPr>
            <a:r>
              <a:rPr lang="en-US" altLang="zh-TW" sz="1108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1108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1108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108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努力中</a:t>
            </a:r>
            <a:r>
              <a:rPr lang="en-US" altLang="zh-TW" sz="1108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defTabSz="844083">
              <a:defRPr/>
            </a:pPr>
            <a:r>
              <a:rPr lang="zh-TW" altLang="en-US" sz="1108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中華郵政</a:t>
            </a:r>
            <a:r>
              <a:rPr lang="en-US" altLang="zh-TW" sz="1108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1108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1108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3,000K</a:t>
            </a:r>
          </a:p>
          <a:p>
            <a:pPr defTabSz="844083">
              <a:defRPr/>
            </a:pPr>
            <a:r>
              <a:rPr lang="zh-TW" altLang="en-US" sz="1108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光田</a:t>
            </a:r>
            <a:r>
              <a:rPr lang="en-US" altLang="zh-TW" sz="1108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</a:t>
            </a:r>
            <a:r>
              <a:rPr lang="zh-TW" altLang="en-US" sz="1108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r>
              <a:rPr lang="en-US" altLang="zh-TW" sz="1108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108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108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2,000K</a:t>
            </a:r>
          </a:p>
          <a:p>
            <a:pPr defTabSz="844083">
              <a:defRPr/>
            </a:pPr>
            <a:r>
              <a:rPr lang="zh-TW" altLang="en-US" sz="1108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智齡               </a:t>
            </a:r>
            <a:r>
              <a:rPr lang="en-US" altLang="zh-TW" sz="1108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6,000K</a:t>
            </a:r>
          </a:p>
          <a:p>
            <a:pPr>
              <a:defRPr/>
            </a:pPr>
            <a:r>
              <a:rPr lang="zh-TW" altLang="en-US" sz="1108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國北護</a:t>
            </a:r>
            <a:r>
              <a:rPr lang="en-US" altLang="zh-TW" sz="1108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1108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    </a:t>
            </a:r>
            <a:r>
              <a:rPr lang="en-US" altLang="zh-TW" sz="1108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4,500K</a:t>
            </a:r>
          </a:p>
          <a:p>
            <a:pPr>
              <a:defRPr/>
            </a:pPr>
            <a:r>
              <a:rPr lang="zh-TW" altLang="en-US" sz="1108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泰陞</a:t>
            </a:r>
            <a:r>
              <a:rPr lang="en-US" altLang="zh-TW" sz="1108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108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疫後</a:t>
            </a:r>
            <a:r>
              <a:rPr lang="en-US" altLang="zh-TW" sz="1108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   4,000K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A639F80D-D522-4E76-957D-B3ABB97B1849}"/>
              </a:ext>
            </a:extLst>
          </p:cNvPr>
          <p:cNvSpPr/>
          <p:nvPr/>
        </p:nvSpPr>
        <p:spPr>
          <a:xfrm>
            <a:off x="754884" y="2852936"/>
            <a:ext cx="1465681" cy="43332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defTabSz="844083">
              <a:defRPr/>
            </a:pPr>
            <a:r>
              <a:rPr lang="en-US" altLang="zh-TW" sz="1108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1108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1108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108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推廣中</a:t>
            </a:r>
            <a:r>
              <a:rPr lang="en-US" altLang="zh-TW" sz="1108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defTabSz="844083">
              <a:defRPr/>
            </a:pPr>
            <a:r>
              <a:rPr lang="zh-TW" altLang="en-US" sz="1108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群邁               </a:t>
            </a:r>
            <a:r>
              <a:rPr lang="en-US" altLang="zh-TW" sz="1108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2,000K</a:t>
            </a:r>
            <a:r>
              <a:rPr lang="zh-TW" altLang="en-US" sz="1108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endParaRPr lang="en-US" altLang="zh-TW" sz="1108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A30DAA2C-1EE7-4749-BCF5-73BB65654CD8}"/>
              </a:ext>
            </a:extLst>
          </p:cNvPr>
          <p:cNvSpPr/>
          <p:nvPr/>
        </p:nvSpPr>
        <p:spPr>
          <a:xfrm>
            <a:off x="754884" y="3351283"/>
            <a:ext cx="1465681" cy="1797287"/>
          </a:xfrm>
          <a:prstGeom prst="rect">
            <a:avLst/>
          </a:prstGeom>
          <a:ln w="57150">
            <a:solidFill>
              <a:srgbClr val="92D050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844083">
              <a:defRPr/>
            </a:pPr>
            <a:r>
              <a:rPr lang="en-US" altLang="zh-TW" sz="1108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H(</a:t>
            </a:r>
            <a:r>
              <a:rPr lang="zh-TW" altLang="en-US" sz="1108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可簽約</a:t>
            </a:r>
            <a:r>
              <a:rPr lang="en-US" altLang="zh-TW" sz="1108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defRPr/>
            </a:pPr>
            <a:r>
              <a:rPr lang="zh-TW" altLang="en-US" sz="1108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鴻鼎         </a:t>
            </a:r>
            <a:r>
              <a:rPr lang="en-US" altLang="zh-TW" sz="1108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1108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108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1,000K</a:t>
            </a:r>
          </a:p>
          <a:p>
            <a:pPr>
              <a:defRPr/>
            </a:pPr>
            <a:r>
              <a:rPr lang="zh-TW" altLang="en-US" sz="1108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合勤              </a:t>
            </a:r>
            <a:r>
              <a:rPr lang="en-US" altLang="zh-TW" sz="1108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2,000K</a:t>
            </a:r>
          </a:p>
          <a:p>
            <a:pPr>
              <a:defRPr/>
            </a:pPr>
            <a:r>
              <a:rPr lang="zh-TW" altLang="en-US" sz="1108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歐德保         </a:t>
            </a:r>
            <a:r>
              <a:rPr lang="en-US" altLang="zh-TW" sz="1108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2,460K</a:t>
            </a:r>
          </a:p>
          <a:p>
            <a:pPr>
              <a:defRPr/>
            </a:pPr>
            <a:r>
              <a:rPr lang="zh-TW" altLang="en-US" sz="1108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雲義                </a:t>
            </a:r>
            <a:r>
              <a:rPr lang="en-US" altLang="zh-TW" sz="1108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900K</a:t>
            </a:r>
          </a:p>
          <a:p>
            <a:pPr>
              <a:defRPr/>
            </a:pPr>
            <a:r>
              <a:rPr lang="zh-TW" altLang="en-US" sz="1108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三趨             </a:t>
            </a:r>
            <a:r>
              <a:rPr lang="en-US" altLang="zh-TW" sz="1108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2,000K</a:t>
            </a:r>
          </a:p>
          <a:p>
            <a:pPr>
              <a:defRPr/>
            </a:pPr>
            <a:r>
              <a:rPr lang="zh-TW" altLang="en-US" sz="1108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中國佈道     </a:t>
            </a:r>
            <a:r>
              <a:rPr lang="en-US" altLang="zh-TW" sz="1108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3,800K</a:t>
            </a:r>
          </a:p>
          <a:p>
            <a:pPr>
              <a:defRPr/>
            </a:pPr>
            <a:r>
              <a:rPr lang="zh-TW" altLang="en-US" sz="1108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龍滕             </a:t>
            </a:r>
            <a:r>
              <a:rPr lang="en-US" altLang="zh-TW" sz="1108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1,350K</a:t>
            </a:r>
          </a:p>
          <a:p>
            <a:pPr>
              <a:defRPr/>
            </a:pPr>
            <a:r>
              <a:rPr lang="zh-TW" altLang="en-US" sz="1108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光田</a:t>
            </a:r>
            <a:r>
              <a:rPr lang="en-US" altLang="zh-TW" sz="1108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108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參展</a:t>
            </a:r>
            <a:r>
              <a:rPr lang="en-US" altLang="zh-TW" sz="1108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108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1108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1,000K</a:t>
            </a:r>
          </a:p>
          <a:p>
            <a:pPr>
              <a:defRPr/>
            </a:pPr>
            <a:r>
              <a:rPr lang="zh-TW" altLang="en-US" sz="1108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和訊                 </a:t>
            </a:r>
            <a:r>
              <a:rPr lang="en-US" altLang="zh-TW" sz="1108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150K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6765475" y="417623"/>
            <a:ext cx="2244525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44083">
              <a:defRPr/>
            </a:pPr>
            <a:r>
              <a:rPr lang="en-US" altLang="zh-TW" sz="1662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FY112 </a:t>
            </a:r>
            <a:r>
              <a:rPr lang="zh-TW" altLang="en-US" sz="1662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r>
              <a:rPr lang="en-US" altLang="zh-TW" sz="1662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205,300K</a:t>
            </a:r>
            <a:endParaRPr lang="zh-TW" altLang="en-US" sz="1662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2518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1693" y="298093"/>
            <a:ext cx="8440615" cy="479022"/>
          </a:xfrm>
        </p:spPr>
        <p:txBody>
          <a:bodyPr/>
          <a:lstStyle/>
          <a:p>
            <a:r>
              <a:rPr lang="en-US" altLang="zh-TW" sz="2954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2954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組企業收入簽約統計</a:t>
            </a: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</p:nvPr>
        </p:nvGraphicFramePr>
        <p:xfrm>
          <a:off x="783272" y="888441"/>
          <a:ext cx="7836211" cy="3988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矩形 3"/>
          <p:cNvSpPr/>
          <p:nvPr/>
        </p:nvSpPr>
        <p:spPr>
          <a:xfrm>
            <a:off x="7031351" y="592449"/>
            <a:ext cx="1899879" cy="376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46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簽約目標</a:t>
            </a:r>
            <a:r>
              <a:rPr kumimoji="0" lang="en-US" altLang="zh-TW" sz="1846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42,500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CE36E92-E790-4573-B8A7-256B7C2489C8}"/>
              </a:ext>
            </a:extLst>
          </p:cNvPr>
          <p:cNvSpPr txBox="1"/>
          <p:nvPr/>
        </p:nvSpPr>
        <p:spPr>
          <a:xfrm>
            <a:off x="2732954" y="4199016"/>
            <a:ext cx="2996232" cy="2430384"/>
          </a:xfrm>
          <a:prstGeom prst="rect">
            <a:avLst/>
          </a:prstGeom>
          <a:solidFill>
            <a:schemeClr val="bg1"/>
          </a:solidFill>
          <a:ln w="19050">
            <a:solidFill>
              <a:srgbClr val="FF9900"/>
            </a:solidFill>
          </a:ln>
        </p:spPr>
        <p:txBody>
          <a:bodyPr wrap="square" rtlCol="0" anchor="t" anchorCtr="0">
            <a:noAutofit/>
          </a:bodyPr>
          <a:lstStyle/>
          <a:p>
            <a:pPr defTabSz="844083" eaLnBrk="1" fontAlgn="auto" hangingPunct="1">
              <a:lnSpc>
                <a:spcPts val="1846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月預計簽約</a:t>
            </a:r>
            <a:r>
              <a:rPr kumimoji="0" lang="en-US" altLang="zh-TW" sz="1477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(12,200K)</a:t>
            </a:r>
          </a:p>
          <a:p>
            <a:pPr marL="158265" indent="-158265" defTabSz="844083" eaLnBrk="1" fontAlgn="auto" hangingPunct="1">
              <a:lnSpc>
                <a:spcPts val="1846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H000</a:t>
            </a:r>
            <a:r>
              <a:rPr kumimoji="0" lang="zh-TW" altLang="en-US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和訊</a:t>
            </a: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(11</a:t>
            </a:r>
            <a:r>
              <a:rPr kumimoji="0" lang="zh-TW" altLang="en-US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   </a:t>
            </a: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150K</a:t>
            </a:r>
          </a:p>
          <a:p>
            <a:pPr marL="158265" indent="-158265" eaLnBrk="1" fontAlgn="auto" hangingPunct="1">
              <a:lnSpc>
                <a:spcPts val="1846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H100</a:t>
            </a:r>
            <a:r>
              <a:rPr kumimoji="0" lang="zh-TW" altLang="en-US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龍滕</a:t>
            </a: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(11</a:t>
            </a:r>
            <a:r>
              <a:rPr kumimoji="0" lang="zh-TW" altLang="en-US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</a:t>
            </a: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1,350K</a:t>
            </a:r>
          </a:p>
          <a:p>
            <a:pPr marL="158265" indent="-158265" eaLnBrk="1" fontAlgn="auto" hangingPunct="1">
              <a:lnSpc>
                <a:spcPts val="1846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H200</a:t>
            </a:r>
            <a:r>
              <a:rPr kumimoji="0" lang="zh-TW" altLang="en-US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光田參展</a:t>
            </a: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(11</a:t>
            </a:r>
            <a:r>
              <a:rPr kumimoji="0" lang="zh-TW" altLang="en-US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</a:t>
            </a: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1,000K</a:t>
            </a:r>
          </a:p>
          <a:p>
            <a:pPr marL="158265" indent="-158265" defTabSz="844083" eaLnBrk="1" fontAlgn="auto" hangingPunct="1">
              <a:lnSpc>
                <a:spcPts val="1846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H100</a:t>
            </a:r>
            <a:r>
              <a:rPr kumimoji="0" lang="zh-TW" altLang="en-US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鴻鼎</a:t>
            </a: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(11</a:t>
            </a:r>
            <a:r>
              <a:rPr kumimoji="0" lang="zh-TW" altLang="en-US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</a:t>
            </a: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1,000K</a:t>
            </a:r>
          </a:p>
          <a:p>
            <a:pPr marL="158265" indent="-158265" defTabSz="844083" eaLnBrk="1" fontAlgn="auto" hangingPunct="1">
              <a:lnSpc>
                <a:spcPts val="1846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H200</a:t>
            </a:r>
            <a:r>
              <a:rPr kumimoji="0" lang="zh-TW" altLang="en-US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三趨</a:t>
            </a: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(11</a:t>
            </a:r>
            <a:r>
              <a:rPr kumimoji="0" lang="zh-TW" altLang="en-US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</a:t>
            </a: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2,000K</a:t>
            </a:r>
          </a:p>
          <a:p>
            <a:pPr marL="158265" indent="-158265" defTabSz="844083" eaLnBrk="1" fontAlgn="auto" hangingPunct="1">
              <a:lnSpc>
                <a:spcPts val="1846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H000</a:t>
            </a:r>
            <a:r>
              <a:rPr kumimoji="0" lang="zh-TW" altLang="en-US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中國佈道</a:t>
            </a: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(11</a:t>
            </a:r>
            <a:r>
              <a:rPr kumimoji="0" lang="zh-TW" altLang="en-US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</a:t>
            </a: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3,800K</a:t>
            </a:r>
          </a:p>
          <a:p>
            <a:pPr marL="158265" indent="-158265" defTabSz="844083" eaLnBrk="1" fontAlgn="auto" hangingPunct="1">
              <a:lnSpc>
                <a:spcPts val="1846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H000</a:t>
            </a:r>
            <a:r>
              <a:rPr kumimoji="0" lang="zh-TW" altLang="en-US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合勤</a:t>
            </a: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(11</a:t>
            </a:r>
            <a:r>
              <a:rPr kumimoji="0" lang="zh-TW" altLang="en-US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</a:t>
            </a: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2,000K</a:t>
            </a:r>
          </a:p>
          <a:p>
            <a:pPr marL="158265" indent="-158265" defTabSz="844083" eaLnBrk="1" fontAlgn="auto" hangingPunct="1">
              <a:lnSpc>
                <a:spcPts val="1846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H100</a:t>
            </a:r>
            <a:r>
              <a:rPr kumimoji="0" lang="zh-TW" altLang="en-US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雲義</a:t>
            </a: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(11</a:t>
            </a:r>
            <a:r>
              <a:rPr kumimoji="0" lang="zh-TW" altLang="en-US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   </a:t>
            </a: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900K</a:t>
            </a:r>
          </a:p>
          <a:p>
            <a:pPr marL="158265" indent="-158265" defTabSz="844083" eaLnBrk="1" fontAlgn="auto" hangingPunct="1">
              <a:lnSpc>
                <a:spcPts val="1846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1480" b="1" u="none" strike="noStrike" cap="none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歐德堡等</a:t>
            </a:r>
            <a:r>
              <a:rPr lang="en-US" altLang="zh-TW" sz="1480" b="1" u="none" strike="noStrike" cap="none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(11</a:t>
            </a:r>
            <a:r>
              <a:rPr lang="zh-TW" altLang="en-US" sz="1480" b="1" u="none" strike="noStrike" cap="none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月</a:t>
            </a:r>
            <a:r>
              <a:rPr lang="en-US" altLang="zh-TW" sz="1480" b="1" u="none" strike="noStrike" cap="none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)</a:t>
            </a:r>
            <a:r>
              <a:rPr lang="zh-TW" altLang="en-US" sz="1480" b="1" u="none" strike="noStrike" cap="none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               </a:t>
            </a:r>
            <a:r>
              <a:rPr lang="en-US" altLang="zh-TW" sz="1480" b="1" u="none" strike="noStrike" cap="none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2,460K</a:t>
            </a:r>
            <a:endParaRPr kumimoji="0" lang="en-US" altLang="zh-TW" sz="148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58265" indent="-158265" defTabSz="844083" eaLnBrk="1" fontAlgn="auto" hangingPunct="1">
              <a:lnSpc>
                <a:spcPts val="1846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kumimoji="0" lang="en-US" altLang="zh-TW" sz="1477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58265" indent="-158265" defTabSz="844083" eaLnBrk="1" fontAlgn="auto" hangingPunct="1">
              <a:lnSpc>
                <a:spcPts val="1846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kumimoji="0" lang="en-US" altLang="zh-TW" sz="1477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CE36E92-E790-4573-B8A7-256B7C2489C8}"/>
              </a:ext>
            </a:extLst>
          </p:cNvPr>
          <p:cNvSpPr txBox="1"/>
          <p:nvPr/>
        </p:nvSpPr>
        <p:spPr>
          <a:xfrm>
            <a:off x="5862124" y="4199017"/>
            <a:ext cx="3069106" cy="1365003"/>
          </a:xfrm>
          <a:prstGeom prst="rect">
            <a:avLst/>
          </a:prstGeom>
          <a:solidFill>
            <a:schemeClr val="bg1"/>
          </a:solidFill>
          <a:ln w="19050">
            <a:solidFill>
              <a:srgbClr val="FF9900"/>
            </a:solidFill>
          </a:ln>
        </p:spPr>
        <p:txBody>
          <a:bodyPr wrap="square" rtlCol="0" anchor="t" anchorCtr="0">
            <a:noAutofit/>
          </a:bodyPr>
          <a:lstStyle/>
          <a:p>
            <a:pPr eaLnBrk="1" fontAlgn="auto" hangingPunct="1">
              <a:lnSpc>
                <a:spcPts val="1846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</a:t>
            </a:r>
            <a:r>
              <a:rPr kumimoji="0" lang="zh-TW" altLang="en-US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月後規劃案</a:t>
            </a:r>
            <a:r>
              <a:rPr kumimoji="0" lang="en-US" altLang="zh-TW" sz="1477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(16,500K)</a:t>
            </a:r>
          </a:p>
          <a:p>
            <a:pPr marL="158265" indent="-158265" defTabSz="844083" eaLnBrk="1" fontAlgn="auto" hangingPunct="1">
              <a:lnSpc>
                <a:spcPts val="1846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77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H100</a:t>
            </a:r>
            <a:r>
              <a:rPr kumimoji="0" lang="zh-TW" altLang="en-US" sz="1477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群邁</a:t>
            </a:r>
            <a:r>
              <a:rPr kumimoji="0" lang="en-US" altLang="zh-TW" sz="1477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(12</a:t>
            </a:r>
            <a:r>
              <a:rPr kumimoji="0" lang="zh-TW" altLang="en-US" sz="1477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1477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 </a:t>
            </a:r>
            <a:r>
              <a:rPr kumimoji="0" lang="zh-TW" altLang="en-US" sz="1477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 </a:t>
            </a:r>
            <a:r>
              <a:rPr kumimoji="0" lang="en-US" altLang="zh-TW" sz="1477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2,000K</a:t>
            </a:r>
          </a:p>
          <a:p>
            <a:pPr marL="158265" indent="-158265" defTabSz="844083" eaLnBrk="1" fontAlgn="auto" hangingPunct="1">
              <a:lnSpc>
                <a:spcPts val="1846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77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H100</a:t>
            </a:r>
            <a:r>
              <a:rPr kumimoji="0" lang="zh-TW" altLang="en-US" sz="1477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泰陞</a:t>
            </a:r>
            <a:r>
              <a:rPr kumimoji="0" lang="en-US" altLang="zh-TW" sz="1477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1477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疫後</a:t>
            </a:r>
            <a:r>
              <a:rPr kumimoji="0" lang="en-US" altLang="zh-TW" sz="1477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)(12</a:t>
            </a:r>
            <a:r>
              <a:rPr kumimoji="0" lang="zh-TW" altLang="en-US" sz="1477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1477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1477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kumimoji="0" lang="en-US" altLang="zh-TW" sz="1477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4,000K</a:t>
            </a:r>
          </a:p>
          <a:p>
            <a:pPr marL="158265" indent="-158265" eaLnBrk="1" fontAlgn="auto" hangingPunct="1">
              <a:lnSpc>
                <a:spcPts val="1846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77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H100</a:t>
            </a:r>
            <a:r>
              <a:rPr kumimoji="0" lang="zh-TW" altLang="en-US" sz="1477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國北護</a:t>
            </a:r>
            <a:r>
              <a:rPr kumimoji="0" lang="en-US" altLang="zh-TW" sz="1477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</a:t>
            </a:r>
            <a:r>
              <a:rPr kumimoji="0" lang="zh-TW" altLang="en-US" sz="1477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包</a:t>
            </a:r>
            <a:r>
              <a:rPr kumimoji="0" lang="en-US" altLang="zh-TW" sz="1477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(2024)</a:t>
            </a:r>
            <a:r>
              <a:rPr kumimoji="0" lang="zh-TW" altLang="en-US" sz="1477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kumimoji="0" lang="en-US" altLang="zh-TW" sz="1477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4,500K</a:t>
            </a:r>
          </a:p>
          <a:p>
            <a:pPr marL="158265" indent="-158265" eaLnBrk="1" fontAlgn="auto" hangingPunct="1">
              <a:lnSpc>
                <a:spcPts val="1846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77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H100</a:t>
            </a:r>
            <a:r>
              <a:rPr kumimoji="0" lang="zh-TW" altLang="en-US" sz="1477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智齡</a:t>
            </a:r>
            <a:r>
              <a:rPr kumimoji="0" lang="en-US" altLang="zh-TW" sz="1477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(2024)</a:t>
            </a:r>
            <a:r>
              <a:rPr kumimoji="0" lang="zh-TW" altLang="en-US" sz="1477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 </a:t>
            </a:r>
            <a:r>
              <a:rPr kumimoji="0" lang="en-US" altLang="zh-TW" sz="1477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6,000K</a:t>
            </a:r>
          </a:p>
        </p:txBody>
      </p:sp>
      <p:sp>
        <p:nvSpPr>
          <p:cNvPr id="10" name="文字方塊 1">
            <a:extLst>
              <a:ext uri="{FF2B5EF4-FFF2-40B4-BE49-F238E27FC236}">
                <a16:creationId xmlns:a16="http://schemas.microsoft.com/office/drawing/2014/main" id="{B904229C-7C71-43C4-852C-64324D4E61B7}"/>
              </a:ext>
            </a:extLst>
          </p:cNvPr>
          <p:cNvSpPr txBox="1"/>
          <p:nvPr/>
        </p:nvSpPr>
        <p:spPr>
          <a:xfrm>
            <a:off x="3980901" y="1575886"/>
            <a:ext cx="2006586" cy="6196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844083">
              <a:defRPr/>
            </a:pPr>
            <a:r>
              <a:rPr lang="en-US" altLang="zh-TW" sz="1477" dirty="0">
                <a:solidFill>
                  <a:prstClr val="black"/>
                </a:solidFill>
                <a:latin typeface="Arial"/>
                <a:ea typeface="標楷體"/>
              </a:rPr>
              <a:t>10/18</a:t>
            </a:r>
            <a:r>
              <a:rPr lang="zh-TW" altLang="en-US" sz="1477" dirty="0">
                <a:solidFill>
                  <a:prstClr val="black"/>
                </a:solidFill>
                <a:latin typeface="Arial"/>
                <a:ea typeface="標楷體"/>
              </a:rPr>
              <a:t>實際簽約達成：</a:t>
            </a:r>
            <a:endParaRPr lang="en-US" altLang="zh-TW" sz="1477" dirty="0">
              <a:solidFill>
                <a:prstClr val="black"/>
              </a:solidFill>
              <a:latin typeface="Arial"/>
              <a:ea typeface="標楷體"/>
            </a:endParaRPr>
          </a:p>
          <a:p>
            <a:pPr defTabSz="844083">
              <a:defRPr/>
            </a:pPr>
            <a:r>
              <a:rPr lang="en-US" altLang="zh-TW" sz="1477" dirty="0">
                <a:solidFill>
                  <a:prstClr val="black"/>
                </a:solidFill>
                <a:latin typeface="Arial"/>
                <a:ea typeface="標楷體"/>
              </a:rPr>
              <a:t>23,099K</a:t>
            </a:r>
            <a:r>
              <a:rPr lang="zh-TW" altLang="en-US" sz="1477" dirty="0">
                <a:solidFill>
                  <a:prstClr val="black"/>
                </a:solidFill>
                <a:latin typeface="Arial"/>
                <a:ea typeface="標楷體"/>
              </a:rPr>
              <a:t> </a:t>
            </a:r>
            <a:r>
              <a:rPr lang="en-US" altLang="zh-TW" sz="1477" dirty="0">
                <a:solidFill>
                  <a:prstClr val="black"/>
                </a:solidFill>
                <a:latin typeface="Arial"/>
                <a:ea typeface="標楷體"/>
              </a:rPr>
              <a:t>(54%)</a:t>
            </a:r>
            <a:endParaRPr lang="zh-TW" altLang="en-US" sz="1477" dirty="0">
              <a:solidFill>
                <a:prstClr val="black"/>
              </a:solidFill>
              <a:latin typeface="Arial"/>
              <a:ea typeface="標楷體"/>
            </a:endParaRP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3F841DE0-361A-4264-9B24-0EFB2047472E}"/>
              </a:ext>
            </a:extLst>
          </p:cNvPr>
          <p:cNvCxnSpPr>
            <a:cxnSpLocks/>
          </p:cNvCxnSpPr>
          <p:nvPr/>
        </p:nvCxnSpPr>
        <p:spPr>
          <a:xfrm>
            <a:off x="5901379" y="2167260"/>
            <a:ext cx="797627" cy="3858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DDE342AC-C596-47E8-9E85-88AD3F66E94F}"/>
              </a:ext>
            </a:extLst>
          </p:cNvPr>
          <p:cNvSpPr txBox="1"/>
          <p:nvPr/>
        </p:nvSpPr>
        <p:spPr>
          <a:xfrm>
            <a:off x="185051" y="4199017"/>
            <a:ext cx="2414965" cy="830862"/>
          </a:xfrm>
          <a:prstGeom prst="rect">
            <a:avLst/>
          </a:prstGeom>
          <a:solidFill>
            <a:schemeClr val="bg1"/>
          </a:solidFill>
          <a:ln w="19050">
            <a:solidFill>
              <a:srgbClr val="FF9900"/>
            </a:solidFill>
          </a:ln>
        </p:spPr>
        <p:txBody>
          <a:bodyPr wrap="square" rtlCol="0" anchor="ctr">
            <a:noAutofit/>
          </a:bodyPr>
          <a:lstStyle/>
          <a:p>
            <a:pPr defTabSz="844083" eaLnBrk="1" fontAlgn="auto" hangingPunct="1">
              <a:lnSpc>
                <a:spcPts val="13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</a:t>
            </a:r>
            <a:r>
              <a:rPr kumimoji="0" lang="zh-TW" altLang="en-US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組近期已簽約</a:t>
            </a:r>
            <a:r>
              <a:rPr kumimoji="0" lang="en-US" altLang="zh-TW" sz="1477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(1,250K)</a:t>
            </a:r>
          </a:p>
          <a:p>
            <a:pPr defTabSz="844083" eaLnBrk="1" fontAlgn="auto" hangingPunct="1">
              <a:lnSpc>
                <a:spcPts val="1385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1292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58265" indent="-158265" eaLnBrk="1" fontAlgn="auto" hangingPunct="1">
              <a:lnSpc>
                <a:spcPts val="1846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H200</a:t>
            </a:r>
            <a:r>
              <a:rPr kumimoji="0" lang="zh-TW" altLang="en-US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院運動健促</a:t>
            </a: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1,250K</a:t>
            </a:r>
          </a:p>
        </p:txBody>
      </p:sp>
      <p:sp>
        <p:nvSpPr>
          <p:cNvPr id="13" name="橢圓 12"/>
          <p:cNvSpPr/>
          <p:nvPr/>
        </p:nvSpPr>
        <p:spPr bwMode="gray">
          <a:xfrm>
            <a:off x="6573420" y="2399096"/>
            <a:ext cx="457931" cy="252506"/>
          </a:xfrm>
          <a:prstGeom prst="ellipse">
            <a:avLst/>
          </a:prstGeom>
          <a:noFill/>
          <a:ln>
            <a:solidFill>
              <a:srgbClr val="FFC0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 anchor="ctr">
            <a:flatTx/>
          </a:bodyPr>
          <a:lstStyle/>
          <a:p>
            <a:pPr algn="ctr" defTabSz="844083">
              <a:defRPr/>
            </a:pPr>
            <a:endParaRPr lang="zh-TW" altLang="en-US" sz="1662" dirty="0">
              <a:solidFill>
                <a:srgbClr val="FFFFFF"/>
              </a:solidFill>
              <a:latin typeface="Arial"/>
              <a:ea typeface="宋体" pitchFamily="2" charset="-122"/>
            </a:endParaRP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A5FBC76F-08D6-4F69-8A6C-45669FCC0351}"/>
              </a:ext>
            </a:extLst>
          </p:cNvPr>
          <p:cNvCxnSpPr/>
          <p:nvPr/>
        </p:nvCxnSpPr>
        <p:spPr>
          <a:xfrm>
            <a:off x="5901379" y="4750545"/>
            <a:ext cx="305757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99191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A63829FA-07CD-406E-8BB8-CCDB337E560F}"/>
              </a:ext>
            </a:extLst>
          </p:cNvPr>
          <p:cNvGraphicFramePr>
            <a:graphicFrameLocks noGrp="1"/>
          </p:cNvGraphicFramePr>
          <p:nvPr/>
        </p:nvGraphicFramePr>
        <p:xfrm>
          <a:off x="35496" y="471105"/>
          <a:ext cx="9086822" cy="5854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440">
                  <a:extLst>
                    <a:ext uri="{9D8B030D-6E8A-4147-A177-3AD203B41FA5}">
                      <a16:colId xmlns:a16="http://schemas.microsoft.com/office/drawing/2014/main" val="750991869"/>
                    </a:ext>
                  </a:extLst>
                </a:gridCol>
                <a:gridCol w="596425">
                  <a:extLst>
                    <a:ext uri="{9D8B030D-6E8A-4147-A177-3AD203B41FA5}">
                      <a16:colId xmlns:a16="http://schemas.microsoft.com/office/drawing/2014/main" val="1304125267"/>
                    </a:ext>
                  </a:extLst>
                </a:gridCol>
                <a:gridCol w="626265">
                  <a:extLst>
                    <a:ext uri="{9D8B030D-6E8A-4147-A177-3AD203B41FA5}">
                      <a16:colId xmlns:a16="http://schemas.microsoft.com/office/drawing/2014/main" val="3202943842"/>
                    </a:ext>
                  </a:extLst>
                </a:gridCol>
                <a:gridCol w="1345322">
                  <a:extLst>
                    <a:ext uri="{9D8B030D-6E8A-4147-A177-3AD203B41FA5}">
                      <a16:colId xmlns:a16="http://schemas.microsoft.com/office/drawing/2014/main" val="2046201092"/>
                    </a:ext>
                  </a:extLst>
                </a:gridCol>
                <a:gridCol w="1479854">
                  <a:extLst>
                    <a:ext uri="{9D8B030D-6E8A-4147-A177-3AD203B41FA5}">
                      <a16:colId xmlns:a16="http://schemas.microsoft.com/office/drawing/2014/main" val="1071733821"/>
                    </a:ext>
                  </a:extLst>
                </a:gridCol>
                <a:gridCol w="1479854">
                  <a:extLst>
                    <a:ext uri="{9D8B030D-6E8A-4147-A177-3AD203B41FA5}">
                      <a16:colId xmlns:a16="http://schemas.microsoft.com/office/drawing/2014/main" val="1207447039"/>
                    </a:ext>
                  </a:extLst>
                </a:gridCol>
                <a:gridCol w="2240662">
                  <a:extLst>
                    <a:ext uri="{9D8B030D-6E8A-4147-A177-3AD203B41FA5}">
                      <a16:colId xmlns:a16="http://schemas.microsoft.com/office/drawing/2014/main" val="3572491442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</a:t>
                      </a:r>
                      <a:r>
                        <a:rPr lang="zh-TW" alt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H100</a:t>
                      </a:r>
                      <a:endParaRPr lang="zh-TW" altLang="en-U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H200</a:t>
                      </a:r>
                      <a:endParaRPr lang="zh-TW" altLang="en-U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</a:t>
                      </a:r>
                      <a:r>
                        <a:rPr lang="zh-TW" alt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844020"/>
                  </a:ext>
                </a:extLst>
              </a:tr>
              <a:tr h="240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已簽約案件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窗口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成案率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簽約數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認列數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認列數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認列數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822098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運動健促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(H200)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100%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1,250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1,250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1,250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872363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中華郵政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(H200)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100%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5,552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288115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酷手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B(H200)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100%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IP_500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IP_500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IP_500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234108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三趨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(H200)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100%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1,285(IP_333)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1,285(IP_333)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1,285(IP_333)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136978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口渴米菇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(H100)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100%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2,000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(IP_1,000)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1,500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(IP_1,000)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1,500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(IP_1,000)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496422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酷手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A(H100)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100%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IP_1,500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IP_1,500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IP_1,500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362582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麗媚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(H100)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100%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3,500(IP_1,000)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1,815(IP_1,000)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1,815(IP_1,000)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675329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商發院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(H200)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100%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1,419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1,419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1,419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601490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勤業眾信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(H100)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100%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3,324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3,324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3,324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341002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小額工服</a:t>
                      </a: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100%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512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512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242099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小額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雲科大</a:t>
                      </a: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129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2452284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小額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高醫大</a:t>
                      </a: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143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8017457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小額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花自在</a:t>
                      </a:r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120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4184204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小額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杜石地</a:t>
                      </a: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120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381325"/>
                  </a:ext>
                </a:extLst>
              </a:tr>
              <a:tr h="6172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FY112</a:t>
                      </a:r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企業收入已簽約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20,842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8,139/(IP_3,500)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8,454/(IP_833)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17,105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(IP_4,333)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668016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(H2)</a:t>
                      </a:r>
                      <a:r>
                        <a:rPr lang="zh-TW" altLang="en-US" sz="12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中華郵政</a:t>
                      </a:r>
                      <a:endParaRPr lang="en-US" altLang="zh-TW" sz="1200" b="1" u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933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389131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(H1)</a:t>
                      </a:r>
                      <a:r>
                        <a:rPr lang="zh-TW" altLang="en-US" sz="12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和訊</a:t>
                      </a:r>
                      <a:r>
                        <a:rPr lang="en-US" altLang="zh-TW" sz="12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42+27</a:t>
                      </a: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69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016650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(H1)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振業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366+714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1,080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506133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(H1)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群邁</a:t>
                      </a: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476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616871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(H1)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山衛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IP_50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IP_50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852715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(H1)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晉弘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IP_300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IP_300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057861"/>
                  </a:ext>
                </a:extLst>
              </a:tr>
              <a:tr h="20916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企業收入已簽約</a:t>
                      </a: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(backlog)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1,625/(IP_350)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933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(IP_0)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2,558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(IP_350)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044251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依預算分配企業收入目標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23,695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(IP_7,085)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18,805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(IP_2,000)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42,500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(IP_9,085)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587023"/>
                  </a:ext>
                </a:extLst>
              </a:tr>
              <a:tr h="225708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達成預測收入小計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保守，成案率算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60%)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2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2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2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453811"/>
                  </a:ext>
                </a:extLst>
              </a:tr>
              <a:tr h="216024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以保守，成案率算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60%)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之企業收入缺口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/(IP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缺口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200" b="1" i="0" u="none" strike="noStrike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200" b="1" i="0" u="none" strike="noStrike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369538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931C14AC-9783-42B2-98DC-43377E1998A0}"/>
              </a:ext>
            </a:extLst>
          </p:cNvPr>
          <p:cNvSpPr txBox="1"/>
          <p:nvPr/>
        </p:nvSpPr>
        <p:spPr>
          <a:xfrm>
            <a:off x="7812360" y="121567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單位：千元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80F87FE3-40A1-4322-8E75-DA91FA9C7FA4}"/>
              </a:ext>
            </a:extLst>
          </p:cNvPr>
          <p:cNvSpPr txBox="1">
            <a:spLocks/>
          </p:cNvSpPr>
          <p:nvPr/>
        </p:nvSpPr>
        <p:spPr>
          <a:xfrm>
            <a:off x="589310" y="-27384"/>
            <a:ext cx="8229600" cy="55163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23">
                <a:solidFill>
                  <a:srgbClr val="3366FF"/>
                </a:solidFill>
                <a:latin typeface="BiauKai"/>
                <a:ea typeface="BiauKai"/>
                <a:cs typeface="BiauKa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769">
                <a:solidFill>
                  <a:srgbClr val="3366FF"/>
                </a:solidFill>
                <a:latin typeface="BiauKai" charset="-120"/>
                <a:ea typeface="BiauKai" charset="-120"/>
                <a:cs typeface="BiauKai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769">
                <a:solidFill>
                  <a:srgbClr val="3366FF"/>
                </a:solidFill>
                <a:latin typeface="BiauKai" charset="-120"/>
                <a:ea typeface="BiauKai" charset="-120"/>
                <a:cs typeface="BiauKai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769">
                <a:solidFill>
                  <a:srgbClr val="3366FF"/>
                </a:solidFill>
                <a:latin typeface="BiauKai" charset="-120"/>
                <a:ea typeface="BiauKai" charset="-120"/>
                <a:cs typeface="BiauKai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769">
                <a:solidFill>
                  <a:srgbClr val="3366FF"/>
                </a:solidFill>
                <a:latin typeface="BiauKai" charset="-120"/>
                <a:ea typeface="BiauKai" charset="-120"/>
                <a:cs typeface="BiauKai"/>
              </a:defRPr>
            </a:lvl5pPr>
            <a:lvl6pPr marL="316531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31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6pPr>
            <a:lvl7pPr marL="633062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31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7pPr>
            <a:lvl8pPr marL="949593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31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8pPr>
            <a:lvl9pPr marL="126612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31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r>
              <a:rPr lang="en-US" altLang="zh-TW" sz="30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30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組企業收入</a:t>
            </a:r>
            <a:r>
              <a:rPr lang="zh-TW" altLang="en-US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已簽約</a:t>
            </a:r>
            <a:r>
              <a:rPr lang="zh-TW" altLang="en-US" sz="30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認列數 </a:t>
            </a:r>
            <a:r>
              <a:rPr lang="en-US" altLang="zh-TW" sz="30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0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未稅</a:t>
            </a:r>
            <a:r>
              <a:rPr lang="en-US" altLang="zh-TW" sz="30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000" kern="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299972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A63829FA-07CD-406E-8BB8-CCDB337E560F}"/>
              </a:ext>
            </a:extLst>
          </p:cNvPr>
          <p:cNvGraphicFramePr>
            <a:graphicFrameLocks noGrp="1"/>
          </p:cNvGraphicFramePr>
          <p:nvPr/>
        </p:nvGraphicFramePr>
        <p:xfrm>
          <a:off x="507419" y="595384"/>
          <a:ext cx="8129161" cy="492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475">
                  <a:extLst>
                    <a:ext uri="{9D8B030D-6E8A-4147-A177-3AD203B41FA5}">
                      <a16:colId xmlns:a16="http://schemas.microsoft.com/office/drawing/2014/main" val="750991869"/>
                    </a:ext>
                  </a:extLst>
                </a:gridCol>
                <a:gridCol w="378662">
                  <a:extLst>
                    <a:ext uri="{9D8B030D-6E8A-4147-A177-3AD203B41FA5}">
                      <a16:colId xmlns:a16="http://schemas.microsoft.com/office/drawing/2014/main" val="1304125267"/>
                    </a:ext>
                  </a:extLst>
                </a:gridCol>
                <a:gridCol w="529302">
                  <a:extLst>
                    <a:ext uri="{9D8B030D-6E8A-4147-A177-3AD203B41FA5}">
                      <a16:colId xmlns:a16="http://schemas.microsoft.com/office/drawing/2014/main" val="3202943842"/>
                    </a:ext>
                  </a:extLst>
                </a:gridCol>
                <a:gridCol w="1191462">
                  <a:extLst>
                    <a:ext uri="{9D8B030D-6E8A-4147-A177-3AD203B41FA5}">
                      <a16:colId xmlns:a16="http://schemas.microsoft.com/office/drawing/2014/main" val="2046201092"/>
                    </a:ext>
                  </a:extLst>
                </a:gridCol>
                <a:gridCol w="1569908">
                  <a:extLst>
                    <a:ext uri="{9D8B030D-6E8A-4147-A177-3AD203B41FA5}">
                      <a16:colId xmlns:a16="http://schemas.microsoft.com/office/drawing/2014/main" val="107173382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30064900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709721146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</a:t>
                      </a:r>
                      <a:r>
                        <a:rPr lang="zh-TW" alt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H100</a:t>
                      </a:r>
                      <a:endParaRPr lang="zh-TW" altLang="en-U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H200</a:t>
                      </a:r>
                      <a:endParaRPr lang="zh-TW" altLang="en-U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</a:t>
                      </a:r>
                      <a:r>
                        <a:rPr lang="zh-TW" altLang="en-US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</a:t>
                      </a:r>
                      <a:endParaRPr lang="zh-TW" altLang="en-U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844020"/>
                  </a:ext>
                </a:extLst>
              </a:tr>
              <a:tr h="240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案件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窗口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成案率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簽約數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認列數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認列數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認列數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822098"/>
                  </a:ext>
                </a:extLst>
              </a:tr>
              <a:tr h="228869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努力中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618086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泰陞</a:t>
                      </a:r>
                      <a:r>
                        <a:rPr lang="en-US" altLang="zh-TW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疫後</a:t>
                      </a:r>
                      <a:r>
                        <a:rPr lang="en-US" altLang="zh-TW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(H100)</a:t>
                      </a:r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君彥</a:t>
                      </a: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50%</a:t>
                      </a:r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4,000(IP_1,000)</a:t>
                      </a:r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2,000</a:t>
                      </a:r>
                      <a:r>
                        <a:rPr lang="en-US" altLang="zh-TW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(IP_1,000)</a:t>
                      </a:r>
                      <a:endParaRPr kumimoji="0" lang="zh-TW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2,000</a:t>
                      </a:r>
                      <a:r>
                        <a:rPr lang="en-US" altLang="zh-TW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(IP_1,000)</a:t>
                      </a:r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780319"/>
                  </a:ext>
                </a:extLst>
              </a:tr>
              <a:tr h="209163">
                <a:tc gridSpan="7">
                  <a:txBody>
                    <a:bodyPr/>
                    <a:lstStyle/>
                    <a:p>
                      <a:pPr algn="ctr"/>
                      <a:r>
                        <a:rPr lang="zh-TW" altLang="en-US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規劃中</a:t>
                      </a:r>
                      <a:r>
                        <a:rPr lang="en-US" altLang="zh-TW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(&gt;60%)</a:t>
                      </a:r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510995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歐德堡</a:t>
                      </a:r>
                      <a:r>
                        <a:rPr lang="en-US" altLang="zh-TW" sz="1200" b="1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etc.</a:t>
                      </a:r>
                      <a:endParaRPr lang="zh-TW" altLang="en-US" sz="1200" b="1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傳育</a:t>
                      </a: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90%</a:t>
                      </a:r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2,460</a:t>
                      </a:r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strike="noStrike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2,460</a:t>
                      </a:r>
                      <a:endParaRPr lang="zh-TW" altLang="en-US" sz="1200" b="1" strike="noStrike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445306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合勤</a:t>
                      </a:r>
                      <a:r>
                        <a:rPr lang="en-US" altLang="zh-TW" sz="1200" b="1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(H100)</a:t>
                      </a:r>
                      <a:endParaRPr lang="zh-TW" altLang="en-US" sz="1200" b="1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毓瑩</a:t>
                      </a: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90%</a:t>
                      </a:r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2,000</a:t>
                      </a:r>
                      <a:endParaRPr lang="zh-TW" altLang="en-US" sz="1200" b="1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strike="noStrike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1,000{+500}</a:t>
                      </a:r>
                      <a:endParaRPr lang="zh-TW" altLang="en-US" sz="1200" b="1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1,000</a:t>
                      </a:r>
                      <a:endParaRPr lang="zh-TW" altLang="en-US" sz="1200" b="1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749487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三趨</a:t>
                      </a:r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(H200)</a:t>
                      </a:r>
                      <a:endParaRPr lang="zh-TW" altLang="en-US" sz="12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90%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1,850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1,850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6073498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群邁</a:t>
                      </a:r>
                      <a:r>
                        <a:rPr lang="en-US" altLang="zh-TW" sz="1200" b="1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(H100)</a:t>
                      </a:r>
                      <a:endParaRPr lang="zh-TW" altLang="en-US" sz="1200" b="1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建任</a:t>
                      </a: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60%</a:t>
                      </a:r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IP_2,000</a:t>
                      </a:r>
                      <a:endParaRPr lang="zh-TW" altLang="en-US" sz="1200" b="1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strike="noStrike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IP_2,000{+500}</a:t>
                      </a:r>
                      <a:endParaRPr lang="zh-TW" altLang="en-US" sz="1200" b="1" strike="noStrike" dirty="0">
                        <a:solidFill>
                          <a:srgbClr val="7030A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strike="noStrike" dirty="0">
                        <a:solidFill>
                          <a:srgbClr val="7030A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2,000</a:t>
                      </a:r>
                      <a:endParaRPr lang="zh-TW" altLang="en-US" sz="1200" b="1" strike="noStrike" dirty="0">
                        <a:solidFill>
                          <a:srgbClr val="7030A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1920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zh-TW" altLang="en-US" sz="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" b="1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112406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中國佈道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(H200)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毓瑩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90%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3,800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1,200{+1,000}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1,200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5206489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鴻鼎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(H100)</a:t>
                      </a:r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蓉蓉</a:t>
                      </a: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90%</a:t>
                      </a:r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IP_1,000</a:t>
                      </a:r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IP_1,000</a:t>
                      </a:r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IP_1,000</a:t>
                      </a:r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2144209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雲義</a:t>
                      </a:r>
                      <a:r>
                        <a:rPr lang="en-US" altLang="zh-TW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(H100)</a:t>
                      </a:r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和欣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90%</a:t>
                      </a:r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IP_900</a:t>
                      </a:r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IP_900</a:t>
                      </a:r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IP_900</a:t>
                      </a:r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2232982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和訊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(H000)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耀泰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90%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150(IP_100)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150(IP_100)</a:t>
                      </a:r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271638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龍滕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(H100)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岳珉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90%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IP_1,350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IP_1,350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IP_1,350</a:t>
                      </a:r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6384533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光田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(H200)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明杰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90%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1,000(IP_600)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1,000(IP_600)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1,000(IP_600)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021713"/>
                  </a:ext>
                </a:extLst>
              </a:tr>
              <a:tr h="209163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累計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690357"/>
                  </a:ext>
                </a:extLst>
              </a:tr>
              <a:tr h="26395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月底預計達成認列數</a:t>
                      </a: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簽約需動支</a:t>
                      </a: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19,290K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54726030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依預算分配企業收入目標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23,695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(IP_7,085)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18,805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(IP_2,000)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42,500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(IP_9,085)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587023"/>
                  </a:ext>
                </a:extLst>
              </a:tr>
              <a:tr h="509141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達成預測收入小計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以保守成案率超過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60%)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15,063[63%]</a:t>
                      </a:r>
                      <a:r>
                        <a:rPr lang="zh-TW" altLang="en-US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(IP_9,100)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14,437[76%]</a:t>
                      </a:r>
                      <a:r>
                        <a:rPr lang="zh-TW" altLang="en-US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(IP_1,433)</a:t>
                      </a:r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31,960</a:t>
                      </a:r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[75%]/</a:t>
                      </a:r>
                    </a:p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(IP_10,533)[115%]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453811"/>
                  </a:ext>
                </a:extLst>
              </a:tr>
              <a:tr h="368667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以保守成案率超過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60%)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之企業收入缺口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/(IP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缺口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8,632</a:t>
                      </a:r>
                      <a:r>
                        <a:rPr lang="zh-TW" alt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(IP_-2,015)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4,368 / (IP_567)</a:t>
                      </a:r>
                      <a:endParaRPr lang="en-US" altLang="zh-TW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sng" strike="noStrike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10,540</a:t>
                      </a:r>
                      <a:r>
                        <a:rPr lang="en-US" altLang="zh-TW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/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(IP_-1,448)</a:t>
                      </a:r>
                      <a:endParaRPr lang="en-US" altLang="zh-TW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369538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931C14AC-9783-42B2-98DC-43377E1998A0}"/>
              </a:ext>
            </a:extLst>
          </p:cNvPr>
          <p:cNvSpPr txBox="1"/>
          <p:nvPr/>
        </p:nvSpPr>
        <p:spPr>
          <a:xfrm>
            <a:off x="7812360" y="121567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單位：千元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80F87FE3-40A1-4322-8E75-DA91FA9C7FA4}"/>
              </a:ext>
            </a:extLst>
          </p:cNvPr>
          <p:cNvSpPr txBox="1">
            <a:spLocks/>
          </p:cNvSpPr>
          <p:nvPr/>
        </p:nvSpPr>
        <p:spPr>
          <a:xfrm>
            <a:off x="589310" y="-27384"/>
            <a:ext cx="8229600" cy="55163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23">
                <a:solidFill>
                  <a:srgbClr val="3366FF"/>
                </a:solidFill>
                <a:latin typeface="BiauKai"/>
                <a:ea typeface="BiauKai"/>
                <a:cs typeface="BiauKa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769">
                <a:solidFill>
                  <a:srgbClr val="3366FF"/>
                </a:solidFill>
                <a:latin typeface="BiauKai" charset="-120"/>
                <a:ea typeface="BiauKai" charset="-120"/>
                <a:cs typeface="BiauKai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769">
                <a:solidFill>
                  <a:srgbClr val="3366FF"/>
                </a:solidFill>
                <a:latin typeface="BiauKai" charset="-120"/>
                <a:ea typeface="BiauKai" charset="-120"/>
                <a:cs typeface="BiauKai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769">
                <a:solidFill>
                  <a:srgbClr val="3366FF"/>
                </a:solidFill>
                <a:latin typeface="BiauKai" charset="-120"/>
                <a:ea typeface="BiauKai" charset="-120"/>
                <a:cs typeface="BiauKai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769">
                <a:solidFill>
                  <a:srgbClr val="3366FF"/>
                </a:solidFill>
                <a:latin typeface="BiauKai" charset="-120"/>
                <a:ea typeface="BiauKai" charset="-120"/>
                <a:cs typeface="BiauKai"/>
              </a:defRPr>
            </a:lvl5pPr>
            <a:lvl6pPr marL="316531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31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6pPr>
            <a:lvl7pPr marL="633062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31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7pPr>
            <a:lvl8pPr marL="949593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31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8pPr>
            <a:lvl9pPr marL="126612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31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r>
              <a:rPr lang="en-US" altLang="zh-TW" sz="30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30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組企業收入認列數能見度</a:t>
            </a:r>
            <a:r>
              <a:rPr lang="en-US" altLang="zh-TW" sz="30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0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未稅</a:t>
            </a:r>
            <a:r>
              <a:rPr lang="en-US" altLang="zh-TW" sz="30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000" kern="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D42457E8-9E74-497A-983D-83A335DA7139}"/>
              </a:ext>
            </a:extLst>
          </p:cNvPr>
          <p:cNvSpPr txBox="1"/>
          <p:nvPr/>
        </p:nvSpPr>
        <p:spPr>
          <a:xfrm>
            <a:off x="467544" y="5643245"/>
            <a:ext cx="81291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+mj-lt"/>
              <a:buAutoNum type="arabicPeriod"/>
            </a:pPr>
            <a:r>
              <a:rPr lang="zh-TW" altLang="en-US" sz="1400" b="1" i="0" u="none" strike="noStrike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成案率超過</a:t>
            </a:r>
            <a:r>
              <a:rPr lang="en-US" altLang="zh-TW" sz="1400" b="1" i="0" u="none" strike="noStrike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60%</a:t>
            </a:r>
            <a:r>
              <a:rPr lang="zh-TW" altLang="en-US" sz="1400" b="1" i="0" u="none" strike="noStrike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新增案件：</a:t>
            </a:r>
            <a:r>
              <a:rPr lang="zh-TW" altLang="zh-TW" sz="14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群邁</a:t>
            </a:r>
            <a:r>
              <a:rPr lang="en-US" altLang="zh-TW" sz="14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(IP_2,000K)</a:t>
            </a:r>
            <a:r>
              <a:rPr lang="zh-TW" altLang="en-US" sz="14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TW" altLang="zh-TW" sz="14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三趨</a:t>
            </a:r>
            <a:r>
              <a:rPr lang="en-US" altLang="zh-TW" sz="14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(1,850K)</a:t>
            </a:r>
            <a:r>
              <a:rPr lang="zh-TW" altLang="zh-TW" sz="14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、合勤</a:t>
            </a:r>
            <a:r>
              <a:rPr lang="en-US" altLang="zh-TW" sz="14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(1,000K)</a:t>
            </a:r>
            <a:r>
              <a:rPr lang="zh-TW" altLang="zh-TW" sz="14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、歐德堡等</a:t>
            </a:r>
            <a:r>
              <a:rPr lang="en-US" altLang="zh-TW" sz="14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(2,460K)</a:t>
            </a:r>
          </a:p>
          <a:p>
            <a:pPr marL="271463" indent="-271463">
              <a:buFont typeface="+mj-lt"/>
              <a:buAutoNum type="arabicPeriod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包含已簽約預計達成認列數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19,290K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，預估到年底作到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31,960K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，達成目標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75%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buFont typeface="+mj-lt"/>
              <a:buAutoNum type="arabicPeriod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距離企收目標還缺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10,540K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，並且</a:t>
            </a:r>
            <a:r>
              <a:rPr lang="zh-TW" altLang="zh-TW" sz="14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離</a:t>
            </a:r>
            <a:r>
              <a:rPr lang="zh-TW" altLang="zh-TW" sz="14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年中</a:t>
            </a:r>
            <a:r>
              <a:rPr lang="zh-TW" altLang="en-US" sz="1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承諾</a:t>
            </a:r>
            <a:r>
              <a:rPr lang="zh-TW" altLang="zh-TW" sz="14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的</a:t>
            </a:r>
            <a:r>
              <a:rPr lang="zh-TW" altLang="zh-TW" sz="14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目標</a:t>
            </a:r>
            <a:r>
              <a:rPr lang="en-US" altLang="zh-TW" sz="14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80%</a:t>
            </a:r>
            <a:r>
              <a:rPr lang="zh-TW" altLang="zh-TW" sz="14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還差</a:t>
            </a:r>
            <a:r>
              <a:rPr lang="en-US" altLang="zh-TW" sz="1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2,</a:t>
            </a:r>
            <a:r>
              <a:rPr lang="en-US" altLang="zh-TW" sz="1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040K</a:t>
            </a:r>
          </a:p>
          <a:p>
            <a:pPr marL="271463" indent="-271463">
              <a:buFont typeface="+mj-lt"/>
              <a:buAutoNum type="arabicPeriod"/>
            </a:pPr>
            <a:r>
              <a:rPr lang="zh-TW" altLang="en-US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建議合勤多認</a:t>
            </a:r>
            <a:r>
              <a:rPr lang="en-US" altLang="zh-TW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500K</a:t>
            </a:r>
            <a:r>
              <a:rPr lang="zh-TW" altLang="en-US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，中國佈道多認</a:t>
            </a:r>
            <a:r>
              <a:rPr lang="en-US" altLang="zh-TW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1,000K</a:t>
            </a:r>
            <a:r>
              <a:rPr lang="zh-TW" altLang="en-US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，群邁多認</a:t>
            </a:r>
            <a:r>
              <a:rPr lang="en-US" altLang="zh-TW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500K</a:t>
            </a:r>
          </a:p>
        </p:txBody>
      </p:sp>
    </p:spTree>
    <p:extLst>
      <p:ext uri="{BB962C8B-B14F-4D97-AF65-F5344CB8AC3E}">
        <p14:creationId xmlns:p14="http://schemas.microsoft.com/office/powerpoint/2010/main" val="120526627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0C85D2D5-5D8C-4860-8613-363228686A95}"/>
              </a:ext>
            </a:extLst>
          </p:cNvPr>
          <p:cNvSpPr/>
          <p:nvPr/>
        </p:nvSpPr>
        <p:spPr>
          <a:xfrm>
            <a:off x="971600" y="1268760"/>
            <a:ext cx="4235455" cy="2932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zh-TW" sz="24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24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組業務能見度與缺口分析</a:t>
            </a: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u"/>
              <a:defRPr/>
            </a:pPr>
            <a:r>
              <a:rPr lang="zh-TW" altLang="en-US" sz="24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衍生加值業務能見度</a:t>
            </a: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zh-TW" sz="24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24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組進行中案件說明</a:t>
            </a:r>
            <a:endParaRPr lang="en-US" altLang="zh-TW" sz="24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zh-TW" sz="24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H</a:t>
            </a:r>
            <a:r>
              <a:rPr lang="zh-TW" altLang="en-US" sz="24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組 重大效益推動案例進度</a:t>
            </a:r>
          </a:p>
        </p:txBody>
      </p:sp>
      <p:sp>
        <p:nvSpPr>
          <p:cNvPr id="11" name="標題 3">
            <a:extLst>
              <a:ext uri="{FF2B5EF4-FFF2-40B4-BE49-F238E27FC236}">
                <a16:creationId xmlns:a16="http://schemas.microsoft.com/office/drawing/2014/main" id="{A3972A35-9628-406A-A2D5-AFDB5BB2D878}"/>
              </a:ext>
            </a:extLst>
          </p:cNvPr>
          <p:cNvSpPr txBox="1">
            <a:spLocks/>
          </p:cNvSpPr>
          <p:nvPr/>
        </p:nvSpPr>
        <p:spPr>
          <a:xfrm>
            <a:off x="0" y="116632"/>
            <a:ext cx="9144000" cy="80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50000"/>
              </a:lnSpc>
              <a:defRPr sz="3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標楷體" charset="0"/>
              </a:defRPr>
            </a:lvl1pPr>
            <a:lvl2pPr algn="ctr">
              <a:defRPr sz="36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2pPr>
            <a:lvl3pPr algn="ctr">
              <a:defRPr sz="36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3pPr>
            <a:lvl4pPr algn="ctr">
              <a:defRPr sz="36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4pPr>
            <a:lvl5pPr algn="ctr">
              <a:defRPr sz="36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9pPr>
          </a:lstStyle>
          <a:p>
            <a:pPr lvl="0">
              <a:defRPr/>
            </a:pPr>
            <a:r>
              <a:rPr lang="zh-TW" altLang="en-US" sz="3200">
                <a:effectLst/>
              </a:rPr>
              <a:t>報 告 內 容</a:t>
            </a:r>
            <a:endParaRPr lang="en-US" altLang="zh-TW" sz="32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3089317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0" y="116632"/>
            <a:ext cx="9144000" cy="936104"/>
            <a:chOff x="196737" y="207178"/>
            <a:chExt cx="8381232" cy="936104"/>
          </a:xfrm>
        </p:grpSpPr>
        <p:sp>
          <p:nvSpPr>
            <p:cNvPr id="8" name="標題 1"/>
            <p:cNvSpPr txBox="1">
              <a:spLocks/>
            </p:cNvSpPr>
            <p:nvPr/>
          </p:nvSpPr>
          <p:spPr bwMode="auto">
            <a:xfrm>
              <a:off x="207694" y="207178"/>
              <a:ext cx="8370275" cy="533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j-ea"/>
                  <a:cs typeface="標楷體" charset="0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標楷體" pitchFamily="65" charset="-120"/>
                  <a:cs typeface="標楷體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標楷體" pitchFamily="65" charset="-120"/>
                  <a:cs typeface="標楷體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標楷體" pitchFamily="65" charset="-120"/>
                  <a:cs typeface="標楷體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標楷體" pitchFamily="65" charset="-120"/>
                  <a:cs typeface="標楷體" charset="0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itchFamily="18" charset="0"/>
                  <a:ea typeface="標楷體" pitchFamily="65" charset="-12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itchFamily="18" charset="0"/>
                  <a:ea typeface="標楷體" pitchFamily="65" charset="-12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itchFamily="18" charset="0"/>
                  <a:ea typeface="標楷體" pitchFamily="65" charset="-12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defRPr/>
              </a:pPr>
              <a:r>
                <a:rPr lang="en-US" altLang="zh-TW" sz="32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</a:t>
              </a:r>
              <a:r>
                <a:rPr lang="zh-TW" altLang="en-US" sz="32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組業務能見度與缺口分析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96737" y="681617"/>
              <a:ext cx="838123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企業收入</a:t>
              </a:r>
              <a:r>
                <a:rPr kumimoji="1" lang="zh-TW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目標</a:t>
              </a:r>
              <a:r>
                <a:rPr kumimoji="1" lang="en-US" altLang="zh-TW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=</a:t>
              </a:r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42</a:t>
              </a:r>
              <a:r>
                <a:rPr kumimoji="1" lang="en-US" altLang="zh-TW" sz="2400" b="1" i="0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,500K</a:t>
              </a:r>
              <a:r>
                <a:rPr kumimoji="1" lang="en-US" altLang="zh-TW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</a:t>
              </a:r>
              <a:r>
                <a:rPr kumimoji="1" lang="zh-TW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未稅</a:t>
              </a:r>
              <a:r>
                <a:rPr kumimoji="1" lang="en-US" altLang="zh-TW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)</a:t>
              </a:r>
              <a:endParaRPr kumimoji="1" lang="zh-TW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622148"/>
              </p:ext>
            </p:extLst>
          </p:nvPr>
        </p:nvGraphicFramePr>
        <p:xfrm>
          <a:off x="0" y="1079813"/>
          <a:ext cx="9132046" cy="5508881"/>
        </p:xfrm>
        <a:graphic>
          <a:graphicData uri="http://schemas.openxmlformats.org/drawingml/2006/table">
            <a:tbl>
              <a:tblPr/>
              <a:tblGrid>
                <a:gridCol w="1967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6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0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9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7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17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簽約數合計：</a:t>
                      </a:r>
                      <a:endParaRPr lang="en-US" altLang="zh-TW" sz="1300" b="1" u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簽約數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努力中</a:t>
                      </a:r>
                      <a:r>
                        <a:rPr lang="en-US" altLang="zh-TW" sz="14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單位：</a:t>
                      </a:r>
                      <a:r>
                        <a:rPr lang="en-US" altLang="zh-TW" sz="14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認列數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1" u="non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認列數合計：</a:t>
                      </a:r>
                      <a:endParaRPr lang="en-US" altLang="zh-TW" sz="1300" b="1" u="non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675608"/>
                  </a:ext>
                </a:extLst>
              </a:tr>
              <a:tr h="2217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累加：</a:t>
                      </a:r>
                      <a:r>
                        <a:rPr lang="en-US" altLang="zh-TW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57,002K (134%)</a:t>
                      </a:r>
                      <a:endParaRPr lang="en-US" altLang="zh-TW" sz="1300" b="1" u="non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2,000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光田</a:t>
                      </a: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(B</a:t>
                      </a: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案</a:t>
                      </a: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累加：</a:t>
                      </a:r>
                      <a:r>
                        <a:rPr lang="en-US" altLang="zh-TW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39,573K (93%)</a:t>
                      </a:r>
                      <a:endParaRPr lang="en-US" altLang="zh-TW" sz="1300" b="1" u="non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816993"/>
                  </a:ext>
                </a:extLst>
              </a:tr>
              <a:tr h="2217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簽約數：</a:t>
                      </a:r>
                      <a:r>
                        <a:rPr lang="en-US" altLang="zh-TW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19,500K</a:t>
                      </a:r>
                      <a:endParaRPr lang="en-US" altLang="zh-TW" sz="1300" b="1" u="sng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6,000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TW" alt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智齡</a:t>
                      </a:r>
                      <a:r>
                        <a:rPr lang="en-US" altLang="zh-TW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(A+)</a:t>
                      </a:r>
                      <a:endParaRPr lang="zh-TW" alt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3,000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認列數：</a:t>
                      </a:r>
                      <a:r>
                        <a:rPr lang="en-US" altLang="zh-TW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7,000K</a:t>
                      </a:r>
                      <a:endParaRPr lang="en-US" altLang="zh-TW" sz="1300" b="1" u="sng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126821"/>
                  </a:ext>
                </a:extLst>
              </a:tr>
              <a:tr h="2217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4,500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國北護</a:t>
                      </a:r>
                      <a:r>
                        <a:rPr lang="en-US" altLang="zh-TW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  <a:r>
                        <a:rPr lang="zh-TW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包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1,000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300" b="1" u="sng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038889"/>
                  </a:ext>
                </a:extLst>
              </a:tr>
              <a:tr h="1185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3,000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中華郵政</a:t>
                      </a:r>
                      <a:r>
                        <a:rPr lang="en-US" altLang="zh-TW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  <a:r>
                        <a:rPr lang="zh-TW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案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1,000</a:t>
                      </a:r>
                      <a:endParaRPr lang="zh-TW" altLang="en-US" sz="1400" b="1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300" b="1" u="sng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54976"/>
                  </a:ext>
                </a:extLst>
              </a:tr>
              <a:tr h="2217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4,000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泰陞</a:t>
                      </a: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疫後</a:t>
                      </a: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1,000</a:t>
                      </a:r>
                      <a:endParaRPr lang="zh-TW" altLang="en-US" sz="1400" b="1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300" b="1" u="sng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251488"/>
                  </a:ext>
                </a:extLst>
              </a:tr>
              <a:tr h="2217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累加：</a:t>
                      </a:r>
                      <a:r>
                        <a:rPr lang="en-US" altLang="zh-TW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37,502K</a:t>
                      </a:r>
                      <a:r>
                        <a:rPr lang="zh-TW" altLang="en-US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(88%)</a:t>
                      </a:r>
                      <a:endParaRPr lang="en-US" altLang="zh-TW" sz="1300" b="1" u="non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altLang="zh-TW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推廣中</a:t>
                      </a:r>
                      <a:endParaRPr lang="en-US" altLang="zh-TW" sz="1400" b="1" u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altLang="zh-TW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累加：</a:t>
                      </a:r>
                      <a:r>
                        <a:rPr lang="en-US" altLang="zh-TW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32,573K</a:t>
                      </a:r>
                      <a:r>
                        <a:rPr lang="zh-TW" altLang="en-US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(77%)</a:t>
                      </a:r>
                      <a:endParaRPr lang="en-US" altLang="zh-TW" sz="1300" b="1" u="non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17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簽約數：</a:t>
                      </a:r>
                      <a: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2,000K</a:t>
                      </a: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2,000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認列數：</a:t>
                      </a:r>
                      <a: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2,000K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473247"/>
                  </a:ext>
                </a:extLst>
              </a:tr>
              <a:tr h="2217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27245"/>
                  </a:ext>
                </a:extLst>
              </a:tr>
              <a:tr h="2523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累加：</a:t>
                      </a:r>
                      <a:r>
                        <a:rPr lang="en-US" altLang="zh-TW" sz="1300" b="1" u="non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35,502K</a:t>
                      </a:r>
                      <a:r>
                        <a:rPr lang="en-US" altLang="zh-TW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(84%)</a:t>
                      </a:r>
                      <a:endParaRPr lang="en-US" altLang="zh-TW" sz="1300" b="1" u="non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簽約中</a:t>
                      </a:r>
                      <a:endParaRPr lang="en-US" altLang="zh-TW" sz="1400" b="1" u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累加：</a:t>
                      </a:r>
                      <a:r>
                        <a:rPr lang="en-US" altLang="zh-TW" sz="1300" b="1" u="non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30,573K</a:t>
                      </a:r>
                      <a:r>
                        <a:rPr lang="en-US" altLang="zh-TW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(72%)</a:t>
                      </a:r>
                      <a:endParaRPr lang="en-US" altLang="zh-TW" sz="1300" b="1" u="non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523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簽約數：</a:t>
                      </a:r>
                      <a: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14,660K</a:t>
                      </a: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1,000</a:t>
                      </a:r>
                      <a:endParaRPr lang="zh-TW" altLang="en-US" sz="1400" b="1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鴻鼎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1,000</a:t>
                      </a:r>
                      <a:endParaRPr lang="zh-TW" altLang="en-US" sz="1400" b="1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認列數：</a:t>
                      </a:r>
                      <a: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10,910K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796376"/>
                  </a:ext>
                </a:extLst>
              </a:tr>
              <a:tr h="2313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2,000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合勤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1,000</a:t>
                      </a:r>
                      <a:endParaRPr lang="zh-TW" altLang="en-US" sz="1400" b="1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636885"/>
                  </a:ext>
                </a:extLst>
              </a:tr>
              <a:tr h="2523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2,460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歐德保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2,460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460263"/>
                  </a:ext>
                </a:extLst>
              </a:tr>
              <a:tr h="2523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900</a:t>
                      </a:r>
                      <a:endParaRPr lang="zh-TW" altLang="en-US" sz="1400" b="1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雲義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900</a:t>
                      </a:r>
                      <a:endParaRPr lang="zh-TW" altLang="en-US" sz="1400" b="1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68033"/>
                  </a:ext>
                </a:extLst>
              </a:tr>
              <a:tr h="2523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2,000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u="non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三趨</a:t>
                      </a:r>
                      <a:endParaRPr lang="en-US" altLang="zh-TW" sz="1400" b="1" u="non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1,850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903244"/>
                  </a:ext>
                </a:extLst>
              </a:tr>
              <a:tr h="2523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3,800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中國佈道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1,200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418874"/>
                  </a:ext>
                </a:extLst>
              </a:tr>
              <a:tr h="2523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1,350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龍滕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1,350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353030"/>
                  </a:ext>
                </a:extLst>
              </a:tr>
              <a:tr h="2523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1,000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光田</a:t>
                      </a: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參展</a:t>
                      </a: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1,000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943051"/>
                  </a:ext>
                </a:extLst>
              </a:tr>
              <a:tr h="2523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和訊</a:t>
                      </a:r>
                      <a:endParaRPr lang="en-US" altLang="zh-TW" sz="1400" b="1" u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240482"/>
                  </a:ext>
                </a:extLst>
              </a:tr>
              <a:tr h="2217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累加：</a:t>
                      </a:r>
                      <a:r>
                        <a:rPr lang="en-US" altLang="zh-TW" sz="1300" b="1" u="non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20,842K</a:t>
                      </a:r>
                      <a:r>
                        <a:rPr lang="en-US" altLang="zh-TW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(49%)</a:t>
                      </a:r>
                      <a:endParaRPr lang="en-US" altLang="zh-TW" sz="1300" b="1" u="non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已簽約</a:t>
                      </a:r>
                      <a:endParaRPr lang="en-US" sz="1400" b="1" u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累加：</a:t>
                      </a:r>
                      <a:r>
                        <a:rPr lang="en-US" altLang="zh-TW" sz="1300" b="1" u="non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19,663K</a:t>
                      </a:r>
                      <a:r>
                        <a:rPr lang="en-US" altLang="zh-TW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(46%)</a:t>
                      </a:r>
                      <a:endParaRPr lang="en-US" altLang="zh-TW" sz="1300" b="1" u="non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523018"/>
                  </a:ext>
                </a:extLst>
              </a:tr>
              <a:tr h="2217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20,842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FY112</a:t>
                      </a:r>
                      <a:r>
                        <a:rPr lang="zh-TW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已簽約</a:t>
                      </a:r>
                      <a:r>
                        <a:rPr lang="en-US" altLang="zh-TW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含小額</a:t>
                      </a:r>
                      <a:r>
                        <a:rPr lang="en-US" altLang="zh-TW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17,105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認列數：</a:t>
                      </a:r>
                      <a: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17,105K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827361"/>
                  </a:ext>
                </a:extLst>
              </a:tr>
              <a:tr h="221700">
                <a:tc>
                  <a:txBody>
                    <a:bodyPr/>
                    <a:lstStyle/>
                    <a:p>
                      <a:pPr algn="ctr"/>
                      <a:endParaRPr lang="zh-TW" altLang="en-US" sz="13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Backlog(</a:t>
                      </a:r>
                      <a:r>
                        <a:rPr lang="zh-TW" altLang="en-US" sz="14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單位：</a:t>
                      </a:r>
                      <a:r>
                        <a:rPr lang="en-US" sz="14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K)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21700">
                <a:tc>
                  <a:txBody>
                    <a:bodyPr/>
                    <a:lstStyle/>
                    <a:p>
                      <a:pPr algn="ctr"/>
                      <a:endParaRPr lang="zh-TW" altLang="en-US" sz="13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FY111</a:t>
                      </a:r>
                      <a:endParaRPr lang="en-US" sz="1400" b="1" u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2,558</a:t>
                      </a:r>
                      <a:endParaRPr lang="zh-TW" altLang="en-US" sz="1400" b="1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認列數：</a:t>
                      </a:r>
                      <a: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2,558K (6%)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254419"/>
                  </a:ext>
                </a:extLst>
              </a:tr>
            </a:tbl>
          </a:graphicData>
        </a:graphic>
      </p:graphicFrame>
      <p:sp>
        <p:nvSpPr>
          <p:cNvPr id="7" name="Google Shape;162;p5">
            <a:extLst>
              <a:ext uri="{FF2B5EF4-FFF2-40B4-BE49-F238E27FC236}">
                <a16:creationId xmlns:a16="http://schemas.microsoft.com/office/drawing/2014/main" id="{046FD122-78F2-4CC2-8582-70660DADCC80}"/>
              </a:ext>
            </a:extLst>
          </p:cNvPr>
          <p:cNvSpPr txBox="1"/>
          <p:nvPr/>
        </p:nvSpPr>
        <p:spPr>
          <a:xfrm>
            <a:off x="7596336" y="832397"/>
            <a:ext cx="1475536" cy="29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300" b="1" dirty="0" err="1">
                <a:latin typeface="Microsoft JhengHei"/>
                <a:ea typeface="Microsoft JhengHei"/>
                <a:cs typeface="Microsoft JhengHei"/>
                <a:sym typeface="Microsoft JhengHei"/>
              </a:rPr>
              <a:t>單位：千元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552602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652297"/>
              </p:ext>
            </p:extLst>
          </p:nvPr>
        </p:nvGraphicFramePr>
        <p:xfrm>
          <a:off x="30724" y="1353056"/>
          <a:ext cx="9132046" cy="4527310"/>
        </p:xfrm>
        <a:graphic>
          <a:graphicData uri="http://schemas.openxmlformats.org/drawingml/2006/table">
            <a:tbl>
              <a:tblPr/>
              <a:tblGrid>
                <a:gridCol w="1967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7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03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簽約數合計：</a:t>
                      </a:r>
                      <a:endParaRPr lang="en-US" altLang="zh-TW" sz="1300" b="1" u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簽約數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努力中</a:t>
                      </a:r>
                      <a:endParaRPr lang="en-US" altLang="zh-TW" sz="1400" b="1" u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認列數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認列數合計：</a:t>
                      </a:r>
                      <a:endParaRPr lang="en-US" altLang="zh-TW" sz="1300" b="1" u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675608"/>
                  </a:ext>
                </a:extLst>
              </a:tr>
              <a:tr h="2503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累加</a:t>
                      </a:r>
                      <a:r>
                        <a:rPr lang="zh-TW" altLang="en-US" sz="13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12,283K </a:t>
                      </a:r>
                      <a:r>
                        <a:rPr lang="en-US" altLang="zh-TW" sz="1300" b="1" u="non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(135%)</a:t>
                      </a:r>
                      <a:endParaRPr lang="en-US" altLang="zh-TW" sz="1300" b="1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1,000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TW" alt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智齡</a:t>
                      </a:r>
                      <a:r>
                        <a:rPr lang="en-US" altLang="zh-TW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(A+)</a:t>
                      </a:r>
                      <a:endParaRPr lang="zh-TW" alt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累加：</a:t>
                      </a:r>
                      <a:r>
                        <a:rPr lang="en-US" altLang="zh-TW" sz="1300" b="1" u="none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12,633</a:t>
                      </a:r>
                      <a:r>
                        <a:rPr lang="en-US" altLang="zh-TW" sz="1300" b="1" u="non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 (139%)</a:t>
                      </a:r>
                    </a:p>
                  </a:txBody>
                  <a:tcPr marL="17881" marR="17881" marT="8941" marB="8941" anchor="ctr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816993"/>
                  </a:ext>
                </a:extLst>
              </a:tr>
              <a:tr h="2503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簽約數：</a:t>
                      </a:r>
                      <a: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2,000K</a:t>
                      </a: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1,000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泰陞</a:t>
                      </a:r>
                      <a:r>
                        <a:rPr lang="en-US" altLang="zh-TW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疫後</a:t>
                      </a:r>
                      <a:r>
                        <a:rPr lang="en-US" altLang="zh-TW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1,000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認列數：</a:t>
                      </a:r>
                      <a: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2,000K</a:t>
                      </a:r>
                    </a:p>
                  </a:txBody>
                  <a:tcPr marL="17881" marR="17881" marT="8941" marB="8941" anchor="ctr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853978"/>
                  </a:ext>
                </a:extLst>
              </a:tr>
              <a:tr h="2503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300" b="1" u="sng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300" b="1" u="sng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9738"/>
                  </a:ext>
                </a:extLst>
              </a:tr>
              <a:tr h="2503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累加：</a:t>
                      </a:r>
                      <a:r>
                        <a:rPr lang="en-US" altLang="zh-TW" sz="1300" b="1" u="non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10,283K</a:t>
                      </a:r>
                      <a:r>
                        <a:rPr lang="en-US" altLang="zh-TW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(113%)</a:t>
                      </a:r>
                      <a:endParaRPr lang="en-US" altLang="zh-TW" sz="1300" b="1" u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altLang="zh-TW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推廣中</a:t>
                      </a:r>
                      <a:endParaRPr lang="en-US" altLang="zh-TW" sz="1400" b="1" u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altLang="zh-TW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累加：</a:t>
                      </a:r>
                      <a:r>
                        <a:rPr lang="en-US" altLang="zh-TW" sz="1300" b="1" u="non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10,633K</a:t>
                      </a:r>
                      <a:r>
                        <a:rPr lang="en-US" altLang="zh-TW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(117%)</a:t>
                      </a:r>
                      <a:endParaRPr lang="en-US" altLang="zh-TW" sz="1300" b="1" u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03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簽約數：</a:t>
                      </a:r>
                      <a: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2,000 K</a:t>
                      </a: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2,000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TW" altLang="en-US" sz="1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群邁</a:t>
                      </a:r>
                      <a:endParaRPr lang="en-US" altLang="zh-TW" sz="14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認列數：</a:t>
                      </a:r>
                      <a: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2,000 K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473247"/>
                  </a:ext>
                </a:extLst>
              </a:tr>
              <a:tr h="2503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83" rtl="0" eaLnBrk="1" latinLnBrk="0" hangingPunct="1"/>
                      <a:endParaRPr lang="zh-TW" altLang="en-US" sz="14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83" rtl="0" eaLnBrk="1" latinLnBrk="0" hangingPunct="1"/>
                      <a:endParaRPr lang="en-US" altLang="zh-TW" sz="14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83" rtl="0" eaLnBrk="1" latinLnBrk="0" hangingPunct="1"/>
                      <a:endParaRPr lang="zh-TW" altLang="en-US" sz="14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808864"/>
                  </a:ext>
                </a:extLst>
              </a:tr>
              <a:tr h="2781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累加：</a:t>
                      </a:r>
                      <a:r>
                        <a:rPr lang="en-US" altLang="zh-TW" sz="1300" b="1" u="non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8,283K</a:t>
                      </a:r>
                      <a:r>
                        <a:rPr lang="en-US" altLang="zh-TW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(91%)</a:t>
                      </a:r>
                      <a:endParaRPr lang="en-US" altLang="zh-TW" sz="1300" b="1" u="non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簽約中</a:t>
                      </a:r>
                      <a:endParaRPr lang="en-US" altLang="zh-TW" sz="1400" b="1" u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累加：</a:t>
                      </a:r>
                      <a:r>
                        <a:rPr lang="en-US" altLang="zh-TW" sz="1300" b="1" u="non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8,633K</a:t>
                      </a:r>
                      <a:r>
                        <a:rPr lang="en-US" altLang="zh-TW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(95%)</a:t>
                      </a:r>
                      <a:endParaRPr lang="en-US" altLang="zh-TW" sz="1300" b="1" u="non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781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認列數：</a:t>
                      </a:r>
                      <a: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3,950K</a:t>
                      </a: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1,000</a:t>
                      </a:r>
                      <a:endParaRPr lang="zh-TW" altLang="en-US" sz="1400" b="1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鴻鼎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1,000</a:t>
                      </a:r>
                      <a:endParaRPr lang="zh-TW" altLang="en-US" sz="1400" b="1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認列數：</a:t>
                      </a:r>
                      <a: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3,950K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47161"/>
                  </a:ext>
                </a:extLst>
              </a:tr>
              <a:tr h="2781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900</a:t>
                      </a:r>
                      <a:endParaRPr lang="zh-TW" altLang="en-US" sz="1400" b="1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雲義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900</a:t>
                      </a:r>
                      <a:endParaRPr lang="zh-TW" altLang="en-US" sz="1400" b="1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465841"/>
                  </a:ext>
                </a:extLst>
              </a:tr>
              <a:tr h="2781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300" b="1" u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1,350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龍滕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1,350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300" b="1" u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966052"/>
                  </a:ext>
                </a:extLst>
              </a:tr>
              <a:tr h="2781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300" b="1" u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光田</a:t>
                      </a: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參展</a:t>
                      </a: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300" b="1" u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40281"/>
                  </a:ext>
                </a:extLst>
              </a:tr>
              <a:tr h="2781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300" b="1" u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和訊</a:t>
                      </a:r>
                      <a:endParaRPr lang="en-US" altLang="zh-TW" sz="1400" b="1" u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300" b="1" u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753357"/>
                  </a:ext>
                </a:extLst>
              </a:tr>
              <a:tr h="2850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累加：</a:t>
                      </a:r>
                      <a:r>
                        <a:rPr lang="en-US" altLang="zh-TW" sz="13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4,333K</a:t>
                      </a:r>
                      <a:r>
                        <a:rPr lang="en-US" altLang="zh-TW" sz="13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(48%)</a:t>
                      </a:r>
                      <a:endParaRPr lang="en-US" altLang="zh-TW" sz="1300" b="1" u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已簽約</a:t>
                      </a:r>
                      <a:r>
                        <a:rPr lang="en-US" altLang="zh-TW" sz="14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合併</a:t>
                      </a:r>
                      <a:r>
                        <a:rPr lang="en-US" altLang="zh-TW" sz="14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累加：</a:t>
                      </a:r>
                      <a:r>
                        <a:rPr lang="en-US" altLang="zh-TW" sz="13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4,683K</a:t>
                      </a:r>
                      <a:r>
                        <a:rPr lang="en-US" altLang="zh-TW" sz="13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(52%)</a:t>
                      </a:r>
                      <a:endParaRPr lang="en-US" altLang="zh-TW" sz="1300" b="1" u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465416"/>
                  </a:ext>
                </a:extLst>
              </a:tr>
              <a:tr h="2850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認列數：</a:t>
                      </a:r>
                      <a: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4,333K</a:t>
                      </a: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4,333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FY112</a:t>
                      </a:r>
                      <a:r>
                        <a:rPr lang="zh-TW" altLang="en-US" sz="14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已簽約</a:t>
                      </a:r>
                      <a:endParaRPr lang="en-US" altLang="zh-TW" sz="1400" b="1" u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4,333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認列數：</a:t>
                      </a:r>
                      <a: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4,333K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043128"/>
                  </a:ext>
                </a:extLst>
              </a:tr>
              <a:tr h="250394">
                <a:tc>
                  <a:txBody>
                    <a:bodyPr/>
                    <a:lstStyle/>
                    <a:p>
                      <a:pPr algn="ctr"/>
                      <a:endParaRPr lang="zh-TW" altLang="en-US" sz="13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Backlog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5034">
                <a:tc>
                  <a:txBody>
                    <a:bodyPr/>
                    <a:lstStyle/>
                    <a:p>
                      <a:pPr algn="ctr"/>
                      <a:endParaRPr lang="zh-TW" altLang="en-US" sz="1300" b="1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FY111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認列數：</a:t>
                      </a:r>
                      <a: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350K</a:t>
                      </a:r>
                      <a:r>
                        <a:rPr kumimoji="0" lang="zh-TW" alt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(4%)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530313"/>
                  </a:ext>
                </a:extLst>
              </a:tr>
            </a:tbl>
          </a:graphicData>
        </a:graphic>
      </p:graphicFrame>
      <p:grpSp>
        <p:nvGrpSpPr>
          <p:cNvPr id="10" name="群組 9">
            <a:extLst>
              <a:ext uri="{FF2B5EF4-FFF2-40B4-BE49-F238E27FC236}">
                <a16:creationId xmlns:a16="http://schemas.microsoft.com/office/drawing/2014/main" id="{05E9CB36-990A-4C70-948B-0BA888C6750A}"/>
              </a:ext>
            </a:extLst>
          </p:cNvPr>
          <p:cNvGrpSpPr/>
          <p:nvPr/>
        </p:nvGrpSpPr>
        <p:grpSpPr>
          <a:xfrm>
            <a:off x="0" y="116632"/>
            <a:ext cx="9144000" cy="936104"/>
            <a:chOff x="196737" y="207178"/>
            <a:chExt cx="8381232" cy="936104"/>
          </a:xfrm>
        </p:grpSpPr>
        <p:sp>
          <p:nvSpPr>
            <p:cNvPr id="11" name="標題 1">
              <a:extLst>
                <a:ext uri="{FF2B5EF4-FFF2-40B4-BE49-F238E27FC236}">
                  <a16:creationId xmlns:a16="http://schemas.microsoft.com/office/drawing/2014/main" id="{C2DEF392-05DA-48B9-A2C2-48742406CD4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7694" y="207178"/>
              <a:ext cx="8370275" cy="533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j-ea"/>
                  <a:cs typeface="標楷體" charset="0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標楷體" pitchFamily="65" charset="-120"/>
                  <a:cs typeface="標楷體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標楷體" pitchFamily="65" charset="-120"/>
                  <a:cs typeface="標楷體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標楷體" pitchFamily="65" charset="-120"/>
                  <a:cs typeface="標楷體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標楷體" pitchFamily="65" charset="-120"/>
                  <a:cs typeface="標楷體" charset="0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itchFamily="18" charset="0"/>
                  <a:ea typeface="標楷體" pitchFamily="65" charset="-12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itchFamily="18" charset="0"/>
                  <a:ea typeface="標楷體" pitchFamily="65" charset="-12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itchFamily="18" charset="0"/>
                  <a:ea typeface="標楷體" pitchFamily="65" charset="-12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32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衍生加值業務能見度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EE69FA13-C661-4973-AB85-C085E6CB2547}"/>
                </a:ext>
              </a:extLst>
            </p:cNvPr>
            <p:cNvSpPr/>
            <p:nvPr/>
          </p:nvSpPr>
          <p:spPr>
            <a:xfrm>
              <a:off x="196737" y="681617"/>
              <a:ext cx="838123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衍生加值目標</a:t>
              </a:r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=9,085K(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未稅</a:t>
              </a:r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" name="Google Shape;162;p5">
            <a:extLst>
              <a:ext uri="{FF2B5EF4-FFF2-40B4-BE49-F238E27FC236}">
                <a16:creationId xmlns:a16="http://schemas.microsoft.com/office/drawing/2014/main" id="{A26DAC63-8581-44DF-BB75-3E5DFC8074E9}"/>
              </a:ext>
            </a:extLst>
          </p:cNvPr>
          <p:cNvSpPr txBox="1"/>
          <p:nvPr/>
        </p:nvSpPr>
        <p:spPr>
          <a:xfrm>
            <a:off x="7596336" y="950625"/>
            <a:ext cx="1475536" cy="29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300" b="1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單位：千元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237412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>
            <a:spLocks noGrp="1"/>
          </p:cNvSpPr>
          <p:nvPr>
            <p:ph type="title"/>
          </p:nvPr>
        </p:nvSpPr>
        <p:spPr>
          <a:xfrm>
            <a:off x="0" y="52329"/>
            <a:ext cx="9115860" cy="62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Microsoft JhengHei"/>
                <a:ea typeface="Microsoft JhengHei"/>
                <a:cs typeface="Microsoft JhengHei"/>
                <a:sym typeface="Microsoft JhengHei"/>
              </a:rPr>
              <a:t>H</a:t>
            </a:r>
            <a:r>
              <a:rPr lang="zh-TW" altLang="en-US" dirty="0">
                <a:effectLst/>
                <a:latin typeface="Microsoft JhengHei"/>
                <a:ea typeface="Microsoft JhengHei"/>
                <a:cs typeface="Microsoft JhengHei"/>
                <a:sym typeface="Microsoft JhengHei"/>
              </a:rPr>
              <a:t>組簽約</a:t>
            </a:r>
            <a:r>
              <a:rPr lang="en-US" dirty="0" err="1">
                <a:effectLst/>
                <a:latin typeface="Microsoft JhengHei"/>
                <a:ea typeface="Microsoft JhengHei"/>
                <a:cs typeface="Microsoft JhengHei"/>
                <a:sym typeface="Microsoft JhengHei"/>
              </a:rPr>
              <a:t>中案件說明</a:t>
            </a:r>
            <a:endParaRPr dirty="0">
              <a:solidFill>
                <a:srgbClr val="FF0000"/>
              </a:solidFill>
              <a:effectLst/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161" name="Google Shape;161;p5"/>
          <p:cNvGraphicFramePr/>
          <p:nvPr>
            <p:extLst>
              <p:ext uri="{D42A27DB-BD31-4B8C-83A1-F6EECF244321}">
                <p14:modId xmlns:p14="http://schemas.microsoft.com/office/powerpoint/2010/main" val="1629451438"/>
              </p:ext>
            </p:extLst>
          </p:nvPr>
        </p:nvGraphicFramePr>
        <p:xfrm>
          <a:off x="144013" y="764704"/>
          <a:ext cx="8855974" cy="600855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8061">
                  <a:extLst>
                    <a:ext uri="{9D8B030D-6E8A-4147-A177-3AD203B41FA5}">
                      <a16:colId xmlns:a16="http://schemas.microsoft.com/office/drawing/2014/main" val="404756246"/>
                    </a:ext>
                  </a:extLst>
                </a:gridCol>
                <a:gridCol w="807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66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53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2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 i="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vert="eaVert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 dirty="0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廠商</a:t>
                      </a:r>
                      <a:endParaRPr sz="1500" b="1" i="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 dirty="0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專案名稱</a:t>
                      </a:r>
                      <a:endParaRPr sz="1500" b="1" i="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金額</a:t>
                      </a:r>
                      <a:endParaRPr sz="1500" b="1" i="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(IP)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簽約時程</a:t>
                      </a:r>
                      <a:endParaRPr sz="1500" b="1" i="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現況說明</a:t>
                      </a:r>
                      <a:endParaRPr sz="1500" b="1" i="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RD/</a:t>
                      </a:r>
                      <a:r>
                        <a:rPr lang="en-US" sz="1500" b="1" i="0" u="none" strike="noStrike" cap="none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推廣</a:t>
                      </a:r>
                      <a:endParaRPr sz="1500" b="1" i="0" u="none" strike="noStrike" cap="none" err="1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窗口</a:t>
                      </a:r>
                      <a:endParaRPr sz="1500" b="1" i="0" u="none" strike="noStrike" cap="none" err="1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513">
                <a:tc rowSpan="9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sym typeface="Microsoft JhengHei"/>
                        </a:rPr>
                        <a:t>簽約中</a:t>
                      </a:r>
                      <a:endParaRPr lang="en-US" altLang="zh-TW"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sym typeface="Microsoft JhengHei"/>
                        </a:rPr>
                        <a:t>90%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光田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(H200)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sz="1400" b="1" i="0" u="none" strike="noStrike" cap="none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智慧醫療展系統</a:t>
                      </a: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altLang="zh-TW" sz="1400" b="1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Microsoft JhengHei"/>
                        </a:rPr>
                        <a:t>1,000</a:t>
                      </a:r>
                      <a:endParaRPr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(600)</a:t>
                      </a:r>
                      <a:endParaRPr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11</a:t>
                      </a: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月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500"/>
                        <a:buFont typeface="Arial"/>
                        <a:buNone/>
                      </a:pP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契約用印流程中</a:t>
                      </a:r>
                      <a:endParaRPr lang="en-US" sz="1400" b="1" u="none" strike="noStrike" cap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sz="1400" b="1" u="none" strike="noStrike" cap="none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蔡博</a:t>
                      </a:r>
                      <a:r>
                        <a:rPr lang="en-US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/</a:t>
                      </a:r>
                      <a:r>
                        <a:rPr lang="en-US" sz="1400" b="1" u="none" strike="noStrike" cap="none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俐穎</a:t>
                      </a:r>
                      <a:endParaRPr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9972250"/>
                  </a:ext>
                </a:extLst>
              </a:tr>
              <a:tr h="442513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簽約中</a:t>
                      </a:r>
                      <a:endParaRPr lang="en-US" altLang="zh-TW"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90%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和訊</a:t>
                      </a:r>
                      <a:endParaRPr lang="en-US" altLang="zh-TW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en-US" altLang="zh-TW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(H000)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H00</a:t>
                      </a:r>
                      <a:r>
                        <a:rPr lang="zh-TW" alt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健康風險評估授權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Microsoft JhengHei"/>
                        </a:rPr>
                        <a:t>150</a:t>
                      </a:r>
                    </a:p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Microsoft JhengHei"/>
                        </a:rPr>
                        <a:t>(100)</a:t>
                      </a:r>
                      <a:endParaRPr lang="en-US" altLang="zh-TW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11</a:t>
                      </a: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月</a:t>
                      </a:r>
                      <a:endParaRPr lang="en-US" altLang="zh-TW" sz="1400" b="1" u="none" strike="noStrike" cap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契約用印流程中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耀泰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5445673"/>
                  </a:ext>
                </a:extLst>
              </a:tr>
              <a:tr h="4455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龍滕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(H</a:t>
                      </a:r>
                      <a:r>
                        <a:rPr lang="en-US" altLang="zh-TW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1</a:t>
                      </a:r>
                      <a:r>
                        <a:rPr lang="en-US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00)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altLang="zh-TW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3D</a:t>
                      </a: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立體影像缺漏補償技術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altLang="zh-TW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(1,350)</a:t>
                      </a:r>
                      <a:endParaRPr lang="zh-TW" altLang="en-US" sz="1400" b="1" u="none" strike="noStrike" cap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11</a:t>
                      </a: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月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500"/>
                        <a:buFont typeface="Arial"/>
                        <a:buNone/>
                      </a:pP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契約用印流程中</a:t>
                      </a:r>
                      <a:endParaRPr lang="en-US" altLang="zh-TW" sz="1400" b="1" u="none" strike="noStrike" cap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altLang="zh-TW" sz="1400" b="1" u="none" strike="noStrike" cap="none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和欣</a:t>
                      </a:r>
                      <a:r>
                        <a:rPr lang="en-US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/</a:t>
                      </a:r>
                      <a:r>
                        <a:rPr kumimoji="0" lang="zh-TW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岳珉</a:t>
                      </a:r>
                      <a:endParaRPr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0684366"/>
                  </a:ext>
                </a:extLst>
              </a:tr>
              <a:tr h="50938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 err="1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中國佈道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(H200)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altLang="en-US" sz="14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綜合長照機構</a:t>
                      </a:r>
                      <a:endParaRPr lang="en-US" altLang="zh-TW" sz="14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altLang="en-US" sz="14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智慧服務系統合作案</a:t>
                      </a:r>
                      <a:endParaRPr sz="14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3,80</a:t>
                      </a:r>
                      <a:r>
                        <a:rPr lang="en-US" sz="1400" b="1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0</a:t>
                      </a: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altLang="zh-TW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11</a:t>
                      </a: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月</a:t>
                      </a:r>
                      <a:endParaRPr lang="en-US" altLang="zh-TW" sz="1400" b="1" u="none" strike="noStrike" cap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en-US" altLang="zh-TW" sz="14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10/27</a:t>
                      </a:r>
                      <a:r>
                        <a:rPr lang="zh-TW" altLang="en-US" sz="14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與董事會洽談合約事宜，獲得通過並正式啟動簽約程序。簽約流程進行中。</a:t>
                      </a:r>
                      <a:endParaRPr sz="14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聰文</a:t>
                      </a:r>
                      <a:r>
                        <a:rPr lang="en-US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/</a:t>
                      </a:r>
                      <a:r>
                        <a:rPr lang="en-US" sz="1400" b="1" u="none" strike="noStrike" cap="none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毓瑩</a:t>
                      </a:r>
                      <a:endParaRPr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5062001"/>
                  </a:ext>
                </a:extLst>
              </a:tr>
              <a:tr h="67482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1" u="none" strike="noStrike" cap="non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三趨</a:t>
                      </a:r>
                      <a:endParaRPr sz="1400" b="1" u="none" strike="noStrike" cap="non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(H200)</a:t>
                      </a:r>
                      <a:endParaRPr sz="1400" b="1" u="none" strike="noStrike" cap="non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altLang="en-US" sz="14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原住民族領域高應用價值資料淬鍊與匯流系統規劃</a:t>
                      </a:r>
                      <a:endParaRPr sz="14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2,00</a:t>
                      </a:r>
                      <a:r>
                        <a:rPr lang="en-US" altLang="zh-TW" sz="1400" b="1" i="0" u="none" strike="noStrike" cap="none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  <a:tabLst/>
                        <a:defRPr/>
                      </a:pPr>
                      <a:r>
                        <a:rPr lang="en-US" altLang="zh-TW" sz="1400" b="1" u="none" strike="noStrike" cap="none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11</a:t>
                      </a:r>
                      <a:r>
                        <a:rPr lang="zh-TW" altLang="en-US" sz="1400" b="1" u="none" strike="noStrike" cap="none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月</a:t>
                      </a:r>
                      <a:endParaRPr lang="en-US" altLang="zh-TW" sz="1400" b="1" u="none" strike="noStrike" cap="none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10/31</a:t>
                      </a:r>
                      <a:r>
                        <a:rPr lang="zh-TW" altLang="en-US" sz="14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與業主確認合作標的與契約內容，簽約流程進行中。</a:t>
                      </a:r>
                      <a:endParaRPr sz="14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altLang="en-US" sz="1400" b="1" u="none" strike="noStrike" cap="none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文新</a:t>
                      </a:r>
                      <a:r>
                        <a:rPr lang="en-US" sz="1400" b="1" u="none" strike="noStrike" cap="none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/</a:t>
                      </a:r>
                      <a:r>
                        <a:rPr lang="zh-TW" altLang="en-US" sz="1400" b="1" u="none" strike="noStrike" cap="none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耀泰</a:t>
                      </a:r>
                      <a:endParaRPr sz="140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5834283"/>
                  </a:ext>
                </a:extLst>
              </a:tr>
              <a:tr h="53243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雲義</a:t>
                      </a:r>
                      <a:endParaRPr lang="en-US" altLang="zh-TW"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(H100)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智慧化產後護理服務系統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altLang="zh-TW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(900)</a:t>
                      </a:r>
                      <a:endParaRPr lang="zh-TW" altLang="en-US"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  <a:tabLst/>
                        <a:defRPr/>
                      </a:pPr>
                      <a:r>
                        <a:rPr lang="en-US" altLang="zh-TW" sz="1400" b="1" u="none" strike="noStrike" cap="none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11</a:t>
                      </a:r>
                      <a:r>
                        <a:rPr lang="zh-TW" altLang="en-US" sz="1400" b="1" u="none" strike="noStrike" cap="none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月</a:t>
                      </a:r>
                      <a:endParaRPr lang="en-US" altLang="zh-TW" sz="1400" b="1" u="none" strike="noStrike" cap="none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1500"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廠商同意報價，擬定合約中。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  <a:tabLst/>
                        <a:defRPr/>
                      </a:pP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和欣</a:t>
                      </a:r>
                      <a:r>
                        <a:rPr lang="en-US" altLang="zh-TW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/</a:t>
                      </a:r>
                      <a:r>
                        <a:rPr kumimoji="0" lang="zh-TW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岳珉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8772502"/>
                  </a:ext>
                </a:extLst>
              </a:tr>
              <a:tr h="573283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1" u="none" strike="noStrike" cap="none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歐德堡等</a:t>
                      </a:r>
                      <a:endParaRPr sz="1400" b="1" u="none" strike="noStrike" cap="none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(H</a:t>
                      </a:r>
                      <a:r>
                        <a:rPr lang="en-US" altLang="zh-TW" sz="1400" b="1" u="none" strike="noStrike" cap="none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00</a:t>
                      </a:r>
                      <a:r>
                        <a:rPr lang="en-US" sz="1400" b="1" u="none" strike="noStrike" cap="none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0)</a:t>
                      </a:r>
                      <a:endParaRPr sz="1400" b="1" u="none" strike="noStrike" cap="none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室內定位技術開發影像</a:t>
                      </a:r>
                      <a:endParaRPr lang="en-US" altLang="zh-TW" sz="1400" b="1" u="none" strike="noStrike" cap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辨識用於室內導航系統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altLang="zh-TW" sz="1400" b="1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sym typeface="Microsoft JhengHei"/>
                        </a:rPr>
                        <a:t>2,460</a:t>
                      </a:r>
                      <a:endParaRPr lang="en-US" altLang="zh-TW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與廠商確認合約中。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耀泰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1289227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1" u="none" strike="noStrike" cap="none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合勤</a:t>
                      </a:r>
                      <a:endParaRPr lang="en-US" altLang="zh-TW" sz="1400" b="1" u="none" strike="noStrike" cap="none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u="none" strike="noStrike" cap="non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(H200)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altLang="en-US" sz="1400" b="1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智慧康養共生宅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altLang="en-US" sz="1400" b="1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服務系統合作</a:t>
                      </a:r>
                      <a:r>
                        <a:rPr lang="zh-TW" altLang="en-US" sz="1400" b="1" i="0" u="none" strike="noStrike" cap="none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計畫</a:t>
                      </a:r>
                      <a:r>
                        <a:rPr lang="en-US" altLang="zh-TW" sz="1400" b="1" i="0" u="none" strike="noStrike" cap="none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(TBD)</a:t>
                      </a:r>
                      <a:endParaRPr lang="zh-TW" alt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2,00</a:t>
                      </a:r>
                      <a:r>
                        <a:rPr lang="en-US" altLang="zh-TW" sz="1400" b="1" i="0" u="none" strike="noStrike" cap="none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  <a:tabLst/>
                        <a:defRPr/>
                      </a:pPr>
                      <a:r>
                        <a:rPr lang="en-US" altLang="zh-TW" sz="1400" b="1" u="none" strike="noStrike" cap="none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11</a:t>
                      </a:r>
                      <a:r>
                        <a:rPr lang="zh-TW" altLang="en-US" sz="1400" b="1" u="none" strike="noStrike" cap="none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月</a:t>
                      </a:r>
                      <a:endParaRPr lang="en-US" altLang="zh-TW" sz="1400" b="1" u="none" strike="noStrike" cap="none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500"/>
                        <a:buFont typeface="Arial"/>
                        <a:buNone/>
                      </a:pPr>
                      <a:r>
                        <a:rPr lang="en-US" altLang="zh-TW" sz="1400" b="1" u="none" strike="noStrike" cap="none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10/31</a:t>
                      </a:r>
                      <a:r>
                        <a:rPr lang="zh-TW" altLang="en-US" sz="1400" b="1" u="none" strike="noStrike" cap="none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業主同意簽約，並希望</a:t>
                      </a:r>
                      <a:r>
                        <a:rPr lang="en-US" altLang="zh-TW" sz="1400" b="1" u="none" strike="noStrike" cap="none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11</a:t>
                      </a:r>
                      <a:r>
                        <a:rPr lang="zh-TW" altLang="en-US" sz="1400" b="1" u="none" strike="noStrike" cap="none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月中完成。</a:t>
                      </a:r>
                      <a:endParaRPr lang="en-US" altLang="zh-TW" sz="1400" b="1" u="none" strike="noStrike" cap="none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altLang="en-US" sz="1400" b="1" u="none" strike="noStrike" cap="none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玉倫</a:t>
                      </a:r>
                      <a:r>
                        <a:rPr lang="en-US" altLang="zh-TW" sz="1400" b="1" u="none" strike="noStrike" cap="none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/</a:t>
                      </a:r>
                      <a:r>
                        <a:rPr lang="zh-TW" altLang="en-US" sz="1400" b="1" u="none" strike="noStrike" cap="none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毓瑩</a:t>
                      </a:r>
                      <a:endParaRPr lang="zh-TW" altLang="en-US" sz="140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0879565"/>
                  </a:ext>
                </a:extLst>
              </a:tr>
              <a:tr h="584173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sz="1400" b="1" u="none" strike="noStrike" cap="none" dirty="0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鴻鼎</a:t>
                      </a:r>
                      <a:r>
                        <a:rPr lang="en-US" altLang="zh-TW" sz="1400" b="1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</a:t>
                      </a:r>
                      <a:r>
                        <a:rPr lang="zh-TW" altLang="en-US" sz="1400" b="1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疫後</a:t>
                      </a:r>
                      <a:r>
                        <a:rPr lang="en-US" altLang="zh-TW" sz="1400" b="1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)</a:t>
                      </a:r>
                      <a:r>
                        <a:rPr lang="en-US" altLang="zh-TW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(H100)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altLang="en-US" sz="1400" b="1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烘焙業數位轉型升級計畫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altLang="zh-TW" sz="1400" b="1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(1</a:t>
                      </a:r>
                      <a:r>
                        <a:rPr lang="en-US" sz="1400" b="1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,000</a:t>
                      </a:r>
                      <a:r>
                        <a:rPr lang="en-US" altLang="zh-TW" sz="1400" b="1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)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  <a:tabLst/>
                        <a:defRPr/>
                      </a:pPr>
                      <a:r>
                        <a:rPr lang="en-US" altLang="zh-TW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</a:t>
                      </a: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月</a:t>
                      </a:r>
                      <a:endParaRPr lang="en-US" altLang="zh-TW"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8440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en-US" altLang="zh-TW" sz="1400" b="1" i="0" u="none" strike="noStrike" kern="1200" cap="none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</a:rPr>
                        <a:t>11/2</a:t>
                      </a:r>
                      <a:r>
                        <a:rPr lang="zh-TW" altLang="en-US" sz="1400" b="1" i="0" u="none" strike="noStrike" kern="1200" cap="none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</a:rPr>
                        <a:t>第二次審查完畢，預計</a:t>
                      </a:r>
                      <a:r>
                        <a:rPr lang="en-US" altLang="zh-TW" sz="1400" b="1" i="0" u="none" strike="noStrike" kern="1200" cap="none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</a:rPr>
                        <a:t>11/14</a:t>
                      </a:r>
                      <a:r>
                        <a:rPr lang="zh-TW" altLang="en-US" sz="1400" b="1" i="0" u="none" strike="noStrike" kern="1200" cap="none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</a:rPr>
                        <a:t>公布結果。合約擬定中。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蓉蓉</a:t>
                      </a:r>
                      <a:r>
                        <a:rPr lang="en-US" altLang="zh-TW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/</a:t>
                      </a: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耀泰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6077744"/>
                  </a:ext>
                </a:extLst>
              </a:tr>
              <a:tr h="34660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推廣</a:t>
                      </a:r>
                      <a:endParaRPr lang="en-US" altLang="zh-TW"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60%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群邁</a:t>
                      </a:r>
                      <a:endParaRPr lang="en-US" altLang="zh-TW"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(H100)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醫咖</a:t>
                      </a:r>
                      <a:r>
                        <a:rPr lang="en-US" altLang="zh-TW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go</a:t>
                      </a: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與</a:t>
                      </a:r>
                      <a:r>
                        <a:rPr lang="en-US" altLang="zh-TW" sz="1400" b="1" u="none" strike="noStrike" cap="none" dirty="0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iMAS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altLang="zh-TW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2,000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altLang="zh-TW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(2,000)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12</a:t>
                      </a: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月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5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JhengHei"/>
                          <a:ea typeface="Microsoft JhengHei"/>
                          <a:cs typeface="Microsoft JhengHei"/>
                        </a:rPr>
                        <a:t>簽約數仍在努力中，如果只算台灣合作案簽約數大約在</a:t>
                      </a:r>
                      <a:r>
                        <a:rPr kumimoji="0" lang="en-US" altLang="zh-TW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JhengHei"/>
                          <a:ea typeface="Microsoft JhengHei"/>
                          <a:cs typeface="Microsoft JhengHei"/>
                        </a:rPr>
                        <a:t>200</a:t>
                      </a:r>
                      <a:r>
                        <a:rPr kumimoji="0" lang="zh-TW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JhengHei"/>
                          <a:ea typeface="Microsoft JhengHei"/>
                          <a:cs typeface="Microsoft JhengHei"/>
                        </a:rPr>
                        <a:t>萬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1500"/>
                        <a:buFont typeface="Microsoft JhengHei"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建任</a:t>
                      </a:r>
                      <a:r>
                        <a:rPr kumimoji="0" lang="en-US" altLang="zh-TW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/</a:t>
                      </a:r>
                      <a:r>
                        <a:rPr kumimoji="0" lang="zh-TW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佳美</a:t>
                      </a:r>
                      <a:endParaRPr kumimoji="0" lang="zh-TW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809512"/>
                  </a:ext>
                </a:extLst>
              </a:tr>
            </a:tbl>
          </a:graphicData>
        </a:graphic>
      </p:graphicFrame>
      <p:sp>
        <p:nvSpPr>
          <p:cNvPr id="6" name="Google Shape;162;p5"/>
          <p:cNvSpPr txBox="1"/>
          <p:nvPr/>
        </p:nvSpPr>
        <p:spPr>
          <a:xfrm>
            <a:off x="7640324" y="400349"/>
            <a:ext cx="1475536" cy="29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300" b="1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單位：千元</a:t>
            </a:r>
            <a:r>
              <a:rPr lang="en-US" altLang="zh-TW" sz="13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13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未稅</a:t>
            </a:r>
            <a:r>
              <a:rPr lang="en-US" altLang="zh-TW" sz="13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016940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15860" cy="62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effectLst/>
                <a:latin typeface="Microsoft JhengHei"/>
                <a:ea typeface="Microsoft JhengHei"/>
                <a:cs typeface="Microsoft JhengHei"/>
                <a:sym typeface="Microsoft JhengHei"/>
              </a:rPr>
              <a:t>H組</a:t>
            </a:r>
            <a:r>
              <a:rPr lang="zh-TW" altLang="en-US" dirty="0">
                <a:effectLst/>
                <a:latin typeface="Microsoft JhengHei"/>
                <a:ea typeface="Microsoft JhengHei"/>
                <a:cs typeface="Microsoft JhengHei"/>
                <a:sym typeface="Microsoft JhengHei"/>
              </a:rPr>
              <a:t>努力</a:t>
            </a:r>
            <a:r>
              <a:rPr lang="en-US" dirty="0" err="1">
                <a:effectLst/>
                <a:latin typeface="Microsoft JhengHei"/>
                <a:ea typeface="Microsoft JhengHei"/>
                <a:cs typeface="Microsoft JhengHei"/>
                <a:sym typeface="Microsoft JhengHei"/>
              </a:rPr>
              <a:t>中案件說明</a:t>
            </a:r>
            <a:endParaRPr dirty="0">
              <a:solidFill>
                <a:srgbClr val="FF0000"/>
              </a:solidFill>
              <a:effectLst/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169" name="Google Shape;169;p6"/>
          <p:cNvGraphicFramePr/>
          <p:nvPr/>
        </p:nvGraphicFramePr>
        <p:xfrm>
          <a:off x="35496" y="620688"/>
          <a:ext cx="9073008" cy="42234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8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27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1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378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類別</a:t>
                      </a:r>
                      <a:endParaRPr sz="1500" b="1" i="0" u="none" strike="noStrike" cap="none" err="1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 dirty="0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廠商</a:t>
                      </a:r>
                      <a:endParaRPr sz="1500" b="1" i="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專案名稱</a:t>
                      </a:r>
                      <a:endParaRPr sz="1500" b="1" i="0" u="none" strike="noStrike" cap="none" err="1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金額</a:t>
                      </a:r>
                      <a:endParaRPr sz="1500" b="1" i="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(IP)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 dirty="0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簽約</a:t>
                      </a:r>
                      <a:endParaRPr lang="en-US" sz="1500" b="1" i="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 dirty="0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時程</a:t>
                      </a:r>
                      <a:endParaRPr sz="1500" b="1" i="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 dirty="0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現況說明</a:t>
                      </a:r>
                      <a:endParaRPr sz="1500" b="1" i="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RD/</a:t>
                      </a:r>
                      <a:r>
                        <a:rPr lang="en-US" sz="1500" b="1" i="0" u="none" strike="noStrike" cap="none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推廣</a:t>
                      </a:r>
                      <a:endParaRPr sz="1500" b="1" i="0" u="none" strike="noStrike" cap="none" err="1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窗口</a:t>
                      </a:r>
                      <a:endParaRPr sz="1500" b="1" i="0" u="none" strike="noStrike" cap="none" err="1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364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努力中</a:t>
                      </a:r>
                      <a:endParaRPr lang="en-US" altLang="zh-TW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50%</a:t>
                      </a:r>
                      <a:endParaRPr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Microsoft JhengHei"/>
                        </a:rPr>
                        <a:t>泰陞</a:t>
                      </a:r>
                      <a:r>
                        <a:rPr lang="en-US" altLang="zh-TW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疫後</a:t>
                      </a:r>
                      <a:r>
                        <a:rPr lang="en-US" altLang="zh-TW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400" b="1" u="none" strike="noStrike" cap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sym typeface="Microsoft JhengHe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Microsoft JhengHei"/>
                        </a:rPr>
                        <a:t>(H100)</a:t>
                      </a:r>
                      <a:endParaRPr lang="en-US" altLang="zh-TW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傷口敷料製造</a:t>
                      </a:r>
                      <a:endParaRPr lang="en-US" altLang="zh-TW" sz="14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rtl="0"/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智慧化升級轉型計畫</a:t>
                      </a:r>
                      <a:endParaRPr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  <a:sym typeface="Microsoft JhengHei"/>
                        </a:rPr>
                        <a:t>4,000</a:t>
                      </a:r>
                      <a:endParaRPr sz="1400" dirty="0">
                        <a:solidFill>
                          <a:srgbClr val="0000FF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  <a:sym typeface="Microsoft JhengHei"/>
                        </a:rPr>
                        <a:t>12</a:t>
                      </a:r>
                      <a:r>
                        <a:rPr lang="zh-TW" altLang="en-US" sz="1400" b="1" u="none" strike="noStrike" cap="none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  <a:sym typeface="Microsoft JhengHei"/>
                        </a:rPr>
                        <a:t>月</a:t>
                      </a:r>
                      <a:endParaRPr sz="1400" b="1" u="none" strike="noStrike" cap="none" dirty="0">
                        <a:solidFill>
                          <a:srgbClr val="0000FF"/>
                        </a:solidFill>
                        <a:latin typeface="Microsoft JhengHei"/>
                        <a:ea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lvl="0" indent="-92075" algn="l" defTabSz="8440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1400" b="1" i="0" u="none" strike="noStrike" kern="1200" cap="none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  <a:cs typeface="+mn-cs"/>
                        </a:rPr>
                        <a:t>11/1</a:t>
                      </a:r>
                      <a:r>
                        <a:rPr lang="zh-TW" altLang="en-US" sz="1400" b="1" i="0" u="none" strike="noStrike" kern="1200" cap="none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  <a:cs typeface="+mn-cs"/>
                        </a:rPr>
                        <a:t>第二次訪廠，偕同兩家設備</a:t>
                      </a:r>
                      <a:r>
                        <a:rPr lang="en-US" altLang="zh-TW" sz="1400" b="1" i="0" u="none" strike="noStrike" kern="1200" cap="none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  <a:cs typeface="+mn-cs"/>
                        </a:rPr>
                        <a:t>IoT</a:t>
                      </a:r>
                      <a:r>
                        <a:rPr lang="zh-TW" altLang="en-US" sz="1400" b="1" i="0" u="none" strike="noStrike" kern="1200" cap="none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  <a:cs typeface="+mn-cs"/>
                        </a:rPr>
                        <a:t>與製程數位化資服業者實地診斷，預計</a:t>
                      </a:r>
                      <a:r>
                        <a:rPr lang="en-US" altLang="zh-TW" sz="1400" b="1" i="0" u="none" strike="noStrike" kern="1200" cap="none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  <a:cs typeface="+mn-cs"/>
                        </a:rPr>
                        <a:t>11/17</a:t>
                      </a:r>
                      <a:r>
                        <a:rPr lang="zh-TW" altLang="en-US" sz="1400" b="1" i="0" u="none" strike="noStrike" kern="1200" cap="none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  <a:cs typeface="+mn-cs"/>
                        </a:rPr>
                        <a:t>送件。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sz="1400" b="1" u="none" strike="noStrike" cap="none" dirty="0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君彥</a:t>
                      </a:r>
                      <a:r>
                        <a:rPr lang="en-US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/耀泰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65741"/>
                  </a:ext>
                </a:extLst>
              </a:tr>
              <a:tr h="788243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endParaRPr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智齡</a:t>
                      </a:r>
                      <a:r>
                        <a:rPr lang="en-US" altLang="zh-TW" sz="1400" b="1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(A+)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(H100)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5G </a:t>
                      </a:r>
                      <a:r>
                        <a:rPr lang="en-US" sz="1400" b="1" i="0" u="none" strike="noStrike" cap="none" dirty="0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AIoT照護異質</a:t>
                      </a:r>
                      <a:endParaRPr lang="en-US" sz="1400" b="1" i="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sz="1400" b="1" i="0" u="none" strike="noStrike" cap="none" dirty="0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巨量資料研發計畫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altLang="zh-TW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6</a:t>
                      </a:r>
                      <a:r>
                        <a:rPr lang="en-US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,000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(1,000)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2024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-984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5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b="1" u="none" strike="noStrike" kern="1200" cap="none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  <a:cs typeface="Microsoft JhengHei"/>
                        </a:rPr>
                        <a:t>11/1</a:t>
                      </a:r>
                      <a:r>
                        <a:rPr lang="zh-TW" altLang="en-US" sz="1400" b="1" u="none" strike="noStrike" kern="1200" cap="none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  <a:cs typeface="Microsoft JhengHei"/>
                        </a:rPr>
                        <a:t>智齡提案彙整</a:t>
                      </a:r>
                      <a:r>
                        <a:rPr lang="en-US" altLang="zh-TW" sz="1400" b="1" u="none" strike="noStrike" kern="1200" cap="none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  <a:cs typeface="Microsoft JhengHei"/>
                        </a:rPr>
                        <a:t>PM</a:t>
                      </a:r>
                      <a:r>
                        <a:rPr lang="zh-TW" altLang="en-US" sz="1400" b="1" u="none" strike="noStrike" kern="1200" cap="none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  <a:cs typeface="Microsoft JhengHei"/>
                        </a:rPr>
                        <a:t>表示調整幅度與方向較大，儘快趕工修改完後；即提供給創新科旻芳與彥慶科長</a:t>
                      </a:r>
                      <a:r>
                        <a:rPr lang="en-US" altLang="zh-TW" sz="1400" b="1" u="none" strike="noStrike" kern="1200" cap="none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  <a:cs typeface="Microsoft JhengHei"/>
                        </a:rPr>
                        <a:t>review</a:t>
                      </a:r>
                      <a:endParaRPr lang="zh-TW" altLang="en-US" sz="1400" b="1" u="none" strike="noStrike" kern="1200" cap="none" dirty="0">
                        <a:solidFill>
                          <a:srgbClr val="0000FF"/>
                        </a:solidFill>
                        <a:latin typeface="Microsoft JhengHei"/>
                        <a:ea typeface="Microsoft JhengHei"/>
                        <a:cs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sz="1400" b="1" u="none" strike="noStrike" cap="none" dirty="0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和欣</a:t>
                      </a:r>
                      <a:r>
                        <a:rPr lang="en-US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/</a:t>
                      </a:r>
                      <a:r>
                        <a:rPr lang="en-US" sz="1400" b="1" u="none" strike="noStrike" cap="none" dirty="0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耀泰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1400384"/>
                  </a:ext>
                </a:extLst>
              </a:tr>
              <a:tr h="7920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國北護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(H100)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sz="1400" b="1" u="none" strike="noStrike" cap="none" dirty="0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建置區域產業人才及</a:t>
                      </a:r>
                      <a:endParaRPr lang="en-US"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sz="1400" b="1" u="none" strike="noStrike" cap="none" dirty="0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技術培育基地計畫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altLang="zh-TW" sz="1400" b="1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4</a:t>
                      </a:r>
                      <a:r>
                        <a:rPr lang="en-US" sz="1400" b="1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,</a:t>
                      </a:r>
                      <a:r>
                        <a:rPr lang="en-US" altLang="zh-TW" sz="1400" b="1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50</a:t>
                      </a:r>
                      <a:r>
                        <a:rPr lang="en-US" sz="1400" b="1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2024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lvl="0" indent="-920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b="1" i="0" u="none" strike="noStrike" kern="1200" cap="none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11/1</a:t>
                      </a:r>
                      <a:r>
                        <a:rPr lang="zh-TW" altLang="en-US" sz="1400" b="1" i="0" u="none" strike="noStrike" kern="1200" cap="none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與蓉蓉確認，國北護今年不會對本院採購</a:t>
                      </a:r>
                    </a:p>
                    <a:p>
                      <a:pPr marL="174625" marR="0" lvl="0" indent="-920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b="1" i="0" u="none" strike="noStrike" kern="1200" cap="none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請傳育數位長與</a:t>
                      </a:r>
                      <a:r>
                        <a:rPr lang="en-US" altLang="zh-TW" sz="1400" b="1" i="0" u="none" strike="noStrike" kern="1200" cap="none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H100</a:t>
                      </a:r>
                      <a:r>
                        <a:rPr lang="zh-TW" altLang="en-US" sz="1400" b="1" i="0" u="none" strike="noStrike" kern="1200" cap="none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主管聯繫國北護高層，進一步溝通此案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sz="1400" b="1" u="none" strike="noStrike" cap="none" dirty="0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建任</a:t>
                      </a:r>
                      <a:r>
                        <a:rPr lang="en-US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/</a:t>
                      </a:r>
                      <a:r>
                        <a:rPr lang="en-US" sz="1400" b="1" u="none" strike="noStrike" cap="none" dirty="0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蓉蓉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861935"/>
                  </a:ext>
                </a:extLst>
              </a:tr>
              <a:tr h="1346945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endParaRPr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zh-TW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光田</a:t>
                      </a:r>
                      <a:r>
                        <a:rPr lang="en-US" altLang="zh-TW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仁馨</a:t>
                      </a:r>
                      <a:r>
                        <a:rPr lang="zh-TW" altLang="en-US" sz="1400" b="0" i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​</a:t>
                      </a:r>
                      <a:endParaRPr lang="en-US" altLang="zh-TW" sz="1400" b="0" i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rtl="0" fontAlgn="base"/>
                      <a:r>
                        <a:rPr lang="en-US" altLang="zh-TW" sz="1400" b="1" i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(H200)</a:t>
                      </a:r>
                      <a:endParaRPr lang="zh-TW" altLang="en-US" sz="1400" b="1" i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區域慢病管理與</a:t>
                      </a:r>
                      <a:endParaRPr lang="en-US" altLang="zh-TW" sz="14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健康</a:t>
                      </a:r>
                      <a:r>
                        <a:rPr lang="zh-TW" altLang="en-US" sz="1400" b="0" i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​</a:t>
                      </a:r>
                      <a:r>
                        <a:rPr lang="zh-TW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促進解決方案</a:t>
                      </a:r>
                      <a:endParaRPr lang="en-US" altLang="zh-TW" sz="14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altLang="zh-TW" sz="1400" b="1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altLang="zh-TW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2024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952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5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10/13</a:t>
                      </a: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與光田副執行長及仁馨照護對談，將此概念整合並針對數位部高齡科技計畫輔導徵案管道，進行提案。</a:t>
                      </a:r>
                      <a:endParaRPr lang="en-US" altLang="zh-TW"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177800" marR="0" lvl="0" indent="-952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500"/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b="1" u="none" strike="noStrike" cap="none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預計</a:t>
                      </a:r>
                      <a:r>
                        <a:rPr lang="en-US" altLang="zh-TW" sz="1400" b="1" u="none" strike="noStrike" cap="none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</a:t>
                      </a:r>
                      <a:r>
                        <a:rPr lang="zh-TW" altLang="en-US" sz="1400" b="1" u="none" strike="noStrike" cap="none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上旬進行第二次討論，確認提案的相關利害關係人團隊組合，以及內容細節展開。</a:t>
                      </a:r>
                      <a:endParaRPr lang="en-US" altLang="zh-TW" sz="1400" b="1" u="none" strike="noStrike" cap="none" dirty="0">
                        <a:solidFill>
                          <a:srgbClr val="0000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宗樺</a:t>
                      </a:r>
                      <a:r>
                        <a:rPr lang="en-US" altLang="zh-TW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/</a:t>
                      </a:r>
                      <a:r>
                        <a:rPr lang="en-US" sz="1400" b="1" u="none" strike="noStrike" cap="none" dirty="0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文新</a:t>
                      </a:r>
                      <a:endParaRPr sz="1400" dirty="0">
                        <a:solidFill>
                          <a:schemeClr val="tx1"/>
                        </a:solidFill>
                        <a:latin typeface="Microsoft JhengHei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706602"/>
                  </a:ext>
                </a:extLst>
              </a:tr>
            </a:tbl>
          </a:graphicData>
        </a:graphic>
      </p:graphicFrame>
      <p:sp>
        <p:nvSpPr>
          <p:cNvPr id="6" name="Google Shape;162;p5"/>
          <p:cNvSpPr txBox="1"/>
          <p:nvPr/>
        </p:nvSpPr>
        <p:spPr>
          <a:xfrm>
            <a:off x="7668344" y="345054"/>
            <a:ext cx="1475536" cy="29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300" b="1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單位：千元</a:t>
            </a:r>
            <a:r>
              <a:rPr lang="en-US" altLang="zh-TW" sz="13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13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未稅</a:t>
            </a:r>
            <a:r>
              <a:rPr lang="en-US" altLang="zh-TW" sz="13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15616" y="2420888"/>
            <a:ext cx="6858001" cy="1513898"/>
          </a:xfrm>
          <a:prstGeom prst="rect">
            <a:avLst/>
          </a:prstGeom>
          <a:noFill/>
          <a:ln>
            <a:noFill/>
          </a:ln>
        </p:spPr>
        <p:txBody>
          <a:bodyPr lIns="71837" tIns="35918" rIns="71837" bIns="35918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0" algn="ctr" eaLnBrk="1" hangingPunct="1">
              <a:lnSpc>
                <a:spcPct val="120000"/>
              </a:lnSpc>
              <a:defRPr/>
            </a:pPr>
            <a:r>
              <a:rPr lang="en-US" altLang="zh-TW" sz="34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H</a:t>
            </a:r>
            <a:r>
              <a:rPr lang="zh-TW" altLang="en-US" sz="34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組 重大效益推動案例進度</a:t>
            </a:r>
            <a:endParaRPr kumimoji="1" lang="zh-TW" altLang="en-US" sz="3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1637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0759896"/>
              </p:ext>
            </p:extLst>
          </p:nvPr>
        </p:nvGraphicFramePr>
        <p:xfrm>
          <a:off x="288000" y="836712"/>
          <a:ext cx="8568000" cy="49046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24000">
                  <a:extLst>
                    <a:ext uri="{9D8B030D-6E8A-4147-A177-3AD203B41FA5}">
                      <a16:colId xmlns:a16="http://schemas.microsoft.com/office/drawing/2014/main" val="1692707848"/>
                    </a:ext>
                  </a:extLst>
                </a:gridCol>
              </a:tblGrid>
              <a:tr h="3813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重大效益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發展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推動進度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19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ea"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智慧</a:t>
                      </a:r>
                      <a:endParaRPr lang="en-US" altLang="zh-TW" sz="20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ea"/>
                        <a:buNone/>
                        <a:tabLst/>
                        <a:defRPr/>
                      </a:pPr>
                      <a:r>
                        <a:rPr lang="zh-TW" altLang="en-US" sz="2000" b="1" u="non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醫療</a:t>
                      </a:r>
                      <a:endParaRPr lang="zh-TW" altLang="en-US" sz="2000" b="1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發展符合國際資安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(HIPPA)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與國際醫療資料交換標準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(FHIR)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之高值化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E2E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解決方案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醫療資訊助理系統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en-US" altLang="zh-TW" sz="1800" b="1" kern="1200" dirty="0" err="1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iMAS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))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，完成台灣典範淬鍊，推動海外輸出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6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與國內電子產業領導業者鴻海集團</a:t>
                      </a:r>
                      <a:r>
                        <a:rPr lang="en-US" altLang="zh-TW" sz="16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r>
                        <a:rPr lang="zh-TW" altLang="en-US" sz="16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群邁科技，共創完整解決方案，已經與泰國</a:t>
                      </a:r>
                      <a:r>
                        <a:rPr lang="en-US" altLang="zh-TW" sz="16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TKC</a:t>
                      </a:r>
                      <a:r>
                        <a:rPr lang="zh-TW" altLang="en-US" sz="16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集團接洽並進行實地展示，將共同規劃</a:t>
                      </a:r>
                      <a:r>
                        <a:rPr lang="en-US" altLang="zh-TW" sz="16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POC</a:t>
                      </a:r>
                      <a:r>
                        <a:rPr lang="zh-TW" altLang="en-US" sz="16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應用。 </a:t>
                      </a:r>
                      <a:r>
                        <a:rPr lang="en-US" altLang="zh-TW" sz="16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5/25</a:t>
                      </a:r>
                      <a:r>
                        <a:rPr lang="zh-TW" altLang="en-US" sz="16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對泰國系統整合業者</a:t>
                      </a:r>
                      <a:r>
                        <a:rPr lang="en-US" altLang="zh-TW" sz="16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Ture digital</a:t>
                      </a:r>
                      <a:r>
                        <a:rPr lang="zh-TW" altLang="en-US" sz="16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執行長展示，對將由其協助進行泰語版翻譯，並共同推廣，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9/8</a:t>
                      </a: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對香港佳創等業者展示，其中靈巧醫療對傷口機表達高度興趣，將洽談引進</a:t>
                      </a:r>
                      <a:r>
                        <a:rPr lang="zh-TW" altLang="en-US" sz="16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6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發展符合院內外資料整合串接及臨床流程之社區行動健檢服務平台，</a:t>
                      </a:r>
                      <a:r>
                        <a:rPr lang="zh-TW" altLang="en-US" sz="16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已整合傷口機、超音波、心電圖、肺量計、聽力檢測儀等醫材，並完成預約、排程、派工、資源調度等次系統規劃</a:t>
                      </a:r>
                      <a:endParaRPr lang="zh-TW" altLang="en-US" sz="1600" b="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600" b="0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已經與彰化基督教醫院洽談，</a:t>
                      </a:r>
                      <a:r>
                        <a:rPr lang="zh-TW" altLang="en-US" sz="1600" b="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已於</a:t>
                      </a:r>
                      <a:r>
                        <a:rPr lang="en-US" altLang="zh-TW" sz="1600" b="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8/8</a:t>
                      </a:r>
                      <a:r>
                        <a:rPr lang="zh-TW" altLang="en-US" sz="1600" b="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開始陸續於和美、埔鹽、大城、芳苑舉辦６場成健，並於</a:t>
                      </a:r>
                      <a:r>
                        <a:rPr lang="en-US" altLang="zh-TW" sz="16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9/5</a:t>
                      </a:r>
                      <a:r>
                        <a:rPr lang="zh-TW" altLang="en-US" sz="16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與彰基共同舉辦記者會</a:t>
                      </a:r>
                      <a:r>
                        <a:rPr lang="zh-TW" altLang="en-US" sz="1600" b="0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en-US" altLang="zh-TW" sz="1600" b="0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已完成與台大新竹分院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MOU</a:t>
                      </a: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簽署</a:t>
                      </a:r>
                      <a:r>
                        <a:rPr lang="zh-TW" altLang="en-US" sz="16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，將於寶山與南興兩個巡迴醫療點，進行資料交換驗測，並使用</a:t>
                      </a:r>
                      <a:r>
                        <a:rPr lang="en-US" altLang="zh-TW" sz="1600" b="0" kern="1200" dirty="0" err="1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iMAS</a:t>
                      </a:r>
                      <a:r>
                        <a:rPr lang="zh-TW" altLang="en-US" sz="16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進行心電圖和超音波篩檢</a:t>
                      </a: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en-US" altLang="zh-TW" sz="16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6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已於</a:t>
                      </a:r>
                      <a:r>
                        <a:rPr lang="en-US" altLang="zh-TW" sz="16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10/6</a:t>
                      </a:r>
                      <a:r>
                        <a:rPr lang="zh-TW" altLang="en-US" sz="16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通過</a:t>
                      </a:r>
                      <a:r>
                        <a:rPr lang="en-US" altLang="zh-TW" sz="16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FHIR</a:t>
                      </a:r>
                      <a:r>
                        <a:rPr lang="zh-TW" altLang="en-US" sz="16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聯測，完成病患基本資料、生理量測數據、醫學影像與病理及遠距醫療等資料交換。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3885606681"/>
                  </a:ext>
                </a:extLst>
              </a:tr>
            </a:tbl>
          </a:graphicData>
        </a:graphic>
      </p:graphicFrame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325179" cy="460125"/>
          </a:xfrm>
        </p:spPr>
        <p:txBody>
          <a:bodyPr/>
          <a:lstStyle/>
          <a:p>
            <a:r>
              <a:rPr lang="zh-TW" altLang="en-US" dirty="0">
                <a:solidFill>
                  <a:srgbClr val="12B3C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重大效益項目 </a:t>
            </a:r>
            <a:r>
              <a:rPr lang="en-US" altLang="zh-TW" dirty="0">
                <a:solidFill>
                  <a:srgbClr val="12B3C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1/3</a:t>
            </a:r>
            <a:endParaRPr lang="zh-TW" altLang="en-US" dirty="0">
              <a:solidFill>
                <a:srgbClr val="12B3C4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662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120;p3"/>
          <p:cNvSpPr/>
          <p:nvPr/>
        </p:nvSpPr>
        <p:spPr>
          <a:xfrm>
            <a:off x="279460" y="5287907"/>
            <a:ext cx="8735342" cy="103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133350" marR="57150" lvl="1" indent="-133350" algn="just" defTabSz="685800">
              <a:lnSpc>
                <a:spcPct val="110000"/>
              </a:lnSpc>
              <a:spcBef>
                <a:spcPts val="225"/>
              </a:spcBef>
              <a:buClr>
                <a:srgbClr val="000000"/>
              </a:buClr>
              <a:buSzPct val="90000"/>
              <a:buFont typeface="Arial" panose="020B0604020202020204" pitchFamily="34" charset="0"/>
              <a:buChar char="-"/>
            </a:pPr>
            <a:r>
              <a:rPr lang="zh-TW" altLang="en-US" sz="1350" dirty="0">
                <a:solidFill>
                  <a:srgbClr val="000000"/>
                </a:solidFill>
                <a:latin typeface="Arial"/>
                <a:ea typeface="微軟正黑體"/>
                <a:cs typeface="Arial" panose="020B0604020202020204" pitchFamily="34" charset="0"/>
                <a:sym typeface="Microsoft JhengHei"/>
              </a:rPr>
              <a:t>提升數位療法復健賦能方案關鍵指標</a:t>
            </a:r>
            <a:r>
              <a:rPr lang="en-US" altLang="zh-TW" sz="1350" dirty="0">
                <a:solidFill>
                  <a:srgbClr val="000000"/>
                </a:solidFill>
                <a:latin typeface="Arial"/>
                <a:ea typeface="微軟正黑體"/>
                <a:cs typeface="Arial" panose="020B0604020202020204" pitchFamily="34" charset="0"/>
                <a:sym typeface="Microsoft JhengHei"/>
              </a:rPr>
              <a:t>(</a:t>
            </a:r>
            <a:r>
              <a:rPr lang="zh-TW" altLang="en-US" sz="1350" dirty="0">
                <a:solidFill>
                  <a:srgbClr val="000000"/>
                </a:solidFill>
                <a:latin typeface="Arial"/>
                <a:ea typeface="微軟正黑體"/>
                <a:cs typeface="Arial" panose="020B0604020202020204" pitchFamily="34" charset="0"/>
                <a:sym typeface="Microsoft JhengHei"/>
              </a:rPr>
              <a:t>平均</a:t>
            </a:r>
            <a:r>
              <a:rPr lang="en-US" altLang="zh-TW" sz="1350" dirty="0">
                <a:solidFill>
                  <a:srgbClr val="000000"/>
                </a:solidFill>
                <a:latin typeface="Arial"/>
                <a:ea typeface="微軟正黑體"/>
                <a:cs typeface="Arial" panose="020B0604020202020204" pitchFamily="34" charset="0"/>
                <a:sym typeface="Microsoft JhengHei"/>
              </a:rPr>
              <a:t>17%)</a:t>
            </a:r>
            <a:r>
              <a:rPr lang="zh-TW" altLang="en-US" sz="1350" dirty="0">
                <a:solidFill>
                  <a:srgbClr val="000000"/>
                </a:solidFill>
                <a:latin typeface="Arial"/>
                <a:ea typeface="微軟正黑體"/>
                <a:cs typeface="Arial" panose="020B0604020202020204" pitchFamily="34" charset="0"/>
                <a:sym typeface="Microsoft JhengHei"/>
              </a:rPr>
              <a:t>：</a:t>
            </a:r>
            <a:r>
              <a:rPr lang="zh-TW" altLang="en-US" sz="1350" b="0" dirty="0">
                <a:solidFill>
                  <a:srgbClr val="000000"/>
                </a:solidFill>
                <a:latin typeface="Arial"/>
                <a:ea typeface="微軟正黑體"/>
                <a:cs typeface="Arial" panose="020B0604020202020204" pitchFamily="34" charset="0"/>
                <a:sym typeface="Microsoft JhengHei"/>
              </a:rPr>
              <a:t>導入台大醫院</a:t>
            </a:r>
            <a:r>
              <a:rPr lang="en-US" altLang="zh-TW" sz="1350" b="0" dirty="0">
                <a:solidFill>
                  <a:srgbClr val="000000"/>
                </a:solidFill>
                <a:latin typeface="Arial"/>
                <a:ea typeface="微軟正黑體"/>
                <a:cs typeface="Arial" panose="020B0604020202020204" pitchFamily="34" charset="0"/>
                <a:sym typeface="Microsoft JhengHei"/>
              </a:rPr>
              <a:t>(PD)</a:t>
            </a:r>
            <a:r>
              <a:rPr lang="zh-TW" altLang="en-US" sz="1350" b="0" dirty="0">
                <a:solidFill>
                  <a:srgbClr val="000000"/>
                </a:solidFill>
                <a:latin typeface="Arial"/>
                <a:ea typeface="微軟正黑體"/>
                <a:cs typeface="Arial" panose="020B0604020202020204" pitchFamily="34" charset="0"/>
                <a:sym typeface="Microsoft JhengHei"/>
              </a:rPr>
              <a:t>、光田醫院</a:t>
            </a:r>
            <a:r>
              <a:rPr lang="en-US" altLang="zh-TW" sz="1350" b="0" dirty="0">
                <a:solidFill>
                  <a:srgbClr val="000000"/>
                </a:solidFill>
                <a:latin typeface="Arial"/>
                <a:ea typeface="微軟正黑體"/>
                <a:cs typeface="Arial" panose="020B0604020202020204" pitchFamily="34" charset="0"/>
                <a:sym typeface="Microsoft JhengHei"/>
              </a:rPr>
              <a:t>(PD</a:t>
            </a:r>
            <a:r>
              <a:rPr lang="zh-TW" altLang="en-US" sz="1350" b="0" dirty="0">
                <a:solidFill>
                  <a:srgbClr val="000000"/>
                </a:solidFill>
                <a:latin typeface="Arial"/>
                <a:ea typeface="微軟正黑體"/>
                <a:cs typeface="Arial" panose="020B0604020202020204" pitchFamily="34" charset="0"/>
                <a:sym typeface="Microsoft JhengHei"/>
              </a:rPr>
              <a:t>、中風</a:t>
            </a:r>
            <a:r>
              <a:rPr lang="en-US" altLang="zh-TW" sz="1350" b="0" dirty="0">
                <a:solidFill>
                  <a:srgbClr val="000000"/>
                </a:solidFill>
                <a:latin typeface="Arial"/>
                <a:ea typeface="微軟正黑體"/>
                <a:cs typeface="Arial" panose="020B0604020202020204" pitchFamily="34" charset="0"/>
                <a:sym typeface="Microsoft JhengHei"/>
              </a:rPr>
              <a:t>)</a:t>
            </a:r>
            <a:r>
              <a:rPr lang="zh-TW" altLang="en-US" sz="1350" b="0" dirty="0">
                <a:solidFill>
                  <a:srgbClr val="000000"/>
                </a:solidFill>
                <a:latin typeface="Arial"/>
                <a:ea typeface="微軟正黑體"/>
                <a:cs typeface="Arial" panose="020B0604020202020204" pitchFamily="34" charset="0"/>
                <a:sym typeface="Microsoft JhengHei"/>
              </a:rPr>
              <a:t>等收案，平均提升患者下肢肌力</a:t>
            </a:r>
            <a:r>
              <a:rPr lang="en-US" altLang="zh-TW" sz="1350" b="0" dirty="0">
                <a:solidFill>
                  <a:srgbClr val="000000"/>
                </a:solidFill>
                <a:latin typeface="Arial"/>
                <a:ea typeface="微軟正黑體"/>
                <a:cs typeface="Arial" panose="020B0604020202020204" pitchFamily="34" charset="0"/>
                <a:sym typeface="Microsoft JhengHei"/>
              </a:rPr>
              <a:t>(68%)</a:t>
            </a:r>
            <a:r>
              <a:rPr lang="zh-TW" altLang="en-US" sz="1350" b="0" dirty="0">
                <a:solidFill>
                  <a:srgbClr val="000000"/>
                </a:solidFill>
                <a:latin typeface="Arial"/>
                <a:ea typeface="微軟正黑體"/>
                <a:cs typeface="Arial" panose="020B0604020202020204" pitchFamily="34" charset="0"/>
                <a:sym typeface="Microsoft JhengHei"/>
              </a:rPr>
              <a:t>、心肺適能</a:t>
            </a:r>
            <a:r>
              <a:rPr lang="en-US" altLang="zh-TW" sz="1350" b="0" dirty="0">
                <a:solidFill>
                  <a:srgbClr val="000000"/>
                </a:solidFill>
                <a:latin typeface="Arial"/>
                <a:ea typeface="微軟正黑體"/>
                <a:cs typeface="Arial" panose="020B0604020202020204" pitchFamily="34" charset="0"/>
                <a:sym typeface="Microsoft JhengHei"/>
              </a:rPr>
              <a:t>(11%)</a:t>
            </a:r>
            <a:r>
              <a:rPr lang="zh-TW" altLang="en-US" sz="1350" b="0" dirty="0">
                <a:solidFill>
                  <a:srgbClr val="000000"/>
                </a:solidFill>
                <a:latin typeface="Arial"/>
                <a:ea typeface="微軟正黑體"/>
                <a:cs typeface="Arial" panose="020B0604020202020204" pitchFamily="34" charset="0"/>
                <a:sym typeface="Microsoft JhengHei"/>
              </a:rPr>
              <a:t>、平衡</a:t>
            </a:r>
            <a:r>
              <a:rPr lang="en-US" altLang="zh-TW" sz="1350" b="0" dirty="0">
                <a:solidFill>
                  <a:srgbClr val="000000"/>
                </a:solidFill>
                <a:latin typeface="Arial"/>
                <a:ea typeface="微軟正黑體"/>
                <a:cs typeface="Arial" panose="020B0604020202020204" pitchFamily="34" charset="0"/>
                <a:sym typeface="Microsoft JhengHei"/>
              </a:rPr>
              <a:t>(42%)</a:t>
            </a:r>
            <a:r>
              <a:rPr lang="zh-TW" altLang="en-US" sz="1350" b="0" dirty="0">
                <a:solidFill>
                  <a:srgbClr val="000000"/>
                </a:solidFill>
                <a:latin typeface="Arial"/>
                <a:ea typeface="微軟正黑體"/>
                <a:cs typeface="Arial" panose="020B0604020202020204" pitchFamily="34" charset="0"/>
                <a:sym typeface="Microsoft JhengHei"/>
              </a:rPr>
              <a:t>、</a:t>
            </a:r>
            <a:r>
              <a:rPr lang="en-US" altLang="zh-TW" sz="1350" b="0" dirty="0">
                <a:solidFill>
                  <a:srgbClr val="000000"/>
                </a:solidFill>
                <a:latin typeface="Arial"/>
                <a:ea typeface="微軟正黑體"/>
                <a:cs typeface="Arial" panose="020B0604020202020204" pitchFamily="34" charset="0"/>
                <a:sym typeface="Microsoft JhengHei"/>
              </a:rPr>
              <a:t>TUG</a:t>
            </a:r>
            <a:r>
              <a:rPr lang="zh-TW" altLang="en-US" sz="1350" b="0" dirty="0">
                <a:solidFill>
                  <a:srgbClr val="000000"/>
                </a:solidFill>
                <a:latin typeface="Arial"/>
                <a:ea typeface="微軟正黑體"/>
                <a:cs typeface="Arial" panose="020B0604020202020204" pitchFamily="34" charset="0"/>
                <a:sym typeface="Microsoft JhengHei"/>
              </a:rPr>
              <a:t>步態評估</a:t>
            </a:r>
            <a:r>
              <a:rPr lang="en-US" altLang="zh-TW" sz="1350" b="0" dirty="0">
                <a:solidFill>
                  <a:srgbClr val="000000"/>
                </a:solidFill>
                <a:latin typeface="Arial"/>
                <a:ea typeface="微軟正黑體"/>
                <a:cs typeface="Arial" panose="020B0604020202020204" pitchFamily="34" charset="0"/>
                <a:sym typeface="Microsoft JhengHei"/>
              </a:rPr>
              <a:t>(11%)</a:t>
            </a:r>
            <a:r>
              <a:rPr lang="zh-TW" altLang="en-US" sz="1350" b="0" dirty="0">
                <a:solidFill>
                  <a:srgbClr val="000000"/>
                </a:solidFill>
                <a:latin typeface="Arial"/>
                <a:ea typeface="微軟正黑體"/>
                <a:cs typeface="Arial" panose="020B0604020202020204" pitchFamily="34" charset="0"/>
                <a:sym typeface="Microsoft JhengHei"/>
              </a:rPr>
              <a:t>等指標</a:t>
            </a:r>
            <a:r>
              <a:rPr lang="zh-TW" altLang="en-US" sz="1350" b="0" dirty="0">
                <a:solidFill>
                  <a:srgbClr val="000000"/>
                </a:solidFill>
                <a:latin typeface="Arial"/>
                <a:ea typeface="微軟正黑體"/>
                <a:cs typeface="Arial" panose="020B0604020202020204" pitchFamily="34" charset="0"/>
              </a:rPr>
              <a:t> </a:t>
            </a:r>
            <a:endParaRPr lang="en-US" altLang="zh-TW" sz="1350" b="0" dirty="0">
              <a:solidFill>
                <a:srgbClr val="000000"/>
              </a:solidFill>
              <a:latin typeface="Arial"/>
              <a:ea typeface="微軟正黑體"/>
              <a:cs typeface="Arial" panose="020B0604020202020204" pitchFamily="34" charset="0"/>
            </a:endParaRPr>
          </a:p>
          <a:p>
            <a:pPr marL="133350" marR="57150" lvl="1" indent="-133350" algn="just" defTabSz="685800">
              <a:lnSpc>
                <a:spcPct val="110000"/>
              </a:lnSpc>
              <a:spcBef>
                <a:spcPts val="225"/>
              </a:spcBef>
              <a:buClr>
                <a:srgbClr val="000000"/>
              </a:buClr>
              <a:buSzPct val="90000"/>
              <a:buFont typeface="Arial" panose="020B0604020202020204" pitchFamily="34" charset="0"/>
              <a:buChar char="-"/>
            </a:pPr>
            <a:r>
              <a:rPr lang="zh-TW" altLang="en-US" sz="1350" dirty="0">
                <a:solidFill>
                  <a:srgbClr val="000000"/>
                </a:solidFill>
                <a:latin typeface="Arial"/>
                <a:ea typeface="微軟正黑體"/>
                <a:cs typeface="Arial" panose="020B0604020202020204" pitchFamily="34" charset="0"/>
              </a:rPr>
              <a:t>發展數位復健自費營運項目：</a:t>
            </a:r>
            <a:r>
              <a:rPr lang="zh-TW" altLang="en-US" sz="1350" b="0" dirty="0">
                <a:solidFill>
                  <a:srgbClr val="000000"/>
                </a:solidFill>
                <a:latin typeface="Arial"/>
                <a:ea typeface="微軟正黑體"/>
                <a:cs typeface="Arial" panose="020B0604020202020204" pitchFamily="34" charset="0"/>
              </a:rPr>
              <a:t>由中風病患延伸到腦功能損傷</a:t>
            </a:r>
            <a:r>
              <a:rPr lang="en-US" altLang="zh-TW" sz="1350" b="0" dirty="0">
                <a:solidFill>
                  <a:srgbClr val="000000"/>
                </a:solidFill>
                <a:latin typeface="Arial"/>
                <a:ea typeface="微軟正黑體"/>
                <a:cs typeface="Arial" panose="020B0604020202020204" pitchFamily="34" charset="0"/>
              </a:rPr>
              <a:t>(</a:t>
            </a:r>
            <a:r>
              <a:rPr lang="zh-TW" altLang="en-US" sz="1350" b="0" dirty="0">
                <a:solidFill>
                  <a:srgbClr val="000000"/>
                </a:solidFill>
                <a:latin typeface="Arial"/>
                <a:ea typeface="微軟正黑體"/>
                <a:cs typeface="Arial" panose="020B0604020202020204" pitchFamily="34" charset="0"/>
              </a:rPr>
              <a:t>含退化</a:t>
            </a:r>
            <a:r>
              <a:rPr lang="en-US" altLang="zh-TW" sz="1350" b="0" dirty="0">
                <a:solidFill>
                  <a:srgbClr val="000000"/>
                </a:solidFill>
                <a:latin typeface="Arial"/>
                <a:ea typeface="微軟正黑體"/>
                <a:cs typeface="Arial" panose="020B0604020202020204" pitchFamily="34" charset="0"/>
              </a:rPr>
              <a:t>)</a:t>
            </a:r>
            <a:r>
              <a:rPr lang="zh-TW" altLang="en-US" sz="1350" b="0" dirty="0">
                <a:solidFill>
                  <a:srgbClr val="000000"/>
                </a:solidFill>
                <a:latin typeface="Arial"/>
                <a:ea typeface="微軟正黑體"/>
                <a:cs typeface="Arial" panose="020B0604020202020204" pitchFamily="34" charset="0"/>
              </a:rPr>
              <a:t>，</a:t>
            </a:r>
            <a:r>
              <a:rPr lang="zh-TW" altLang="en-US" sz="1350" dirty="0">
                <a:solidFill>
                  <a:srgbClr val="000000"/>
                </a:solidFill>
                <a:latin typeface="Arial"/>
                <a:ea typeface="微軟正黑體"/>
                <a:cs typeface="Arial" panose="020B0604020202020204" pitchFamily="34" charset="0"/>
              </a:rPr>
              <a:t>估計自費市場約</a:t>
            </a:r>
            <a:r>
              <a:rPr lang="en-US" altLang="zh-TW" sz="1350" dirty="0">
                <a:solidFill>
                  <a:srgbClr val="000000"/>
                </a:solidFill>
                <a:latin typeface="Arial"/>
                <a:ea typeface="微軟正黑體"/>
                <a:cs typeface="Arial" panose="020B0604020202020204" pitchFamily="34" charset="0"/>
              </a:rPr>
              <a:t>120</a:t>
            </a:r>
            <a:r>
              <a:rPr lang="zh-TW" altLang="en-US" sz="1350" dirty="0">
                <a:solidFill>
                  <a:srgbClr val="000000"/>
                </a:solidFill>
                <a:latin typeface="Arial"/>
                <a:ea typeface="微軟正黑體"/>
                <a:cs typeface="Arial" panose="020B0604020202020204" pitchFamily="34" charset="0"/>
              </a:rPr>
              <a:t>億</a:t>
            </a:r>
            <a:r>
              <a:rPr lang="en-US" altLang="zh-TW" sz="1350" dirty="0">
                <a:solidFill>
                  <a:srgbClr val="000000"/>
                </a:solidFill>
                <a:latin typeface="Arial"/>
                <a:ea typeface="微軟正黑體"/>
                <a:cs typeface="Arial" panose="020B0604020202020204" pitchFamily="34" charset="0"/>
              </a:rPr>
              <a:t>/</a:t>
            </a:r>
            <a:r>
              <a:rPr lang="zh-TW" altLang="en-US" sz="1350" dirty="0">
                <a:solidFill>
                  <a:srgbClr val="000000"/>
                </a:solidFill>
                <a:latin typeface="Arial"/>
                <a:ea typeface="微軟正黑體"/>
                <a:cs typeface="Arial" panose="020B0604020202020204" pitchFamily="34" charset="0"/>
              </a:rPr>
              <a:t>年</a:t>
            </a:r>
            <a:r>
              <a:rPr lang="zh-TW" altLang="en-US" sz="1350" b="0" dirty="0">
                <a:solidFill>
                  <a:srgbClr val="000000"/>
                </a:solidFill>
                <a:latin typeface="Arial"/>
                <a:ea typeface="微軟正黑體"/>
                <a:cs typeface="Arial" panose="020B0604020202020204" pitchFamily="34" charset="0"/>
              </a:rPr>
              <a:t>。</a:t>
            </a:r>
            <a:r>
              <a:rPr lang="zh-TW" altLang="en-US" sz="1350" b="0" dirty="0">
                <a:solidFill>
                  <a:srgbClr val="000000"/>
                </a:solidFill>
                <a:latin typeface="Arial"/>
                <a:ea typeface="微軟正黑體"/>
                <a:cs typeface="Arial" panose="020B0604020202020204" pitchFamily="34" charset="0"/>
                <a:sym typeface="Microsoft JhengHei"/>
              </a:rPr>
              <a:t>帶動由醫院主體逐步延伸整合照護機構，發展數位醫養典範案例</a:t>
            </a:r>
          </a:p>
        </p:txBody>
      </p:sp>
      <p:sp>
        <p:nvSpPr>
          <p:cNvPr id="85" name="Google Shape;123;p3"/>
          <p:cNvSpPr/>
          <p:nvPr/>
        </p:nvSpPr>
        <p:spPr>
          <a:xfrm>
            <a:off x="214689" y="1679484"/>
            <a:ext cx="8751375" cy="373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134541" indent="-134541" defTabSz="6858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09AA8"/>
              </a:buClr>
              <a:buSzPts val="2200"/>
              <a:buFont typeface="Arial"/>
              <a:buChar char="•"/>
            </a:pPr>
            <a:r>
              <a:rPr kumimoji="0" lang="zh-TW" altLang="en-US" sz="1800" dirty="0">
                <a:solidFill>
                  <a:srgbClr val="109AA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  <a:sym typeface="Arial"/>
              </a:rPr>
              <a:t>產業需求</a:t>
            </a:r>
            <a:r>
              <a:rPr kumimoji="0" lang="en-US" altLang="zh-TW" sz="1800" dirty="0">
                <a:solidFill>
                  <a:srgbClr val="109AA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  <a:sym typeface="Arial"/>
              </a:rPr>
              <a:t>/</a:t>
            </a:r>
            <a:r>
              <a:rPr kumimoji="0" lang="zh-TW" altLang="en-US" sz="1800" dirty="0">
                <a:solidFill>
                  <a:srgbClr val="109AA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  <a:sym typeface="Arial"/>
              </a:rPr>
              <a:t>機會</a:t>
            </a:r>
            <a:endParaRPr kumimoji="0" sz="1800" dirty="0">
              <a:solidFill>
                <a:srgbClr val="109AA8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/>
              <a:sym typeface="Arial"/>
            </a:endParaRPr>
          </a:p>
        </p:txBody>
      </p:sp>
      <p:sp>
        <p:nvSpPr>
          <p:cNvPr id="86" name="Google Shape;124;p3"/>
          <p:cNvSpPr/>
          <p:nvPr/>
        </p:nvSpPr>
        <p:spPr>
          <a:xfrm>
            <a:off x="214689" y="2747361"/>
            <a:ext cx="2740303" cy="373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134541" lvl="1" indent="-134541" defTabSz="6858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09AA8"/>
              </a:buClr>
              <a:buSzPts val="2200"/>
              <a:buFont typeface="Arial"/>
              <a:buChar char="•"/>
            </a:pPr>
            <a:r>
              <a:rPr kumimoji="0" lang="zh-TW" altLang="en-US" sz="1800" dirty="0">
                <a:solidFill>
                  <a:srgbClr val="109AA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  <a:sym typeface="Arial"/>
              </a:rPr>
              <a:t>成果重點與技術突破</a:t>
            </a:r>
            <a:endParaRPr kumimoji="0" sz="1800" dirty="0">
              <a:solidFill>
                <a:srgbClr val="109AA8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/>
              <a:sym typeface="Arial"/>
            </a:endParaRPr>
          </a:p>
        </p:txBody>
      </p:sp>
      <p:sp>
        <p:nvSpPr>
          <p:cNvPr id="87" name="Google Shape;125;p3"/>
          <p:cNvSpPr/>
          <p:nvPr/>
        </p:nvSpPr>
        <p:spPr>
          <a:xfrm>
            <a:off x="231164" y="4991557"/>
            <a:ext cx="2160900" cy="373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marL="134541" lvl="1" indent="-134541" defTabSz="685800">
              <a:lnSpc>
                <a:spcPct val="110000"/>
              </a:lnSpc>
              <a:buClr>
                <a:srgbClr val="109AA8"/>
              </a:buClr>
              <a:buSzPts val="2200"/>
              <a:buFont typeface="Arial"/>
              <a:buChar char="•"/>
            </a:pPr>
            <a:r>
              <a:rPr lang="zh-TW" altLang="en-US" sz="1800" dirty="0">
                <a:solidFill>
                  <a:srgbClr val="109AA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/>
                <a:sym typeface="Microsoft JhengHei"/>
              </a:rPr>
              <a:t>服務效益</a:t>
            </a:r>
            <a:endParaRPr kumimoji="0" sz="1800" dirty="0">
              <a:solidFill>
                <a:srgbClr val="109AA8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/>
              <a:sym typeface="Microsoft JhengHei"/>
            </a:endParaRPr>
          </a:p>
        </p:txBody>
      </p:sp>
      <p:sp>
        <p:nvSpPr>
          <p:cNvPr id="89" name="文字方塊 88">
            <a:extLst>
              <a:ext uri="{FF2B5EF4-FFF2-40B4-BE49-F238E27FC236}">
                <a16:creationId xmlns:a16="http://schemas.microsoft.com/office/drawing/2014/main" id="{D1332ABE-B086-3613-AD42-43D46C35C519}"/>
              </a:ext>
            </a:extLst>
          </p:cNvPr>
          <p:cNvSpPr txBox="1"/>
          <p:nvPr/>
        </p:nvSpPr>
        <p:spPr>
          <a:xfrm>
            <a:off x="355054" y="2029372"/>
            <a:ext cx="5441082" cy="741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algn="just" defTabSz="685800">
              <a:spcBef>
                <a:spcPts val="225"/>
              </a:spcBef>
              <a:buClr>
                <a:srgbClr val="000000"/>
              </a:buClr>
              <a:buSzPct val="90000"/>
              <a:buFont typeface="Arial" panose="020B0604020202020204" pitchFamily="34" charset="0"/>
              <a:buChar char="-"/>
            </a:pPr>
            <a:r>
              <a:rPr lang="zh-TW" altLang="en-US" sz="1350" b="0" dirty="0">
                <a:solidFill>
                  <a:prstClr val="black"/>
                </a:solidFill>
                <a:ea typeface="微軟正黑體"/>
                <a:cs typeface="Arial" panose="020B0604020202020204" pitchFamily="34" charset="0"/>
                <a:sym typeface="Arial"/>
              </a:rPr>
              <a:t>高齡化社會需要更多神經退化疾病照護資源</a:t>
            </a:r>
            <a:endParaRPr lang="en-US" altLang="zh-TW" sz="1350" b="0" dirty="0">
              <a:solidFill>
                <a:prstClr val="black"/>
              </a:solidFill>
              <a:ea typeface="微軟正黑體"/>
              <a:cs typeface="Arial" panose="020B0604020202020204" pitchFamily="34" charset="0"/>
              <a:sym typeface="Arial"/>
            </a:endParaRPr>
          </a:p>
          <a:p>
            <a:pPr marL="133350" indent="-133350" algn="just" defTabSz="685800">
              <a:spcBef>
                <a:spcPts val="225"/>
              </a:spcBef>
              <a:buClr>
                <a:srgbClr val="000000"/>
              </a:buClr>
              <a:buSzPct val="90000"/>
              <a:buFont typeface="Arial" panose="020B0604020202020204" pitchFamily="34" charset="0"/>
              <a:buChar char="-"/>
            </a:pPr>
            <a:r>
              <a:rPr lang="zh-TW" altLang="en-US" sz="1350" b="0" dirty="0">
                <a:solidFill>
                  <a:prstClr val="black"/>
                </a:solidFill>
                <a:ea typeface="微軟正黑體"/>
                <a:cs typeface="Arial" panose="020B0604020202020204" pitchFamily="34" charset="0"/>
                <a:sym typeface="Arial"/>
              </a:rPr>
              <a:t>及早檢測出退化症狀、提醒實施復健賦能方案，降低照護資源</a:t>
            </a:r>
            <a:r>
              <a:rPr lang="zh-TW" altLang="en-US" sz="1350" b="0" dirty="0">
                <a:solidFill>
                  <a:prstClr val="black"/>
                </a:solidFill>
                <a:cs typeface="Arial" panose="020B0604020202020204" pitchFamily="34" charset="0"/>
                <a:sym typeface="Arial"/>
              </a:rPr>
              <a:t>需求</a:t>
            </a:r>
            <a:r>
              <a:rPr lang="zh-TW" altLang="en-US" sz="1350" b="0" dirty="0">
                <a:solidFill>
                  <a:prstClr val="black"/>
                </a:solidFill>
                <a:ea typeface="微軟正黑體"/>
                <a:cs typeface="Arial" panose="020B0604020202020204" pitchFamily="34" charset="0"/>
                <a:sym typeface="Arial"/>
              </a:rPr>
              <a:t>負擔</a:t>
            </a:r>
            <a:endParaRPr lang="en-US" altLang="zh-TW" sz="1350" b="0" dirty="0">
              <a:solidFill>
                <a:prstClr val="black"/>
              </a:solidFill>
              <a:ea typeface="微軟正黑體"/>
              <a:cs typeface="Arial" panose="020B0604020202020204" pitchFamily="34" charset="0"/>
              <a:sym typeface="Arial"/>
            </a:endParaRPr>
          </a:p>
        </p:txBody>
      </p:sp>
      <p:sp>
        <p:nvSpPr>
          <p:cNvPr id="90" name="文字方塊 89">
            <a:extLst>
              <a:ext uri="{FF2B5EF4-FFF2-40B4-BE49-F238E27FC236}">
                <a16:creationId xmlns:a16="http://schemas.microsoft.com/office/drawing/2014/main" id="{B1E98A04-D611-4E68-81DA-1D5CC83708B6}"/>
              </a:ext>
            </a:extLst>
          </p:cNvPr>
          <p:cNvSpPr txBox="1"/>
          <p:nvPr/>
        </p:nvSpPr>
        <p:spPr>
          <a:xfrm>
            <a:off x="355054" y="3039354"/>
            <a:ext cx="5589301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7150" algn="just" defTabSz="685800">
              <a:lnSpc>
                <a:spcPct val="110000"/>
              </a:lnSpc>
              <a:spcBef>
                <a:spcPts val="225"/>
              </a:spcBef>
              <a:buClr>
                <a:srgbClr val="000000"/>
              </a:buClr>
              <a:buSzPct val="90000"/>
            </a:pPr>
            <a:r>
              <a:rPr lang="zh-TW" altLang="en-US" sz="1350" dirty="0">
                <a:solidFill>
                  <a:srgbClr val="00B050"/>
                </a:solidFill>
                <a:ea typeface="微軟正黑體"/>
                <a:cs typeface="Arial" panose="020B0604020202020204" pitchFamily="34" charset="0"/>
                <a:sym typeface="Arial"/>
              </a:rPr>
              <a:t>國內第一套針對中風病患，整合下肢肌力與手部精細動作訓練數位復健系統</a:t>
            </a:r>
            <a:endParaRPr lang="en-US" altLang="zh-TW" sz="1350" dirty="0">
              <a:solidFill>
                <a:srgbClr val="00B050"/>
              </a:solidFill>
              <a:ea typeface="微軟正黑體"/>
              <a:cs typeface="Arial" panose="020B0604020202020204" pitchFamily="34" charset="0"/>
              <a:sym typeface="Arial"/>
            </a:endParaRPr>
          </a:p>
          <a:p>
            <a:pPr marL="133350" marR="57150" indent="-133350" algn="just" defTabSz="685800">
              <a:lnSpc>
                <a:spcPct val="110000"/>
              </a:lnSpc>
              <a:spcBef>
                <a:spcPts val="225"/>
              </a:spcBef>
              <a:buClr>
                <a:srgbClr val="000000"/>
              </a:buClr>
              <a:buSzPct val="90000"/>
              <a:buFont typeface="Arial" panose="020B0604020202020204" pitchFamily="34" charset="0"/>
              <a:buChar char="-"/>
            </a:pPr>
            <a:r>
              <a:rPr lang="zh-TW" altLang="en-US" sz="1350" dirty="0">
                <a:solidFill>
                  <a:srgbClr val="000000"/>
                </a:solidFill>
                <a:ea typeface="微軟正黑體"/>
                <a:cs typeface="Arial" panose="020B0604020202020204" pitchFamily="34" charset="0"/>
                <a:sym typeface="Arial"/>
              </a:rPr>
              <a:t>數位化專業互動與復健遊戲化：</a:t>
            </a:r>
            <a:r>
              <a:rPr lang="zh-TW" altLang="en-US" sz="1350" b="0" dirty="0">
                <a:solidFill>
                  <a:srgbClr val="000000"/>
                </a:solidFill>
                <a:ea typeface="微軟正黑體"/>
                <a:cs typeface="Arial" panose="020B0604020202020204" pitchFamily="34" charset="0"/>
                <a:sym typeface="Arial"/>
              </a:rPr>
              <a:t>支援處方動態調整、專業視訊互動、復健過程旅遊踩點體驗、手部動作復健與功能評估遊戲化</a:t>
            </a:r>
            <a:endParaRPr lang="en-US" altLang="zh-TW" sz="1350" b="0" dirty="0">
              <a:solidFill>
                <a:srgbClr val="000000"/>
              </a:solidFill>
              <a:ea typeface="微軟正黑體"/>
              <a:cs typeface="Arial" panose="020B0604020202020204" pitchFamily="34" charset="0"/>
              <a:sym typeface="Arial"/>
            </a:endParaRPr>
          </a:p>
          <a:p>
            <a:pPr marL="133350" marR="57150" indent="-133350" algn="just" defTabSz="685800">
              <a:lnSpc>
                <a:spcPct val="110000"/>
              </a:lnSpc>
              <a:spcBef>
                <a:spcPts val="225"/>
              </a:spcBef>
              <a:buClr>
                <a:srgbClr val="000000"/>
              </a:buClr>
              <a:buSzPct val="90000"/>
              <a:buFont typeface="Arial" panose="020B0604020202020204" pitchFamily="34" charset="0"/>
              <a:buChar char="-"/>
            </a:pPr>
            <a:r>
              <a:rPr lang="en-US" altLang="zh-TW" sz="1350" dirty="0">
                <a:solidFill>
                  <a:srgbClr val="000000"/>
                </a:solidFill>
                <a:ea typeface="微軟正黑體"/>
                <a:cs typeface="Arial" panose="020B0604020202020204" pitchFamily="34" charset="0"/>
              </a:rPr>
              <a:t>AI</a:t>
            </a:r>
            <a:r>
              <a:rPr lang="zh-TW" altLang="en-US" sz="1350" dirty="0">
                <a:solidFill>
                  <a:srgbClr val="000000"/>
                </a:solidFill>
                <a:ea typeface="微軟正黑體"/>
                <a:cs typeface="Arial" panose="020B0604020202020204" pitchFamily="34" charset="0"/>
              </a:rPr>
              <a:t>影像手指動作辨識模組</a:t>
            </a:r>
            <a:r>
              <a:rPr lang="zh-TW" altLang="en-US" sz="1350" b="0" dirty="0">
                <a:solidFill>
                  <a:srgbClr val="000000"/>
                </a:solidFill>
                <a:ea typeface="微軟正黑體"/>
                <a:cs typeface="Arial" panose="020B0604020202020204" pitchFamily="34" charset="0"/>
              </a:rPr>
              <a:t>：有別於目前中風病人手部復健產品</a:t>
            </a:r>
            <a:r>
              <a:rPr lang="en-US" altLang="zh-TW" sz="1350" b="0" dirty="0" err="1">
                <a:solidFill>
                  <a:srgbClr val="000000"/>
                </a:solidFill>
                <a:ea typeface="微軟正黑體"/>
                <a:cs typeface="Arial" panose="020B0604020202020204" pitchFamily="34" charset="0"/>
              </a:rPr>
              <a:t>musicglove</a:t>
            </a:r>
            <a:r>
              <a:rPr lang="en-US" altLang="zh-TW" sz="1350" b="0" dirty="0">
                <a:solidFill>
                  <a:srgbClr val="000000"/>
                </a:solidFill>
                <a:ea typeface="微軟正黑體"/>
                <a:cs typeface="Arial" panose="020B0604020202020204" pitchFamily="34" charset="0"/>
              </a:rPr>
              <a:t>(</a:t>
            </a:r>
            <a:r>
              <a:rPr lang="zh-TW" altLang="en-US" sz="1350" b="0" dirty="0">
                <a:solidFill>
                  <a:srgbClr val="000000"/>
                </a:solidFill>
                <a:ea typeface="微軟正黑體"/>
                <a:cs typeface="Arial" panose="020B0604020202020204" pitchFamily="34" charset="0"/>
              </a:rPr>
              <a:t>手指碰觸反應節奏訓練</a:t>
            </a:r>
            <a:r>
              <a:rPr lang="en-US" altLang="zh-TW" sz="1350" b="0" dirty="0">
                <a:solidFill>
                  <a:srgbClr val="000000"/>
                </a:solidFill>
                <a:ea typeface="微軟正黑體"/>
                <a:cs typeface="Arial" panose="020B0604020202020204" pitchFamily="34" charset="0"/>
              </a:rPr>
              <a:t>)</a:t>
            </a:r>
            <a:r>
              <a:rPr lang="zh-TW" altLang="en-US" sz="1350" b="0" dirty="0">
                <a:solidFill>
                  <a:srgbClr val="000000"/>
                </a:solidFill>
                <a:ea typeface="微軟正黑體"/>
                <a:cs typeface="Arial" panose="020B0604020202020204" pitchFamily="34" charset="0"/>
              </a:rPr>
              <a:t>，使用國產</a:t>
            </a:r>
            <a:r>
              <a:rPr lang="en-US" altLang="zh-TW" sz="1350" b="0" dirty="0">
                <a:solidFill>
                  <a:srgbClr val="000000"/>
                </a:solidFill>
                <a:ea typeface="微軟正黑體"/>
                <a:cs typeface="Arial" panose="020B0604020202020204" pitchFamily="34" charset="0"/>
              </a:rPr>
              <a:t>SoC</a:t>
            </a:r>
            <a:r>
              <a:rPr lang="zh-TW" altLang="en-US" sz="1350" b="0" dirty="0">
                <a:solidFill>
                  <a:srgbClr val="000000"/>
                </a:solidFill>
                <a:ea typeface="微軟正黑體"/>
                <a:cs typeface="Arial" panose="020B0604020202020204" pitchFamily="34" charset="0"/>
              </a:rPr>
              <a:t>平台，開發輕量化</a:t>
            </a:r>
            <a:r>
              <a:rPr lang="en-US" altLang="zh-TW" sz="1350" b="0" dirty="0">
                <a:solidFill>
                  <a:srgbClr val="000000"/>
                </a:solidFill>
                <a:ea typeface="微軟正黑體"/>
                <a:cs typeface="Arial" panose="020B0604020202020204" pitchFamily="34" charset="0"/>
              </a:rPr>
              <a:t>AI</a:t>
            </a:r>
            <a:r>
              <a:rPr lang="zh-TW" altLang="en-US" sz="1350" b="0" dirty="0">
                <a:solidFill>
                  <a:srgbClr val="000000"/>
                </a:solidFill>
                <a:ea typeface="微軟正黑體"/>
                <a:cs typeface="Arial" panose="020B0604020202020204" pitchFamily="34" charset="0"/>
              </a:rPr>
              <a:t>辨識模型，同時達到節奏訓練</a:t>
            </a:r>
            <a:r>
              <a:rPr lang="en-US" altLang="zh-TW" sz="1350" b="0" dirty="0">
                <a:solidFill>
                  <a:srgbClr val="000000"/>
                </a:solidFill>
                <a:ea typeface="微軟正黑體"/>
                <a:cs typeface="Arial" panose="020B0604020202020204" pitchFamily="34" charset="0"/>
              </a:rPr>
              <a:t>(</a:t>
            </a:r>
            <a:r>
              <a:rPr lang="en-US" altLang="zh-TW" sz="1350" dirty="0">
                <a:solidFill>
                  <a:srgbClr val="000000"/>
                </a:solidFill>
                <a:ea typeface="微軟正黑體"/>
                <a:cs typeface="Arial" panose="020B0604020202020204" pitchFamily="34" charset="0"/>
              </a:rPr>
              <a:t>Finger tapping</a:t>
            </a:r>
            <a:r>
              <a:rPr lang="zh-TW" altLang="en-US" sz="1350" dirty="0">
                <a:solidFill>
                  <a:srgbClr val="000000"/>
                </a:solidFill>
                <a:ea typeface="微軟正黑體"/>
                <a:cs typeface="Arial" panose="020B0604020202020204" pitchFamily="34" charset="0"/>
              </a:rPr>
              <a:t>辨識速度達</a:t>
            </a:r>
            <a:r>
              <a:rPr lang="en-US" altLang="zh-TW" sz="1350" dirty="0">
                <a:solidFill>
                  <a:srgbClr val="000000"/>
                </a:solidFill>
                <a:ea typeface="微軟正黑體"/>
                <a:cs typeface="Arial" panose="020B0604020202020204" pitchFamily="34" charset="0"/>
              </a:rPr>
              <a:t>20ms</a:t>
            </a:r>
            <a:r>
              <a:rPr lang="en-US" altLang="zh-TW" sz="1350" b="0" dirty="0">
                <a:solidFill>
                  <a:srgbClr val="000000"/>
                </a:solidFill>
                <a:ea typeface="微軟正黑體"/>
                <a:cs typeface="Arial" panose="020B0604020202020204" pitchFamily="34" charset="0"/>
              </a:rPr>
              <a:t>)</a:t>
            </a:r>
            <a:r>
              <a:rPr lang="zh-TW" altLang="en-US" sz="1350" b="0" dirty="0">
                <a:solidFill>
                  <a:srgbClr val="000000"/>
                </a:solidFill>
                <a:ea typeface="微軟正黑體"/>
                <a:cs typeface="Arial" panose="020B0604020202020204" pitchFamily="34" charset="0"/>
              </a:rPr>
              <a:t>，及訓練手指伸張長度</a:t>
            </a:r>
            <a:r>
              <a:rPr lang="en-US" altLang="zh-TW" sz="1350" b="0" dirty="0">
                <a:solidFill>
                  <a:srgbClr val="000000"/>
                </a:solidFill>
                <a:ea typeface="微軟正黑體"/>
                <a:cs typeface="Arial" panose="020B0604020202020204" pitchFamily="34" charset="0"/>
              </a:rPr>
              <a:t>(</a:t>
            </a:r>
            <a:r>
              <a:rPr lang="zh-TW" altLang="en-US" sz="1350" dirty="0">
                <a:solidFill>
                  <a:srgbClr val="000000"/>
                </a:solidFill>
                <a:ea typeface="微軟正黑體"/>
                <a:cs typeface="Arial" panose="020B0604020202020204" pitchFamily="34" charset="0"/>
              </a:rPr>
              <a:t>長度辨識率達</a:t>
            </a:r>
            <a:r>
              <a:rPr lang="en-US" altLang="zh-TW" sz="1350" dirty="0">
                <a:solidFill>
                  <a:srgbClr val="000000"/>
                </a:solidFill>
                <a:ea typeface="微軟正黑體"/>
                <a:cs typeface="Arial" panose="020B0604020202020204" pitchFamily="34" charset="0"/>
              </a:rPr>
              <a:t>95%</a:t>
            </a:r>
            <a:r>
              <a:rPr lang="en-US" altLang="zh-TW" sz="1350" b="0" dirty="0">
                <a:solidFill>
                  <a:srgbClr val="000000"/>
                </a:solidFill>
                <a:ea typeface="微軟正黑體"/>
                <a:cs typeface="Arial" panose="020B0604020202020204" pitchFamily="34" charset="0"/>
              </a:rPr>
              <a:t>)</a:t>
            </a:r>
            <a:r>
              <a:rPr lang="zh-TW" altLang="en-US" sz="1350" b="0" dirty="0">
                <a:solidFill>
                  <a:srgbClr val="000000"/>
                </a:solidFill>
                <a:ea typeface="微軟正黑體"/>
                <a:cs typeface="Arial" panose="020B0604020202020204" pitchFamily="34" charset="0"/>
              </a:rPr>
              <a:t>之目標</a:t>
            </a:r>
            <a:endParaRPr lang="en-US" altLang="zh-TW" sz="1350" b="0" dirty="0">
              <a:solidFill>
                <a:srgbClr val="000000"/>
              </a:solidFill>
              <a:ea typeface="微軟正黑體"/>
              <a:cs typeface="Arial" panose="020B0604020202020204" pitchFamily="34" charset="0"/>
            </a:endParaRPr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72C26ED5-0229-4724-97EF-4615E31EAECE}"/>
              </a:ext>
            </a:extLst>
          </p:cNvPr>
          <p:cNvSpPr txBox="1">
            <a:spLocks/>
          </p:cNvSpPr>
          <p:nvPr/>
        </p:nvSpPr>
        <p:spPr>
          <a:xfrm>
            <a:off x="18377" y="1082821"/>
            <a:ext cx="9144000" cy="428616"/>
          </a:xfrm>
          <a:prstGeom prst="rect">
            <a:avLst/>
          </a:prstGeom>
        </p:spPr>
        <p:txBody>
          <a:bodyPr/>
          <a:lstStyle>
            <a:lvl1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B2B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 defTabSz="685800">
              <a:lnSpc>
                <a:spcPct val="110000"/>
              </a:lnSpc>
            </a:pPr>
            <a:r>
              <a:rPr lang="zh-TW" altLang="en-US" sz="2700" dirty="0">
                <a:solidFill>
                  <a:srgbClr val="12B3C4"/>
                </a:solidFill>
                <a:latin typeface="微軟正黑體"/>
                <a:ea typeface="微軟正黑體"/>
              </a:rPr>
              <a:t>成果：神經退化疾病</a:t>
            </a:r>
            <a:r>
              <a:rPr lang="en-US" altLang="zh-TW" sz="2700" dirty="0">
                <a:solidFill>
                  <a:srgbClr val="12B3C4"/>
                </a:solidFill>
                <a:latin typeface="微軟正黑體"/>
                <a:ea typeface="微軟正黑體"/>
              </a:rPr>
              <a:t>(PD</a:t>
            </a:r>
            <a:r>
              <a:rPr lang="zh-TW" altLang="en-US" sz="2700" dirty="0">
                <a:solidFill>
                  <a:srgbClr val="12B3C4"/>
                </a:solidFill>
                <a:latin typeface="微軟正黑體"/>
                <a:ea typeface="微軟正黑體"/>
              </a:rPr>
              <a:t>、中風</a:t>
            </a:r>
            <a:r>
              <a:rPr lang="en-US" altLang="zh-TW" sz="2700" dirty="0">
                <a:solidFill>
                  <a:srgbClr val="12B3C4"/>
                </a:solidFill>
                <a:latin typeface="微軟正黑體"/>
                <a:ea typeface="微軟正黑體"/>
              </a:rPr>
              <a:t>)</a:t>
            </a:r>
            <a:r>
              <a:rPr lang="zh-TW" altLang="en-US" sz="2700" dirty="0">
                <a:solidFill>
                  <a:srgbClr val="12B3C4"/>
                </a:solidFill>
                <a:latin typeface="微軟正黑體"/>
                <a:ea typeface="微軟正黑體"/>
              </a:rPr>
              <a:t>數位療法導入場域應用</a:t>
            </a:r>
          </a:p>
        </p:txBody>
      </p:sp>
      <p:sp>
        <p:nvSpPr>
          <p:cNvPr id="16" name="投影片編號版面配置區 3">
            <a:extLst>
              <a:ext uri="{FF2B5EF4-FFF2-40B4-BE49-F238E27FC236}">
                <a16:creationId xmlns:a16="http://schemas.microsoft.com/office/drawing/2014/main" id="{EEA72417-4155-47FD-B3A5-BDB42B5963D2}"/>
              </a:ext>
            </a:extLst>
          </p:cNvPr>
          <p:cNvSpPr txBox="1">
            <a:spLocks/>
          </p:cNvSpPr>
          <p:nvPr/>
        </p:nvSpPr>
        <p:spPr>
          <a:xfrm>
            <a:off x="8572500" y="5822157"/>
            <a:ext cx="571500" cy="178594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r" defTabSz="685800" eaLnBrk="1" fontAlgn="ctr" hangingPunct="1">
              <a:defRPr/>
            </a:pPr>
            <a:fld id="{2A013F82-EE5E-44EE-A61D-E31C6657F26F}" type="slidenum">
              <a:rPr lang="en-US" altLang="zh-TW" sz="900" b="0">
                <a:solidFill>
                  <a:srgbClr val="FFFFFF"/>
                </a:solidFill>
                <a:ea typeface="微軟正黑體" panose="020B0604030504040204" pitchFamily="34" charset="-120"/>
              </a:rPr>
              <a:pPr algn="r" defTabSz="685800" eaLnBrk="1" fontAlgn="ctr" hangingPunct="1">
                <a:defRPr/>
              </a:pPr>
              <a:t>9</a:t>
            </a:fld>
            <a:endParaRPr lang="zh-TW" altLang="en-US" sz="900" b="0" dirty="0">
              <a:solidFill>
                <a:srgbClr val="FFFFFF"/>
              </a:solidFill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D39B1B0-81DC-4903-9E17-60FC49D4FBAB}"/>
              </a:ext>
            </a:extLst>
          </p:cNvPr>
          <p:cNvSpPr/>
          <p:nvPr/>
        </p:nvSpPr>
        <p:spPr>
          <a:xfrm>
            <a:off x="355054" y="6281496"/>
            <a:ext cx="68947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TW" altLang="en-US" sz="900" b="0" dirty="0">
                <a:solidFill>
                  <a:srgbClr val="FFFFFF">
                    <a:lumMod val="50000"/>
                  </a:srgbClr>
                </a:solidFill>
                <a:latin typeface="微軟正黑體"/>
                <a:ea typeface="微軟正黑體"/>
              </a:rPr>
              <a:t>關鍵指標為平均改善值，參考臨床高齡體適能指標。</a:t>
            </a:r>
            <a:r>
              <a:rPr lang="zh-TW" altLang="en-US" sz="750" b="0" dirty="0">
                <a:solidFill>
                  <a:srgbClr val="FFFFFF">
                    <a:lumMod val="50000"/>
                  </a:srgbClr>
                </a:solidFill>
                <a:latin typeface="微軟正黑體"/>
                <a:ea typeface="微軟正黑體"/>
              </a:rPr>
              <a:t> </a:t>
            </a:r>
            <a:r>
              <a:rPr lang="zh-TW" altLang="en-US" sz="675" b="0" dirty="0">
                <a:solidFill>
                  <a:srgbClr val="FFFFFF">
                    <a:lumMod val="50000"/>
                  </a:srgbClr>
                </a:solidFill>
                <a:latin typeface="微軟正黑體"/>
                <a:ea typeface="微軟正黑體"/>
              </a:rPr>
              <a:t>資料來源：ACSM’s Guidelines for Exercise Testing and Prescription-LWW (2017</a:t>
            </a:r>
            <a:r>
              <a:rPr lang="en-US" altLang="zh-TW" sz="675" b="0" dirty="0">
                <a:solidFill>
                  <a:srgbClr val="FFFFFF">
                    <a:lumMod val="50000"/>
                  </a:srgbClr>
                </a:solidFill>
                <a:latin typeface="微軟正黑體"/>
                <a:ea typeface="微軟正黑體"/>
              </a:rPr>
              <a:t>)</a:t>
            </a:r>
            <a:endParaRPr lang="zh-TW" altLang="en-US" sz="675" b="0" dirty="0">
              <a:solidFill>
                <a:srgbClr val="FFFFFF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18" name="標題 4">
            <a:extLst>
              <a:ext uri="{FF2B5EF4-FFF2-40B4-BE49-F238E27FC236}">
                <a16:creationId xmlns:a16="http://schemas.microsoft.com/office/drawing/2014/main" id="{183766B4-D141-4B79-A164-5D5829B7E6FD}"/>
              </a:ext>
            </a:extLst>
          </p:cNvPr>
          <p:cNvSpPr txBox="1">
            <a:spLocks/>
          </p:cNvSpPr>
          <p:nvPr/>
        </p:nvSpPr>
        <p:spPr bwMode="auto">
          <a:xfrm>
            <a:off x="1043608" y="188640"/>
            <a:ext cx="7325179" cy="46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3323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標楷體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3323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3323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3323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3323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5pPr>
            <a:lvl6pPr marL="422041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92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6pPr>
            <a:lvl7pPr marL="844083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92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7pPr>
            <a:lvl8pPr marL="1266124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92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8pPr>
            <a:lvl9pPr marL="1688165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92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kern="0" dirty="0">
                <a:solidFill>
                  <a:srgbClr val="12B3C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重大效益項目 </a:t>
            </a:r>
            <a:r>
              <a:rPr lang="en-US" altLang="zh-TW" kern="0" dirty="0">
                <a:solidFill>
                  <a:srgbClr val="12B3C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2/3</a:t>
            </a:r>
            <a:endParaRPr lang="zh-TW" altLang="en-US" kern="0" dirty="0">
              <a:solidFill>
                <a:srgbClr val="12B3C4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155DA8E8-F8B2-4FD3-A655-6F48E1F24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355" y="2199986"/>
            <a:ext cx="3070447" cy="260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9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1_佈景主題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8_預設簡報設計">
      <a:majorFont>
        <a:latin typeface="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>
          <a:headEnd/>
          <a:tailEnd/>
        </a:ln>
      </a:spPr>
      <a:bodyPr wrap="none" anchor="ctr">
        <a:flatTx/>
      </a:bodyPr>
      <a:lstStyle>
        <a:defPPr>
          <a:defRPr>
            <a:solidFill>
              <a:srgbClr val="FFFFFF"/>
            </a:solidFill>
            <a:ea typeface="宋体" pitchFamily="2" charset="-122"/>
          </a:defRPr>
        </a:defPPr>
      </a:lstStyle>
      <a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a:style>
    </a:sp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簡報內頁">
  <a:themeElements>
    <a:clrScheme name="簡報內頁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簡報內頁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簡報內頁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佈景主題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8_預設簡報設計">
      <a:majorFont>
        <a:latin typeface="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>
          <a:headEnd/>
          <a:tailEnd/>
        </a:ln>
      </a:spPr>
      <a:bodyPr wrap="none" anchor="ctr">
        <a:flatTx/>
      </a:bodyPr>
      <a:lstStyle>
        <a:defPPr>
          <a:defRPr>
            <a:solidFill>
              <a:srgbClr val="FFFFFF"/>
            </a:solidFill>
            <a:ea typeface="宋体" pitchFamily="2" charset="-122"/>
          </a:defRPr>
        </a:defPPr>
      </a:lstStyle>
      <a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a:style>
    </a:sp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ITRI_pptB_中英文">
  <a:themeElements>
    <a:clrScheme name="簡報內頁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簡報內頁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簡報內頁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簡報內頁">
  <a:themeElements>
    <a:clrScheme name="簡報內頁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簡報內頁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簡報內頁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簡報內頁">
  <a:themeElements>
    <a:clrScheme name="簡報內頁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簡報內頁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簡報內頁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_簡報內頁">
  <a:themeElements>
    <a:clrScheme name="簡報內頁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簡報內頁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簡報內頁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佈景主題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8_預設簡報設計">
      <a:majorFont>
        <a:latin typeface="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>
          <a:headEnd/>
          <a:tailEnd/>
        </a:ln>
      </a:spPr>
      <a:bodyPr wrap="none" anchor="ctr">
        <a:flatTx/>
      </a:bodyPr>
      <a:lstStyle>
        <a:defPPr>
          <a:defRPr>
            <a:solidFill>
              <a:srgbClr val="FFFFFF"/>
            </a:solidFill>
            <a:ea typeface="宋体" pitchFamily="2" charset="-122"/>
          </a:defRPr>
        </a:defPPr>
      </a:lstStyle>
      <a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a:style>
    </a:sp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3_佈景主題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8_預設簡報設計">
      <a:majorFont>
        <a:latin typeface="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>
          <a:headEnd/>
          <a:tailEnd/>
        </a:ln>
      </a:spPr>
      <a:bodyPr wrap="none" anchor="ctr">
        <a:flatTx/>
      </a:bodyPr>
      <a:lstStyle>
        <a:defPPr>
          <a:defRPr>
            <a:solidFill>
              <a:srgbClr val="FFFFFF"/>
            </a:solidFill>
            <a:ea typeface="宋体" pitchFamily="2" charset="-122"/>
          </a:defRPr>
        </a:defPPr>
      </a:lstStyle>
      <a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a:style>
    </a:sp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4_佈景主題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8_預設簡報設計">
      <a:majorFont>
        <a:latin typeface="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>
          <a:headEnd/>
          <a:tailEnd/>
        </a:ln>
      </a:spPr>
      <a:bodyPr wrap="none" anchor="ctr">
        <a:flatTx/>
      </a:bodyPr>
      <a:lstStyle>
        <a:defPPr>
          <a:defRPr>
            <a:solidFill>
              <a:srgbClr val="FFFFFF"/>
            </a:solidFill>
            <a:ea typeface="宋体" pitchFamily="2" charset="-122"/>
          </a:defRPr>
        </a:defPPr>
      </a:lstStyle>
      <a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a:style>
    </a:sp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6_簡報內頁">
  <a:themeElements>
    <a:clrScheme name="簡報內頁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簡報內頁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簡報內頁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TRI限閱級_樣式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簡報內頁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簡報內頁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7_簡報內頁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簡報內頁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簡報內頁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ITRI限閱級_樣式A">
  <a:themeElements>
    <a:clrScheme name="簡報內頁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簡報內頁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簡報內頁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1_U'div_2015 (4_3)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簡報內頁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簡報內頁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2_U'div_2015 (4_3)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簡報內頁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簡報內頁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3_U'div_2015 (4_3)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簡報內頁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簡報內頁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簡報內頁">
  <a:themeElements>
    <a:clrScheme name="簡報內頁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簡報內頁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簡報內頁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簡報內頁">
  <a:themeElements>
    <a:clrScheme name="簡報內頁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簡報內頁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簡報內頁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9AC4FDE7551141B2C28E4BF89CE5B8" ma:contentTypeVersion="9" ma:contentTypeDescription="Create a new document." ma:contentTypeScope="" ma:versionID="557f7109cb515ecbf6b932edf7fad652">
  <xsd:schema xmlns:xsd="http://www.w3.org/2001/XMLSchema" xmlns:xs="http://www.w3.org/2001/XMLSchema" xmlns:p="http://schemas.microsoft.com/office/2006/metadata/properties" xmlns:ns3="da416034-8a1a-4092-bddf-38eb0ae411ee" targetNamespace="http://schemas.microsoft.com/office/2006/metadata/properties" ma:root="true" ma:fieldsID="78102a7e5647d9b65391d14872d2e28e" ns3:_="">
    <xsd:import namespace="da416034-8a1a-4092-bddf-38eb0ae411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416034-8a1a-4092-bddf-38eb0ae411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962B17-4CDF-4B6A-9B71-C306F2B8AB2A}">
  <ds:schemaRefs>
    <ds:schemaRef ds:uri="da416034-8a1a-4092-bddf-38eb0ae411ee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http://www.w3.org/XML/1998/namespace"/>
    <ds:schemaRef ds:uri="http://purl.org/dc/elements/1.1/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1E84EDA-3ECF-48E0-B042-501FA58469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416034-8a1a-4092-bddf-38eb0ae411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0869CA-55C3-49A3-BD9B-173713121A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89087</TotalTime>
  <Words>3989</Words>
  <Application>Microsoft Office PowerPoint</Application>
  <PresentationFormat>如螢幕大小 (4:3)</PresentationFormat>
  <Paragraphs>706</Paragraphs>
  <Slides>15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20</vt:i4>
      </vt:variant>
      <vt:variant>
        <vt:lpstr>投影片標題</vt:lpstr>
      </vt:variant>
      <vt:variant>
        <vt:i4>15</vt:i4>
      </vt:variant>
    </vt:vector>
  </HeadingPairs>
  <TitlesOfParts>
    <vt:vector size="51" baseType="lpstr">
      <vt:lpstr>BiauKai</vt:lpstr>
      <vt:lpstr>Microsoft JhengHei UI</vt:lpstr>
      <vt:lpstr>宋体</vt:lpstr>
      <vt:lpstr>sohne</vt:lpstr>
      <vt:lpstr>Microsoft JhengHei</vt:lpstr>
      <vt:lpstr>Microsoft JhengHei</vt:lpstr>
      <vt:lpstr>PMingLiU</vt:lpstr>
      <vt:lpstr>PMingLiU</vt:lpstr>
      <vt:lpstr>標楷體</vt:lpstr>
      <vt:lpstr>Arial</vt:lpstr>
      <vt:lpstr>Bookman Old Style</vt:lpstr>
      <vt:lpstr>Calibri</vt:lpstr>
      <vt:lpstr>Garamond</vt:lpstr>
      <vt:lpstr>Monotype Corsiva</vt:lpstr>
      <vt:lpstr>Times New Roman</vt:lpstr>
      <vt:lpstr>Wingdings</vt:lpstr>
      <vt:lpstr>1_佈景主題1</vt:lpstr>
      <vt:lpstr>ITRI限閱級_樣式A</vt:lpstr>
      <vt:lpstr>1_ITRI限閱級_樣式A</vt:lpstr>
      <vt:lpstr>11_U'div_2015 (4_3)</vt:lpstr>
      <vt:lpstr>12_U'div_2015 (4_3)</vt:lpstr>
      <vt:lpstr>13_U'div_2015 (4_3)</vt:lpstr>
      <vt:lpstr>簡報內頁</vt:lpstr>
      <vt:lpstr>1_簡報內頁</vt:lpstr>
      <vt:lpstr>自訂設計</vt:lpstr>
      <vt:lpstr>2_簡報內頁</vt:lpstr>
      <vt:lpstr>佈景主題1</vt:lpstr>
      <vt:lpstr>ITRI_pptB_中英文</vt:lpstr>
      <vt:lpstr>3_簡報內頁</vt:lpstr>
      <vt:lpstr>4_簡報內頁</vt:lpstr>
      <vt:lpstr>5_簡報內頁</vt:lpstr>
      <vt:lpstr>2_佈景主題1</vt:lpstr>
      <vt:lpstr>3_佈景主題1</vt:lpstr>
      <vt:lpstr>4_佈景主題1</vt:lpstr>
      <vt:lpstr>6_簡報內頁</vt:lpstr>
      <vt:lpstr>7_簡報內頁</vt:lpstr>
      <vt:lpstr>H組經營團隊會議報告</vt:lpstr>
      <vt:lpstr>PowerPoint 簡報</vt:lpstr>
      <vt:lpstr>PowerPoint 簡報</vt:lpstr>
      <vt:lpstr>PowerPoint 簡報</vt:lpstr>
      <vt:lpstr>H組簽約中案件說明</vt:lpstr>
      <vt:lpstr>H組努力中案件說明</vt:lpstr>
      <vt:lpstr>PowerPoint 簡報</vt:lpstr>
      <vt:lpstr>重大效益項目 1/3</vt:lpstr>
      <vt:lpstr>PowerPoint 簡報</vt:lpstr>
      <vt:lpstr>自費運動復健市場調查</vt:lpstr>
      <vt:lpstr>PowerPoint 簡報</vt:lpstr>
      <vt:lpstr>各組之企業簽約數統計</vt:lpstr>
      <vt:lpstr>H組企業收入簽約統計</vt:lpstr>
      <vt:lpstr>PowerPoint 簡報</vt:lpstr>
      <vt:lpstr>PowerPoint 簡報</vt:lpstr>
    </vt:vector>
  </TitlesOfParts>
  <Company>CMT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下世代車載資通訊系統與創新應用服務技術計畫(1/4)  整體計畫說明</dc:title>
  <dc:creator>ftsai</dc:creator>
  <cp:lastModifiedBy>徐芳怡</cp:lastModifiedBy>
  <cp:revision>6819</cp:revision>
  <cp:lastPrinted>2023-09-11T04:51:59Z</cp:lastPrinted>
  <dcterms:created xsi:type="dcterms:W3CDTF">2008-08-15T19:18:09Z</dcterms:created>
  <dcterms:modified xsi:type="dcterms:W3CDTF">2023-11-08T02:18:14Z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000800aa79000000000001023720</vt:lpwstr>
  </property>
  <property fmtid="{D5CDD505-2E9C-101B-9397-08002B2CF9AE}" pid="3" name="ContentTypeId">
    <vt:lpwstr>0x010100C69AC4FDE7551141B2C28E4BF89CE5B8</vt:lpwstr>
  </property>
</Properties>
</file>