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68" r:id="rId1"/>
  </p:sldMasterIdLst>
  <p:notesMasterIdLst>
    <p:notesMasterId r:id="rId19"/>
  </p:notesMasterIdLst>
  <p:handoutMasterIdLst>
    <p:handoutMasterId r:id="rId20"/>
  </p:handoutMasterIdLst>
  <p:sldIdLst>
    <p:sldId id="3636" r:id="rId2"/>
    <p:sldId id="3934" r:id="rId3"/>
    <p:sldId id="4495" r:id="rId4"/>
    <p:sldId id="4496" r:id="rId5"/>
    <p:sldId id="4497" r:id="rId6"/>
    <p:sldId id="4487" r:id="rId7"/>
    <p:sldId id="4494" r:id="rId8"/>
    <p:sldId id="4462" r:id="rId9"/>
    <p:sldId id="4453" r:id="rId10"/>
    <p:sldId id="4498" r:id="rId11"/>
    <p:sldId id="4499" r:id="rId12"/>
    <p:sldId id="4500" r:id="rId13"/>
    <p:sldId id="4502" r:id="rId14"/>
    <p:sldId id="4464" r:id="rId15"/>
    <p:sldId id="4488" r:id="rId16"/>
    <p:sldId id="4489" r:id="rId17"/>
    <p:sldId id="4501" r:id="rId18"/>
  </p:sldIdLst>
  <p:sldSz cx="9906000" cy="6858000" type="A4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8">
          <p15:clr>
            <a:srgbClr val="A4A3A4"/>
          </p15:clr>
        </p15:guide>
        <p15:guide id="2" pos="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謝政宏" initials="謝政宏" lastIdx="1" clrIdx="0">
    <p:extLst>
      <p:ext uri="{19B8F6BF-5375-455C-9EA6-DF929625EA0E}">
        <p15:presenceInfo xmlns:p15="http://schemas.microsoft.com/office/powerpoint/2012/main" userId="謝政宏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70C0"/>
    <a:srgbClr val="65A9D9"/>
    <a:srgbClr val="8DABD7"/>
    <a:srgbClr val="779BCF"/>
    <a:srgbClr val="FFFFCC"/>
    <a:srgbClr val="FFFFFF"/>
    <a:srgbClr val="3333CC"/>
    <a:srgbClr val="85B75B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19" autoAdjust="0"/>
    <p:restoredTop sz="88876" autoAdjust="0"/>
  </p:normalViewPr>
  <p:slideViewPr>
    <p:cSldViewPr>
      <p:cViewPr varScale="1">
        <p:scale>
          <a:sx n="97" d="100"/>
          <a:sy n="97" d="100"/>
        </p:scale>
        <p:origin x="72" y="72"/>
      </p:cViewPr>
      <p:guideLst>
        <p:guide orient="horz" pos="618"/>
        <p:guide pos="36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75" d="100"/>
          <a:sy n="75" d="100"/>
        </p:scale>
        <p:origin x="2364" y="156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66202397420264"/>
          <c:y val="0.11316798358501773"/>
          <c:w val="0.89369446146447795"/>
          <c:h val="0.72413318214208633"/>
        </c:manualLayout>
      </c:layout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110</c:v>
                </c:pt>
              </c:strCache>
            </c:strRef>
          </c:tx>
          <c:spPr>
            <a:ln w="22225">
              <a:solidFill>
                <a:srgbClr val="00B050"/>
              </a:solidFill>
            </a:ln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6376414159636892E-2"/>
                  <c:y val="-7.55641050581645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688-44DC-9BE4-0FABF36749C0}"/>
                </c:ext>
              </c:extLst>
            </c:dLbl>
            <c:dLbl>
              <c:idx val="1"/>
              <c:layout>
                <c:manualLayout>
                  <c:x val="-3.5904320639718872E-2"/>
                  <c:y val="-8.21348968023526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688-44DC-9BE4-0FABF36749C0}"/>
                </c:ext>
              </c:extLst>
            </c:dLbl>
            <c:dLbl>
              <c:idx val="2"/>
              <c:layout>
                <c:manualLayout>
                  <c:x val="-3.440832322165388E-2"/>
                  <c:y val="-6.92869854569016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688-44DC-9BE4-0FABF36749C0}"/>
                </c:ext>
              </c:extLst>
            </c:dLbl>
            <c:dLbl>
              <c:idx val="3"/>
              <c:layout>
                <c:manualLayout>
                  <c:x val="-3.334094739931532E-2"/>
                  <c:y val="-5.17337446424533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688-44DC-9BE4-0FABF36749C0}"/>
                </c:ext>
              </c:extLst>
            </c:dLbl>
            <c:dLbl>
              <c:idx val="4"/>
              <c:layout>
                <c:manualLayout>
                  <c:x val="-2.9024360532279844E-2"/>
                  <c:y val="4.2097323860528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688-44DC-9BE4-0FABF36749C0}"/>
                </c:ext>
              </c:extLst>
            </c:dLbl>
            <c:dLbl>
              <c:idx val="5"/>
              <c:layout>
                <c:manualLayout>
                  <c:x val="-2.2401566728256578E-2"/>
                  <c:y val="2.54532783138324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688-44DC-9BE4-0FABF36749C0}"/>
                </c:ext>
              </c:extLst>
            </c:dLbl>
            <c:dLbl>
              <c:idx val="6"/>
              <c:layout>
                <c:manualLayout>
                  <c:x val="-4.1974121133386111E-2"/>
                  <c:y val="-5.921486606919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688-44DC-9BE4-0FABF36749C0}"/>
                </c:ext>
              </c:extLst>
            </c:dLbl>
            <c:dLbl>
              <c:idx val="7"/>
              <c:layout>
                <c:manualLayout>
                  <c:x val="-6.5863262405551071E-2"/>
                  <c:y val="-7.5623675077550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688-44DC-9BE4-0FABF36749C0}"/>
                </c:ext>
              </c:extLst>
            </c:dLbl>
            <c:dLbl>
              <c:idx val="8"/>
              <c:layout>
                <c:manualLayout>
                  <c:x val="-4.1802665841075379E-2"/>
                  <c:y val="-9.87115048866970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688-44DC-9BE4-0FABF36749C0}"/>
                </c:ext>
              </c:extLst>
            </c:dLbl>
            <c:dLbl>
              <c:idx val="9"/>
              <c:layout>
                <c:manualLayout>
                  <c:x val="-5.1588943043640145E-2"/>
                  <c:y val="-4.62818805234075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688-44DC-9BE4-0FABF36749C0}"/>
                </c:ext>
              </c:extLst>
            </c:dLbl>
            <c:dLbl>
              <c:idx val="10"/>
              <c:layout>
                <c:manualLayout>
                  <c:x val="-2.654669830298137E-2"/>
                  <c:y val="2.874562402131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A688-44DC-9BE4-0FABF36749C0}"/>
                </c:ext>
              </c:extLst>
            </c:dLbl>
            <c:dLbl>
              <c:idx val="11"/>
              <c:layout>
                <c:manualLayout>
                  <c:x val="-4.2308592208800564E-3"/>
                  <c:y val="-2.88476011625948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688-44DC-9BE4-0FABF36749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工作表1!$B$2:$B$13</c:f>
              <c:numCache>
                <c:formatCode>#,##0_);\(#,##0\)</c:formatCode>
                <c:ptCount val="12"/>
                <c:pt idx="0">
                  <c:v>12860</c:v>
                </c:pt>
                <c:pt idx="1">
                  <c:v>27582</c:v>
                </c:pt>
                <c:pt idx="2">
                  <c:v>44795</c:v>
                </c:pt>
                <c:pt idx="3">
                  <c:v>46516</c:v>
                </c:pt>
                <c:pt idx="4">
                  <c:v>82302</c:v>
                </c:pt>
                <c:pt idx="5" formatCode="#,##0_ ">
                  <c:v>86928</c:v>
                </c:pt>
                <c:pt idx="6" formatCode="#,##0_ ">
                  <c:v>96058</c:v>
                </c:pt>
                <c:pt idx="7" formatCode="#,##0_ ">
                  <c:v>104604</c:v>
                </c:pt>
                <c:pt idx="8" formatCode="#,##0_ ">
                  <c:v>112231</c:v>
                </c:pt>
                <c:pt idx="9" formatCode="#,##0_ ">
                  <c:v>119210</c:v>
                </c:pt>
                <c:pt idx="10" formatCode="#,##0_ ">
                  <c:v>125119</c:v>
                </c:pt>
                <c:pt idx="11" formatCode="#,##0_ ">
                  <c:v>139319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4AD-4715-8BF7-70E62225E4D1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111</c:v>
                </c:pt>
              </c:strCache>
            </c:strRef>
          </c:tx>
          <c:spPr>
            <a:ln w="22225" cap="rnd">
              <a:solidFill>
                <a:srgbClr val="FFC0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7234267338999443E-2"/>
                  <c:y val="-4.24493604653246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4AD-4715-8BF7-70E62225E4D1}"/>
                </c:ext>
              </c:extLst>
            </c:dLbl>
            <c:dLbl>
              <c:idx val="1"/>
              <c:layout>
                <c:manualLayout>
                  <c:x val="-3.7362262490279324E-2"/>
                  <c:y val="4.13370667046235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4AD-4715-8BF7-70E62225E4D1}"/>
                </c:ext>
              </c:extLst>
            </c:dLbl>
            <c:dLbl>
              <c:idx val="2"/>
              <c:layout>
                <c:manualLayout>
                  <c:x val="-3.4541689676359309E-2"/>
                  <c:y val="-9.637844572926613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4AD-4715-8BF7-70E62225E4D1}"/>
                </c:ext>
              </c:extLst>
            </c:dLbl>
            <c:dLbl>
              <c:idx val="3"/>
              <c:layout>
                <c:manualLayout>
                  <c:x val="-3.4541689676359309E-2"/>
                  <c:y val="3.15867683419519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4AD-4715-8BF7-70E62225E4D1}"/>
                </c:ext>
              </c:extLst>
            </c:dLbl>
            <c:dLbl>
              <c:idx val="4"/>
              <c:layout>
                <c:manualLayout>
                  <c:x val="-3.7362262490279297E-2"/>
                  <c:y val="4.43689260573665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4AD-4715-8BF7-70E62225E4D1}"/>
                </c:ext>
              </c:extLst>
            </c:dLbl>
            <c:dLbl>
              <c:idx val="5"/>
              <c:layout>
                <c:manualLayout>
                  <c:x val="-3.7362262490279297E-2"/>
                  <c:y val="3.59616706270003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4AD-4715-8BF7-70E62225E4D1}"/>
                </c:ext>
              </c:extLst>
            </c:dLbl>
            <c:dLbl>
              <c:idx val="6"/>
              <c:layout>
                <c:manualLayout>
                  <c:x val="-3.4541689676359261E-2"/>
                  <c:y val="2.36602936630766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4AD-4715-8BF7-70E62225E4D1}"/>
                </c:ext>
              </c:extLst>
            </c:dLbl>
            <c:dLbl>
              <c:idx val="7"/>
              <c:layout>
                <c:manualLayout>
                  <c:x val="-4.159312171115935E-2"/>
                  <c:y val="2.48029835811684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4AD-4715-8BF7-70E62225E4D1}"/>
                </c:ext>
              </c:extLst>
            </c:dLbl>
            <c:dLbl>
              <c:idx val="8"/>
              <c:layout>
                <c:manualLayout>
                  <c:x val="-4.5823980932039411E-2"/>
                  <c:y val="1.915474990550586E-2"/>
                </c:manualLayout>
              </c:layout>
              <c:tx>
                <c:rich>
                  <a:bodyPr/>
                  <a:lstStyle/>
                  <a:p>
                    <a:fld id="{C8DC31F2-FE9A-4F79-9D6F-724854822EE5}" type="VALUE">
                      <a:rPr lang="en-US" altLang="zh-TW" sz="1197" b="1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34AD-4715-8BF7-70E62225E4D1}"/>
                </c:ext>
              </c:extLst>
            </c:dLbl>
            <c:dLbl>
              <c:idx val="9"/>
              <c:layout>
                <c:manualLayout>
                  <c:x val="-1.2148562457309791E-2"/>
                  <c:y val="1.499870621005947E-2"/>
                </c:manualLayout>
              </c:layout>
              <c:tx>
                <c:rich>
                  <a:bodyPr/>
                  <a:lstStyle/>
                  <a:p>
                    <a:fld id="{2A533F88-0C7E-4F1B-B339-B59E76389A29}" type="VALUE">
                      <a:rPr lang="en-US" altLang="zh-TW" sz="1197" b="1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4AD-4715-8BF7-70E62225E4D1}"/>
                </c:ext>
              </c:extLst>
            </c:dLbl>
            <c:dLbl>
              <c:idx val="10"/>
              <c:layout>
                <c:manualLayout>
                  <c:x val="-6.4042549340312515E-3"/>
                  <c:y val="2.15908635067040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4AD-4715-8BF7-70E62225E4D1}"/>
                </c:ext>
              </c:extLst>
            </c:dLbl>
            <c:dLbl>
              <c:idx val="11"/>
              <c:layout>
                <c:manualLayout>
                  <c:x val="-8.461718441760217E-3"/>
                  <c:y val="-2.0919172732638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868429272970709E-2"/>
                      <c:h val="0.109891840779661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8-34AD-4715-8BF7-70E62225E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工作表1!$C$2:$C$13</c:f>
              <c:numCache>
                <c:formatCode>#,##0_);\(#,##0\)</c:formatCode>
                <c:ptCount val="12"/>
                <c:pt idx="0">
                  <c:v>9332</c:v>
                </c:pt>
                <c:pt idx="1">
                  <c:v>12806</c:v>
                </c:pt>
                <c:pt idx="2">
                  <c:v>27311</c:v>
                </c:pt>
                <c:pt idx="3">
                  <c:v>30127</c:v>
                </c:pt>
                <c:pt idx="4">
                  <c:v>56504</c:v>
                </c:pt>
                <c:pt idx="5" formatCode="#,##0_ ">
                  <c:v>64474</c:v>
                </c:pt>
                <c:pt idx="6" formatCode="#,##0_ ">
                  <c:v>85527</c:v>
                </c:pt>
                <c:pt idx="7" formatCode="#,##0_ ">
                  <c:v>93310</c:v>
                </c:pt>
                <c:pt idx="8" formatCode="#,##0_ ">
                  <c:v>104610</c:v>
                </c:pt>
                <c:pt idx="9" formatCode="#,##0_ ">
                  <c:v>154138</c:v>
                </c:pt>
                <c:pt idx="10" formatCode="#,##0_ ">
                  <c:v>165964</c:v>
                </c:pt>
                <c:pt idx="11" formatCode="#,##0_ ">
                  <c:v>177650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34AD-4715-8BF7-70E62225E4D1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112已簽約</c:v>
                </c:pt>
              </c:strCache>
            </c:strRef>
          </c:tx>
          <c:spPr>
            <a:ln>
              <a:solidFill>
                <a:srgbClr val="FF0000"/>
              </a:solidFill>
              <a:prstDash val="dash"/>
            </a:ln>
          </c:spPr>
          <c:dPt>
            <c:idx val="0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9584-466E-B46D-BA3919F4C6CE}"/>
              </c:ext>
            </c:extLst>
          </c:dPt>
          <c:dPt>
            <c:idx val="1"/>
            <c:bubble3D val="0"/>
            <c:spPr>
              <a:ln>
                <a:solidFill>
                  <a:srgbClr val="C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450A-4306-B989-E10AD5F8A5AA}"/>
              </c:ext>
            </c:extLst>
          </c:dPt>
          <c:dPt>
            <c:idx val="2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450A-4306-B989-E10AD5F8A5AA}"/>
              </c:ext>
            </c:extLst>
          </c:dPt>
          <c:dPt>
            <c:idx val="3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450A-4306-B989-E10AD5F8A5AA}"/>
              </c:ext>
            </c:extLst>
          </c:dPt>
          <c:dPt>
            <c:idx val="4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450A-4306-B989-E10AD5F8A5AA}"/>
              </c:ext>
            </c:extLst>
          </c:dPt>
          <c:dPt>
            <c:idx val="5"/>
            <c:marker>
              <c:spPr>
                <a:ln>
                  <a:prstDash val="solid"/>
                </a:ln>
              </c:spPr>
            </c:marker>
            <c:bubble3D val="0"/>
            <c:spPr>
              <a:ln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062D-4801-820E-F495A26820DB}"/>
              </c:ext>
            </c:extLst>
          </c:dPt>
          <c:dPt>
            <c:idx val="6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574B-4D2D-B898-5E9313AE1D2F}"/>
              </c:ext>
            </c:extLst>
          </c:dPt>
          <c:dPt>
            <c:idx val="7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1B76-4753-9D31-F3B09FEE5545}"/>
              </c:ext>
            </c:extLst>
          </c:dPt>
          <c:dPt>
            <c:idx val="8"/>
            <c:marker>
              <c:spPr>
                <a:ln>
                  <a:prstDash val="dash"/>
                </a:ln>
              </c:spPr>
            </c:marker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CAFC-4391-BA8E-1A80396F3746}"/>
              </c:ext>
            </c:extLst>
          </c:dPt>
          <c:dPt>
            <c:idx val="9"/>
            <c:marker>
              <c:spPr>
                <a:ln>
                  <a:prstDash val="dash"/>
                </a:ln>
              </c:spPr>
            </c:marker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5B43-4B9B-B7E0-611488C1781B}"/>
              </c:ext>
            </c:extLst>
          </c:dPt>
          <c:dPt>
            <c:idx val="10"/>
            <c:marker>
              <c:spPr>
                <a:ln>
                  <a:prstDash val="dash"/>
                </a:ln>
              </c:spPr>
            </c:marker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C-5B43-4B9B-B7E0-611488C1781B}"/>
              </c:ext>
            </c:extLst>
          </c:dPt>
          <c:dLbls>
            <c:dLbl>
              <c:idx val="0"/>
              <c:layout>
                <c:manualLayout>
                  <c:x val="-2.3974868918320319E-2"/>
                  <c:y val="2.5601994043672568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001176EA-9617-4DFC-9E6F-CA0A3D5A21DC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E1E89D3B-3C27-4544-A09A-391508E7A423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9584-466E-B46D-BA3919F4C6CE}"/>
                </c:ext>
              </c:extLst>
            </c:dLbl>
            <c:dLbl>
              <c:idx val="1"/>
              <c:layout>
                <c:manualLayout>
                  <c:x val="-3.6667446580960487E-2"/>
                  <c:y val="-2.7098189010419379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5ADFCACB-95C0-4EFA-80E4-2972795F24C5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978F826B-A004-4F09-A773-6278DAF7BB54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450A-4306-B989-E10AD5F8A5AA}"/>
                </c:ext>
              </c:extLst>
            </c:dLbl>
            <c:dLbl>
              <c:idx val="2"/>
              <c:layout>
                <c:manualLayout>
                  <c:x val="-3.2436587360080482E-2"/>
                  <c:y val="5.657498758005728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AED2A874-BE0D-454A-ABA6-3D3D166E9A45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D4303F27-71CE-4EE6-8ED7-3E6BA53215B9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450A-4306-B989-E10AD5F8A5AA}"/>
                </c:ext>
              </c:extLst>
            </c:dLbl>
            <c:dLbl>
              <c:idx val="3"/>
              <c:layout>
                <c:manualLayout>
                  <c:x val="3.1026300953120416E-2"/>
                  <c:y val="4.2418016256349382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EEBE72EA-CA5E-4711-8D49-055ECDCDB78B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8F5CFA6B-155C-47FF-A735-2288590AE2F7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450A-4306-B989-E10AD5F8A5AA}"/>
                </c:ext>
              </c:extLst>
            </c:dLbl>
            <c:dLbl>
              <c:idx val="4"/>
              <c:layout>
                <c:manualLayout>
                  <c:x val="2.6795441732240358E-2"/>
                  <c:y val="-1.483141718708467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73986AA0-783A-4A76-9765-DD82D2BC9647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73B8F140-BB70-42E9-97C5-4378A4818601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450A-4306-B989-E10AD5F8A5AA}"/>
                </c:ext>
              </c:extLst>
            </c:dLbl>
            <c:dLbl>
              <c:idx val="5"/>
              <c:layout>
                <c:manualLayout>
                  <c:x val="-0.13538749506816181"/>
                  <c:y val="-2.4212165680932447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07E8E796-F3D4-43EB-A58E-D2EF5C58FE11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0F991AA3-2F94-41BF-ACBD-F28CF8F4B745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062D-4801-820E-F495A26820DB}"/>
                </c:ext>
              </c:extLst>
            </c:dLbl>
            <c:dLbl>
              <c:idx val="6"/>
              <c:layout>
                <c:manualLayout>
                  <c:x val="-0.16006750718996213"/>
                  <c:y val="-7.8237263001707275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C5AA5ADD-CCFB-46FF-95C6-86ECBB760996}" type="CELLRANGE">
                      <a:rPr lang="en-US" altLang="zh-TW" baseline="0" dirty="0">
                        <a:solidFill>
                          <a:srgbClr val="FF0000"/>
                        </a:solidFill>
                      </a:rPr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>
                        <a:solidFill>
                          <a:srgbClr val="FF0000"/>
                        </a:solidFill>
                      </a:rPr>
                      <a:t>, </a:t>
                    </a:r>
                    <a:fld id="{1B01A8B7-CA65-44E9-8359-1DE8BFB6895B}" type="VALUE">
                      <a:rPr lang="en-US" altLang="zh-TW" baseline="0" dirty="0">
                        <a:solidFill>
                          <a:srgbClr val="FF0000"/>
                        </a:solidFill>
                      </a:rPr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576934177269447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574B-4D2D-B898-5E9313AE1D2F}"/>
                </c:ext>
              </c:extLst>
            </c:dLbl>
            <c:dLbl>
              <c:idx val="7"/>
              <c:layout>
                <c:manualLayout>
                  <c:x val="-0.13820806788208195"/>
                  <c:y val="-7.3715390017055099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2E538509-A8AF-45C4-81C4-8B7792533015}" type="CELLRANGE">
                      <a:rPr lang="en-US" altLang="zh-TW" baseline="0" dirty="0">
                        <a:solidFill>
                          <a:srgbClr val="FF0000"/>
                        </a:solidFill>
                      </a:rPr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>
                        <a:solidFill>
                          <a:srgbClr val="FF0000"/>
                        </a:solidFill>
                      </a:rPr>
                      <a:t>, </a:t>
                    </a:r>
                    <a:fld id="{CFBD8466-8A8A-42F7-968E-A41EDFD61A56}" type="VALUE">
                      <a:rPr lang="en-US" altLang="zh-TW" baseline="0" dirty="0">
                        <a:solidFill>
                          <a:srgbClr val="FF0000"/>
                        </a:solidFill>
                      </a:rPr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1B76-4753-9D31-F3B09FEE5545}"/>
                </c:ext>
              </c:extLst>
            </c:dLbl>
            <c:dLbl>
              <c:idx val="8"/>
              <c:layout>
                <c:manualLayout>
                  <c:x val="-9.9425191690681328E-2"/>
                  <c:y val="-4.5067750952269073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CE3C45FF-B47C-40F2-95B7-F52D9A9ADE55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8FFF25CB-558D-4CDE-BF8D-00C097331BEF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141048740053454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CAFC-4391-BA8E-1A80396F3746}"/>
                </c:ext>
              </c:extLst>
            </c:dLbl>
            <c:dLbl>
              <c:idx val="9"/>
              <c:layout>
                <c:manualLayout>
                  <c:x val="-8.1796556080594301E-2"/>
                  <c:y val="-0.10028745499837119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DE163AB2-5762-4DBC-989B-CFA36CA0C310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57C9D47E-9618-4768-8AAA-9434B7A6AA1A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410306506317469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5B43-4B9B-B7E0-611488C1781B}"/>
                </c:ext>
              </c:extLst>
            </c:dLbl>
            <c:dLbl>
              <c:idx val="10"/>
              <c:layout>
                <c:manualLayout>
                  <c:x val="-6.7693747534081E-2"/>
                  <c:y val="-0.11412108904051924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7DE1F829-9584-4945-8FA1-A26B686CBE7F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43227973-2F83-4544-AF7D-8B2B8269719A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5B43-4B9B-B7E0-611488C1781B}"/>
                </c:ext>
              </c:extLst>
            </c:dLbl>
            <c:dLbl>
              <c:idx val="11"/>
              <c:layout>
                <c:manualLayout>
                  <c:x val="-9.1668616452402259E-3"/>
                  <c:y val="-7.6460781413858939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693F75FC-8641-4FB7-BDB2-B295ED2237A6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AD1DF0AC-90F2-40FF-A317-146544DD5271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46047305892121"/>
                      <c:h val="4.7837827949301068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5B43-4B9B-B7E0-611488C178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工作表1!$D$2:$D$13</c:f>
              <c:numCache>
                <c:formatCode>#,##0_);\(#,##0\)</c:formatCode>
                <c:ptCount val="12"/>
                <c:pt idx="0">
                  <c:v>5190</c:v>
                </c:pt>
                <c:pt idx="1">
                  <c:v>13287</c:v>
                </c:pt>
                <c:pt idx="2">
                  <c:v>26966</c:v>
                </c:pt>
                <c:pt idx="3">
                  <c:v>28466</c:v>
                </c:pt>
                <c:pt idx="4">
                  <c:v>33615</c:v>
                </c:pt>
                <c:pt idx="5" formatCode="#,##0_ ">
                  <c:v>93589</c:v>
                </c:pt>
                <c:pt idx="6" formatCode="#,##0_ ">
                  <c:v>98590</c:v>
                </c:pt>
                <c:pt idx="7" formatCode="#,##0_ ">
                  <c:v>121919</c:v>
                </c:pt>
                <c:pt idx="8" formatCode="#,##0_ ">
                  <c:v>142053</c:v>
                </c:pt>
                <c:pt idx="9" formatCode="#,##0_ ">
                  <c:v>153430</c:v>
                </c:pt>
                <c:pt idx="10" formatCode="#,##0_ ">
                  <c:v>170653</c:v>
                </c:pt>
                <c:pt idx="11" formatCode="#,##0_ ">
                  <c:v>213602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工作表1!$F$2:$F$13</c15:f>
                <c15:dlblRangeCache>
                  <c:ptCount val="12"/>
                  <c:pt idx="0">
                    <c:v>3%</c:v>
                  </c:pt>
                  <c:pt idx="1">
                    <c:v>6%</c:v>
                  </c:pt>
                  <c:pt idx="2">
                    <c:v>13%</c:v>
                  </c:pt>
                  <c:pt idx="3">
                    <c:v>14%</c:v>
                  </c:pt>
                  <c:pt idx="4">
                    <c:v>16%</c:v>
                  </c:pt>
                  <c:pt idx="5">
                    <c:v>46%</c:v>
                  </c:pt>
                  <c:pt idx="6">
                    <c:v>48%</c:v>
                  </c:pt>
                  <c:pt idx="7">
                    <c:v>59%</c:v>
                  </c:pt>
                  <c:pt idx="8">
                    <c:v>69%</c:v>
                  </c:pt>
                  <c:pt idx="9">
                    <c:v>75%</c:v>
                  </c:pt>
                  <c:pt idx="10">
                    <c:v>83%</c:v>
                  </c:pt>
                  <c:pt idx="11">
                    <c:v>104%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450A-4306-B989-E10AD5F8A5AA}"/>
            </c:ext>
          </c:extLst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112已簽約2</c:v>
                </c:pt>
              </c:strCache>
            </c:strRef>
          </c:tx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工作表1!$E$2:$E$13</c:f>
            </c:numRef>
          </c:val>
          <c:smooth val="0"/>
          <c:extLst>
            <c:ext xmlns:c16="http://schemas.microsoft.com/office/drawing/2014/chart" uri="{C3380CC4-5D6E-409C-BE32-E72D297353CC}">
              <c16:uniqueId val="{00000011-ACF5-4BC5-B4E8-10300F0C4E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9662048"/>
        <c:axId val="1269662592"/>
      </c:lineChart>
      <c:catAx>
        <c:axId val="1269662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2592"/>
        <c:crosses val="autoZero"/>
        <c:auto val="1"/>
        <c:lblAlgn val="ctr"/>
        <c:lblOffset val="100"/>
        <c:noMultiLvlLbl val="0"/>
      </c:catAx>
      <c:valAx>
        <c:axId val="1269662592"/>
        <c:scaling>
          <c:orientation val="minMax"/>
        </c:scaling>
        <c:delete val="0"/>
        <c:axPos val="l"/>
        <c:numFmt formatCode="#,##0_);\(#,##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204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1445587108087201"/>
          <c:y val="1.2912766672059778E-2"/>
          <c:w val="0.46993052840322375"/>
          <c:h val="6.87056777479796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6881727330447158E-2"/>
          <c:y val="0.10773449299879954"/>
          <c:w val="0.91360473221756089"/>
          <c:h val="0.8328778075457240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已簽約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6.4195190573402561E-2"/>
                  <c:y val="-4.0580040789891169E-3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600"/>
                      </a:lnSpc>
                      <a:defRPr sz="1100" b="1">
                        <a:solidFill>
                          <a:schemeClr val="tx1"/>
                        </a:solidFill>
                      </a:defRPr>
                    </a:pPr>
                    <a:r>
                      <a:rPr lang="en-US" altLang="zh-TW" sz="1200" dirty="0">
                        <a:solidFill>
                          <a:schemeClr val="tx1"/>
                        </a:solidFill>
                      </a:rPr>
                      <a:t>60</a:t>
                    </a:r>
                    <a:r>
                      <a:rPr lang="en-US" sz="1200" dirty="0">
                        <a:solidFill>
                          <a:schemeClr val="tx1"/>
                        </a:solidFill>
                      </a:rPr>
                      <a:t>%</a:t>
                    </a:r>
                  </a:p>
                  <a:p>
                    <a:pPr>
                      <a:lnSpc>
                        <a:spcPts val="1600"/>
                      </a:lnSpc>
                      <a:defRPr sz="1100" b="1">
                        <a:solidFill>
                          <a:schemeClr val="tx1"/>
                        </a:solidFill>
                      </a:defRPr>
                    </a:pPr>
                    <a:r>
                      <a:rPr lang="en-US" altLang="zh-TW" sz="1200" dirty="0">
                        <a:solidFill>
                          <a:schemeClr val="tx1"/>
                        </a:solidFill>
                      </a:rPr>
                      <a:t>25,599</a:t>
                    </a:r>
                    <a:r>
                      <a:rPr lang="en-US" sz="1200" dirty="0">
                        <a:solidFill>
                          <a:schemeClr val="tx1"/>
                        </a:solidFill>
                      </a:rPr>
                      <a:t>K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230126924398084"/>
                      <c:h val="8.159377235825728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3066-450D-A7E9-C4815C602DD2}"/>
                </c:ext>
              </c:extLst>
            </c:dLbl>
            <c:dLbl>
              <c:idx val="1"/>
              <c:layout>
                <c:manualLayout>
                  <c:x val="6.4195135630629743E-2"/>
                  <c:y val="-3.4167945946847592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600"/>
                      </a:lnSpc>
                      <a:defRPr sz="1100" b="1"/>
                    </a:pPr>
                    <a:r>
                      <a:rPr lang="en-US" altLang="zh-TW" sz="1200" b="1" dirty="0"/>
                      <a:t>87</a:t>
                    </a:r>
                    <a:r>
                      <a:rPr lang="en-US" sz="1200" b="1" dirty="0"/>
                      <a:t>%</a:t>
                    </a:r>
                  </a:p>
                  <a:p>
                    <a:pPr>
                      <a:lnSpc>
                        <a:spcPts val="1600"/>
                      </a:lnSpc>
                      <a:defRPr sz="1100" b="1"/>
                    </a:pPr>
                    <a:r>
                      <a:rPr lang="en-US" altLang="zh-TW" sz="1200" b="1" dirty="0"/>
                      <a:t>31,825</a:t>
                    </a:r>
                    <a:r>
                      <a:rPr lang="en-US" sz="1200" b="1" dirty="0"/>
                      <a:t>K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3066-450D-A7E9-C4815C602DD2}"/>
                </c:ext>
              </c:extLst>
            </c:dLbl>
            <c:dLbl>
              <c:idx val="2"/>
              <c:layout>
                <c:manualLayout>
                  <c:x val="8.0941747694436322E-2"/>
                  <c:y val="3.80151131730255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100" b="1"/>
                    </a:pPr>
                    <a:r>
                      <a:rPr lang="en-US" altLang="zh-TW" sz="1200" b="1" dirty="0"/>
                      <a:t>98</a:t>
                    </a:r>
                    <a:r>
                      <a:rPr lang="en-US" sz="1200" b="1" dirty="0"/>
                      <a:t>%</a:t>
                    </a:r>
                  </a:p>
                  <a:p>
                    <a:pPr>
                      <a:lnSpc>
                        <a:spcPts val="1800"/>
                      </a:lnSpc>
                      <a:defRPr sz="1100" b="1"/>
                    </a:pPr>
                    <a:r>
                      <a:rPr lang="en-US" altLang="zh-TW" sz="1200" b="1" dirty="0"/>
                      <a:t>110,263</a:t>
                    </a:r>
                    <a:r>
                      <a:rPr lang="en-US" sz="1200" b="1" dirty="0"/>
                      <a:t>K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9.5444826577533365E-2"/>
                      <c:h val="9.444719760964276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3066-450D-A7E9-C4815C602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/>
                </a:pPr>
                <a:endParaRPr lang="zh-TW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工作表1!$B$2:$B$4</c:f>
              <c:numCache>
                <c:formatCode>0%</c:formatCode>
                <c:ptCount val="3"/>
                <c:pt idx="0">
                  <c:v>0.60232941176470589</c:v>
                </c:pt>
                <c:pt idx="1">
                  <c:v>0.87191780821917808</c:v>
                </c:pt>
                <c:pt idx="2">
                  <c:v>0.98011555555555552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066-450D-A7E9-C4815C602DD2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可簽約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066-450D-A7E9-C4815C602DD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066-450D-A7E9-C4815C602DD2}"/>
                </c:ext>
              </c:extLst>
            </c:dLbl>
            <c:dLbl>
              <c:idx val="2"/>
              <c:layout>
                <c:manualLayout>
                  <c:x val="8.4428141336546678E-2"/>
                  <c:y val="3.1694850289692086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dirty="0"/>
                      <a:t>9</a:t>
                    </a:r>
                    <a:r>
                      <a:rPr lang="en-US" altLang="zh-TW" dirty="0"/>
                      <a:t>8</a:t>
                    </a:r>
                    <a:r>
                      <a:rPr lang="en-US" dirty="0"/>
                      <a:t>%</a:t>
                    </a:r>
                  </a:p>
                  <a:p>
                    <a:pPr>
                      <a:lnSpc>
                        <a:spcPts val="18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altLang="zh-TW" dirty="0"/>
                      <a:t>110</a:t>
                    </a:r>
                    <a:r>
                      <a:rPr lang="en-US" dirty="0"/>
                      <a:t>,</a:t>
                    </a:r>
                    <a:r>
                      <a:rPr lang="en-US" altLang="zh-TW" dirty="0"/>
                      <a:t>763</a:t>
                    </a:r>
                    <a:r>
                      <a:rPr lang="en-US" dirty="0"/>
                      <a:t>K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16750556954887"/>
                      <c:h val="0.1061945140806912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6-3066-450D-A7E9-C4815C602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>
                    <a:solidFill>
                      <a:srgbClr val="0000FF"/>
                    </a:solidFill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工作表1!$C$2:$C$4</c:f>
              <c:numCache>
                <c:formatCode>0%</c:formatCode>
                <c:ptCount val="3"/>
                <c:pt idx="0">
                  <c:v>0.12611764705882353</c:v>
                </c:pt>
                <c:pt idx="1">
                  <c:v>3.1232876712328768E-3</c:v>
                </c:pt>
                <c:pt idx="2">
                  <c:v>4.4444444444444444E-3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066-450D-A7E9-C4815C602DD2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推廣中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066-450D-A7E9-C4815C602DD2}"/>
                </c:ext>
              </c:extLst>
            </c:dLbl>
            <c:dLbl>
              <c:idx val="1"/>
              <c:layout>
                <c:manualLayout>
                  <c:x val="6.9013946453652802E-2"/>
                  <c:y val="-8.6396476235521824E-3"/>
                </c:manualLayout>
              </c:layout>
              <c:tx>
                <c:rich>
                  <a:bodyPr/>
                  <a:lstStyle/>
                  <a:p>
                    <a:r>
                      <a:rPr lang="en-US" altLang="zh-TW" sz="1200" b="1" dirty="0">
                        <a:solidFill>
                          <a:schemeClr val="tx1"/>
                        </a:solidFill>
                      </a:rPr>
                      <a:t>88</a:t>
                    </a:r>
                    <a:r>
                      <a:rPr lang="en-US" sz="1200" b="1" dirty="0">
                        <a:solidFill>
                          <a:schemeClr val="tx1"/>
                        </a:solidFill>
                      </a:rPr>
                      <a:t>%</a:t>
                    </a:r>
                  </a:p>
                  <a:p>
                    <a:r>
                      <a:rPr kumimoji="1"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32,439</a:t>
                    </a:r>
                    <a:r>
                      <a:rPr kumimoji="1" lang="en-US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K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5185936232538917E-2"/>
                      <c:h val="9.0610881620891467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9-3066-450D-A7E9-C4815C602DD2}"/>
                </c:ext>
              </c:extLst>
            </c:dLbl>
            <c:dLbl>
              <c:idx val="2"/>
              <c:layout>
                <c:manualLayout>
                  <c:x val="8.2969410721180928E-2"/>
                  <c:y val="-2.002905261881616E-2"/>
                </c:manualLayout>
              </c:layout>
              <c:tx>
                <c:rich>
                  <a:bodyPr/>
                  <a:lstStyle/>
                  <a:p>
                    <a:r>
                      <a:rPr lang="en-US" altLang="zh-TW" sz="1200" b="1" dirty="0">
                        <a:solidFill>
                          <a:schemeClr val="tx1"/>
                        </a:solidFill>
                      </a:rPr>
                      <a:t>112</a:t>
                    </a:r>
                    <a:r>
                      <a:rPr lang="en-US" sz="1200" b="1" dirty="0">
                        <a:solidFill>
                          <a:schemeClr val="tx1"/>
                        </a:solidFill>
                      </a:rPr>
                      <a:t>%</a:t>
                    </a:r>
                  </a:p>
                  <a:p>
                    <a:r>
                      <a:rPr kumimoji="1" lang="en-US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1</a:t>
                    </a:r>
                    <a:r>
                      <a:rPr kumimoji="1"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27</a:t>
                    </a:r>
                    <a:r>
                      <a:rPr kumimoji="1" lang="en-US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,</a:t>
                    </a:r>
                    <a:r>
                      <a:rPr kumimoji="1"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064</a:t>
                    </a:r>
                    <a:r>
                      <a:rPr kumimoji="1" lang="en-US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K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6812657672021981E-2"/>
                      <c:h val="9.5166607747137824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A-3066-450D-A7E9-C4815C602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lnSpc>
                    <a:spcPts val="1800"/>
                  </a:lnSpc>
                  <a:defRPr sz="1200" b="1"/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工作表1!$D$2:$D$4</c:f>
              <c:numCache>
                <c:formatCode>0%</c:formatCode>
                <c:ptCount val="3"/>
                <c:pt idx="0">
                  <c:v>0.21656470588235294</c:v>
                </c:pt>
                <c:pt idx="1">
                  <c:v>1.3698630136986301E-2</c:v>
                </c:pt>
                <c:pt idx="2">
                  <c:v>0.14489777777777776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066-450D-A7E9-C4815C602DD2}"/>
            </c:ext>
          </c:extLst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努力中</c:v>
                </c:pt>
              </c:strCache>
            </c:strRef>
          </c:tx>
          <c:spPr>
            <a:solidFill>
              <a:srgbClr val="ED7D31">
                <a:lumMod val="60000"/>
                <a:lumOff val="40000"/>
              </a:srgb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6.1766720019761814E-2"/>
                  <c:y val="0.26469055768365363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6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altLang="zh-TW" sz="1200" b="1" dirty="0">
                        <a:solidFill>
                          <a:srgbClr val="0000FF"/>
                        </a:solidFill>
                      </a:rPr>
                      <a:t>73</a:t>
                    </a:r>
                    <a:r>
                      <a:rPr lang="en-US" sz="1200" b="1" dirty="0">
                        <a:solidFill>
                          <a:srgbClr val="0000FF"/>
                        </a:solidFill>
                      </a:rPr>
                      <a:t>% </a:t>
                    </a:r>
                  </a:p>
                  <a:p>
                    <a:pPr>
                      <a:lnSpc>
                        <a:spcPts val="16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altLang="zh-TW" sz="1200" b="1" dirty="0">
                        <a:solidFill>
                          <a:srgbClr val="0000FF"/>
                        </a:solidFill>
                      </a:rPr>
                      <a:t>30</a:t>
                    </a:r>
                    <a:r>
                      <a:rPr lang="en-US" sz="1200" b="1" dirty="0">
                        <a:solidFill>
                          <a:srgbClr val="0000FF"/>
                        </a:solidFill>
                      </a:rPr>
                      <a:t>,</a:t>
                    </a:r>
                    <a:r>
                      <a:rPr lang="en-US" altLang="zh-TW" sz="1200" b="1" dirty="0">
                        <a:solidFill>
                          <a:srgbClr val="0000FF"/>
                        </a:solidFill>
                      </a:rPr>
                      <a:t>959</a:t>
                    </a:r>
                    <a:r>
                      <a:rPr lang="en-US" sz="1200" b="1" dirty="0">
                        <a:solidFill>
                          <a:srgbClr val="0000FF"/>
                        </a:solidFill>
                      </a:rPr>
                      <a:t>K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174120679382766"/>
                      <c:h val="0.1045707743712066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E560-41BE-9D5B-D4B814DECF44}"/>
                </c:ext>
              </c:extLst>
            </c:dLbl>
            <c:dLbl>
              <c:idx val="1"/>
              <c:layout>
                <c:manualLayout>
                  <c:x val="6.2612399177264938E-2"/>
                  <c:y val="0.2111216753736637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6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87</a:t>
                    </a:r>
                    <a:r>
                      <a:rPr lang="en-US" dirty="0">
                        <a:solidFill>
                          <a:srgbClr val="0000FF"/>
                        </a:solidFill>
                      </a:rPr>
                      <a:t>%</a:t>
                    </a: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 </a:t>
                    </a:r>
                  </a:p>
                  <a:p>
                    <a:pPr>
                      <a:lnSpc>
                        <a:spcPts val="16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31,939</a:t>
                    </a:r>
                    <a:r>
                      <a:rPr lang="en-US" dirty="0">
                        <a:solidFill>
                          <a:srgbClr val="0000FF"/>
                        </a:solidFill>
                      </a:rPr>
                      <a:t>K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4924188863363679E-2"/>
                      <c:h val="0.110388113787689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E560-41BE-9D5B-D4B814DECF44}"/>
                </c:ext>
              </c:extLst>
            </c:dLbl>
            <c:dLbl>
              <c:idx val="2"/>
              <c:layout>
                <c:manualLayout>
                  <c:x val="8.3297419074240556E-2"/>
                  <c:y val="-3.6143767954986555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C00000"/>
                        </a:solidFill>
                      </a:rPr>
                      <a:t>126</a:t>
                    </a:r>
                    <a:r>
                      <a:rPr lang="en-US" dirty="0">
                        <a:solidFill>
                          <a:srgbClr val="C00000"/>
                        </a:solidFill>
                      </a:rPr>
                      <a:t>%</a:t>
                    </a:r>
                    <a:r>
                      <a:rPr lang="en-US" altLang="zh-TW" dirty="0">
                        <a:solidFill>
                          <a:srgbClr val="C00000"/>
                        </a:solidFill>
                      </a:rPr>
                      <a:t> </a:t>
                    </a:r>
                  </a:p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C00000"/>
                        </a:solidFill>
                      </a:rPr>
                      <a:t>142,434K</a:t>
                    </a:r>
                    <a:endParaRPr lang="en-US" dirty="0">
                      <a:solidFill>
                        <a:srgbClr val="C0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291429652702339"/>
                      <c:h val="0.1045707743712066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E560-41BE-9D5B-D4B814DECF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/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工作表1!$E$2:$E$4</c:f>
              <c:numCache>
                <c:formatCode>0%</c:formatCode>
                <c:ptCount val="3"/>
                <c:pt idx="0">
                  <c:v>0.45882352941176469</c:v>
                </c:pt>
                <c:pt idx="1">
                  <c:v>0.44109589041095892</c:v>
                </c:pt>
                <c:pt idx="2">
                  <c:v>0.13662222222222223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066-450D-A7E9-C4815C602DD2}"/>
            </c:ext>
          </c:extLst>
        </c:ser>
        <c:ser>
          <c:idx val="4"/>
          <c:order val="4"/>
          <c:tx>
            <c:strRef>
              <c:f>工作表1!$F$1</c:f>
              <c:strCache>
                <c:ptCount val="1"/>
                <c:pt idx="0">
                  <c:v>缺口</c:v>
                </c:pt>
              </c:strCache>
            </c:strRef>
          </c:tx>
          <c:spPr>
            <a:solidFill>
              <a:srgbClr val="FF66FF"/>
            </a:solidFill>
          </c:spPr>
          <c:invertIfNegative val="0"/>
          <c:dLbls>
            <c:dLbl>
              <c:idx val="0"/>
              <c:layout>
                <c:manualLayout>
                  <c:x val="7.396396061789956E-2"/>
                  <c:y val="-0.10478170090366594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r>
                      <a:rPr lang="en-US" altLang="zh-TW" sz="140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10%</a:t>
                    </a:r>
                    <a:r>
                      <a:rPr lang="en-US" altLang="zh-TW" sz="1400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 </a:t>
                    </a:r>
                  </a:p>
                  <a:p>
                    <a:pPr>
                      <a:defRPr sz="140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r>
                      <a:rPr lang="en-US" altLang="zh-TW" sz="1400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(4,825K)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B4F-4BD8-B683-2483D11E9D09}"/>
                </c:ext>
              </c:extLst>
            </c:dLbl>
            <c:dLbl>
              <c:idx val="1"/>
              <c:layout>
                <c:manualLayout>
                  <c:x val="-1.3955464267528229E-3"/>
                  <c:y val="-0.11844887928240498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FD36E9F3-5DC7-46AB-A011-E10E89600C19}" type="VALUE">
                      <a:rPr lang="en-US" altLang="zh-TW" smtClean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 sz="1400"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r>
                      <a:rPr lang="en-US" altLang="zh-TW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   </a:t>
                    </a:r>
                  </a:p>
                  <a:p>
                    <a:pPr>
                      <a:defRPr sz="140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r>
                      <a:rPr lang="en-US" altLang="zh-TW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(1,372K)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86F-4429-BB21-2E5DE91388FE}"/>
                </c:ext>
              </c:extLst>
            </c:dLbl>
            <c:dLbl>
              <c:idx val="2"/>
              <c:layout>
                <c:manualLayout>
                  <c:x val="7.3963960617899602E-2"/>
                  <c:y val="-9.567024865117325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CD168ECF-82D2-41E8-B26F-1DE8E06D931E}" type="VALUE">
                      <a:rPr lang="en-US" altLang="zh-TW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 sz="1400"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r>
                      <a:rPr lang="en-US" altLang="zh-TW" dirty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   </a:t>
                    </a:r>
                    <a:r>
                      <a:rPr lang="en-US" altLang="zh-TW" b="1" baseline="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(1,338K)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86F-4429-BB21-2E5DE91388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工作表1!$F$2:$F$4</c:f>
              <c:numCache>
                <c:formatCode>0%</c:formatCode>
                <c:ptCount val="3"/>
                <c:pt idx="0">
                  <c:v>-0.40383529411764707</c:v>
                </c:pt>
                <c:pt idx="1">
                  <c:v>-0.32983561643835618</c:v>
                </c:pt>
                <c:pt idx="2">
                  <c:v>-0.26607999999999998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33-4D00-8C4F-B9FBC9EA0FE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0"/>
        <c:overlap val="100"/>
        <c:axId val="1269658784"/>
        <c:axId val="1269659872"/>
      </c:barChart>
      <c:catAx>
        <c:axId val="1269658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200" b="1"/>
            </a:pPr>
            <a:endParaRPr lang="zh-TW"/>
          </a:p>
        </c:txPr>
        <c:crossAx val="1269659872"/>
        <c:crosses val="autoZero"/>
        <c:auto val="1"/>
        <c:lblAlgn val="ctr"/>
        <c:lblOffset val="100"/>
        <c:noMultiLvlLbl val="0"/>
      </c:catAx>
      <c:valAx>
        <c:axId val="126965987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zh-TW"/>
          </a:p>
        </c:txPr>
        <c:crossAx val="1269658784"/>
        <c:crosses val="autoZero"/>
        <c:crossBetween val="between"/>
      </c:valAx>
      <c:spPr>
        <a:noFill/>
        <a:effectLst/>
      </c:spPr>
    </c:plotArea>
    <c:legend>
      <c:legendPos val="b"/>
      <c:layout>
        <c:manualLayout>
          <c:xMode val="edge"/>
          <c:yMode val="edge"/>
          <c:x val="2.6732955488222602E-3"/>
          <c:y val="0"/>
          <c:w val="0.19652084781533249"/>
          <c:h val="0.10060621648559449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微軟正黑體" panose="020B0604030504040204" pitchFamily="34" charset="-120"/>
          <a:ea typeface="微軟正黑體" panose="020B0604030504040204" pitchFamily="34" charset="-120"/>
        </a:defRPr>
      </a:pPr>
      <a:endParaRPr lang="zh-TW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單位：千元</a:t>
            </a:r>
          </a:p>
        </c:rich>
      </c:tx>
      <c:layout>
        <c:manualLayout>
          <c:xMode val="edge"/>
          <c:yMode val="edge"/>
          <c:x val="0.67064347068502927"/>
          <c:y val="1.739938844581536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2874546086576295E-2"/>
          <c:y val="4.0227011813502203E-2"/>
          <c:w val="0.89369446146447795"/>
          <c:h val="0.72413318214208633"/>
        </c:manualLayout>
      </c:layout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110</c:v>
                </c:pt>
              </c:strCache>
            </c:strRef>
          </c:tx>
          <c:spPr>
            <a:ln w="22225">
              <a:solidFill>
                <a:srgbClr val="92D050"/>
              </a:solidFill>
              <a:prstDash val="dash"/>
            </a:ln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>
                    <a:alpha val="97000"/>
                  </a:schemeClr>
                </a:solidFill>
                <a:round/>
              </a:ln>
              <a:effectLst/>
            </c:spPr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1B-695B-4D4F-9EC0-8D66918E6F28}"/>
              </c:ext>
            </c:extLst>
          </c:dPt>
          <c:dPt>
            <c:idx val="1"/>
            <c:bubble3D val="0"/>
            <c:spPr>
              <a:ln w="22225">
                <a:solidFill>
                  <a:srgbClr val="92D05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3-5D91-4EC0-AA3F-E8EF5A2C2628}"/>
              </c:ext>
            </c:extLst>
          </c:dPt>
          <c:dPt>
            <c:idx val="2"/>
            <c:bubble3D val="0"/>
            <c:spPr>
              <a:ln w="22225">
                <a:solidFill>
                  <a:srgbClr val="92D05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6-64BA-4489-8589-023B94280696}"/>
              </c:ext>
            </c:extLst>
          </c:dPt>
          <c:dPt>
            <c:idx val="3"/>
            <c:bubble3D val="0"/>
            <c:spPr>
              <a:ln w="22225">
                <a:solidFill>
                  <a:srgbClr val="92D05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7-64BA-4489-8589-023B94280696}"/>
              </c:ext>
            </c:extLst>
          </c:dPt>
          <c:dPt>
            <c:idx val="4"/>
            <c:bubble3D val="0"/>
            <c:spPr>
              <a:ln w="22225">
                <a:solidFill>
                  <a:srgbClr val="92D05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A-695B-4D4F-9EC0-8D66918E6F28}"/>
              </c:ext>
            </c:extLst>
          </c:dPt>
          <c:dPt>
            <c:idx val="5"/>
            <c:marker>
              <c:spPr>
                <a:solidFill>
                  <a:schemeClr val="accent1"/>
                </a:solidFill>
                <a:ln w="9525">
                  <a:solidFill>
                    <a:schemeClr val="accent1">
                      <a:alpha val="97000"/>
                    </a:schemeClr>
                  </a:solidFill>
                  <a:prstDash val="solid"/>
                  <a:round/>
                </a:ln>
                <a:effectLst/>
              </c:spPr>
            </c:marker>
            <c:bubble3D val="0"/>
            <c:spPr>
              <a:ln w="22225">
                <a:solidFill>
                  <a:srgbClr val="92D05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E-DA5A-4B75-8BB2-539DD7D3265B}"/>
              </c:ext>
            </c:extLst>
          </c:dPt>
          <c:dPt>
            <c:idx val="6"/>
            <c:bubble3D val="0"/>
            <c:spPr>
              <a:ln w="22225">
                <a:solidFill>
                  <a:srgbClr val="92D05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0-EDE2-4278-BE92-4BEB3305B987}"/>
              </c:ext>
            </c:extLst>
          </c:dPt>
          <c:dPt>
            <c:idx val="7"/>
            <c:bubble3D val="0"/>
            <c:spPr>
              <a:ln w="22225">
                <a:solidFill>
                  <a:srgbClr val="92D05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0-E244-4D35-9D9D-F867BCB2D47F}"/>
              </c:ext>
            </c:extLst>
          </c:dPt>
          <c:dPt>
            <c:idx val="8"/>
            <c:bubble3D val="0"/>
            <c:spPr>
              <a:ln w="22225">
                <a:solidFill>
                  <a:srgbClr val="92D05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0-D241-4E8E-B913-E1A6AC5A6D0C}"/>
              </c:ext>
            </c:extLst>
          </c:dPt>
          <c:dPt>
            <c:idx val="9"/>
            <c:bubble3D val="0"/>
            <c:spPr>
              <a:ln w="22225">
                <a:solidFill>
                  <a:srgbClr val="92D05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4D1A-4314-AC50-5180732116C0}"/>
              </c:ext>
            </c:extLst>
          </c:dPt>
          <c:dPt>
            <c:idx val="10"/>
            <c:bubble3D val="0"/>
            <c:spPr>
              <a:ln w="22225">
                <a:solidFill>
                  <a:srgbClr val="92D05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4D1A-4314-AC50-5180732116C0}"/>
              </c:ext>
            </c:extLst>
          </c:dPt>
          <c:dPt>
            <c:idx val="11"/>
            <c:bubble3D val="0"/>
            <c:spPr>
              <a:ln w="22225">
                <a:solidFill>
                  <a:srgbClr val="92D05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CD61-40A4-86F6-1AC3AE4BB26B}"/>
              </c:ext>
            </c:extLst>
          </c:dPt>
          <c:dLbls>
            <c:dLbl>
              <c:idx val="1"/>
              <c:layout>
                <c:manualLayout>
                  <c:x val="-2.1957706642146212E-2"/>
                  <c:y val="-8.2675998963088954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D91-4EC0-AA3F-E8EF5A2C2628}"/>
                </c:ext>
              </c:extLst>
            </c:dLbl>
            <c:dLbl>
              <c:idx val="2"/>
              <c:layout>
                <c:manualLayout>
                  <c:x val="-3.6674826418276615E-2"/>
                  <c:y val="-9.7766914787245866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64BA-4489-8589-023B94280696}"/>
                </c:ext>
              </c:extLst>
            </c:dLbl>
            <c:dLbl>
              <c:idx val="3"/>
              <c:layout>
                <c:manualLayout>
                  <c:x val="-4.3993983434773641E-2"/>
                  <c:y val="-1.49205643817353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64BA-4489-8589-023B94280696}"/>
                </c:ext>
              </c:extLst>
            </c:dLbl>
            <c:dLbl>
              <c:idx val="4"/>
              <c:layout>
                <c:manualLayout>
                  <c:x val="-3.3521889914855635E-2"/>
                  <c:y val="-1.75582342702662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695B-4D4F-9EC0-8D66918E6F28}"/>
                </c:ext>
              </c:extLst>
            </c:dLbl>
            <c:dLbl>
              <c:idx val="5"/>
              <c:layout>
                <c:manualLayout>
                  <c:x val="-4.6986010154750214E-2"/>
                  <c:y val="-1.82733168536829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 b="1">
                      <a:solidFill>
                        <a:schemeClr val="tx1"/>
                      </a:solidFill>
                    </a:defRPr>
                  </a:pPr>
                  <a:endParaRPr lang="zh-TW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381428160319398E-2"/>
                      <c:h val="8.847859497092913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E-DA5A-4B75-8BB2-539DD7D3265B}"/>
                </c:ext>
              </c:extLst>
            </c:dLbl>
            <c:dLbl>
              <c:idx val="6"/>
              <c:layout>
                <c:manualLayout>
                  <c:x val="-3.9505943354808892E-2"/>
                  <c:y val="4.81059974817612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EDE2-4278-BE92-4BEB3305B987}"/>
                </c:ext>
              </c:extLst>
            </c:dLbl>
            <c:dLbl>
              <c:idx val="7"/>
              <c:layout>
                <c:manualLayout>
                  <c:x val="-2.9033849834890886E-2"/>
                  <c:y val="5.4237955042032368E-2"/>
                </c:manualLayout>
              </c:layout>
              <c:tx>
                <c:rich>
                  <a:bodyPr/>
                  <a:lstStyle/>
                  <a:p>
                    <a:fld id="{FC34678F-D287-4393-A4F8-8BAEE177006C}" type="VALUE">
                      <a:rPr lang="en-US" altLang="zh-TW" dirty="0">
                        <a:solidFill>
                          <a:schemeClr val="tx1"/>
                        </a:solidFill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E244-4D35-9D9D-F867BCB2D47F}"/>
                </c:ext>
              </c:extLst>
            </c:dLbl>
            <c:dLbl>
              <c:idx val="8"/>
              <c:layout>
                <c:manualLayout>
                  <c:x val="-2.6928240479789155E-2"/>
                  <c:y val="5.55023978817168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D241-4E8E-B913-E1A6AC5A6D0C}"/>
                </c:ext>
              </c:extLst>
            </c:dLbl>
            <c:dLbl>
              <c:idx val="9"/>
              <c:layout>
                <c:manualLayout>
                  <c:x val="-4.5489996794761928E-2"/>
                  <c:y val="-6.65340425137947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D1A-4314-AC50-5180732116C0}"/>
                </c:ext>
              </c:extLst>
            </c:dLbl>
            <c:dLbl>
              <c:idx val="10"/>
              <c:layout>
                <c:manualLayout>
                  <c:x val="-5.2970063594703472E-2"/>
                  <c:y val="-4.62106062289375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D1A-4314-AC50-5180732116C0}"/>
                </c:ext>
              </c:extLst>
            </c:dLbl>
            <c:dLbl>
              <c:idx val="11"/>
              <c:layout>
                <c:manualLayout>
                  <c:x val="-2.8818164759131945E-2"/>
                  <c:y val="-3.73599692626745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D61-40A4-86F6-1AC3AE4BB2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chemeClr val="tx1"/>
                    </a:solidFill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工作表1!$B$2:$B$13</c:f>
              <c:numCache>
                <c:formatCode>#,##0_);\(#,##0\)</c:formatCode>
                <c:ptCount val="12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150</c:v>
                </c:pt>
                <c:pt idx="4">
                  <c:v>650</c:v>
                </c:pt>
                <c:pt idx="5" formatCode="#,##0_ ">
                  <c:v>1209</c:v>
                </c:pt>
                <c:pt idx="6" formatCode="#,##0_ ">
                  <c:v>4459</c:v>
                </c:pt>
                <c:pt idx="7" formatCode="#,##0_ ">
                  <c:v>4459</c:v>
                </c:pt>
                <c:pt idx="8" formatCode="#,##0_ ">
                  <c:v>4792</c:v>
                </c:pt>
                <c:pt idx="9" formatCode="#,##0_ ">
                  <c:v>5192</c:v>
                </c:pt>
                <c:pt idx="10" formatCode="#,##0_ ">
                  <c:v>10192</c:v>
                </c:pt>
                <c:pt idx="11" formatCode="#,##0_ ">
                  <c:v>14442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4AD-4715-8BF7-70E62225E4D1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111</c:v>
                </c:pt>
              </c:strCache>
            </c:strRef>
          </c:tx>
          <c:spPr>
            <a:ln w="22225" cap="rnd">
              <a:solidFill>
                <a:srgbClr val="FFC0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1865992777435974E-2"/>
                  <c:y val="5.40772137318166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4AD-4715-8BF7-70E62225E4D1}"/>
                </c:ext>
              </c:extLst>
            </c:dLbl>
            <c:dLbl>
              <c:idx val="1"/>
              <c:layout>
                <c:manualLayout>
                  <c:x val="-4.4525833853698614E-3"/>
                  <c:y val="-5.98176591489835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4AD-4715-8BF7-70E62225E4D1}"/>
                </c:ext>
              </c:extLst>
            </c:dLbl>
            <c:dLbl>
              <c:idx val="2"/>
              <c:layout>
                <c:manualLayout>
                  <c:x val="-2.861979574352394E-2"/>
                  <c:y val="-3.35842313816983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4AD-4715-8BF7-70E62225E4D1}"/>
                </c:ext>
              </c:extLst>
            </c:dLbl>
            <c:dLbl>
              <c:idx val="3"/>
              <c:layout>
                <c:manualLayout>
                  <c:x val="-4.1335673710769259E-2"/>
                  <c:y val="-5.10727974669482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4AD-4715-8BF7-70E62225E4D1}"/>
                </c:ext>
              </c:extLst>
            </c:dLbl>
            <c:dLbl>
              <c:idx val="4"/>
              <c:layout>
                <c:manualLayout>
                  <c:x val="-3.2359829143494709E-2"/>
                  <c:y val="-3.95766211161722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4AD-4715-8BF7-70E62225E4D1}"/>
                </c:ext>
              </c:extLst>
            </c:dLbl>
            <c:dLbl>
              <c:idx val="5"/>
              <c:layout>
                <c:manualLayout>
                  <c:x val="-4.5823949383389288E-2"/>
                  <c:y val="-4.67546430026294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730169135501002E-2"/>
                      <c:h val="4.76766022413280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2-34AD-4715-8BF7-70E62225E4D1}"/>
                </c:ext>
              </c:extLst>
            </c:dLbl>
            <c:dLbl>
              <c:idx val="6"/>
              <c:layout>
                <c:manualLayout>
                  <c:x val="-2.936792021984564E-2"/>
                  <c:y val="3.4478113542939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4AD-4715-8BF7-70E62225E4D1}"/>
                </c:ext>
              </c:extLst>
            </c:dLbl>
            <c:dLbl>
              <c:idx val="7"/>
              <c:layout>
                <c:manualLayout>
                  <c:x val="-4.1335909303424373E-2"/>
                  <c:y val="-4.0351072103099711E-2"/>
                </c:manualLayout>
              </c:layout>
              <c:tx>
                <c:rich>
                  <a:bodyPr/>
                  <a:lstStyle/>
                  <a:p>
                    <a:fld id="{70E96F84-EB63-4ED5-AA31-641D0B657C12}" type="VALUE">
                      <a:rPr lang="en-US" altLang="zh-TW">
                        <a:solidFill>
                          <a:srgbClr val="0070C0"/>
                        </a:solidFill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34AD-4715-8BF7-70E62225E4D1}"/>
                </c:ext>
              </c:extLst>
            </c:dLbl>
            <c:dLbl>
              <c:idx val="8"/>
              <c:layout>
                <c:manualLayout>
                  <c:x val="-4.1335909303424484E-2"/>
                  <c:y val="-4.61367718401659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4AD-4715-8BF7-70E62225E4D1}"/>
                </c:ext>
              </c:extLst>
            </c:dLbl>
            <c:dLbl>
              <c:idx val="9"/>
              <c:layout>
                <c:manualLayout>
                  <c:x val="-2.637577570354151E-2"/>
                  <c:y val="1.5651270229233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34AD-4715-8BF7-70E62225E4D1}"/>
                </c:ext>
              </c:extLst>
            </c:dLbl>
            <c:dLbl>
              <c:idx val="10"/>
              <c:layout>
                <c:manualLayout>
                  <c:x val="-4.731996274337763E-2"/>
                  <c:y val="-7.43339860385883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686079148059261E-2"/>
                      <c:h val="4.799857843460032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7-34AD-4715-8BF7-70E62225E4D1}"/>
                </c:ext>
              </c:extLst>
            </c:dLbl>
            <c:dLbl>
              <c:idx val="11"/>
              <c:layout>
                <c:manualLayout>
                  <c:x val="-2.9920267199766825E-3"/>
                  <c:y val="1.56304317441431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34AD-4715-8BF7-70E62225E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工作表1!$C$2:$C$13</c:f>
              <c:numCache>
                <c:formatCode>#,##0_);\(#,##0\)</c:formatCode>
                <c:ptCount val="12"/>
                <c:pt idx="0">
                  <c:v>380</c:v>
                </c:pt>
                <c:pt idx="1">
                  <c:v>380</c:v>
                </c:pt>
                <c:pt idx="2">
                  <c:v>1332</c:v>
                </c:pt>
                <c:pt idx="3">
                  <c:v>1332</c:v>
                </c:pt>
                <c:pt idx="4">
                  <c:v>2760</c:v>
                </c:pt>
                <c:pt idx="5" formatCode="#,##0_ ">
                  <c:v>3080</c:v>
                </c:pt>
                <c:pt idx="6" formatCode="#,##0_ ">
                  <c:v>11555</c:v>
                </c:pt>
                <c:pt idx="7" formatCode="#,##0_ ">
                  <c:v>12583</c:v>
                </c:pt>
                <c:pt idx="8" formatCode="#,##0_ ">
                  <c:v>12583</c:v>
                </c:pt>
                <c:pt idx="9" formatCode="#,##0_ ">
                  <c:v>14511</c:v>
                </c:pt>
                <c:pt idx="10" formatCode="#,##0_ ">
                  <c:v>17294</c:v>
                </c:pt>
                <c:pt idx="11" formatCode="#,##0_ ">
                  <c:v>22927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34AD-4715-8BF7-70E62225E4D1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112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dash"/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dPt>
            <c:idx val="1"/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1C68-44BD-B2CF-CBE605A602F8}"/>
              </c:ext>
            </c:extLst>
          </c:dPt>
          <c:dPt>
            <c:idx val="2"/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1C68-44BD-B2CF-CBE605A602F8}"/>
              </c:ext>
            </c:extLst>
          </c:dPt>
          <c:dPt>
            <c:idx val="3"/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0-9079-4708-A37C-1CFD63B2D3AD}"/>
              </c:ext>
            </c:extLst>
          </c:dPt>
          <c:dPt>
            <c:idx val="4"/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9079-4708-A37C-1CFD63B2D3AD}"/>
              </c:ext>
            </c:extLst>
          </c:dPt>
          <c:dPt>
            <c:idx val="5"/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9079-4708-A37C-1CFD63B2D3AD}"/>
              </c:ext>
            </c:extLst>
          </c:dPt>
          <c:dPt>
            <c:idx val="6"/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9079-4708-A37C-1CFD63B2D3AD}"/>
              </c:ext>
            </c:extLst>
          </c:dPt>
          <c:dPt>
            <c:idx val="7"/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9079-4708-A37C-1CFD63B2D3AD}"/>
              </c:ext>
            </c:extLst>
          </c:dPt>
          <c:dPt>
            <c:idx val="8"/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9079-4708-A37C-1CFD63B2D3AD}"/>
              </c:ext>
            </c:extLst>
          </c:dPt>
          <c:dPt>
            <c:idx val="9"/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9079-4708-A37C-1CFD63B2D3AD}"/>
              </c:ext>
            </c:extLst>
          </c:dPt>
          <c:dPt>
            <c:idx val="10"/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9079-4708-A37C-1CFD63B2D3AD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008-9079-4708-A37C-1CFD63B2D3AD}"/>
              </c:ext>
            </c:extLst>
          </c:dPt>
          <c:dLbls>
            <c:dLbl>
              <c:idx val="0"/>
              <c:layout>
                <c:manualLayout>
                  <c:x val="-2.6375893499869071E-2"/>
                  <c:y val="4.517643200934663E-2"/>
                </c:manualLayout>
              </c:layout>
              <c:tx>
                <c:rich>
                  <a:bodyPr/>
                  <a:lstStyle/>
                  <a:p>
                    <a:fld id="{4AF64490-D9BF-4CAE-A71D-898EBDC1EFF1}" type="CELLRANGE">
                      <a:rPr lang="en-US" altLang="zh-TW" b="1" baseline="0"/>
                      <a:pPr/>
                      <a:t>[CELLRANGE]</a:t>
                    </a:fld>
                    <a:r>
                      <a:rPr lang="en-US" altLang="zh-TW" b="1" baseline="0"/>
                      <a:t>, </a:t>
                    </a:r>
                    <a:fld id="{0817559A-9D03-45EC-B625-F73B4E6B3E64}" type="VALUE">
                      <a:rPr lang="en-US" altLang="zh-TW" b="1" baseline="0"/>
                      <a:pPr/>
                      <a:t>[值]</a:t>
                    </a:fld>
                    <a:endParaRPr lang="en-US" altLang="zh-TW" b="1" baseline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027833269664416E-2"/>
                      <c:h val="5.4700050602676971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1C68-44BD-B2CF-CBE605A602F8}"/>
                </c:ext>
              </c:extLst>
            </c:dLbl>
            <c:dLbl>
              <c:idx val="1"/>
              <c:layout>
                <c:manualLayout>
                  <c:x val="-0.10117644370295584"/>
                  <c:y val="-4.6489278969003442E-2"/>
                </c:manualLayout>
              </c:layout>
              <c:tx>
                <c:rich>
                  <a:bodyPr/>
                  <a:lstStyle/>
                  <a:p>
                    <a:fld id="{6F3DD2BB-CA02-4C90-8A62-0D87FB4C30B9}" type="CELLRANGE">
                      <a:rPr lang="en-US" altLang="zh-TW" b="1" baseline="0"/>
                      <a:pPr/>
                      <a:t>[CELLRANGE]</a:t>
                    </a:fld>
                    <a:r>
                      <a:rPr lang="en-US" altLang="zh-TW" b="1" baseline="0"/>
                      <a:t>, </a:t>
                    </a:r>
                    <a:fld id="{DC3A7B88-DB0C-4AA8-9B54-46ACDD79C2FE}" type="VALUE">
                      <a:rPr lang="en-US" altLang="zh-TW" b="1" baseline="0"/>
                      <a:pPr/>
                      <a:t>[值]</a:t>
                    </a:fld>
                    <a:endParaRPr lang="en-US" altLang="zh-TW" b="1" baseline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1C68-44BD-B2CF-CBE605A602F8}"/>
                </c:ext>
              </c:extLst>
            </c:dLbl>
            <c:dLbl>
              <c:idx val="2"/>
              <c:layout>
                <c:manualLayout>
                  <c:x val="-0.11613622391385604"/>
                  <c:y val="-7.6582231603895864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200" b="1">
                        <a:solidFill>
                          <a:srgbClr val="FF0000"/>
                        </a:solidFill>
                      </a:defRPr>
                    </a:pPr>
                    <a:fld id="{3BD8918C-EF5B-4692-ADDB-35B8CAC0B100}" type="CELLRANGE">
                      <a:rPr lang="en-US" altLang="zh-TW" b="1" baseline="0"/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r>
                      <a:rPr lang="en-US" altLang="zh-TW" b="1" baseline="0"/>
                      <a:t>, </a:t>
                    </a:r>
                    <a:fld id="{11E60641-FE64-41F1-922C-3E4A205566D6}" type="VALUE">
                      <a:rPr lang="en-US" altLang="zh-TW" b="1" baseline="0"/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[值]</a:t>
                    </a:fld>
                    <a:endParaRPr lang="en-US" altLang="zh-TW" b="1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193835034960183"/>
                      <c:h val="5.8709478395543357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1C68-44BD-B2CF-CBE605A602F8}"/>
                </c:ext>
              </c:extLst>
            </c:dLbl>
            <c:dLbl>
              <c:idx val="3"/>
              <c:layout>
                <c:manualLayout>
                  <c:x val="-8.8460094550400284E-2"/>
                  <c:y val="-5.8724377846905901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200" b="1">
                        <a:solidFill>
                          <a:srgbClr val="FF0000"/>
                        </a:solidFill>
                      </a:defRPr>
                    </a:pPr>
                    <a:fld id="{9C0133A1-C880-48FE-97E4-A32BC89C042C}" type="CELLRANGE">
                      <a:rPr lang="en-US" altLang="zh-TW" b="1" baseline="0"/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r>
                      <a:rPr lang="en-US" altLang="zh-TW" b="1" baseline="0"/>
                      <a:t>, </a:t>
                    </a:r>
                    <a:fld id="{EF75CFB2-29F2-403B-8B6A-1329688E264D}" type="VALUE">
                      <a:rPr lang="en-US" altLang="zh-TW" b="1" baseline="0"/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[值]</a:t>
                    </a:fld>
                    <a:endParaRPr lang="en-US" altLang="zh-TW" b="1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016551561985193"/>
                      <c:h val="9.1858967362626373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9079-4708-A37C-1CFD63B2D3AD}"/>
                </c:ext>
              </c:extLst>
            </c:dLbl>
            <c:dLbl>
              <c:idx val="4"/>
              <c:layout>
                <c:manualLayout>
                  <c:x val="-8.6216545695728133E-2"/>
                  <c:y val="-7.3826519275636035E-2"/>
                </c:manualLayout>
              </c:layout>
              <c:tx>
                <c:rich>
                  <a:bodyPr/>
                  <a:lstStyle/>
                  <a:p>
                    <a:fld id="{66D8629C-7DF0-4678-9CCE-C5A6E86CFE40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3B662883-6546-495C-A76C-B77BB225C10E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9079-4708-A37C-1CFD63B2D3AD}"/>
                </c:ext>
              </c:extLst>
            </c:dLbl>
            <c:dLbl>
              <c:idx val="5"/>
              <c:layout>
                <c:manualLayout>
                  <c:x val="-0.11613657730283874"/>
                  <c:y val="-3.9845109802614527E-2"/>
                </c:manualLayout>
              </c:layout>
              <c:tx>
                <c:rich>
                  <a:bodyPr/>
                  <a:lstStyle/>
                  <a:p>
                    <a:fld id="{CDA8D345-1C5C-4228-A84D-BD01FAFA45DC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9257E803-5ECA-4FDF-B386-C6045BA4E26D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9079-4708-A37C-1CFD63B2D3AD}"/>
                </c:ext>
              </c:extLst>
            </c:dLbl>
            <c:dLbl>
              <c:idx val="6"/>
              <c:layout>
                <c:manualLayout>
                  <c:x val="-9.3696376903014453E-2"/>
                  <c:y val="-7.8067251786838501E-2"/>
                </c:manualLayout>
              </c:layout>
              <c:tx>
                <c:rich>
                  <a:bodyPr/>
                  <a:lstStyle/>
                  <a:p>
                    <a:fld id="{7B8500BD-D325-4CB7-91C0-E0E83379E966}" type="CELLRANGE">
                      <a:rPr lang="en-US" altLang="zh-TW" b="1" baseline="0"/>
                      <a:pPr/>
                      <a:t>[CELLRANGE]</a:t>
                    </a:fld>
                    <a:r>
                      <a:rPr lang="en-US" altLang="zh-TW" b="1" baseline="0"/>
                      <a:t>, </a:t>
                    </a:r>
                    <a:fld id="{7AD710BC-7D37-4CE7-ACA6-F067ADC820C3}" type="VALUE">
                      <a:rPr lang="en-US" altLang="zh-TW" b="1" baseline="0"/>
                      <a:pPr/>
                      <a:t>[值]</a:t>
                    </a:fld>
                    <a:endParaRPr lang="en-US" altLang="zh-TW" b="1" baseline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9079-4708-A37C-1CFD63B2D3AD}"/>
                </c:ext>
              </c:extLst>
            </c:dLbl>
            <c:dLbl>
              <c:idx val="7"/>
              <c:layout>
                <c:manualLayout>
                  <c:x val="-0.13857689549899055"/>
                  <c:y val="1.6468077621005074E-3"/>
                </c:manualLayout>
              </c:layout>
              <c:tx>
                <c:rich>
                  <a:bodyPr/>
                  <a:lstStyle/>
                  <a:p>
                    <a:fld id="{4EEAE750-E709-4B11-9F16-1789BC5AE827}" type="CELLRANGE">
                      <a:rPr lang="en-US" altLang="zh-TW" b="1" baseline="0" dirty="0"/>
                      <a:pPr/>
                      <a:t>[CELLRANGE]</a:t>
                    </a:fld>
                    <a:r>
                      <a:rPr lang="en-US" altLang="zh-TW" b="1" baseline="0" dirty="0"/>
                      <a:t>, </a:t>
                    </a:r>
                    <a:fld id="{7659A8C0-F542-41FC-ACCA-9003CEE7BA94}" type="VALUE">
                      <a:rPr lang="en-US" altLang="zh-TW" b="1" baseline="0" dirty="0"/>
                      <a:pPr/>
                      <a:t>[值]</a:t>
                    </a:fld>
                    <a:endParaRPr lang="en-US" altLang="zh-TW" b="1" baseline="0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9079-4708-A37C-1CFD63B2D3AD}"/>
                </c:ext>
              </c:extLst>
            </c:dLbl>
            <c:dLbl>
              <c:idx val="8"/>
              <c:layout>
                <c:manualLayout>
                  <c:x val="-0.12286863742278598"/>
                  <c:y val="-2.9159954449505612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200" b="1" baseline="0">
                        <a:solidFill>
                          <a:srgbClr val="FF0000"/>
                        </a:solidFill>
                      </a:defRPr>
                    </a:pPr>
                    <a:fld id="{ED3B4D9A-056F-412B-9107-3C0792746215}" type="CELLRANGE">
                      <a:rPr lang="en-US" altLang="zh-TW" b="1" baseline="0"/>
                      <a:pPr>
                        <a:defRPr sz="1200" b="1" baseline="0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r>
                      <a:rPr lang="en-US" altLang="zh-TW" b="1" baseline="0"/>
                      <a:t>, </a:t>
                    </a:r>
                    <a:fld id="{C3CAC09C-BF0F-488F-8D90-7FBF6678CADC}" type="VALUE">
                      <a:rPr lang="en-US" altLang="zh-TW" b="1" baseline="0"/>
                      <a:pPr>
                        <a:defRPr sz="1200" b="1" baseline="0">
                          <a:solidFill>
                            <a:srgbClr val="FF0000"/>
                          </a:solidFill>
                        </a:defRPr>
                      </a:pPr>
                      <a:t>[值]</a:t>
                    </a:fld>
                    <a:endParaRPr lang="en-US" altLang="zh-TW" b="1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530856806902016"/>
                      <c:h val="7.7763118912713397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9079-4708-A37C-1CFD63B2D3AD}"/>
                </c:ext>
              </c:extLst>
            </c:dLbl>
            <c:dLbl>
              <c:idx val="9"/>
              <c:layout>
                <c:manualLayout>
                  <c:x val="-9.5744855039250329E-2"/>
                  <c:y val="-4.1711106173388197E-2"/>
                </c:manualLayout>
              </c:layout>
              <c:tx>
                <c:rich>
                  <a:bodyPr/>
                  <a:lstStyle/>
                  <a:p>
                    <a:fld id="{D926B7C0-563F-4462-8ECD-249076071CD2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45ADE0EC-1D2B-4658-A393-F75AD141B2B6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9079-4708-A37C-1CFD63B2D3AD}"/>
                </c:ext>
              </c:extLst>
            </c:dLbl>
            <c:dLbl>
              <c:idx val="10"/>
              <c:layout>
                <c:manualLayout>
                  <c:x val="-0.113144314990207"/>
                  <c:y val="-8.6221206902936734E-2"/>
                </c:manualLayout>
              </c:layout>
              <c:tx>
                <c:rich>
                  <a:bodyPr/>
                  <a:lstStyle/>
                  <a:p>
                    <a:fld id="{185F2173-DA27-4147-899F-2D84682BB9EA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02C333F7-5DFE-475E-83C8-7D1955DC8631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9079-4708-A37C-1CFD63B2D3AD}"/>
                </c:ext>
              </c:extLst>
            </c:dLbl>
            <c:dLbl>
              <c:idx val="11"/>
              <c:layout>
                <c:manualLayout>
                  <c:x val="-6.2832561119508024E-2"/>
                  <c:y val="-1.887660630300337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200" b="1">
                        <a:solidFill>
                          <a:srgbClr val="FF0000"/>
                        </a:solidFill>
                      </a:defRPr>
                    </a:pPr>
                    <a:fld id="{B705E982-CF07-453E-A7A1-A87E9133C072}" type="CELLRANGE">
                      <a:rPr lang="en-US" altLang="zh-TW" baseline="0" dirty="0"/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C727BDB1-B1BA-4359-B100-0E91F515FA06}" type="VALUE">
                      <a:rPr lang="en-US" altLang="zh-TW" baseline="0" dirty="0"/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271134516456087"/>
                      <c:h val="5.8216679628189459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9079-4708-A37C-1CFD63B2D3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工作表1!$D$2:$D$13</c:f>
              <c:numCache>
                <c:formatCode>#,##0_);\(#,##0\)</c:formatCode>
                <c:ptCount val="12"/>
                <c:pt idx="0">
                  <c:v>0</c:v>
                </c:pt>
                <c:pt idx="1">
                  <c:v>3323</c:v>
                </c:pt>
                <c:pt idx="2">
                  <c:v>4275</c:v>
                </c:pt>
                <c:pt idx="3">
                  <c:v>4275</c:v>
                </c:pt>
                <c:pt idx="4">
                  <c:v>5775</c:v>
                </c:pt>
                <c:pt idx="5" formatCode="#,##0_ ">
                  <c:v>11914</c:v>
                </c:pt>
                <c:pt idx="6" formatCode="#,##0_ ">
                  <c:v>12034</c:v>
                </c:pt>
                <c:pt idx="7" formatCode="#,##0_ ">
                  <c:v>21849</c:v>
                </c:pt>
                <c:pt idx="8" formatCode="#,##0_ ">
                  <c:v>21849</c:v>
                </c:pt>
                <c:pt idx="9" formatCode="#,##0_ ">
                  <c:v>23099</c:v>
                </c:pt>
                <c:pt idx="10" formatCode="#,##0_ ">
                  <c:v>25599</c:v>
                </c:pt>
                <c:pt idx="11" formatCode="#,##0_ ">
                  <c:v>40163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工作表1!$E$2:$E$13</c15:f>
                <c15:dlblRangeCache>
                  <c:ptCount val="12"/>
                  <c:pt idx="0">
                    <c:v>0%</c:v>
                  </c:pt>
                  <c:pt idx="1">
                    <c:v>8%</c:v>
                  </c:pt>
                  <c:pt idx="2">
                    <c:v>10%</c:v>
                  </c:pt>
                  <c:pt idx="3">
                    <c:v>10%</c:v>
                  </c:pt>
                  <c:pt idx="4">
                    <c:v>14%</c:v>
                  </c:pt>
                  <c:pt idx="5">
                    <c:v>28%</c:v>
                  </c:pt>
                  <c:pt idx="6">
                    <c:v>28%</c:v>
                  </c:pt>
                  <c:pt idx="7">
                    <c:v>51%</c:v>
                  </c:pt>
                  <c:pt idx="8">
                    <c:v>51%</c:v>
                  </c:pt>
                  <c:pt idx="9">
                    <c:v>54%</c:v>
                  </c:pt>
                  <c:pt idx="10">
                    <c:v>60%</c:v>
                  </c:pt>
                  <c:pt idx="11">
                    <c:v>95%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1C68-44BD-B2CF-CBE605A602F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269663680"/>
        <c:axId val="1269651712"/>
      </c:lineChart>
      <c:catAx>
        <c:axId val="12696636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51712"/>
        <c:crosses val="autoZero"/>
        <c:auto val="1"/>
        <c:lblAlgn val="ctr"/>
        <c:lblOffset val="100"/>
        <c:noMultiLvlLbl val="0"/>
      </c:catAx>
      <c:valAx>
        <c:axId val="1269651712"/>
        <c:scaling>
          <c:orientation val="minMax"/>
        </c:scaling>
        <c:delete val="0"/>
        <c:axPos val="l"/>
        <c:numFmt formatCode="#,##0_);\(#,##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368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28219193992764241"/>
          <c:y val="5.222245874889616E-2"/>
          <c:w val="0.27717299179937305"/>
          <c:h val="5.65451060993222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376755886783125E-2"/>
          <c:y val="4.4914240298086543E-2"/>
          <c:w val="0.89369446146447795"/>
          <c:h val="0.72413318214208633"/>
        </c:manualLayout>
      </c:layout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110</c:v>
                </c:pt>
              </c:strCache>
            </c:strRef>
          </c:tx>
          <c:spPr>
            <a:ln w="22225">
              <a:solidFill>
                <a:srgbClr val="00B050"/>
              </a:solidFill>
            </a:ln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3"/>
              <c:layout>
                <c:manualLayout>
                  <c:x val="-3.9330191234092045E-2"/>
                  <c:y val="-4.07006059155820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D23-49FE-B535-08708227D30D}"/>
                </c:ext>
              </c:extLst>
            </c:dLbl>
            <c:dLbl>
              <c:idx val="4"/>
              <c:layout>
                <c:manualLayout>
                  <c:x val="-3.7834177874103814E-2"/>
                  <c:y val="-4.07006059155820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911-4168-99FB-7490E4C1B57D}"/>
                </c:ext>
              </c:extLst>
            </c:dLbl>
            <c:dLbl>
              <c:idx val="5"/>
              <c:layout>
                <c:manualLayout>
                  <c:x val="-3.6338164514115527E-2"/>
                  <c:y val="-4.07006059155820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911-4168-99FB-7490E4C1B57D}"/>
                </c:ext>
              </c:extLst>
            </c:dLbl>
            <c:dLbl>
              <c:idx val="8"/>
              <c:layout>
                <c:manualLayout>
                  <c:x val="-3.9330191234092045E-2"/>
                  <c:y val="-1.89936160939382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E316-404A-9B81-40996C2986B9}"/>
                </c:ext>
              </c:extLst>
            </c:dLbl>
            <c:dLbl>
              <c:idx val="9"/>
              <c:layout>
                <c:manualLayout>
                  <c:x val="-3.9330191234092156E-2"/>
                  <c:y val="2.70581046550382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77E-4E73-BD75-430C1BD41810}"/>
                </c:ext>
              </c:extLst>
            </c:dLbl>
            <c:dLbl>
              <c:idx val="10"/>
              <c:layout>
                <c:manualLayout>
                  <c:x val="-4.0826204594080227E-2"/>
                  <c:y val="2.43447309273328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77E-4E73-BD75-430C1BD41810}"/>
                </c:ext>
              </c:extLst>
            </c:dLbl>
            <c:dLbl>
              <c:idx val="11"/>
              <c:layout>
                <c:manualLayout>
                  <c:x val="-3.3346137794138905E-2"/>
                  <c:y val="-2.57086451392188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BA7-4BE9-A7E3-202BD1C2C571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工作表1!$B$2:$B$13</c:f>
              <c:numCache>
                <c:formatCode>#,##0_);\(#,##0\)</c:formatCode>
                <c:ptCount val="12"/>
                <c:pt idx="0">
                  <c:v>666</c:v>
                </c:pt>
                <c:pt idx="1">
                  <c:v>8966</c:v>
                </c:pt>
                <c:pt idx="2">
                  <c:v>10966</c:v>
                </c:pt>
                <c:pt idx="3">
                  <c:v>10966</c:v>
                </c:pt>
                <c:pt idx="4">
                  <c:v>12766</c:v>
                </c:pt>
                <c:pt idx="5" formatCode="#,##0_ ">
                  <c:v>12766</c:v>
                </c:pt>
                <c:pt idx="6" formatCode="#,##0_ ">
                  <c:v>15675</c:v>
                </c:pt>
                <c:pt idx="7" formatCode="#,##0_ ">
                  <c:v>16909</c:v>
                </c:pt>
                <c:pt idx="8" formatCode="#,##0_ ">
                  <c:v>18989</c:v>
                </c:pt>
                <c:pt idx="9" formatCode="#,##0_ ">
                  <c:v>18989</c:v>
                </c:pt>
                <c:pt idx="10" formatCode="#,##0_ ">
                  <c:v>19289</c:v>
                </c:pt>
                <c:pt idx="11" formatCode="#,##0_ ">
                  <c:v>19525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4AD-4715-8BF7-70E62225E4D1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111</c:v>
                </c:pt>
              </c:strCache>
            </c:strRef>
          </c:tx>
          <c:spPr>
            <a:ln w="22225" cap="rnd">
              <a:solidFill>
                <a:srgbClr val="FFC0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5.2338086297353974E-2"/>
                  <c:y val="-2.73241007409433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4AD-4715-8BF7-70E62225E4D1}"/>
                </c:ext>
              </c:extLst>
            </c:dLbl>
            <c:dLbl>
              <c:idx val="1"/>
              <c:layout>
                <c:manualLayout>
                  <c:x val="-3.5868863945123904E-2"/>
                  <c:y val="-3.81082586998207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4AD-4715-8BF7-70E62225E4D1}"/>
                </c:ext>
              </c:extLst>
            </c:dLbl>
            <c:dLbl>
              <c:idx val="2"/>
              <c:layout>
                <c:manualLayout>
                  <c:x val="-5.1059996143348212E-2"/>
                  <c:y val="-1.64434113752658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4AD-4715-8BF7-70E62225E4D1}"/>
                </c:ext>
              </c:extLst>
            </c:dLbl>
            <c:dLbl>
              <c:idx val="3"/>
              <c:layout>
                <c:manualLayout>
                  <c:x val="-2.787155347087468E-2"/>
                  <c:y val="-3.95411212146085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4AD-4715-8BF7-70E62225E4D1}"/>
                </c:ext>
              </c:extLst>
            </c:dLbl>
            <c:dLbl>
              <c:idx val="4"/>
              <c:layout>
                <c:manualLayout>
                  <c:x val="-3.83438825834478E-2"/>
                  <c:y val="-4.07679394976389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4AD-4715-8BF7-70E62225E4D1}"/>
                </c:ext>
              </c:extLst>
            </c:dLbl>
            <c:dLbl>
              <c:idx val="5"/>
              <c:layout>
                <c:manualLayout>
                  <c:x val="-3.6847869223459569E-2"/>
                  <c:y val="2.91557348328818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4AD-4715-8BF7-70E62225E4D1}"/>
                </c:ext>
              </c:extLst>
            </c:dLbl>
            <c:dLbl>
              <c:idx val="6"/>
              <c:layout>
                <c:manualLayout>
                  <c:x val="-3.6847987019787184E-2"/>
                  <c:y val="4.94624528898498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4AD-4715-8BF7-70E62225E4D1}"/>
                </c:ext>
              </c:extLst>
            </c:dLbl>
            <c:dLbl>
              <c:idx val="7"/>
              <c:layout>
                <c:manualLayout>
                  <c:x val="-4.5823949383389233E-2"/>
                  <c:y val="3.66445464114944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4AD-4715-8BF7-70E62225E4D1}"/>
                </c:ext>
              </c:extLst>
            </c:dLbl>
            <c:dLbl>
              <c:idx val="8"/>
              <c:layout>
                <c:manualLayout>
                  <c:x val="-3.2359829143494653E-2"/>
                  <c:y val="4.03085554596497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4AD-4715-8BF7-70E62225E4D1}"/>
                </c:ext>
              </c:extLst>
            </c:dLbl>
            <c:dLbl>
              <c:idx val="9"/>
              <c:layout>
                <c:manualLayout>
                  <c:x val="1.2520571656153933E-2"/>
                  <c:y val="7.6023604214916288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34AD-4715-8BF7-70E62225E4D1}"/>
                </c:ext>
              </c:extLst>
            </c:dLbl>
            <c:dLbl>
              <c:idx val="10"/>
              <c:layout>
                <c:manualLayout>
                  <c:x val="-3.385584250348294E-2"/>
                  <c:y val="5.13344671104919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686079148059261E-2"/>
                      <c:h val="4.799857843460032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7-34AD-4715-8BF7-70E62225E4D1}"/>
                </c:ext>
              </c:extLst>
            </c:dLbl>
            <c:dLbl>
              <c:idx val="11"/>
              <c:layout>
                <c:manualLayout>
                  <c:x val="-2.6928240479789263E-2"/>
                  <c:y val="4.23269209404083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34AD-4715-8BF7-70E62225E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工作表1!$C$2:$C$13</c:f>
              <c:numCache>
                <c:formatCode>#,##0_);\(#,##0\)</c:formatCode>
                <c:ptCount val="12"/>
                <c:pt idx="0">
                  <c:v>3500</c:v>
                </c:pt>
                <c:pt idx="1">
                  <c:v>3650</c:v>
                </c:pt>
                <c:pt idx="2">
                  <c:v>7030</c:v>
                </c:pt>
                <c:pt idx="3">
                  <c:v>7030</c:v>
                </c:pt>
                <c:pt idx="4">
                  <c:v>7030</c:v>
                </c:pt>
                <c:pt idx="5" formatCode="#,##0_ ">
                  <c:v>10080</c:v>
                </c:pt>
                <c:pt idx="6" formatCode="#,##0_ ">
                  <c:v>12380</c:v>
                </c:pt>
                <c:pt idx="7" formatCode="#,##0_ ">
                  <c:v>15680</c:v>
                </c:pt>
                <c:pt idx="8" formatCode="#,##0_ ">
                  <c:v>16680</c:v>
                </c:pt>
                <c:pt idx="9" formatCode="#,##0_ ">
                  <c:v>23643</c:v>
                </c:pt>
                <c:pt idx="10" formatCode="#,##0_ ">
                  <c:v>30543</c:v>
                </c:pt>
                <c:pt idx="11" formatCode="#,##0_ ">
                  <c:v>30543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34AD-4715-8BF7-70E62225E4D1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112</c:v>
                </c:pt>
              </c:strCache>
            </c:strRef>
          </c:tx>
          <c:spPr>
            <a:ln w="28575" cap="rnd">
              <a:solidFill>
                <a:srgbClr val="C00000"/>
              </a:solidFill>
              <a:prstDash val="dash"/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1C68-44BD-B2CF-CBE605A602F8}"/>
              </c:ext>
            </c:extLst>
          </c:dPt>
          <c:dPt>
            <c:idx val="1"/>
            <c:bubble3D val="0"/>
            <c:spPr>
              <a:ln w="28575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1C68-44BD-B2CF-CBE605A602F8}"/>
              </c:ext>
            </c:extLst>
          </c:dPt>
          <c:dPt>
            <c:idx val="2"/>
            <c:bubble3D val="0"/>
            <c:spPr>
              <a:ln w="25400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1C68-44BD-B2CF-CBE605A602F8}"/>
              </c:ext>
            </c:extLst>
          </c:dPt>
          <c:dPt>
            <c:idx val="3"/>
            <c:bubble3D val="0"/>
            <c:spPr>
              <a:ln w="25400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0-9079-4708-A37C-1CFD63B2D3AD}"/>
              </c:ext>
            </c:extLst>
          </c:dPt>
          <c:dPt>
            <c:idx val="4"/>
            <c:bubble3D val="0"/>
            <c:spPr>
              <a:ln w="28575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9079-4708-A37C-1CFD63B2D3AD}"/>
              </c:ext>
            </c:extLst>
          </c:dPt>
          <c:dPt>
            <c:idx val="5"/>
            <c:marker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  <a:prstDash val="solid"/>
                  <a:round/>
                </a:ln>
                <a:effectLst/>
              </c:spPr>
            </c:marker>
            <c:bubble3D val="0"/>
            <c:spPr>
              <a:ln w="28575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9079-4708-A37C-1CFD63B2D3AD}"/>
              </c:ext>
            </c:extLst>
          </c:dPt>
          <c:dPt>
            <c:idx val="6"/>
            <c:bubble3D val="0"/>
            <c:spPr>
              <a:ln w="28575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9079-4708-A37C-1CFD63B2D3AD}"/>
              </c:ext>
            </c:extLst>
          </c:dPt>
          <c:dPt>
            <c:idx val="7"/>
            <c:marker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  <a:prstDash val="dash"/>
                  <a:round/>
                </a:ln>
                <a:effectLst/>
              </c:spPr>
            </c:marker>
            <c:bubble3D val="0"/>
            <c:spPr>
              <a:ln w="28575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9079-4708-A37C-1CFD63B2D3AD}"/>
              </c:ext>
            </c:extLst>
          </c:dPt>
          <c:dPt>
            <c:idx val="8"/>
            <c:marker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  <a:prstDash val="dash"/>
                  <a:round/>
                </a:ln>
                <a:effectLst/>
              </c:spPr>
            </c:marker>
            <c:bubble3D val="0"/>
            <c:spPr>
              <a:ln w="28575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9079-4708-A37C-1CFD63B2D3AD}"/>
              </c:ext>
            </c:extLst>
          </c:dPt>
          <c:dPt>
            <c:idx val="9"/>
            <c:bubble3D val="0"/>
            <c:spPr>
              <a:ln w="28575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9079-4708-A37C-1CFD63B2D3AD}"/>
              </c:ext>
            </c:extLst>
          </c:dPt>
          <c:dPt>
            <c:idx val="10"/>
            <c:bubble3D val="0"/>
            <c:spPr>
              <a:ln w="28575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9079-4708-A37C-1CFD63B2D3AD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008-9079-4708-A37C-1CFD63B2D3AD}"/>
              </c:ext>
            </c:extLst>
          </c:dPt>
          <c:dLbls>
            <c:dLbl>
              <c:idx val="0"/>
              <c:layout>
                <c:manualLayout>
                  <c:x val="-7.8736361099459085E-2"/>
                  <c:y val="2.2378710057856719E-2"/>
                </c:manualLayout>
              </c:layout>
              <c:tx>
                <c:rich>
                  <a:bodyPr/>
                  <a:lstStyle/>
                  <a:p>
                    <a:fld id="{A6FFD4F1-38D6-4A9F-8415-D3A55E002FFF}" type="CELLRANGE">
                      <a:rPr lang="en-US" altLang="zh-TW" b="1" baseline="0"/>
                      <a:pPr/>
                      <a:t>[CELLRANGE]</a:t>
                    </a:fld>
                    <a:r>
                      <a:rPr lang="en-US" altLang="zh-TW" b="1" baseline="0"/>
                      <a:t>, </a:t>
                    </a:r>
                    <a:fld id="{96B8BD26-F4CB-4041-BDD0-AF9EB0987156}" type="VALUE">
                      <a:rPr lang="en-US" altLang="zh-TW" b="1" baseline="0"/>
                      <a:pPr/>
                      <a:t>[值]</a:t>
                    </a:fld>
                    <a:endParaRPr lang="en-US" altLang="zh-TW" b="1" baseline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067699669781557E-2"/>
                      <c:h val="5.4700118790219888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1C68-44BD-B2CF-CBE605A602F8}"/>
                </c:ext>
              </c:extLst>
            </c:dLbl>
            <c:dLbl>
              <c:idx val="1"/>
              <c:layout>
                <c:manualLayout>
                  <c:x val="-7.1256176503190133E-2"/>
                  <c:y val="-3.8153559860870156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</a:defRPr>
                    </a:pPr>
                    <a:fld id="{B21D57F2-4BA0-431F-83BD-9EC4DB5B0C73}" type="CELLRANGE">
                      <a:rPr lang="en-US" altLang="zh-TW" b="1" baseline="0"/>
                      <a:pPr>
                        <a:defRPr sz="1400" b="1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r>
                      <a:rPr lang="en-US" altLang="zh-TW" b="1" baseline="0"/>
                      <a:t>, </a:t>
                    </a:r>
                    <a:fld id="{C20CACE5-C7C3-409D-99EA-16732F0F86AA}" type="VALUE">
                      <a:rPr lang="en-US" altLang="zh-TW" b="1" baseline="0"/>
                      <a:pPr>
                        <a:defRPr sz="1400" b="1">
                          <a:solidFill>
                            <a:srgbClr val="FF0000"/>
                          </a:solidFill>
                        </a:defRPr>
                      </a:pPr>
                      <a:t>[值]</a:t>
                    </a:fld>
                    <a:endParaRPr lang="en-US" altLang="zh-TW" b="1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076392096384726"/>
                      <c:h val="5.453881192687990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1C68-44BD-B2CF-CBE605A602F8}"/>
                </c:ext>
              </c:extLst>
            </c:dLbl>
            <c:dLbl>
              <c:idx val="2"/>
              <c:layout>
                <c:manualLayout>
                  <c:x val="-6.2279742954277739E-2"/>
                  <c:y val="-5.3162255475887293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</a:defRPr>
                    </a:pPr>
                    <a:fld id="{219B9A98-5186-4BF3-8C2E-15A1EDBD1EAB}" type="CELLRANGE">
                      <a:rPr lang="en-US" altLang="zh-TW" b="1" baseline="0"/>
                      <a:pPr>
                        <a:defRPr sz="1400" b="1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r>
                      <a:rPr lang="en-US" altLang="zh-TW" b="1" baseline="0"/>
                      <a:t>, </a:t>
                    </a:r>
                    <a:fld id="{618B2C8A-F372-4B21-9F31-B11F686BAF3E}" type="VALUE">
                      <a:rPr lang="en-US" altLang="zh-TW" b="1" baseline="0"/>
                      <a:pPr>
                        <a:defRPr sz="1400" b="1">
                          <a:solidFill>
                            <a:srgbClr val="FF0000"/>
                          </a:solidFill>
                        </a:defRPr>
                      </a:pPr>
                      <a:t>[值]</a:t>
                    </a:fld>
                    <a:endParaRPr lang="en-US" altLang="zh-TW" b="1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193835034960183"/>
                      <c:h val="7.4989744729218127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1C68-44BD-B2CF-CBE605A602F8}"/>
                </c:ext>
              </c:extLst>
            </c:dLbl>
            <c:dLbl>
              <c:idx val="3"/>
              <c:layout>
                <c:manualLayout>
                  <c:x val="-7.5743980990499837E-2"/>
                  <c:y val="-5.9084994829634412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</a:defRPr>
                    </a:pPr>
                    <a:fld id="{BD0EE59C-B1E3-4A36-AC0F-D33A90ED0644}" type="CELLRANGE">
                      <a:rPr lang="en-US" altLang="zh-TW" b="1" baseline="0"/>
                      <a:pPr>
                        <a:defRPr sz="1400" b="1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r>
                      <a:rPr lang="en-US" altLang="zh-TW" b="1" baseline="0"/>
                      <a:t>, </a:t>
                    </a:r>
                    <a:fld id="{EF99A96E-A478-4116-97D2-E9BA6EC95965}" type="VALUE">
                      <a:rPr lang="en-US" altLang="zh-TW" b="1" baseline="0"/>
                      <a:pPr>
                        <a:defRPr sz="1400" b="1">
                          <a:solidFill>
                            <a:srgbClr val="FF0000"/>
                          </a:solidFill>
                        </a:defRPr>
                      </a:pPr>
                      <a:t>[值]</a:t>
                    </a:fld>
                    <a:endParaRPr lang="en-US" altLang="zh-TW" b="1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55977427396528"/>
                      <c:h val="6.8947894678369051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9079-4708-A37C-1CFD63B2D3AD}"/>
                </c:ext>
              </c:extLst>
            </c:dLbl>
            <c:dLbl>
              <c:idx val="4"/>
              <c:layout>
                <c:manualLayout>
                  <c:x val="1.1024322703510475E-2"/>
                  <c:y val="3.2207532496389288E-2"/>
                </c:manualLayout>
              </c:layout>
              <c:tx>
                <c:rich>
                  <a:bodyPr/>
                  <a:lstStyle/>
                  <a:p>
                    <a:fld id="{41326042-E723-4B69-842C-BF8AF36A9474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E9F8D363-EB0F-42F3-AC86-0F84C9E5E809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9079-4708-A37C-1CFD63B2D3AD}"/>
                </c:ext>
              </c:extLst>
            </c:dLbl>
            <c:dLbl>
              <c:idx val="5"/>
              <c:layout>
                <c:manualLayout>
                  <c:x val="-8.3224283383096453E-2"/>
                  <c:y val="-3.637501816037534E-2"/>
                </c:manualLayout>
              </c:layout>
              <c:tx>
                <c:rich>
                  <a:bodyPr/>
                  <a:lstStyle/>
                  <a:p>
                    <a:fld id="{562A183F-3504-4324-9E3A-A214C94D4BD9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DC1879F1-4316-48D2-9930-552C12DBB815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9079-4708-A37C-1CFD63B2D3AD}"/>
                </c:ext>
              </c:extLst>
            </c:dLbl>
            <c:dLbl>
              <c:idx val="6"/>
              <c:layout>
                <c:manualLayout>
                  <c:x val="-2.1887735623576651E-2"/>
                  <c:y val="2.9644569406818047E-2"/>
                </c:manualLayout>
              </c:layout>
              <c:tx>
                <c:rich>
                  <a:bodyPr/>
                  <a:lstStyle/>
                  <a:p>
                    <a:fld id="{67C89E0B-75F0-4E80-A30C-D62E8C827C1A}" type="CELLRANGE">
                      <a:rPr lang="en-US" altLang="zh-TW" b="1" baseline="0"/>
                      <a:pPr/>
                      <a:t>[CELLRANGE]</a:t>
                    </a:fld>
                    <a:r>
                      <a:rPr lang="en-US" altLang="zh-TW" b="1" baseline="0"/>
                      <a:t>, </a:t>
                    </a:r>
                    <a:fld id="{DF3963B1-6195-4AA8-A482-A425B55FC7C4}" type="VALUE">
                      <a:rPr lang="en-US" altLang="zh-TW" b="1" baseline="0"/>
                      <a:pPr/>
                      <a:t>[值]</a:t>
                    </a:fld>
                    <a:endParaRPr lang="en-US" altLang="zh-TW" b="1" baseline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9079-4708-A37C-1CFD63B2D3AD}"/>
                </c:ext>
              </c:extLst>
            </c:dLbl>
            <c:dLbl>
              <c:idx val="7"/>
              <c:layout>
                <c:manualLayout>
                  <c:x val="-0.17298520277872118"/>
                  <c:y val="-7.7608257202191208E-2"/>
                </c:manualLayout>
              </c:layout>
              <c:tx>
                <c:rich>
                  <a:bodyPr/>
                  <a:lstStyle/>
                  <a:p>
                    <a:fld id="{47544298-1395-44CD-9F44-75548451B829}" type="CELLRANGE">
                      <a:rPr lang="en-US" altLang="zh-TW" b="1" baseline="0"/>
                      <a:pPr/>
                      <a:t>[CELLRANGE]</a:t>
                    </a:fld>
                    <a:r>
                      <a:rPr lang="en-US" altLang="zh-TW" b="1" baseline="0"/>
                      <a:t>, </a:t>
                    </a:r>
                    <a:fld id="{4A365327-291D-4E30-A252-4724816570A6}" type="VALUE">
                      <a:rPr lang="en-US" altLang="zh-TW" b="1" baseline="0"/>
                      <a:pPr/>
                      <a:t>[值]</a:t>
                    </a:fld>
                    <a:endParaRPr lang="en-US" altLang="zh-TW" b="1" baseline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9079-4708-A37C-1CFD63B2D3AD}"/>
                </c:ext>
              </c:extLst>
            </c:dLbl>
            <c:dLbl>
              <c:idx val="8"/>
              <c:layout>
                <c:manualLayout>
                  <c:x val="-0.1370807643426748"/>
                  <c:y val="-0.10501739123003427"/>
                </c:manualLayout>
              </c:layout>
              <c:tx>
                <c:rich>
                  <a:bodyPr/>
                  <a:lstStyle/>
                  <a:p>
                    <a:fld id="{FA50549D-DE54-4BDD-B6C8-810D26C0BCA8}" type="CELLRANGE">
                      <a:rPr lang="en-US" altLang="zh-TW" b="1" baseline="0" dirty="0"/>
                      <a:pPr/>
                      <a:t>[CELLRANGE]</a:t>
                    </a:fld>
                    <a:r>
                      <a:rPr lang="en-US" altLang="zh-TW" b="1" baseline="0" dirty="0"/>
                      <a:t>, </a:t>
                    </a:r>
                    <a:fld id="{B11CBA25-C553-400B-99FF-EE1B3A48E877}" type="VALUE">
                      <a:rPr lang="en-US" altLang="zh-TW" b="1" baseline="0" dirty="0"/>
                      <a:pPr/>
                      <a:t>[值]</a:t>
                    </a:fld>
                    <a:endParaRPr lang="en-US" altLang="zh-TW" b="1" baseline="0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9079-4708-A37C-1CFD63B2D3AD}"/>
                </c:ext>
              </c:extLst>
            </c:dLbl>
            <c:dLbl>
              <c:idx val="9"/>
              <c:layout>
                <c:manualLayout>
                  <c:x val="-0.14810532263884035"/>
                  <c:y val="-2.5938570928016547E-2"/>
                </c:manualLayout>
              </c:layout>
              <c:tx>
                <c:rich>
                  <a:bodyPr/>
                  <a:lstStyle/>
                  <a:p>
                    <a:fld id="{9F070780-D54A-485C-B130-50B2EDB33DA2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6B0097BE-F925-4D02-AD38-D2E428553C07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9079-4708-A37C-1CFD63B2D3AD}"/>
                </c:ext>
              </c:extLst>
            </c:dLbl>
            <c:dLbl>
              <c:idx val="10"/>
              <c:layout>
                <c:manualLayout>
                  <c:x val="-0.14156856882998445"/>
                  <c:y val="-9.7408300787092089E-2"/>
                </c:manualLayout>
              </c:layout>
              <c:tx>
                <c:rich>
                  <a:bodyPr/>
                  <a:lstStyle/>
                  <a:p>
                    <a:fld id="{F7399A24-0B56-464E-B727-3FB6B67A22B9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D766774A-D52D-4AED-87F8-78C532ADD33D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154524515712794"/>
                      <c:h val="5.1825438199174435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9079-4708-A37C-1CFD63B2D3AD}"/>
                </c:ext>
              </c:extLst>
            </c:dLbl>
            <c:dLbl>
              <c:idx val="11"/>
              <c:layout>
                <c:manualLayout>
                  <c:x val="-3.3828749348144573E-3"/>
                  <c:y val="-3.762573389281533E-2"/>
                </c:manualLayout>
              </c:layout>
              <c:tx>
                <c:rich>
                  <a:bodyPr/>
                  <a:lstStyle/>
                  <a:p>
                    <a:fld id="{E1BA1292-FB14-4591-B767-41F3887FAA15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CA422016-58B1-4F49-911E-FBCA2DF26961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9079-4708-A37C-1CFD63B2D3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FF0000"/>
                    </a:solidFill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>
                      <a:prstDash val="solid"/>
                    </a:ln>
                  </c:spPr>
                </c15:leaderLines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工作表1!$D$2:$D$13</c:f>
              <c:numCache>
                <c:formatCode>#,##0_);\(#,##0\)</c:formatCode>
                <c:ptCount val="12"/>
                <c:pt idx="0">
                  <c:v>0</c:v>
                </c:pt>
                <c:pt idx="1">
                  <c:v>514</c:v>
                </c:pt>
                <c:pt idx="2">
                  <c:v>514</c:v>
                </c:pt>
                <c:pt idx="3">
                  <c:v>1814</c:v>
                </c:pt>
                <c:pt idx="4">
                  <c:v>2514</c:v>
                </c:pt>
                <c:pt idx="5" formatCode="#,##0_ ">
                  <c:v>4155</c:v>
                </c:pt>
                <c:pt idx="6" formatCode="#,##0_ ">
                  <c:v>5155</c:v>
                </c:pt>
                <c:pt idx="7" formatCode="#,##0_ ">
                  <c:v>13135</c:v>
                </c:pt>
                <c:pt idx="8" formatCode="#,##0_ ">
                  <c:v>14985</c:v>
                </c:pt>
                <c:pt idx="9" formatCode="#,##0_ ">
                  <c:v>23502</c:v>
                </c:pt>
                <c:pt idx="10" formatCode="#,##0_ ">
                  <c:v>31825</c:v>
                </c:pt>
                <c:pt idx="11" formatCode="#,##0_ ">
                  <c:v>32439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工作表1!$E$2:$E$13</c15:f>
                <c15:dlblRangeCache>
                  <c:ptCount val="12"/>
                  <c:pt idx="0">
                    <c:v>0</c:v>
                  </c:pt>
                  <c:pt idx="1">
                    <c:v>1%</c:v>
                  </c:pt>
                  <c:pt idx="2">
                    <c:v>1%</c:v>
                  </c:pt>
                  <c:pt idx="3">
                    <c:v>5%</c:v>
                  </c:pt>
                  <c:pt idx="4">
                    <c:v>7%</c:v>
                  </c:pt>
                  <c:pt idx="5">
                    <c:v>11%</c:v>
                  </c:pt>
                  <c:pt idx="6">
                    <c:v>14%</c:v>
                  </c:pt>
                  <c:pt idx="7">
                    <c:v>36%</c:v>
                  </c:pt>
                  <c:pt idx="8">
                    <c:v>41%</c:v>
                  </c:pt>
                  <c:pt idx="9">
                    <c:v>64%</c:v>
                  </c:pt>
                  <c:pt idx="10">
                    <c:v>87%</c:v>
                  </c:pt>
                  <c:pt idx="11">
                    <c:v>89%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1C68-44BD-B2CF-CBE605A602F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269643008"/>
        <c:axId val="1269665312"/>
      </c:lineChart>
      <c:catAx>
        <c:axId val="12696430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5312"/>
        <c:crosses val="autoZero"/>
        <c:auto val="1"/>
        <c:lblAlgn val="ctr"/>
        <c:lblOffset val="100"/>
        <c:noMultiLvlLbl val="0"/>
      </c:catAx>
      <c:valAx>
        <c:axId val="1269665312"/>
        <c:scaling>
          <c:orientation val="minMax"/>
        </c:scaling>
        <c:delete val="0"/>
        <c:axPos val="l"/>
        <c:numFmt formatCode="#,##0_);\(#,##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43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8817599336759558"/>
          <c:y val="2.1334632935709658E-2"/>
          <c:w val="0.27717299179937305"/>
          <c:h val="5.21954825532205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單位：千元</a:t>
            </a:r>
          </a:p>
        </c:rich>
      </c:tx>
      <c:layout>
        <c:manualLayout>
          <c:xMode val="edge"/>
          <c:yMode val="edge"/>
          <c:x val="0.85614912732357662"/>
          <c:y val="0.6335655854892088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43265872554504E-2"/>
          <c:y val="3.4875256734169975E-2"/>
          <c:w val="0.89369446146447795"/>
          <c:h val="0.72413318214208633"/>
        </c:manualLayout>
      </c:layout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110</c:v>
                </c:pt>
              </c:strCache>
            </c:strRef>
          </c:tx>
          <c:spPr>
            <a:ln w="22225">
              <a:solidFill>
                <a:srgbClr val="00B050"/>
              </a:solidFill>
            </a:ln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2.3203167213418335E-2"/>
                  <c:y val="-3.72304009337591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F8A-4E51-8ACD-C93B04D64420}"/>
                </c:ext>
              </c:extLst>
            </c:dLbl>
            <c:dLbl>
              <c:idx val="1"/>
              <c:layout>
                <c:manualLayout>
                  <c:x val="-3.0683234013359779E-2"/>
                  <c:y val="2.00471389643317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F8A-4E51-8ACD-C93B04D64420}"/>
                </c:ext>
              </c:extLst>
            </c:dLbl>
            <c:dLbl>
              <c:idx val="2"/>
              <c:layout>
                <c:manualLayout>
                  <c:x val="-3.6338164514115472E-2"/>
                  <c:y val="4.5822031918472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8CC-4D39-9D9A-B51C0F425CF2}"/>
                </c:ext>
              </c:extLst>
            </c:dLbl>
            <c:dLbl>
              <c:idx val="3"/>
              <c:layout>
                <c:manualLayout>
                  <c:x val="-3.3346137794138954E-2"/>
                  <c:y val="4.00942779286637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6CF-42FE-8F31-3DAD63F73BBD}"/>
                </c:ext>
              </c:extLst>
            </c:dLbl>
            <c:dLbl>
              <c:idx val="4"/>
              <c:layout>
                <c:manualLayout>
                  <c:x val="-3.9330191234092045E-2"/>
                  <c:y val="-2.29110159592364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6CF-42FE-8F31-3DAD63F73BBD}"/>
                </c:ext>
              </c:extLst>
            </c:dLbl>
            <c:dLbl>
              <c:idx val="5"/>
              <c:layout>
                <c:manualLayout>
                  <c:x val="-3.1850124434150674E-2"/>
                  <c:y val="-3.15026469439500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C51-42A0-BC20-6CB1723FA577}"/>
                </c:ext>
              </c:extLst>
            </c:dLbl>
            <c:dLbl>
              <c:idx val="6"/>
              <c:layout>
                <c:manualLayout>
                  <c:x val="-3.6338164514115583E-2"/>
                  <c:y val="-3.43665239388546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4C5-4767-9DD8-96046037C8A6}"/>
                </c:ext>
              </c:extLst>
            </c:dLbl>
            <c:dLbl>
              <c:idx val="7"/>
              <c:layout>
                <c:manualLayout>
                  <c:x val="-3.7834177874103758E-2"/>
                  <c:y val="-2.29110159592364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5AA-47F2-B3E3-268211666E1A}"/>
                </c:ext>
              </c:extLst>
            </c:dLbl>
            <c:dLbl>
              <c:idx val="8"/>
              <c:layout>
                <c:manualLayout>
                  <c:x val="-2.7362084354185755E-2"/>
                  <c:y val="-3.72304009337591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5AA-47F2-B3E3-268211666E1A}"/>
                </c:ext>
              </c:extLst>
            </c:dLbl>
            <c:dLbl>
              <c:idx val="9"/>
              <c:layout>
                <c:manualLayout>
                  <c:x val="-3.6338164514115472E-2"/>
                  <c:y val="-3.4366523938854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D38-451B-A202-B64BB90E2564}"/>
                </c:ext>
              </c:extLst>
            </c:dLbl>
            <c:dLbl>
              <c:idx val="10"/>
              <c:layout>
                <c:manualLayout>
                  <c:x val="-3.6338164514115583E-2"/>
                  <c:y val="-4.86859089133774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D38-451B-A202-B64BB90E2564}"/>
                </c:ext>
              </c:extLst>
            </c:dLbl>
            <c:dLbl>
              <c:idx val="11"/>
              <c:layout>
                <c:manualLayout>
                  <c:x val="-2.2183286609419896E-2"/>
                  <c:y val="-3.4366523938854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D38-451B-A202-B64BB90E2564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工作表1!$B$2:$B$13</c:f>
              <c:numCache>
                <c:formatCode>#,##0_);\(#,##0\)</c:formatCode>
                <c:ptCount val="12"/>
                <c:pt idx="0">
                  <c:v>5403</c:v>
                </c:pt>
                <c:pt idx="1">
                  <c:v>6895</c:v>
                </c:pt>
                <c:pt idx="2">
                  <c:v>11291</c:v>
                </c:pt>
                <c:pt idx="3">
                  <c:v>13057</c:v>
                </c:pt>
                <c:pt idx="4">
                  <c:v>47857</c:v>
                </c:pt>
                <c:pt idx="5" formatCode="#,##0_ ">
                  <c:v>48862</c:v>
                </c:pt>
                <c:pt idx="6" formatCode="#,##0_ ">
                  <c:v>53898</c:v>
                </c:pt>
                <c:pt idx="7" formatCode="#,##0_ ">
                  <c:v>61111</c:v>
                </c:pt>
                <c:pt idx="8" formatCode="#,##0_ ">
                  <c:v>66325</c:v>
                </c:pt>
                <c:pt idx="9" formatCode="#,##0_ ">
                  <c:v>72904</c:v>
                </c:pt>
                <c:pt idx="10" formatCode="#,##0_ ">
                  <c:v>75656</c:v>
                </c:pt>
                <c:pt idx="11" formatCode="#,##0_ ">
                  <c:v>77156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4AD-4715-8BF7-70E62225E4D1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111</c:v>
                </c:pt>
              </c:strCache>
            </c:strRef>
          </c:tx>
          <c:spPr>
            <a:ln w="22225" cap="rnd">
              <a:solidFill>
                <a:srgbClr val="FFC0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0369979417447702E-2"/>
                  <c:y val="-7.76611280337928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4AD-4715-8BF7-70E62225E4D1}"/>
                </c:ext>
              </c:extLst>
            </c:dLbl>
            <c:dLbl>
              <c:idx val="1"/>
              <c:layout>
                <c:manualLayout>
                  <c:x val="-3.4372850585135589E-2"/>
                  <c:y val="-8.95072056949208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4AD-4715-8BF7-70E62225E4D1}"/>
                </c:ext>
              </c:extLst>
            </c:dLbl>
            <c:dLbl>
              <c:idx val="2"/>
              <c:layout>
                <c:manualLayout>
                  <c:x val="-3.4603849183477087E-2"/>
                  <c:y val="6.0727722419511531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4AD-4715-8BF7-70E62225E4D1}"/>
                </c:ext>
              </c:extLst>
            </c:dLbl>
            <c:dLbl>
              <c:idx val="3"/>
              <c:layout>
                <c:manualLayout>
                  <c:x val="-5.0311753870698979E-2"/>
                  <c:y val="-1.37662282604675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4AD-4715-8BF7-70E62225E4D1}"/>
                </c:ext>
              </c:extLst>
            </c:dLbl>
            <c:dLbl>
              <c:idx val="4"/>
              <c:layout>
                <c:manualLayout>
                  <c:x val="-2.3383748983564993E-2"/>
                  <c:y val="4.41839844782376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4AD-4715-8BF7-70E62225E4D1}"/>
                </c:ext>
              </c:extLst>
            </c:dLbl>
            <c:dLbl>
              <c:idx val="5"/>
              <c:layout>
                <c:manualLayout>
                  <c:x val="-3.6847869223459624E-2"/>
                  <c:y val="4.50735903636626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4AD-4715-8BF7-70E62225E4D1}"/>
                </c:ext>
              </c:extLst>
            </c:dLbl>
            <c:dLbl>
              <c:idx val="6"/>
              <c:layout>
                <c:manualLayout>
                  <c:x val="-3.6847987019787184E-2"/>
                  <c:y val="2.98319016955052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4AD-4715-8BF7-70E62225E4D1}"/>
                </c:ext>
              </c:extLst>
            </c:dLbl>
            <c:dLbl>
              <c:idx val="7"/>
              <c:layout>
                <c:manualLayout>
                  <c:x val="-3.6847869223459513E-2"/>
                  <c:y val="4.52361773962081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4AD-4715-8BF7-70E62225E4D1}"/>
                </c:ext>
              </c:extLst>
            </c:dLbl>
            <c:dLbl>
              <c:idx val="8"/>
              <c:layout>
                <c:manualLayout>
                  <c:x val="-3.3855842503483051E-2"/>
                  <c:y val="4.00074596103143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4AD-4715-8BF7-70E62225E4D1}"/>
                </c:ext>
              </c:extLst>
            </c:dLbl>
            <c:dLbl>
              <c:idx val="9"/>
              <c:layout>
                <c:manualLayout>
                  <c:x val="-3.83438825834478E-2"/>
                  <c:y val="4.28713366052187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34AD-4715-8BF7-70E62225E4D1}"/>
                </c:ext>
              </c:extLst>
            </c:dLbl>
            <c:dLbl>
              <c:idx val="10"/>
              <c:layout>
                <c:manualLayout>
                  <c:x val="-3.6847869223459624E-2"/>
                  <c:y val="3.0526335491238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686079148059261E-2"/>
                      <c:h val="4.799857843460032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7-34AD-4715-8BF7-70E62225E4D1}"/>
                </c:ext>
              </c:extLst>
            </c:dLbl>
            <c:dLbl>
              <c:idx val="11"/>
              <c:layout>
                <c:manualLayout>
                  <c:x val="-1.4960133599885058E-3"/>
                  <c:y val="-4.67984561222474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34AD-4715-8BF7-70E62225E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工作表1!$C$2:$C$13</c:f>
              <c:numCache>
                <c:formatCode>#,##0_);\(#,##0\)</c:formatCode>
                <c:ptCount val="12"/>
                <c:pt idx="0">
                  <c:v>5682</c:v>
                </c:pt>
                <c:pt idx="1">
                  <c:v>9156</c:v>
                </c:pt>
                <c:pt idx="2">
                  <c:v>11330</c:v>
                </c:pt>
                <c:pt idx="3">
                  <c:v>14146</c:v>
                </c:pt>
                <c:pt idx="4">
                  <c:v>39095</c:v>
                </c:pt>
                <c:pt idx="5" formatCode="#,##0_ ">
                  <c:v>43695</c:v>
                </c:pt>
                <c:pt idx="6" formatCode="#,##0_ ">
                  <c:v>46473</c:v>
                </c:pt>
                <c:pt idx="7" formatCode="#,##0_ ">
                  <c:v>52728</c:v>
                </c:pt>
                <c:pt idx="8" formatCode="#,##0_ ">
                  <c:v>63028</c:v>
                </c:pt>
                <c:pt idx="9" formatCode="#,##0_ ">
                  <c:v>102578</c:v>
                </c:pt>
                <c:pt idx="10" formatCode="#,##0_ ">
                  <c:v>105654</c:v>
                </c:pt>
                <c:pt idx="11" formatCode="#,##0_ ">
                  <c:v>109074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34AD-4715-8BF7-70E62225E4D1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112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dash"/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dPt>
            <c:idx val="1"/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1C68-44BD-B2CF-CBE605A602F8}"/>
              </c:ext>
            </c:extLst>
          </c:dPt>
          <c:dPt>
            <c:idx val="2"/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1C68-44BD-B2CF-CBE605A602F8}"/>
              </c:ext>
            </c:extLst>
          </c:dPt>
          <c:dPt>
            <c:idx val="3"/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0-9079-4708-A37C-1CFD63B2D3AD}"/>
              </c:ext>
            </c:extLst>
          </c:dPt>
          <c:dPt>
            <c:idx val="4"/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9079-4708-A37C-1CFD63B2D3AD}"/>
              </c:ext>
            </c:extLst>
          </c:dPt>
          <c:dPt>
            <c:idx val="5"/>
            <c:marker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  <a:prstDash val="solid"/>
                  <a:round/>
                </a:ln>
                <a:effectLst/>
              </c:spPr>
            </c:marker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9079-4708-A37C-1CFD63B2D3AD}"/>
              </c:ext>
            </c:extLst>
          </c:dPt>
          <c:dPt>
            <c:idx val="6"/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9079-4708-A37C-1CFD63B2D3AD}"/>
              </c:ext>
            </c:extLst>
          </c:dPt>
          <c:dPt>
            <c:idx val="7"/>
            <c:marker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  <a:prstDash val="dash"/>
                  <a:round/>
                </a:ln>
                <a:effectLst/>
              </c:spPr>
            </c:marker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9079-4708-A37C-1CFD63B2D3AD}"/>
              </c:ext>
            </c:extLst>
          </c:dPt>
          <c:dPt>
            <c:idx val="8"/>
            <c:marker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  <a:prstDash val="dash"/>
                  <a:round/>
                </a:ln>
                <a:effectLst/>
              </c:spPr>
            </c:marker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9079-4708-A37C-1CFD63B2D3AD}"/>
              </c:ext>
            </c:extLst>
          </c:dPt>
          <c:dPt>
            <c:idx val="9"/>
            <c:marker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  <a:prstDash val="dash"/>
                  <a:round/>
                </a:ln>
                <a:effectLst/>
              </c:spPr>
            </c:marker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9079-4708-A37C-1CFD63B2D3AD}"/>
              </c:ext>
            </c:extLst>
          </c:dPt>
          <c:dPt>
            <c:idx val="10"/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9079-4708-A37C-1CFD63B2D3AD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008-9079-4708-A37C-1CFD63B2D3AD}"/>
              </c:ext>
            </c:extLst>
          </c:dPt>
          <c:dLbls>
            <c:dLbl>
              <c:idx val="0"/>
              <c:layout>
                <c:manualLayout>
                  <c:x val="-6.3028220819582093E-2"/>
                  <c:y val="1.7248544834783611E-2"/>
                </c:manualLayout>
              </c:layout>
              <c:tx>
                <c:rich>
                  <a:bodyPr/>
                  <a:lstStyle/>
                  <a:p>
                    <a:fld id="{180D8974-C979-4E35-AA61-00E17BBD806F}" type="CELLRANGE">
                      <a:rPr lang="en-US" altLang="zh-TW" b="1" baseline="0">
                        <a:solidFill>
                          <a:srgbClr val="FF0000"/>
                        </a:solidFill>
                      </a:rPr>
                      <a:pPr/>
                      <a:t>[CELLRANGE]</a:t>
                    </a:fld>
                    <a:r>
                      <a:rPr lang="en-US" altLang="zh-TW" b="1" baseline="0">
                        <a:solidFill>
                          <a:srgbClr val="FF0000"/>
                        </a:solidFill>
                      </a:rPr>
                      <a:t>, </a:t>
                    </a:r>
                    <a:fld id="{D49E94B7-E81F-4C1E-868A-1EE6A6540AC0}" type="VALUE">
                      <a:rPr lang="en-US" altLang="zh-TW" b="1" baseline="0">
                        <a:solidFill>
                          <a:srgbClr val="FF0000"/>
                        </a:solidFill>
                      </a:rPr>
                      <a:pPr/>
                      <a:t>[值]</a:t>
                    </a:fld>
                    <a:endParaRPr lang="en-US" altLang="zh-TW" b="1" baseline="0">
                      <a:solidFill>
                        <a:srgbClr val="FF0000"/>
                      </a:solidFill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042816726937157"/>
                      <c:h val="5.4700050602676971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1C68-44BD-B2CF-CBE605A602F8}"/>
                </c:ext>
              </c:extLst>
            </c:dLbl>
            <c:dLbl>
              <c:idx val="1"/>
              <c:layout>
                <c:manualLayout>
                  <c:x val="-5.6296042903307239E-2"/>
                  <c:y val="-5.2178485834407581E-2"/>
                </c:manualLayout>
              </c:layout>
              <c:tx>
                <c:rich>
                  <a:bodyPr/>
                  <a:lstStyle/>
                  <a:p>
                    <a:fld id="{80C4258A-70FE-4790-B796-8E59E30AF58E}" type="CELLRANGE">
                      <a:rPr lang="en-US" altLang="zh-TW" b="1" baseline="0">
                        <a:solidFill>
                          <a:srgbClr val="FF0000"/>
                        </a:solidFill>
                      </a:rPr>
                      <a:pPr/>
                      <a:t>[CELLRANGE]</a:t>
                    </a:fld>
                    <a:r>
                      <a:rPr lang="en-US" altLang="zh-TW" b="1" baseline="0">
                        <a:solidFill>
                          <a:srgbClr val="FF0000"/>
                        </a:solidFill>
                      </a:rPr>
                      <a:t>, </a:t>
                    </a:r>
                    <a:fld id="{04ADD7C1-E9F6-4F31-B326-3B5F7CE2F64F}" type="VALUE">
                      <a:rPr lang="en-US" altLang="zh-TW" b="1" baseline="0">
                        <a:solidFill>
                          <a:srgbClr val="FF0000"/>
                        </a:solidFill>
                      </a:rPr>
                      <a:pPr/>
                      <a:t>[值]</a:t>
                    </a:fld>
                    <a:endParaRPr lang="en-US" altLang="zh-TW" b="1" baseline="0">
                      <a:solidFill>
                        <a:srgbClr val="FF0000"/>
                      </a:solidFill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1C68-44BD-B2CF-CBE605A602F8}"/>
                </c:ext>
              </c:extLst>
            </c:dLbl>
            <c:dLbl>
              <c:idx val="2"/>
              <c:layout>
                <c:manualLayout>
                  <c:x val="-7.9483896594142997E-2"/>
                  <c:y val="-6.7420400004690448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</a:defRPr>
                    </a:pPr>
                    <a:fld id="{FB8FAF70-11DF-4068-B44B-3E485ED51E33}" type="CELLRANGE">
                      <a:rPr lang="en-US" altLang="zh-TW" b="1" baseline="0">
                        <a:solidFill>
                          <a:srgbClr val="FF0000"/>
                        </a:solidFill>
                      </a:rPr>
                      <a:pPr>
                        <a:defRPr sz="1400" b="1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r>
                      <a:rPr lang="en-US" altLang="zh-TW" b="1" baseline="0">
                        <a:solidFill>
                          <a:srgbClr val="FF0000"/>
                        </a:solidFill>
                      </a:rPr>
                      <a:t>, </a:t>
                    </a:r>
                    <a:fld id="{FFF784C9-CC06-487C-B3A5-6BB4483C35F3}" type="VALUE">
                      <a:rPr lang="en-US" altLang="zh-TW" b="1" baseline="0">
                        <a:solidFill>
                          <a:srgbClr val="FF0000"/>
                        </a:solidFill>
                      </a:rPr>
                      <a:pPr>
                        <a:defRPr sz="1400" b="1">
                          <a:solidFill>
                            <a:srgbClr val="FF0000"/>
                          </a:solidFill>
                        </a:defRPr>
                      </a:pPr>
                      <a:t>[值]</a:t>
                    </a:fld>
                    <a:endParaRPr lang="en-US" altLang="zh-TW" b="1" baseline="0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036260418937928"/>
                      <c:h val="5.8709478395543357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1C68-44BD-B2CF-CBE605A602F8}"/>
                </c:ext>
              </c:extLst>
            </c:dLbl>
            <c:dLbl>
              <c:idx val="3"/>
              <c:layout>
                <c:manualLayout>
                  <c:x val="-6.302786743059946E-2"/>
                  <c:y val="-0.10992258963032986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</a:defRPr>
                    </a:pPr>
                    <a:fld id="{C80DC7F3-8288-4677-BA11-55B22BD7A244}" type="CELLRANGE">
                      <a:rPr lang="en-US" altLang="zh-TW" b="1" baseline="0">
                        <a:solidFill>
                          <a:srgbClr val="FF0000"/>
                        </a:solidFill>
                      </a:rPr>
                      <a:pPr>
                        <a:defRPr sz="1400" b="1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r>
                      <a:rPr lang="en-US" altLang="zh-TW" b="1" baseline="0">
                        <a:solidFill>
                          <a:srgbClr val="FF0000"/>
                        </a:solidFill>
                      </a:rPr>
                      <a:t>, </a:t>
                    </a:r>
                    <a:fld id="{6ABCB2D9-46BB-43D4-9885-F04CE3E6DCCB}" type="VALUE">
                      <a:rPr lang="en-US" altLang="zh-TW" b="1" baseline="0">
                        <a:solidFill>
                          <a:srgbClr val="FF0000"/>
                        </a:solidFill>
                      </a:rPr>
                      <a:pPr>
                        <a:defRPr sz="1400" b="1">
                          <a:solidFill>
                            <a:srgbClr val="FF0000"/>
                          </a:solidFill>
                        </a:defRPr>
                      </a:pPr>
                      <a:t>[值]</a:t>
                    </a:fld>
                    <a:endParaRPr lang="en-US" altLang="zh-TW" b="1" baseline="0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606983625957081"/>
                      <c:h val="9.1858967362626373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9079-4708-A37C-1CFD63B2D3AD}"/>
                </c:ext>
              </c:extLst>
            </c:dLbl>
            <c:dLbl>
              <c:idx val="4"/>
              <c:layout>
                <c:manualLayout>
                  <c:x val="1.8504389503451964E-2"/>
                  <c:y val="3.2804245212815379E-2"/>
                </c:manualLayout>
              </c:layout>
              <c:tx>
                <c:rich>
                  <a:bodyPr/>
                  <a:lstStyle/>
                  <a:p>
                    <a:fld id="{4EE05F53-83ED-41FB-8318-C99BE0E581A7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CDF4F98A-B5A9-4C9C-BA2D-AFB43ED860A1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9079-4708-A37C-1CFD63B2D3AD}"/>
                </c:ext>
              </c:extLst>
            </c:dLbl>
            <c:dLbl>
              <c:idx val="5"/>
              <c:layout>
                <c:manualLayout>
                  <c:x val="-0.16400900482246386"/>
                  <c:y val="3.7447333978570085E-2"/>
                </c:manualLayout>
              </c:layout>
              <c:tx>
                <c:rich>
                  <a:bodyPr/>
                  <a:lstStyle/>
                  <a:p>
                    <a:fld id="{BCC37983-D0CD-44F3-8927-179B2EB3A220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81D98CD7-835E-4D79-86C9-716C130981A8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9079-4708-A37C-1CFD63B2D3AD}"/>
                </c:ext>
              </c:extLst>
            </c:dLbl>
            <c:dLbl>
              <c:idx val="6"/>
              <c:layout>
                <c:manualLayout>
                  <c:x val="-0.16400900482246386"/>
                  <c:y val="-1.7150564161217838E-2"/>
                </c:manualLayout>
              </c:layout>
              <c:tx>
                <c:rich>
                  <a:bodyPr/>
                  <a:lstStyle/>
                  <a:p>
                    <a:fld id="{BB76C67C-35A1-4F93-AEE9-D6E3F4BC3E69}" type="CELLRANGE">
                      <a:rPr lang="en-US" altLang="zh-TW" b="1" baseline="0">
                        <a:solidFill>
                          <a:srgbClr val="FF0000"/>
                        </a:solidFill>
                      </a:rPr>
                      <a:pPr/>
                      <a:t>[CELLRANGE]</a:t>
                    </a:fld>
                    <a:r>
                      <a:rPr lang="en-US" altLang="zh-TW" b="1" baseline="0">
                        <a:solidFill>
                          <a:srgbClr val="FF0000"/>
                        </a:solidFill>
                      </a:rPr>
                      <a:t>, </a:t>
                    </a:r>
                    <a:fld id="{DF1E0A20-1782-492B-ACCB-982CA220E038}" type="VALUE">
                      <a:rPr lang="en-US" altLang="zh-TW" b="1" baseline="0">
                        <a:solidFill>
                          <a:srgbClr val="FF0000"/>
                        </a:solidFill>
                      </a:rPr>
                      <a:pPr/>
                      <a:t>[值]</a:t>
                    </a:fld>
                    <a:endParaRPr lang="en-US" altLang="zh-TW" b="1" baseline="0">
                      <a:solidFill>
                        <a:srgbClr val="FF0000"/>
                      </a:solidFill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9079-4708-A37C-1CFD63B2D3AD}"/>
                </c:ext>
              </c:extLst>
            </c:dLbl>
            <c:dLbl>
              <c:idx val="7"/>
              <c:layout>
                <c:manualLayout>
                  <c:x val="-0.12660878861908426"/>
                  <c:y val="-5.1018051896157171E-2"/>
                </c:manualLayout>
              </c:layout>
              <c:tx>
                <c:rich>
                  <a:bodyPr/>
                  <a:lstStyle/>
                  <a:p>
                    <a:fld id="{35069062-55D5-4AAD-B5AC-F87CEA55072E}" type="CELLRANGE">
                      <a:rPr lang="en-US" altLang="zh-TW" b="1" baseline="0" dirty="0">
                        <a:solidFill>
                          <a:srgbClr val="FF0000"/>
                        </a:solidFill>
                      </a:rPr>
                      <a:pPr/>
                      <a:t>[CELLRANGE]</a:t>
                    </a:fld>
                    <a:r>
                      <a:rPr lang="en-US" altLang="zh-TW" b="1" baseline="0" dirty="0">
                        <a:solidFill>
                          <a:srgbClr val="FF0000"/>
                        </a:solidFill>
                      </a:rPr>
                      <a:t>, </a:t>
                    </a:r>
                    <a:fld id="{01F6E216-056A-4A2F-901F-2BB7DB96C864}" type="VALUE">
                      <a:rPr lang="en-US" altLang="zh-TW" b="1" baseline="0" dirty="0">
                        <a:solidFill>
                          <a:srgbClr val="FF0000"/>
                        </a:solidFill>
                      </a:rPr>
                      <a:pPr/>
                      <a:t>[值]</a:t>
                    </a:fld>
                    <a:endParaRPr lang="en-US" altLang="zh-TW" b="1" baseline="0" dirty="0">
                      <a:solidFill>
                        <a:srgbClr val="FF0000"/>
                      </a:solidFill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9079-4708-A37C-1CFD63B2D3AD}"/>
                </c:ext>
              </c:extLst>
            </c:dLbl>
            <c:dLbl>
              <c:idx val="8"/>
              <c:layout>
                <c:manualLayout>
                  <c:x val="-0.16625308376061007"/>
                  <c:y val="-1.649976502678519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</a:defRPr>
                    </a:pPr>
                    <a:fld id="{C13C5FE3-CE8A-4E9E-A39E-B6E4A70B0706}" type="CELLRANGE">
                      <a:rPr lang="en-US" altLang="zh-TW" b="1" baseline="0">
                        <a:solidFill>
                          <a:srgbClr val="FF0000"/>
                        </a:solidFill>
                      </a:rPr>
                      <a:pPr>
                        <a:defRPr sz="1400" b="1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r>
                      <a:rPr lang="en-US" altLang="zh-TW" b="1" baseline="0">
                        <a:solidFill>
                          <a:srgbClr val="FF0000"/>
                        </a:solidFill>
                      </a:rPr>
                      <a:t>, </a:t>
                    </a:r>
                    <a:fld id="{FA3C9B04-6FEF-48F6-8801-6C76252AD482}" type="VALUE">
                      <a:rPr lang="en-US" altLang="zh-TW" b="1" baseline="0">
                        <a:solidFill>
                          <a:srgbClr val="FF0000"/>
                        </a:solidFill>
                      </a:rPr>
                      <a:pPr>
                        <a:defRPr sz="1400" b="1">
                          <a:solidFill>
                            <a:srgbClr val="FF0000"/>
                          </a:solidFill>
                        </a:defRPr>
                      </a:pPr>
                      <a:t>[值]</a:t>
                    </a:fld>
                    <a:endParaRPr lang="en-US" altLang="zh-TW" b="1" baseline="0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428464822894986"/>
                      <c:h val="6.901943557719975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9079-4708-A37C-1CFD63B2D3AD}"/>
                </c:ext>
              </c:extLst>
            </c:dLbl>
            <c:dLbl>
              <c:idx val="9"/>
              <c:layout>
                <c:manualLayout>
                  <c:x val="-0.19448173679847733"/>
                  <c:y val="-5.4413662903186555E-2"/>
                </c:manualLayout>
              </c:layout>
              <c:tx>
                <c:rich>
                  <a:bodyPr/>
                  <a:lstStyle/>
                  <a:p>
                    <a:fld id="{DB5E3BA7-22D7-4C68-B763-6759F78A9E86}" type="CELLRANGE">
                      <a:rPr lang="en-US" altLang="zh-TW" baseline="0" dirty="0"/>
                      <a:pPr/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D6D6C3BF-FBC2-4B2E-B7C9-A03379A4EBAF}" type="VALUE">
                      <a:rPr lang="en-US" altLang="zh-TW" baseline="0" dirty="0"/>
                      <a:pPr/>
                      <a:t>[值]</a:t>
                    </a:fld>
                    <a:endParaRPr lang="en-US" altLang="zh-TW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9079-4708-A37C-1CFD63B2D3AD}"/>
                </c:ext>
              </c:extLst>
            </c:dLbl>
            <c:dLbl>
              <c:idx val="10"/>
              <c:layout>
                <c:manualLayout>
                  <c:x val="-9.5192154670347681E-2"/>
                  <c:y val="-9.3477396117935804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</a:defRPr>
                    </a:pPr>
                    <a:fld id="{B12C17B6-631C-4B43-BBD2-B7AA6A252DA6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BC554675-096E-49DD-A4D5-0AC7338F4D45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082052798905532"/>
                      <c:h val="6.6155558582295201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9079-4708-A37C-1CFD63B2D3AD}"/>
                </c:ext>
              </c:extLst>
            </c:dLbl>
            <c:dLbl>
              <c:idx val="11"/>
              <c:layout>
                <c:manualLayout>
                  <c:x val="-6.3749016547911394E-3"/>
                  <c:y val="-4.676575831403787E-2"/>
                </c:manualLayout>
              </c:layout>
              <c:tx>
                <c:rich>
                  <a:bodyPr/>
                  <a:lstStyle/>
                  <a:p>
                    <a:fld id="{6EC3A045-35CB-4A2F-9149-739B5B919D41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34A77861-B637-4BB4-B17E-460FDAA1791C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9079-4708-A37C-1CFD63B2D3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FF0000"/>
                    </a:solidFill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工作表1!$D$2:$D$13</c:f>
              <c:numCache>
                <c:formatCode>#,##0_);\(#,##0\)</c:formatCode>
                <c:ptCount val="12"/>
                <c:pt idx="0">
                  <c:v>3762</c:v>
                </c:pt>
                <c:pt idx="1">
                  <c:v>8302</c:v>
                </c:pt>
                <c:pt idx="2">
                  <c:v>19982</c:v>
                </c:pt>
                <c:pt idx="3">
                  <c:v>20182</c:v>
                </c:pt>
                <c:pt idx="4">
                  <c:v>22312</c:v>
                </c:pt>
                <c:pt idx="5" formatCode="#,##0_ ">
                  <c:v>76812</c:v>
                </c:pt>
                <c:pt idx="6" formatCode="#,##0_ ">
                  <c:v>80692</c:v>
                </c:pt>
                <c:pt idx="7" formatCode="#,##0_ ">
                  <c:v>83969</c:v>
                </c:pt>
                <c:pt idx="8" formatCode="#,##0_ ">
                  <c:v>102253</c:v>
                </c:pt>
                <c:pt idx="9" formatCode="#,##0_ ">
                  <c:v>103863</c:v>
                </c:pt>
                <c:pt idx="10" formatCode="#,##0_ ">
                  <c:v>110263</c:v>
                </c:pt>
                <c:pt idx="11" formatCode="#,##0_ ">
                  <c:v>138034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工作表1!$E$2:$E$13</c15:f>
                <c15:dlblRangeCache>
                  <c:ptCount val="12"/>
                  <c:pt idx="0">
                    <c:v>3%</c:v>
                  </c:pt>
                  <c:pt idx="1">
                    <c:v>7%</c:v>
                  </c:pt>
                  <c:pt idx="2">
                    <c:v>18%</c:v>
                  </c:pt>
                  <c:pt idx="3">
                    <c:v>18%</c:v>
                  </c:pt>
                  <c:pt idx="4">
                    <c:v>20%</c:v>
                  </c:pt>
                  <c:pt idx="5">
                    <c:v>68%</c:v>
                  </c:pt>
                  <c:pt idx="6">
                    <c:v>72%</c:v>
                  </c:pt>
                  <c:pt idx="7">
                    <c:v>75%</c:v>
                  </c:pt>
                  <c:pt idx="8">
                    <c:v>91%</c:v>
                  </c:pt>
                  <c:pt idx="9">
                    <c:v>92%</c:v>
                  </c:pt>
                  <c:pt idx="10">
                    <c:v>98%</c:v>
                  </c:pt>
                  <c:pt idx="11">
                    <c:v>123%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1C68-44BD-B2CF-CBE605A602F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269641920"/>
        <c:axId val="1269655520"/>
      </c:lineChart>
      <c:catAx>
        <c:axId val="12696419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55520"/>
        <c:crosses val="autoZero"/>
        <c:auto val="1"/>
        <c:lblAlgn val="ctr"/>
        <c:lblOffset val="100"/>
        <c:noMultiLvlLbl val="0"/>
      </c:catAx>
      <c:valAx>
        <c:axId val="1269655520"/>
        <c:scaling>
          <c:orientation val="minMax"/>
        </c:scaling>
        <c:delete val="0"/>
        <c:axPos val="l"/>
        <c:numFmt formatCode="#,##0_);\(#,##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41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9542316504832183"/>
          <c:y val="4.6494704759087055E-2"/>
          <c:w val="0.27717299179937305"/>
          <c:h val="5.50906202841867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99852525346645"/>
          <c:y val="4.7627951600311899E-2"/>
          <c:w val="0.89369446146447795"/>
          <c:h val="0.72413318214208633"/>
        </c:manualLayout>
      </c:layout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110</c:v>
                </c:pt>
              </c:strCache>
            </c:strRef>
          </c:tx>
          <c:spPr>
            <a:ln w="22225">
              <a:solidFill>
                <a:srgbClr val="00B050"/>
              </a:solidFill>
            </a:ln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5.1203988087345137E-2"/>
                  <c:y val="-4.85270718800791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72E-4554-8B7C-81A5E4544678}"/>
                </c:ext>
              </c:extLst>
            </c:dLbl>
            <c:dLbl>
              <c:idx val="1"/>
              <c:layout>
                <c:manualLayout>
                  <c:x val="-1.4223330024262563E-2"/>
                  <c:y val="2.28362691200371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72E-4554-8B7C-81A5E4544678}"/>
                </c:ext>
              </c:extLst>
            </c:dLbl>
            <c:dLbl>
              <c:idx val="2"/>
              <c:layout>
                <c:manualLayout>
                  <c:x val="-4.2669990072787614E-2"/>
                  <c:y val="-2.85453364000465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72E-4554-8B7C-81A5E4544678}"/>
                </c:ext>
              </c:extLst>
            </c:dLbl>
            <c:dLbl>
              <c:idx val="3"/>
              <c:layout>
                <c:manualLayout>
                  <c:x val="-3.5558325060656343E-2"/>
                  <c:y val="2.42941368852741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72E-4554-8B7C-81A5E4544678}"/>
                </c:ext>
              </c:extLst>
            </c:dLbl>
            <c:dLbl>
              <c:idx val="4"/>
              <c:layout>
                <c:manualLayout>
                  <c:x val="-2.7024327046098872E-2"/>
                  <c:y val="2.1908207756409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72E-4554-8B7C-81A5E4544678}"/>
                </c:ext>
              </c:extLst>
            </c:dLbl>
            <c:dLbl>
              <c:idx val="5"/>
              <c:layout>
                <c:manualLayout>
                  <c:x val="-3.6980658063082698E-2"/>
                  <c:y val="1.5626290947864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937112722242329E-2"/>
                      <c:h val="4.139073778006739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A72E-4554-8B7C-81A5E4544678}"/>
                </c:ext>
              </c:extLst>
            </c:dLbl>
            <c:dLbl>
              <c:idx val="6"/>
              <c:layout>
                <c:manualLayout>
                  <c:x val="-2.9868993050951326E-2"/>
                  <c:y val="3.46304167171125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72E-4554-8B7C-81A5E4544678}"/>
                </c:ext>
              </c:extLst>
            </c:dLbl>
            <c:dLbl>
              <c:idx val="7"/>
              <c:layout>
                <c:manualLayout>
                  <c:x val="-3.4135992058230091E-2"/>
                  <c:y val="3.64718733857787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72E-4554-8B7C-81A5E4544678}"/>
                </c:ext>
              </c:extLst>
            </c:dLbl>
            <c:dLbl>
              <c:idx val="8"/>
              <c:layout>
                <c:manualLayout>
                  <c:x val="-3.6980658063082594E-2"/>
                  <c:y val="3.0211469990962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72E-4554-8B7C-81A5E4544678}"/>
                </c:ext>
              </c:extLst>
            </c:dLbl>
            <c:dLbl>
              <c:idx val="9"/>
              <c:layout>
                <c:manualLayout>
                  <c:x val="-3.6980658063082594E-2"/>
                  <c:y val="3.1336346889606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72E-4554-8B7C-81A5E4544678}"/>
                </c:ext>
              </c:extLst>
            </c:dLbl>
            <c:dLbl>
              <c:idx val="10"/>
              <c:layout>
                <c:manualLayout>
                  <c:x val="-3.8402991065509061E-2"/>
                  <c:y val="3.57122667883013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72E-4554-8B7C-81A5E4544678}"/>
                </c:ext>
              </c:extLst>
            </c:dLbl>
            <c:dLbl>
              <c:idx val="11"/>
              <c:layout>
                <c:manualLayout>
                  <c:x val="-1.2800997021836284E-2"/>
                  <c:y val="3.2701533196913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72E-4554-8B7C-81A5E454467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工作表1!$B$2:$B$13</c:f>
              <c:numCache>
                <c:formatCode>#,##0_);\(#,##0\)</c:formatCode>
                <c:ptCount val="12"/>
                <c:pt idx="0">
                  <c:v>12860</c:v>
                </c:pt>
                <c:pt idx="1">
                  <c:v>82299</c:v>
                </c:pt>
                <c:pt idx="2">
                  <c:v>234412</c:v>
                </c:pt>
                <c:pt idx="3">
                  <c:v>246085</c:v>
                </c:pt>
                <c:pt idx="4">
                  <c:v>314749</c:v>
                </c:pt>
                <c:pt idx="5" formatCode="#,##0_ ">
                  <c:v>322327</c:v>
                </c:pt>
                <c:pt idx="6" formatCode="#,##0_ ">
                  <c:v>331556</c:v>
                </c:pt>
                <c:pt idx="7" formatCode="#,##0_ ">
                  <c:v>341878</c:v>
                </c:pt>
                <c:pt idx="8" formatCode="#,##0_ ">
                  <c:v>361886</c:v>
                </c:pt>
                <c:pt idx="9" formatCode="#,##0_ ">
                  <c:v>373912</c:v>
                </c:pt>
                <c:pt idx="10" formatCode="#,##0_ ">
                  <c:v>388667</c:v>
                </c:pt>
                <c:pt idx="11" formatCode="#,##0_ ">
                  <c:v>397967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4AD-4715-8BF7-70E62225E4D1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111</c:v>
                </c:pt>
              </c:strCache>
            </c:strRef>
          </c:tx>
          <c:spPr>
            <a:ln w="22225" cap="rnd">
              <a:solidFill>
                <a:srgbClr val="FFC0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3.7577589945203219E-3"/>
                  <c:y val="-4.803708106628294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4AD-4715-8BF7-70E62225E4D1}"/>
                </c:ext>
              </c:extLst>
            </c:dLbl>
            <c:dLbl>
              <c:idx val="1"/>
              <c:layout>
                <c:manualLayout>
                  <c:x val="-4.6414645684529673E-2"/>
                  <c:y val="-5.904585263723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4AD-4715-8BF7-70E62225E4D1}"/>
                </c:ext>
              </c:extLst>
            </c:dLbl>
            <c:dLbl>
              <c:idx val="2"/>
              <c:layout>
                <c:manualLayout>
                  <c:x val="-6.3736085775415688E-2"/>
                  <c:y val="-4.52363008188600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4AD-4715-8BF7-70E62225E4D1}"/>
                </c:ext>
              </c:extLst>
            </c:dLbl>
            <c:dLbl>
              <c:idx val="3"/>
              <c:layout>
                <c:manualLayout>
                  <c:x val="-4.3200061104321744E-2"/>
                  <c:y val="-6.10248578340981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4AD-4715-8BF7-70E62225E4D1}"/>
                </c:ext>
              </c:extLst>
            </c:dLbl>
            <c:dLbl>
              <c:idx val="4"/>
              <c:layout>
                <c:manualLayout>
                  <c:x val="-3.5867542495278355E-2"/>
                  <c:y val="6.90882683921950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4AD-4715-8BF7-70E62225E4D1}"/>
                </c:ext>
              </c:extLst>
            </c:dLbl>
            <c:dLbl>
              <c:idx val="5"/>
              <c:layout>
                <c:manualLayout>
                  <c:x val="-3.8712320494855408E-2"/>
                  <c:y val="5.46738234623001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4AD-4715-8BF7-70E62225E4D1}"/>
                </c:ext>
              </c:extLst>
            </c:dLbl>
            <c:dLbl>
              <c:idx val="6"/>
              <c:layout>
                <c:manualLayout>
                  <c:x val="-4.7172737975350411E-2"/>
                  <c:y val="-4.64554705521417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4AD-4715-8BF7-70E62225E4D1}"/>
                </c:ext>
              </c:extLst>
            </c:dLbl>
            <c:dLbl>
              <c:idx val="7"/>
              <c:layout>
                <c:manualLayout>
                  <c:x val="-5.1439624987904567E-2"/>
                  <c:y val="-3.30940385643961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4AD-4715-8BF7-70E62225E4D1}"/>
                </c:ext>
              </c:extLst>
            </c:dLbl>
            <c:dLbl>
              <c:idx val="8"/>
              <c:layout>
                <c:manualLayout>
                  <c:x val="-5.1439624987904567E-2"/>
                  <c:y val="-8.0104967149703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4AD-4715-8BF7-70E62225E4D1}"/>
                </c:ext>
              </c:extLst>
            </c:dLbl>
            <c:dLbl>
              <c:idx val="9"/>
              <c:layout>
                <c:manualLayout>
                  <c:x val="-3.7068909906067787E-2"/>
                  <c:y val="6.72351395522509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34AD-4715-8BF7-70E62225E4D1}"/>
                </c:ext>
              </c:extLst>
            </c:dLbl>
            <c:dLbl>
              <c:idx val="10"/>
              <c:layout>
                <c:manualLayout>
                  <c:x val="-3.9420239149055229E-2"/>
                  <c:y val="3.11738519561300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686079148059261E-2"/>
                      <c:h val="4.799857843460032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7-34AD-4715-8BF7-70E62225E4D1}"/>
                </c:ext>
              </c:extLst>
            </c:dLbl>
            <c:dLbl>
              <c:idx val="11"/>
              <c:layout>
                <c:manualLayout>
                  <c:x val="-1.4223330024261494E-3"/>
                  <c:y val="3.49249673923019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34AD-4715-8BF7-70E62225E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工作表1!$C$2:$C$13</c:f>
              <c:numCache>
                <c:formatCode>#,##0</c:formatCode>
                <c:ptCount val="12"/>
                <c:pt idx="0">
                  <c:v>9632</c:v>
                </c:pt>
                <c:pt idx="1">
                  <c:v>128919</c:v>
                </c:pt>
                <c:pt idx="2">
                  <c:v>190323</c:v>
                </c:pt>
                <c:pt idx="3">
                  <c:v>275617</c:v>
                </c:pt>
                <c:pt idx="4">
                  <c:v>304931</c:v>
                </c:pt>
                <c:pt idx="5">
                  <c:v>312901</c:v>
                </c:pt>
                <c:pt idx="6">
                  <c:v>370767</c:v>
                </c:pt>
                <c:pt idx="7">
                  <c:v>378550</c:v>
                </c:pt>
                <c:pt idx="8">
                  <c:v>390850</c:v>
                </c:pt>
                <c:pt idx="9">
                  <c:v>440378</c:v>
                </c:pt>
                <c:pt idx="10" formatCode="#,##0_ ">
                  <c:v>452204</c:v>
                </c:pt>
                <c:pt idx="11" formatCode="#,##0_ ">
                  <c:v>467720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34AD-4715-8BF7-70E62225E4D1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112已簽約</c:v>
                </c:pt>
              </c:strCache>
            </c:strRef>
          </c:tx>
          <c:spPr>
            <a:ln>
              <a:solidFill>
                <a:srgbClr val="FF0000"/>
              </a:solidFill>
              <a:prstDash val="dash"/>
            </a:ln>
          </c:spPr>
          <c:dPt>
            <c:idx val="1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5-8398-4ED0-92B0-FECC08E29ACF}"/>
              </c:ext>
            </c:extLst>
          </c:dPt>
          <c:dPt>
            <c:idx val="2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6-8398-4ED0-92B0-FECC08E29ACF}"/>
              </c:ext>
            </c:extLst>
          </c:dPt>
          <c:dPt>
            <c:idx val="3"/>
            <c:bubble3D val="0"/>
            <c:spPr>
              <a:ln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3-8398-4ED0-92B0-FECC08E29ACF}"/>
              </c:ext>
            </c:extLst>
          </c:dPt>
          <c:dPt>
            <c:idx val="4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7-8398-4ED0-92B0-FECC08E29ACF}"/>
              </c:ext>
            </c:extLst>
          </c:dPt>
          <c:dPt>
            <c:idx val="5"/>
            <c:marker>
              <c:spPr>
                <a:ln>
                  <a:prstDash val="solid"/>
                </a:ln>
              </c:spPr>
            </c:marker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44EF-41C8-A48E-07FB16BA6381}"/>
              </c:ext>
            </c:extLst>
          </c:dPt>
          <c:dPt>
            <c:idx val="6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319A-4814-939D-031ABD929E81}"/>
              </c:ext>
            </c:extLst>
          </c:dPt>
          <c:dPt>
            <c:idx val="7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77B5-4D4C-AAF6-A8222A55DD63}"/>
              </c:ext>
            </c:extLst>
          </c:dPt>
          <c:dPt>
            <c:idx val="8"/>
            <c:marker>
              <c:spPr>
                <a:ln>
                  <a:prstDash val="dashDot"/>
                </a:ln>
              </c:spPr>
            </c:marker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4CF6-47E0-9971-13D060A1968A}"/>
              </c:ext>
            </c:extLst>
          </c:dPt>
          <c:dPt>
            <c:idx val="9"/>
            <c:marker>
              <c:spPr>
                <a:ln>
                  <a:prstDash val="dash"/>
                </a:ln>
              </c:spPr>
            </c:marker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4CF6-47E0-9971-13D060A1968A}"/>
              </c:ext>
            </c:extLst>
          </c:dPt>
          <c:dPt>
            <c:idx val="10"/>
            <c:marker>
              <c:spPr>
                <a:ln>
                  <a:prstDash val="dash"/>
                </a:ln>
              </c:spPr>
            </c:marker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C-4CF6-47E0-9971-13D060A1968A}"/>
              </c:ext>
            </c:extLst>
          </c:dPt>
          <c:dLbls>
            <c:dLbl>
              <c:idx val="0"/>
              <c:layout>
                <c:manualLayout>
                  <c:x val="-5.1203988087345137E-2"/>
                  <c:y val="-5.2422925334493636E-2"/>
                </c:manualLayout>
              </c:layout>
              <c:tx>
                <c:rich>
                  <a:bodyPr/>
                  <a:lstStyle/>
                  <a:p>
                    <a:fld id="{823E0EFD-57EC-4E79-96CE-A55A55126D81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913639AA-2A0A-4774-A681-31E95297A76C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4-8398-4ED0-92B0-FECC08E29ACF}"/>
                </c:ext>
              </c:extLst>
            </c:dLbl>
            <c:dLbl>
              <c:idx val="1"/>
              <c:layout>
                <c:manualLayout>
                  <c:x val="-6.2582652106755163E-2"/>
                  <c:y val="-5.7090649515135719E-2"/>
                </c:manualLayout>
              </c:layout>
              <c:tx>
                <c:rich>
                  <a:bodyPr/>
                  <a:lstStyle/>
                  <a:p>
                    <a:fld id="{66DE6243-4E3A-4B04-B3D4-C9771E4BAD32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F6F7C937-EC76-46BE-AD23-12017EC8A5BA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5-8398-4ED0-92B0-FECC08E29ACF}"/>
                </c:ext>
              </c:extLst>
            </c:dLbl>
            <c:dLbl>
              <c:idx val="2"/>
              <c:layout>
                <c:manualLayout>
                  <c:x val="-3.9825324067935104E-2"/>
                  <c:y val="6.6226984366385341E-2"/>
                </c:manualLayout>
              </c:layout>
              <c:tx>
                <c:rich>
                  <a:bodyPr/>
                  <a:lstStyle/>
                  <a:p>
                    <a:fld id="{81D6D2AD-8EDD-49CB-8FC0-BC217F633DE9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4B36FF10-9836-4087-8D76-481376E0FFCD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6-8398-4ED0-92B0-FECC08E29ACF}"/>
                </c:ext>
              </c:extLst>
            </c:dLbl>
            <c:dLbl>
              <c:idx val="3"/>
              <c:layout>
                <c:manualLayout>
                  <c:x val="-9.9563310169837761E-3"/>
                  <c:y val="3.5603669822196163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200" b="1">
                        <a:solidFill>
                          <a:srgbClr val="FF0000"/>
                        </a:solidFill>
                      </a:defRPr>
                    </a:pPr>
                    <a:fld id="{46B299EB-DD4A-4ED9-9874-667510AB8795}" type="CELLRANGE">
                      <a:rPr lang="en-US" altLang="zh-TW" baseline="0"/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9DC1A228-8134-45BB-8734-7C23BF13B308}" type="VALUE">
                      <a:rPr lang="en-US" altLang="zh-TW" baseline="0"/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144584741480337"/>
                      <c:h val="4.5938919756568851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3-8398-4ED0-92B0-FECC08E29ACF}"/>
                </c:ext>
              </c:extLst>
            </c:dLbl>
            <c:dLbl>
              <c:idx val="4"/>
              <c:layout>
                <c:manualLayout>
                  <c:x val="-8.3917647143149018E-2"/>
                  <c:y val="-9.5875672608869894E-2"/>
                </c:manualLayout>
              </c:layout>
              <c:tx>
                <c:rich>
                  <a:bodyPr/>
                  <a:lstStyle/>
                  <a:p>
                    <a:fld id="{DC58A0E7-34E8-4CF9-B181-B196FA07A10C}" type="CELLRANGE">
                      <a:rPr lang="en-US" altLang="zh-TW" baseline="0" dirty="0"/>
                      <a:pPr/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2DBF2CBD-9331-4297-9815-90FD9C073C8F}" type="VALUE">
                      <a:rPr lang="en-US" altLang="zh-TW" baseline="0" dirty="0"/>
                      <a:pPr/>
                      <a:t>[值]</a:t>
                    </a:fld>
                    <a:endParaRPr lang="en-US" altLang="zh-TW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7-8398-4ED0-92B0-FECC08E29ACF}"/>
                </c:ext>
              </c:extLst>
            </c:dLbl>
            <c:dLbl>
              <c:idx val="5"/>
              <c:layout>
                <c:manualLayout>
                  <c:x val="-9.6007365669047523E-2"/>
                  <c:y val="-6.7338587031027602E-2"/>
                </c:manualLayout>
              </c:layout>
              <c:tx>
                <c:rich>
                  <a:bodyPr/>
                  <a:lstStyle/>
                  <a:p>
                    <a:fld id="{DD82301B-CA37-4134-84D9-0CBBC0548E04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50E7BAC3-68AB-44DF-8419-E9236A225596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028570302224485"/>
                      <c:h val="5.4521627503480483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44EF-41C8-A48E-07FB16BA6381}"/>
                </c:ext>
              </c:extLst>
            </c:dLbl>
            <c:dLbl>
              <c:idx val="6"/>
              <c:layout>
                <c:manualLayout>
                  <c:x val="-9.8140977167411617E-2"/>
                  <c:y val="-0.109878158552486"/>
                </c:manualLayout>
              </c:layout>
              <c:tx>
                <c:rich>
                  <a:bodyPr/>
                  <a:lstStyle/>
                  <a:p>
                    <a:fld id="{AB263018-6185-46A2-A350-D7DB6DCE09E6}" type="CELLRANGE">
                      <a:rPr lang="en-US" altLang="zh-TW" baseline="0" dirty="0"/>
                      <a:pPr/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188FCA38-57A7-43CF-9CC2-9FC9A523EC05}" type="VALUE">
                      <a:rPr lang="en-US" altLang="zh-TW" baseline="0" dirty="0"/>
                      <a:pPr/>
                      <a:t>[值]</a:t>
                    </a:fld>
                    <a:endParaRPr lang="en-US" altLang="zh-TW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319A-4814-939D-031ABD929E81}"/>
                </c:ext>
              </c:extLst>
            </c:dLbl>
            <c:dLbl>
              <c:idx val="7"/>
              <c:layout>
                <c:manualLayout>
                  <c:x val="-9.1029312155280234E-2"/>
                  <c:y val="-0.1231981657755002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200" b="1">
                        <a:solidFill>
                          <a:srgbClr val="FF0000"/>
                        </a:solidFill>
                      </a:defRPr>
                    </a:pPr>
                    <a:fld id="{966B9E1C-3FBC-4CD0-8FEE-0239C783FF1C}" type="CELLRANGE">
                      <a:rPr lang="en-US" altLang="zh-TW" baseline="0" dirty="0">
                        <a:solidFill>
                          <a:srgbClr val="FF0000"/>
                        </a:solidFill>
                      </a:rPr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r>
                      <a:rPr lang="en-US" altLang="zh-TW" baseline="0" dirty="0">
                        <a:solidFill>
                          <a:srgbClr val="FF0000"/>
                        </a:solidFill>
                      </a:rPr>
                      <a:t>, </a:t>
                    </a:r>
                    <a:fld id="{71AFAD94-5654-4E70-B42A-A9FB4175A284}" type="VALUE">
                      <a:rPr lang="en-US" altLang="zh-TW" baseline="0" dirty="0">
                        <a:solidFill>
                          <a:srgbClr val="FF0000"/>
                        </a:solidFill>
                      </a:rPr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[值]</a:t>
                    </a:fld>
                    <a:endParaRPr lang="en-US" altLang="zh-TW" baseline="0" dirty="0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429051341965588"/>
                      <c:h val="7.1817496676292017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77B5-4D4C-AAF6-A8222A55DD63}"/>
                </c:ext>
              </c:extLst>
            </c:dLbl>
            <c:dLbl>
              <c:idx val="8"/>
              <c:layout>
                <c:manualLayout>
                  <c:x val="-0.13227696922564158"/>
                  <c:y val="-0.12869278318804531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200" b="1">
                        <a:solidFill>
                          <a:srgbClr val="FF0000"/>
                        </a:solidFill>
                      </a:defRPr>
                    </a:pPr>
                    <a:fld id="{96B3199B-BA88-4D8F-B35C-3C495F512838}" type="CELLRANGE">
                      <a:rPr lang="en-US" altLang="zh-TW" baseline="0" dirty="0"/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49C27AA9-391A-4AEB-B975-751FF1113B41}" type="VALUE">
                      <a:rPr lang="en-US" altLang="zh-TW" baseline="0" dirty="0"/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989250746332844"/>
                      <c:h val="5.0824982199938799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4CF6-47E0-9971-13D060A1968A}"/>
                </c:ext>
              </c:extLst>
            </c:dLbl>
            <c:dLbl>
              <c:idx val="9"/>
              <c:layout>
                <c:manualLayout>
                  <c:x val="-8.3917647143148963E-2"/>
                  <c:y val="-7.5155051063460682E-2"/>
                </c:manualLayout>
              </c:layout>
              <c:tx>
                <c:rich>
                  <a:bodyPr/>
                  <a:lstStyle/>
                  <a:p>
                    <a:fld id="{2476B0C6-4697-4440-BAAD-598834E3FB9A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28DC7510-65E6-49FB-8B8B-7338B8B98082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4CF6-47E0-9971-13D060A1968A}"/>
                </c:ext>
              </c:extLst>
            </c:dLbl>
            <c:dLbl>
              <c:idx val="10"/>
              <c:layout>
                <c:manualLayout>
                  <c:x val="-6.6849651114033931E-2"/>
                  <c:y val="-9.6491322427253209E-2"/>
                </c:manualLayout>
              </c:layout>
              <c:tx>
                <c:rich>
                  <a:bodyPr/>
                  <a:lstStyle/>
                  <a:p>
                    <a:fld id="{6B7C55DC-70AA-4813-8927-017741819492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849892AA-4FAD-495F-AAAF-630553EE05D2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4CF6-47E0-9971-13D060A1968A}"/>
                </c:ext>
              </c:extLst>
            </c:dLbl>
            <c:dLbl>
              <c:idx val="11"/>
              <c:layout>
                <c:manualLayout>
                  <c:x val="0"/>
                  <c:y val="-0.10656646603501148"/>
                </c:manualLayout>
              </c:layout>
              <c:tx>
                <c:rich>
                  <a:bodyPr/>
                  <a:lstStyle/>
                  <a:p>
                    <a:fld id="{72B82C45-D953-443A-A182-89AA485D538C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67EF2629-9517-46F1-BD73-9E0624FAB362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4CF6-47E0-9971-13D060A196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工作表1!$D$2:$D$13</c:f>
              <c:numCache>
                <c:formatCode>#,##0</c:formatCode>
                <c:ptCount val="12"/>
                <c:pt idx="0">
                  <c:v>56524</c:v>
                </c:pt>
                <c:pt idx="1">
                  <c:v>87396</c:v>
                </c:pt>
                <c:pt idx="2">
                  <c:v>191588</c:v>
                </c:pt>
                <c:pt idx="3">
                  <c:v>228451</c:v>
                </c:pt>
                <c:pt idx="4">
                  <c:v>282510</c:v>
                </c:pt>
                <c:pt idx="5">
                  <c:v>342484</c:v>
                </c:pt>
                <c:pt idx="6">
                  <c:v>356532</c:v>
                </c:pt>
                <c:pt idx="7">
                  <c:v>379861</c:v>
                </c:pt>
                <c:pt idx="8">
                  <c:v>413290</c:v>
                </c:pt>
                <c:pt idx="9">
                  <c:v>424667</c:v>
                </c:pt>
                <c:pt idx="10" formatCode="#,##0_ ">
                  <c:v>445245</c:v>
                </c:pt>
                <c:pt idx="11" formatCode="#,##0_ ">
                  <c:v>488194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工作表1!$E$2:$E$13</c15:f>
                <c15:dlblRangeCache>
                  <c:ptCount val="12"/>
                  <c:pt idx="0">
                    <c:v>14%</c:v>
                  </c:pt>
                  <c:pt idx="1">
                    <c:v>22%</c:v>
                  </c:pt>
                  <c:pt idx="2">
                    <c:v>47%</c:v>
                  </c:pt>
                  <c:pt idx="3">
                    <c:v>56%</c:v>
                  </c:pt>
                  <c:pt idx="4">
                    <c:v>70%</c:v>
                  </c:pt>
                  <c:pt idx="5">
                    <c:v>84%</c:v>
                  </c:pt>
                  <c:pt idx="6">
                    <c:v>88%</c:v>
                  </c:pt>
                  <c:pt idx="7">
                    <c:v>94%</c:v>
                  </c:pt>
                  <c:pt idx="8">
                    <c:v>102%</c:v>
                  </c:pt>
                  <c:pt idx="9">
                    <c:v>105%</c:v>
                  </c:pt>
                  <c:pt idx="10">
                    <c:v>110%</c:v>
                  </c:pt>
                  <c:pt idx="11">
                    <c:v>120%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2-8398-4ED0-92B0-FECC08E29A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9650624"/>
        <c:axId val="1269640832"/>
      </c:lineChart>
      <c:catAx>
        <c:axId val="12696506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40832"/>
        <c:crosses val="autoZero"/>
        <c:auto val="1"/>
        <c:lblAlgn val="ctr"/>
        <c:lblOffset val="100"/>
        <c:noMultiLvlLbl val="0"/>
      </c:catAx>
      <c:valAx>
        <c:axId val="1269640832"/>
        <c:scaling>
          <c:orientation val="minMax"/>
        </c:scaling>
        <c:delete val="0"/>
        <c:axPos val="l"/>
        <c:numFmt formatCode="#,##0_);\(#,##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5062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15309275671878755"/>
          <c:y val="8.0985173427409976E-2"/>
          <c:w val="0.32481292401202733"/>
          <c:h val="5.49108879779854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0.77257</cdr:x>
      <cdr:y>0.16548</cdr:y>
    </cdr:from>
    <cdr:to>
      <cdr:x>0.84891</cdr:x>
      <cdr:y>0.2131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6558487" y="649174"/>
          <a:ext cx="648072" cy="1868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0.66299</cdr:x>
      <cdr:y>0.2933</cdr:y>
    </cdr:from>
    <cdr:to>
      <cdr:x>0.73085</cdr:x>
      <cdr:y>0.36781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5628248" y="1133782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0.6545</cdr:x>
      <cdr:y>0.27467</cdr:y>
    </cdr:from>
    <cdr:to>
      <cdr:x>0.74781</cdr:x>
      <cdr:y>0.34918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5556240" y="1061774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0.07465</cdr:x>
      <cdr:y>0.85241</cdr:y>
    </cdr:from>
    <cdr:to>
      <cdr:x>0.19035</cdr:x>
      <cdr:y>0.90407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650424" y="4752528"/>
          <a:ext cx="100811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0.5282</cdr:x>
      <cdr:y>0.29631</cdr:y>
    </cdr:from>
    <cdr:to>
      <cdr:x>0.64821</cdr:x>
      <cdr:y>0.37911</cdr:y>
    </cdr:to>
    <cdr:sp macro="" textlink="">
      <cdr:nvSpPr>
        <cdr:cNvPr id="6" name="矩形 5">
          <a:extLst xmlns:a="http://schemas.openxmlformats.org/drawingml/2006/main">
            <a:ext uri="{FF2B5EF4-FFF2-40B4-BE49-F238E27FC236}">
              <a16:creationId xmlns:a16="http://schemas.microsoft.com/office/drawing/2014/main" id="{C93128CC-7751-4C3F-842B-19BDB1930108}"/>
            </a:ext>
          </a:extLst>
        </cdr:cNvPr>
        <cdr:cNvSpPr/>
      </cdr:nvSpPr>
      <cdr:spPr>
        <a:xfrm xmlns:a="http://schemas.openxmlformats.org/drawingml/2006/main">
          <a:off x="4806861" y="1652041"/>
          <a:ext cx="1092136" cy="4616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pPr marL="0" indent="0" algn="ctr" rtl="0" eaLnBrk="0" fontAlgn="base" hangingPunct="0">
            <a:spcBef>
              <a:spcPct val="0"/>
            </a:spcBef>
            <a:spcAft>
              <a:spcPct val="0"/>
            </a:spcAft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altLang="zh-TW" sz="120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132</a:t>
          </a:r>
          <a:r>
            <a:rPr kumimoji="1" lang="en-US" altLang="zh-TW" sz="1200" i="0" u="none" strike="noStrike" kern="1200" baseline="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%</a:t>
          </a:r>
        </a:p>
        <a:p xmlns:a="http://schemas.openxmlformats.org/drawingml/2006/main">
          <a:pPr marL="0" indent="0" algn="ctr" rtl="0" eaLnBrk="0" fontAlgn="base" hangingPunct="0">
            <a:spcBef>
              <a:spcPct val="0"/>
            </a:spcBef>
            <a:spcAft>
              <a:spcPct val="0"/>
            </a:spcAft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kumimoji="1" lang="en-US" altLang="zh-TW" sz="1200" i="0" u="none" strike="noStrike" kern="1200" baseline="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48,539K</a:t>
          </a:r>
        </a:p>
      </cdr:txBody>
    </cdr:sp>
  </cdr:relSizeAnchor>
  <cdr:relSizeAnchor xmlns:cdr="http://schemas.openxmlformats.org/drawingml/2006/chartDrawing">
    <cdr:from>
      <cdr:x>0.22572</cdr:x>
      <cdr:y>0.29809</cdr:y>
    </cdr:from>
    <cdr:to>
      <cdr:x>0.33608</cdr:x>
      <cdr:y>0.38089</cdr:y>
    </cdr:to>
    <cdr:sp macro="" textlink="">
      <cdr:nvSpPr>
        <cdr:cNvPr id="7" name="矩形 6"/>
        <cdr:cNvSpPr/>
      </cdr:nvSpPr>
      <cdr:spPr>
        <a:xfrm xmlns:a="http://schemas.openxmlformats.org/drawingml/2006/main">
          <a:off x="2054133" y="1661985"/>
          <a:ext cx="1004317" cy="4616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pPr algn="ctr"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altLang="zh-TW" sz="120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141%</a:t>
          </a:r>
        </a:p>
        <a:p xmlns:a="http://schemas.openxmlformats.org/drawingml/2006/main">
          <a:pPr algn="ctr"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altLang="zh-TW" sz="120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59,663K</a:t>
          </a:r>
        </a:p>
      </cdr:txBody>
    </cdr:sp>
  </cdr:relSizeAnchor>
  <cdr:relSizeAnchor xmlns:cdr="http://schemas.openxmlformats.org/drawingml/2006/chartDrawing">
    <cdr:from>
      <cdr:x>0.32547</cdr:x>
      <cdr:y>0.44146</cdr:y>
    </cdr:from>
    <cdr:to>
      <cdr:x>0.50375</cdr:x>
      <cdr:y>0.52426</cdr:y>
    </cdr:to>
    <cdr:sp macro="" textlink="">
      <cdr:nvSpPr>
        <cdr:cNvPr id="8" name="矩形 7"/>
        <cdr:cNvSpPr/>
      </cdr:nvSpPr>
      <cdr:spPr>
        <a:xfrm xmlns:a="http://schemas.openxmlformats.org/drawingml/2006/main">
          <a:off x="2961900" y="2461317"/>
          <a:ext cx="1622415" cy="461665"/>
        </a:xfrm>
        <a:prstGeom xmlns:a="http://schemas.openxmlformats.org/drawingml/2006/main" prst="rect">
          <a:avLst/>
        </a:prstGeom>
        <a:ln xmlns:a="http://schemas.openxmlformats.org/drawingml/2006/main" w="57150">
          <a:solidFill>
            <a:srgbClr val="FFFF00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S(</a:t>
          </a:r>
          <a:r>
            <a:rPr lang="zh-TW" altLang="en-US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推廣中</a:t>
          </a:r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 xmlns:a="http://schemas.openxmlformats.org/drawingml/2006/main">
          <a:r>
            <a:rPr lang="zh-TW" altLang="en-US" sz="1200" b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夢想創造</a:t>
          </a:r>
          <a:r>
            <a:rPr lang="en-US" altLang="zh-TW" sz="1200" b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IP</a:t>
          </a:r>
          <a:r>
            <a:rPr lang="zh-TW" altLang="en-US" sz="1200" b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       </a:t>
          </a:r>
          <a:r>
            <a:rPr lang="en-US" altLang="zh-TW" sz="1200" b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500K</a:t>
          </a:r>
        </a:p>
      </cdr:txBody>
    </cdr:sp>
  </cdr:relSizeAnchor>
  <cdr:relSizeAnchor xmlns:cdr="http://schemas.openxmlformats.org/drawingml/2006/chartDrawing">
    <cdr:from>
      <cdr:x>0.3247</cdr:x>
      <cdr:y>0.55599</cdr:y>
    </cdr:from>
    <cdr:to>
      <cdr:x>0.50344</cdr:x>
      <cdr:y>0.63879</cdr:y>
    </cdr:to>
    <cdr:sp macro="" textlink="">
      <cdr:nvSpPr>
        <cdr:cNvPr id="9" name="矩形 8"/>
        <cdr:cNvSpPr/>
      </cdr:nvSpPr>
      <cdr:spPr>
        <a:xfrm xmlns:a="http://schemas.openxmlformats.org/drawingml/2006/main">
          <a:off x="2954899" y="3099850"/>
          <a:ext cx="1626601" cy="461665"/>
        </a:xfrm>
        <a:prstGeom xmlns:a="http://schemas.openxmlformats.org/drawingml/2006/main" prst="rect">
          <a:avLst/>
        </a:prstGeom>
        <a:ln xmlns:a="http://schemas.openxmlformats.org/drawingml/2006/main" w="57150">
          <a:solidFill>
            <a:srgbClr val="92D050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S(</a:t>
          </a:r>
          <a:r>
            <a:rPr lang="zh-TW" altLang="en-US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可簽約</a:t>
          </a:r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 xmlns:a="http://schemas.openxmlformats.org/drawingml/2006/main"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遠傳                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114K</a:t>
          </a:r>
        </a:p>
      </cdr:txBody>
    </cdr:sp>
  </cdr:relSizeAnchor>
  <cdr:relSizeAnchor xmlns:cdr="http://schemas.openxmlformats.org/drawingml/2006/chartDrawing">
    <cdr:from>
      <cdr:x>0.20452</cdr:x>
      <cdr:y>0.39829</cdr:y>
    </cdr:from>
    <cdr:to>
      <cdr:x>0.305</cdr:x>
      <cdr:y>0.5623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1861241" y="2220619"/>
          <a:ext cx="914406" cy="9144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0.76448</cdr:x>
      <cdr:y>0.17698</cdr:y>
    </cdr:from>
    <cdr:to>
      <cdr:x>0.84082</cdr:x>
      <cdr:y>0.2246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6826036" y="773291"/>
          <a:ext cx="681639" cy="2080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0.66299</cdr:x>
      <cdr:y>0.2933</cdr:y>
    </cdr:from>
    <cdr:to>
      <cdr:x>0.73085</cdr:x>
      <cdr:y>0.36781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5628248" y="1133782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0.6545</cdr:x>
      <cdr:y>0.27467</cdr:y>
    </cdr:from>
    <cdr:to>
      <cdr:x>0.74781</cdr:x>
      <cdr:y>0.34918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5556240" y="1061774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0.26796</cdr:x>
      <cdr:y>0.55029</cdr:y>
    </cdr:from>
    <cdr:to>
      <cdr:x>0.35667</cdr:x>
      <cdr:y>0.59884</cdr:y>
    </cdr:to>
    <cdr:sp macro="" textlink="">
      <cdr:nvSpPr>
        <cdr:cNvPr id="5" name="文字方塊 4"/>
        <cdr:cNvSpPr txBox="1"/>
      </cdr:nvSpPr>
      <cdr:spPr>
        <a:xfrm xmlns:a="http://schemas.openxmlformats.org/drawingml/2006/main">
          <a:off x="2392601" y="2448272"/>
          <a:ext cx="792088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0.70188</cdr:x>
      <cdr:y>0.45244</cdr:y>
    </cdr:from>
    <cdr:to>
      <cdr:x>0.9594</cdr:x>
      <cdr:y>0.60607</cdr:y>
    </cdr:to>
    <cdr:sp macro="" textlink="">
      <cdr:nvSpPr>
        <cdr:cNvPr id="6" name="文字方塊 5">
          <a:extLst xmlns:a="http://schemas.openxmlformats.org/drawingml/2006/main">
            <a:ext uri="{FF2B5EF4-FFF2-40B4-BE49-F238E27FC236}">
              <a16:creationId xmlns:a16="http://schemas.microsoft.com/office/drawing/2014/main" id="{B904229C-7C71-43C4-852C-64324D4E61B7}"/>
            </a:ext>
          </a:extLst>
        </cdr:cNvPr>
        <cdr:cNvSpPr txBox="1"/>
      </cdr:nvSpPr>
      <cdr:spPr>
        <a:xfrm xmlns:a="http://schemas.openxmlformats.org/drawingml/2006/main">
          <a:off x="6267115" y="1976885"/>
          <a:ext cx="2299394" cy="671266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20000"/>
            <a:lumOff val="80000"/>
          </a:schemeClr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zh-TW" sz="1600" b="1" dirty="0"/>
            <a:t>11/29</a:t>
          </a:r>
          <a:r>
            <a:rPr lang="zh-TW" altLang="en-US" sz="1600" b="1" dirty="0"/>
            <a:t>實際簽約達成：</a:t>
          </a:r>
          <a:endParaRPr lang="en-US" altLang="zh-TW" sz="1600" b="1" dirty="0"/>
        </a:p>
        <a:p xmlns:a="http://schemas.openxmlformats.org/drawingml/2006/main">
          <a:r>
            <a:rPr lang="en-US" altLang="zh-TW" sz="1600" b="1" dirty="0"/>
            <a:t>445,245K</a:t>
          </a:r>
          <a:r>
            <a:rPr lang="zh-TW" altLang="en-US" sz="1600" b="1" dirty="0"/>
            <a:t> </a:t>
          </a:r>
          <a:r>
            <a:rPr lang="en-US" altLang="zh-TW" sz="1600" b="1" dirty="0"/>
            <a:t>(110%)</a:t>
          </a:r>
          <a:endParaRPr lang="zh-TW" altLang="en-US" sz="1600" b="1" dirty="0"/>
        </a:p>
      </cdr:txBody>
    </cdr:sp>
  </cdr:relSizeAnchor>
  <cdr:relSizeAnchor xmlns:cdr="http://schemas.openxmlformats.org/drawingml/2006/chartDrawing">
    <cdr:from>
      <cdr:x>0.81479</cdr:x>
      <cdr:y>0.23541</cdr:y>
    </cdr:from>
    <cdr:to>
      <cdr:x>0.88737</cdr:x>
      <cdr:y>0.44917</cdr:y>
    </cdr:to>
    <cdr:cxnSp macro="">
      <cdr:nvCxnSpPr>
        <cdr:cNvPr id="8" name="直線接點 7">
          <a:extLst xmlns:a="http://schemas.openxmlformats.org/drawingml/2006/main">
            <a:ext uri="{FF2B5EF4-FFF2-40B4-BE49-F238E27FC236}">
              <a16:creationId xmlns:a16="http://schemas.microsoft.com/office/drawing/2014/main" id="{3F841DE0-361A-4264-9B24-0EFB2047472E}"/>
            </a:ext>
          </a:extLst>
        </cdr:cNvPr>
        <cdr:cNvCxnSpPr/>
      </cdr:nvCxnSpPr>
      <cdr:spPr>
        <a:xfrm xmlns:a="http://schemas.openxmlformats.org/drawingml/2006/main" flipH="1">
          <a:off x="7275254" y="1028614"/>
          <a:ext cx="648045" cy="933975"/>
        </a:xfrm>
        <a:prstGeom xmlns:a="http://schemas.openxmlformats.org/drawingml/2006/main" prst="line">
          <a:avLst/>
        </a:prstGeom>
        <a:ln xmlns:a="http://schemas.openxmlformats.org/drawingml/2006/main" w="28575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05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05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B91DCDE-5A58-4C3D-996E-BD1B25B4BDB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92237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05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727075" y="742950"/>
            <a:ext cx="5381625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35" y="4716105"/>
            <a:ext cx="4985806" cy="4468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05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F61BC97-980A-450C-A04C-16BC36E16F9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42056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2503" fontAlgn="auto">
              <a:spcBef>
                <a:spcPts val="0"/>
              </a:spcBef>
              <a:spcAft>
                <a:spcPts val="0"/>
              </a:spcAft>
              <a:defRPr/>
            </a:pPr>
            <a:fld id="{44CE71AA-09F8-4FB5-8A13-288836B8A8A4}" type="slidenum">
              <a:rPr kumimoji="0" lang="zh-TW" altLang="en-US">
                <a:solidFill>
                  <a:prstClr val="black"/>
                </a:solidFill>
                <a:latin typeface="Calibri" panose="020F0502020204030204"/>
              </a:rPr>
              <a:pPr defTabSz="912503" fontAlgn="auto">
                <a:spcBef>
                  <a:spcPts val="0"/>
                </a:spcBef>
                <a:spcAft>
                  <a:spcPts val="0"/>
                </a:spcAft>
                <a:defRPr/>
              </a:pPr>
              <a:t>0</a:t>
            </a:fld>
            <a:endParaRPr kumimoji="0" lang="zh-TW" alt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8084283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503">
              <a:defRPr/>
            </a:pPr>
            <a:endParaRPr lang="en-US" altLang="zh-TW" sz="1000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230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230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63369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植數：可溝通規劃提前交付認列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61BC97-980A-450C-A04C-16BC36E16F91}" type="slidenum">
              <a:rPr lang="zh-TW" altLang="en-US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60297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龍滕：已完成本院用印，預計</a:t>
            </a:r>
            <a:r>
              <a:rPr lang="en-US" altLang="zh-TW" dirty="0"/>
              <a:t>11</a:t>
            </a:r>
            <a:r>
              <a:rPr lang="zh-TW" altLang="en-US" dirty="0"/>
              <a:t>月認列數發部</a:t>
            </a:r>
            <a:r>
              <a:rPr lang="en-US" altLang="zh-TW" dirty="0"/>
              <a:t>KPI</a:t>
            </a:r>
          </a:p>
          <a:p>
            <a:r>
              <a:rPr lang="zh-TW" altLang="en-US" dirty="0"/>
              <a:t>泰陞</a:t>
            </a:r>
            <a:r>
              <a:rPr lang="en-US" altLang="zh-TW" dirty="0"/>
              <a:t>1,000K</a:t>
            </a:r>
            <a:r>
              <a:rPr lang="zh-TW" altLang="en-US" dirty="0"/>
              <a:t>：不確定性高，可能移除或改</a:t>
            </a:r>
            <a:r>
              <a:rPr lang="en-US" altLang="zh-TW" dirty="0"/>
              <a:t>FY112/12</a:t>
            </a:r>
            <a:r>
              <a:rPr lang="zh-TW" altLang="en-US" dirty="0"/>
              <a:t>月，</a:t>
            </a:r>
            <a:r>
              <a:rPr lang="en-US" altLang="zh-TW" dirty="0"/>
              <a:t>11</a:t>
            </a:r>
            <a:r>
              <a:rPr lang="zh-TW" altLang="en-US" dirty="0"/>
              <a:t>月底確認</a:t>
            </a:r>
            <a:endParaRPr lang="en-US" altLang="zh-TW" dirty="0"/>
          </a:p>
          <a:p>
            <a:r>
              <a:rPr lang="zh-TW" altLang="en-US" dirty="0"/>
              <a:t>智齡</a:t>
            </a:r>
            <a:r>
              <a:rPr lang="en-US" altLang="zh-TW" dirty="0"/>
              <a:t>1,000K</a:t>
            </a:r>
            <a:r>
              <a:rPr lang="zh-TW" altLang="en-US" dirty="0"/>
              <a:t>：因亞灣提案被退，擬改提</a:t>
            </a:r>
            <a:r>
              <a:rPr lang="en-US" altLang="zh-TW" dirty="0"/>
              <a:t>A+</a:t>
            </a:r>
            <a:r>
              <a:rPr lang="zh-TW" altLang="en-US" dirty="0"/>
              <a:t>，預計延於</a:t>
            </a:r>
            <a:r>
              <a:rPr lang="en-US" altLang="zh-TW" dirty="0"/>
              <a:t>FY113</a:t>
            </a:r>
            <a:r>
              <a:rPr lang="zh-TW" altLang="en-US" dirty="0"/>
              <a:t>簽約，故刪除</a:t>
            </a:r>
            <a:endParaRPr lang="en-US" altLang="zh-TW" dirty="0"/>
          </a:p>
          <a:p>
            <a:r>
              <a:rPr lang="zh-TW" altLang="en-US" dirty="0"/>
              <a:t>光田增加為</a:t>
            </a:r>
            <a:r>
              <a:rPr lang="en-US" altLang="zh-TW" dirty="0"/>
              <a:t>600K</a:t>
            </a:r>
            <a:r>
              <a:rPr lang="zh-TW" altLang="en-US" dirty="0"/>
              <a:t>技術授權</a:t>
            </a:r>
            <a:r>
              <a:rPr lang="en-US" altLang="zh-TW" dirty="0"/>
              <a:t>(</a:t>
            </a:r>
            <a:r>
              <a:rPr lang="zh-TW" altLang="en-US" dirty="0"/>
              <a:t>原</a:t>
            </a:r>
            <a:r>
              <a:rPr lang="en-US" altLang="zh-TW" dirty="0"/>
              <a:t>300K)</a:t>
            </a:r>
            <a:r>
              <a:rPr lang="zh-TW" altLang="en-US" dirty="0"/>
              <a:t>，已完成本院用印，預計</a:t>
            </a:r>
            <a:r>
              <a:rPr lang="en-US" altLang="zh-TW" dirty="0"/>
              <a:t>11</a:t>
            </a:r>
            <a:r>
              <a:rPr lang="zh-TW" altLang="en-US" dirty="0"/>
              <a:t>月認列於科專</a:t>
            </a:r>
            <a:r>
              <a:rPr lang="en-US" altLang="zh-TW" dirty="0"/>
              <a:t>KPI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61BC97-980A-450C-A04C-16BC36E16F91}" type="slidenum">
              <a:rPr lang="zh-TW" altLang="en-US" smtClean="0"/>
              <a:pPr>
                <a:defRPr/>
              </a:pPr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286817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英華達：已提供草約及報價，</a:t>
            </a:r>
            <a:r>
              <a:rPr lang="en-US" altLang="zh-TW" dirty="0"/>
              <a:t>B</a:t>
            </a:r>
            <a:r>
              <a:rPr lang="zh-TW" altLang="en-US" dirty="0"/>
              <a:t>組</a:t>
            </a:r>
            <a:r>
              <a:rPr lang="en-US" altLang="zh-TW" dirty="0"/>
              <a:t>(</a:t>
            </a:r>
            <a:r>
              <a:rPr lang="zh-TW" altLang="en-US" dirty="0"/>
              <a:t>耀輝</a:t>
            </a:r>
            <a:r>
              <a:rPr lang="en-US" altLang="zh-TW" dirty="0"/>
              <a:t>)</a:t>
            </a:r>
            <a:r>
              <a:rPr lang="zh-TW" altLang="en-US" dirty="0"/>
              <a:t>會再直接聯繫廠商</a:t>
            </a:r>
            <a:endParaRPr lang="en-US" altLang="zh-TW" dirty="0"/>
          </a:p>
          <a:p>
            <a:r>
              <a:rPr lang="zh-TW" altLang="en-US" dirty="0"/>
              <a:t>愛菲斯：契約內容修改中</a:t>
            </a:r>
            <a:endParaRPr lang="en-US" altLang="zh-TW" dirty="0"/>
          </a:p>
          <a:p>
            <a:r>
              <a:rPr lang="zh-TW" altLang="en-US" dirty="0"/>
              <a:t>麗媚：待泰沂業科案審查是否通過確認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61BC97-980A-450C-A04C-16BC36E16F91}" type="slidenum">
              <a:rPr lang="zh-TW" altLang="en-US" smtClean="0"/>
              <a:pPr>
                <a:defRPr/>
              </a:pPr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976881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植數：已於</a:t>
            </a:r>
            <a:r>
              <a:rPr lang="en-US" altLang="zh-TW" dirty="0"/>
              <a:t>10</a:t>
            </a:r>
            <a:r>
              <a:rPr lang="zh-TW" altLang="en-US" dirty="0"/>
              <a:t>月提前交付完成認列</a:t>
            </a:r>
            <a:endParaRPr lang="en-US" altLang="zh-TW" dirty="0"/>
          </a:p>
          <a:p>
            <a:r>
              <a:rPr lang="zh-TW" altLang="en-US" dirty="0"/>
              <a:t>漢錸：已於</a:t>
            </a:r>
            <a:r>
              <a:rPr lang="en-US" altLang="zh-TW" dirty="0"/>
              <a:t>10</a:t>
            </a:r>
            <a:r>
              <a:rPr lang="zh-TW" altLang="en-US" dirty="0"/>
              <a:t>月完成認列</a:t>
            </a:r>
            <a:endParaRPr lang="en-US" altLang="zh-TW" dirty="0"/>
          </a:p>
          <a:p>
            <a:r>
              <a:rPr lang="zh-TW" altLang="en-US" dirty="0"/>
              <a:t>智慧價值：延後至</a:t>
            </a:r>
            <a:r>
              <a:rPr lang="en-US" altLang="zh-TW" dirty="0"/>
              <a:t>11</a:t>
            </a:r>
            <a:r>
              <a:rPr lang="zh-TW" altLang="en-US" dirty="0"/>
              <a:t>月認列</a:t>
            </a:r>
            <a:endParaRPr lang="en-US" altLang="zh-TW" dirty="0"/>
          </a:p>
          <a:p>
            <a:r>
              <a:rPr lang="zh-TW" altLang="en-US" dirty="0"/>
              <a:t>馬克汀：小銀姐說會努力於</a:t>
            </a:r>
            <a:r>
              <a:rPr lang="en-US" altLang="zh-TW" dirty="0"/>
              <a:t>10/31</a:t>
            </a:r>
            <a:r>
              <a:rPr lang="zh-TW" altLang="en-US"/>
              <a:t>前簽回成果交付簽收單認列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61BC97-980A-450C-A04C-16BC36E16F91}" type="slidenum">
              <a:rPr lang="zh-TW" altLang="en-US" smtClean="0"/>
              <a:pPr>
                <a:defRPr/>
              </a:pPr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59466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中心整體</a:t>
            </a:r>
            <a:r>
              <a:rPr lang="en-US" altLang="zh-TW" dirty="0"/>
              <a:t>11</a:t>
            </a:r>
            <a:r>
              <a:rPr lang="zh-TW" altLang="en-US" dirty="0"/>
              <a:t>月新增簽約</a:t>
            </a:r>
            <a:r>
              <a:rPr lang="en-US" altLang="zh-TW" dirty="0"/>
              <a:t>14,723K</a:t>
            </a:r>
            <a:r>
              <a:rPr lang="zh-TW" altLang="en-US" dirty="0"/>
              <a:t>；</a:t>
            </a:r>
            <a:r>
              <a:rPr lang="en-US" altLang="zh-TW" dirty="0"/>
              <a:t>12</a:t>
            </a:r>
            <a:r>
              <a:rPr lang="zh-TW" altLang="en-US" dirty="0"/>
              <a:t>月預計新增簽約</a:t>
            </a:r>
            <a:r>
              <a:rPr lang="en-US" altLang="zh-TW" dirty="0"/>
              <a:t>42,949K</a:t>
            </a:r>
            <a:r>
              <a:rPr lang="zh-TW" altLang="en-US" dirty="0"/>
              <a:t>，其中</a:t>
            </a:r>
            <a:r>
              <a:rPr lang="en-US" altLang="zh-TW" dirty="0"/>
              <a:t>15,564K(</a:t>
            </a:r>
            <a:r>
              <a:rPr lang="zh-TW" altLang="en-US" dirty="0"/>
              <a:t>紅線以上</a:t>
            </a:r>
            <a:r>
              <a:rPr lang="en-US" altLang="zh-TW" dirty="0"/>
              <a:t>)</a:t>
            </a:r>
            <a:r>
              <a:rPr lang="zh-TW" altLang="en-US" dirty="0"/>
              <a:t>已在簽約中，保守</a:t>
            </a:r>
            <a:r>
              <a:rPr lang="en-US" altLang="zh-TW" dirty="0"/>
              <a:t>12</a:t>
            </a:r>
            <a:r>
              <a:rPr lang="zh-TW" altLang="en-US" dirty="0"/>
              <a:t>月簽約數可達</a:t>
            </a:r>
            <a:r>
              <a:rPr lang="en-US" altLang="zh-TW" dirty="0"/>
              <a:t>170,653+15,564=186,217K(</a:t>
            </a:r>
            <a:r>
              <a:rPr lang="zh-TW" altLang="en-US" dirty="0"/>
              <a:t>目標</a:t>
            </a:r>
            <a:r>
              <a:rPr lang="en-US" altLang="zh-TW" dirty="0"/>
              <a:t>175,000</a:t>
            </a:r>
            <a:r>
              <a:rPr lang="zh-TW" altLang="en-US" dirty="0"/>
              <a:t>，</a:t>
            </a:r>
            <a:r>
              <a:rPr lang="en-US" altLang="zh-TW" dirty="0"/>
              <a:t>106%)</a:t>
            </a:r>
          </a:p>
          <a:p>
            <a:pPr marL="0" indent="0">
              <a:buNone/>
            </a:pPr>
            <a:r>
              <a:rPr lang="en-US" altLang="zh-TW" dirty="0"/>
              <a:t>H</a:t>
            </a:r>
            <a:r>
              <a:rPr lang="zh-TW" altLang="en-US" dirty="0"/>
              <a:t>組本次新增</a:t>
            </a:r>
            <a:r>
              <a:rPr lang="en-US" altLang="zh-TW" dirty="0"/>
              <a:t>12</a:t>
            </a:r>
            <a:r>
              <a:rPr lang="zh-TW" altLang="en-US" dirty="0"/>
              <a:t>月預計簽約案件：春耕</a:t>
            </a:r>
            <a:r>
              <a:rPr lang="en-US" altLang="zh-TW" dirty="0"/>
              <a:t>BP</a:t>
            </a:r>
            <a:r>
              <a:rPr lang="zh-TW" altLang="en-US" dirty="0"/>
              <a:t>、昊霖</a:t>
            </a:r>
            <a:r>
              <a:rPr lang="en-US" altLang="zh-TW" dirty="0"/>
              <a:t>IP</a:t>
            </a:r>
            <a:r>
              <a:rPr lang="zh-TW" altLang="en-US" dirty="0"/>
              <a:t>，共</a:t>
            </a:r>
            <a:r>
              <a:rPr lang="en-US" altLang="zh-TW" dirty="0"/>
              <a:t>585K</a:t>
            </a:r>
          </a:p>
          <a:p>
            <a:pPr marL="0" indent="0">
              <a:buNone/>
            </a:pPr>
            <a:r>
              <a:rPr lang="en-US" altLang="zh-TW" dirty="0"/>
              <a:t>S</a:t>
            </a:r>
            <a:r>
              <a:rPr lang="zh-TW" altLang="en-US" dirty="0"/>
              <a:t>組本次新增</a:t>
            </a:r>
            <a:r>
              <a:rPr lang="en-US" altLang="zh-TW" dirty="0"/>
              <a:t>11</a:t>
            </a:r>
            <a:r>
              <a:rPr lang="zh-TW" altLang="en-US" dirty="0"/>
              <a:t>月簽約案件：魔毒二期</a:t>
            </a:r>
            <a:r>
              <a:rPr lang="en-US" altLang="zh-TW" dirty="0"/>
              <a:t>5,000K</a:t>
            </a:r>
            <a:r>
              <a:rPr lang="zh-TW" altLang="en-US" dirty="0"/>
              <a:t>、泰沂</a:t>
            </a:r>
            <a:r>
              <a:rPr lang="en-US" altLang="zh-TW" dirty="0"/>
              <a:t>IP3,000K</a:t>
            </a:r>
            <a:r>
              <a:rPr lang="zh-TW" altLang="en-US" dirty="0"/>
              <a:t>及小額工服共</a:t>
            </a:r>
            <a:r>
              <a:rPr lang="en-US" altLang="zh-TW" dirty="0"/>
              <a:t>8,323K</a:t>
            </a:r>
          </a:p>
          <a:p>
            <a:pPr marL="0" indent="0">
              <a:buNone/>
            </a:pPr>
            <a:r>
              <a:rPr lang="en-US" altLang="zh-TW" dirty="0"/>
              <a:t>U</a:t>
            </a:r>
            <a:r>
              <a:rPr lang="zh-TW" altLang="en-US" dirty="0"/>
              <a:t>組本次新增</a:t>
            </a:r>
            <a:r>
              <a:rPr lang="en-US" altLang="zh-TW" dirty="0"/>
              <a:t>11</a:t>
            </a:r>
            <a:r>
              <a:rPr lang="zh-TW" altLang="en-US" dirty="0"/>
              <a:t>月簽約案件：越南</a:t>
            </a:r>
            <a:r>
              <a:rPr lang="en-US" altLang="zh-TW" dirty="0"/>
              <a:t>HSY</a:t>
            </a:r>
            <a:r>
              <a:rPr lang="zh-TW" altLang="en-US" dirty="0"/>
              <a:t>、晁鴻</a:t>
            </a:r>
            <a:r>
              <a:rPr lang="en-US" altLang="zh-TW" dirty="0"/>
              <a:t>IP</a:t>
            </a:r>
            <a:r>
              <a:rPr lang="zh-TW" altLang="en-US" dirty="0"/>
              <a:t>；展輝</a:t>
            </a:r>
            <a:r>
              <a:rPr lang="en-US" altLang="zh-TW" dirty="0"/>
              <a:t>IP</a:t>
            </a:r>
            <a:r>
              <a:rPr lang="zh-TW" altLang="en-US" dirty="0"/>
              <a:t>、萬采</a:t>
            </a:r>
            <a:r>
              <a:rPr lang="en-US" altLang="zh-TW" dirty="0"/>
              <a:t>IP</a:t>
            </a:r>
            <a:r>
              <a:rPr lang="zh-TW" altLang="en-US" dirty="0"/>
              <a:t>、智慧價值</a:t>
            </a:r>
            <a:r>
              <a:rPr lang="en-US" altLang="zh-TW" dirty="0"/>
              <a:t>IP</a:t>
            </a:r>
            <a:r>
              <a:rPr lang="zh-TW" altLang="en-US" dirty="0"/>
              <a:t>、寶捷，共</a:t>
            </a:r>
            <a:r>
              <a:rPr lang="en-US" altLang="zh-TW" dirty="0"/>
              <a:t>6,400K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230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230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7858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年底預計達成</a:t>
            </a:r>
            <a:r>
              <a:rPr lang="en-US" altLang="zh-TW" dirty="0"/>
              <a:t>(</a:t>
            </a:r>
            <a:r>
              <a:rPr lang="zh-TW" altLang="en-US" dirty="0"/>
              <a:t>含</a:t>
            </a:r>
            <a:r>
              <a:rPr lang="en-US" altLang="zh-TW" dirty="0"/>
              <a:t>A000-1,000</a:t>
            </a:r>
            <a:r>
              <a:rPr lang="zh-TW" altLang="en-US" dirty="0"/>
              <a:t>至</a:t>
            </a:r>
            <a:r>
              <a:rPr lang="en-US" altLang="zh-TW" dirty="0"/>
              <a:t>1,500</a:t>
            </a:r>
            <a:r>
              <a:rPr lang="zh-TW" altLang="en-US" dirty="0"/>
              <a:t>萬</a:t>
            </a:r>
            <a:r>
              <a:rPr lang="en-US" altLang="zh-TW" dirty="0"/>
              <a:t>)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=1000+3073+150+2684+11458=1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億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8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千萬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樂觀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)</a:t>
            </a:r>
          </a:p>
          <a:p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另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悲觀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)1,000+2,600+2,000+10,500=1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億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6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千萬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1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13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3417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U</a:t>
            </a:r>
            <a:r>
              <a:rPr lang="zh-TW" altLang="en-US" dirty="0"/>
              <a:t>組達</a:t>
            </a:r>
            <a:r>
              <a:rPr lang="en-US" altLang="zh-TW" dirty="0"/>
              <a:t>117,300(104%)</a:t>
            </a:r>
            <a:r>
              <a:rPr lang="zh-TW" altLang="en-US" dirty="0"/>
              <a:t>、</a:t>
            </a:r>
            <a:r>
              <a:rPr lang="en-US" altLang="zh-TW" dirty="0"/>
              <a:t>H</a:t>
            </a:r>
            <a:r>
              <a:rPr lang="zh-TW" altLang="en-US" dirty="0"/>
              <a:t>組達</a:t>
            </a:r>
            <a:r>
              <a:rPr lang="en-US" altLang="zh-TW" dirty="0"/>
              <a:t>34,000(80%)</a:t>
            </a:r>
            <a:r>
              <a:rPr lang="zh-TW" altLang="en-US" dirty="0"/>
              <a:t>、</a:t>
            </a:r>
            <a:r>
              <a:rPr lang="en-US" altLang="zh-TW" dirty="0"/>
              <a:t>S</a:t>
            </a:r>
            <a:r>
              <a:rPr lang="zh-TW" altLang="en-US" dirty="0"/>
              <a:t>組達</a:t>
            </a:r>
            <a:r>
              <a:rPr lang="en-US" altLang="zh-TW" dirty="0"/>
              <a:t>28,221K(77%)</a:t>
            </a:r>
            <a:r>
              <a:rPr lang="zh-TW" altLang="en-US" dirty="0"/>
              <a:t>，再加上</a:t>
            </a:r>
            <a:r>
              <a:rPr lang="en-US" altLang="zh-TW" dirty="0"/>
              <a:t>A</a:t>
            </a:r>
            <a:r>
              <a:rPr lang="zh-TW" altLang="en-US" dirty="0"/>
              <a:t>組約</a:t>
            </a:r>
            <a:r>
              <a:rPr lang="en-US" altLang="zh-TW" dirty="0"/>
              <a:t>3,000K</a:t>
            </a:r>
            <a:r>
              <a:rPr lang="zh-TW" altLang="en-US" dirty="0"/>
              <a:t>，中心總體認列數預估可達</a:t>
            </a:r>
            <a:r>
              <a:rPr lang="en-US" altLang="zh-TW" dirty="0"/>
              <a:t>182,500K(104%)</a:t>
            </a:r>
          </a:p>
          <a:p>
            <a:r>
              <a:rPr lang="zh-TW" altLang="en-US" dirty="0"/>
              <a:t>重要案件追蹤清單：</a:t>
            </a:r>
            <a:r>
              <a:rPr lang="en-US" altLang="zh-TW" dirty="0"/>
              <a:t>https://docs.google.com/spreadsheets/d/18BqnSGsw5RcW4SaEGSaJlxAB8lfFAke2/edit#gid=1598454183</a:t>
            </a:r>
            <a:r>
              <a:rPr lang="zh-TW" altLang="en-US" dirty="0"/>
              <a:t> 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61BC97-980A-450C-A04C-16BC36E16F91}" type="slidenum">
              <a:rPr lang="zh-TW" altLang="en-US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722756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U</a:t>
            </a:r>
            <a:r>
              <a:rPr lang="zh-TW" altLang="en-US" dirty="0"/>
              <a:t>組達</a:t>
            </a:r>
            <a:r>
              <a:rPr lang="en-US" altLang="zh-TW" dirty="0"/>
              <a:t>117,300(104%)</a:t>
            </a:r>
            <a:r>
              <a:rPr lang="zh-TW" altLang="en-US" dirty="0"/>
              <a:t>、</a:t>
            </a:r>
            <a:r>
              <a:rPr lang="en-US" altLang="zh-TW" dirty="0"/>
              <a:t>H</a:t>
            </a:r>
            <a:r>
              <a:rPr lang="zh-TW" altLang="en-US" dirty="0"/>
              <a:t>組達</a:t>
            </a:r>
            <a:r>
              <a:rPr lang="en-US" altLang="zh-TW" dirty="0"/>
              <a:t>34,000(80%)</a:t>
            </a:r>
            <a:r>
              <a:rPr lang="zh-TW" altLang="en-US" dirty="0"/>
              <a:t>、</a:t>
            </a:r>
            <a:r>
              <a:rPr lang="en-US" altLang="zh-TW" dirty="0"/>
              <a:t>S</a:t>
            </a:r>
            <a:r>
              <a:rPr lang="zh-TW" altLang="en-US" dirty="0"/>
              <a:t>組達</a:t>
            </a:r>
            <a:r>
              <a:rPr lang="en-US" altLang="zh-TW" dirty="0"/>
              <a:t>28,221K(77%)</a:t>
            </a:r>
            <a:r>
              <a:rPr lang="zh-TW" altLang="en-US" dirty="0"/>
              <a:t>，再加上</a:t>
            </a:r>
            <a:r>
              <a:rPr lang="en-US" altLang="zh-TW" dirty="0"/>
              <a:t>A</a:t>
            </a:r>
            <a:r>
              <a:rPr lang="zh-TW" altLang="en-US" dirty="0"/>
              <a:t>組約</a:t>
            </a:r>
            <a:r>
              <a:rPr lang="en-US" altLang="zh-TW" dirty="0"/>
              <a:t>3,000K</a:t>
            </a:r>
            <a:r>
              <a:rPr lang="zh-TW" altLang="en-US" dirty="0"/>
              <a:t>，中心總體認列數預估可達</a:t>
            </a:r>
            <a:r>
              <a:rPr lang="en-US" altLang="zh-TW" dirty="0"/>
              <a:t>182,500K(104%)</a:t>
            </a:r>
          </a:p>
          <a:p>
            <a:r>
              <a:rPr lang="zh-TW" altLang="en-US" dirty="0"/>
              <a:t>重要案件追蹤清單：</a:t>
            </a:r>
            <a:r>
              <a:rPr lang="en-US" altLang="zh-TW" dirty="0"/>
              <a:t>https://docs.google.com/spreadsheets/d/18BqnSGsw5RcW4SaEGSaJlxAB8lfFAke2/edit#gid=1598454183</a:t>
            </a:r>
            <a:r>
              <a:rPr lang="zh-TW" altLang="en-US" dirty="0"/>
              <a:t> 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61BC97-980A-450C-A04C-16BC36E16F91}" type="slidenum">
              <a:rPr lang="zh-TW" altLang="en-US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76605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萊爾富</a:t>
            </a:r>
            <a:r>
              <a:rPr lang="en-US" altLang="zh-TW" dirty="0"/>
              <a:t>FY112</a:t>
            </a:r>
            <a:r>
              <a:rPr lang="zh-TW" altLang="en-US" dirty="0"/>
              <a:t>原認列</a:t>
            </a:r>
            <a:r>
              <a:rPr lang="en-US" altLang="zh-TW" dirty="0"/>
              <a:t>(</a:t>
            </a:r>
            <a:r>
              <a:rPr lang="zh-TW" altLang="en-US" dirty="0"/>
              <a:t>直接</a:t>
            </a:r>
            <a:r>
              <a:rPr lang="en-US" altLang="zh-TW" dirty="0"/>
              <a:t>+</a:t>
            </a:r>
            <a:r>
              <a:rPr lang="zh-TW" altLang="en-US" dirty="0"/>
              <a:t>研間</a:t>
            </a:r>
            <a:r>
              <a:rPr lang="en-US" altLang="zh-TW" dirty="0"/>
              <a:t>)</a:t>
            </a:r>
            <a:r>
              <a:rPr lang="zh-TW" altLang="en-US" dirty="0"/>
              <a:t>約為</a:t>
            </a:r>
            <a:r>
              <a:rPr lang="en-US" altLang="zh-TW" dirty="0"/>
              <a:t>3,500</a:t>
            </a:r>
            <a:r>
              <a:rPr lang="zh-TW" altLang="en-US" dirty="0"/>
              <a:t>萬，依</a:t>
            </a:r>
            <a:r>
              <a:rPr lang="en-US" altLang="zh-TW" dirty="0"/>
              <a:t>11/2</a:t>
            </a:r>
            <a:r>
              <a:rPr lang="zh-TW" altLang="en-US" dirty="0"/>
              <a:t>主管會議共識，萊爾富將再多動支認列</a:t>
            </a:r>
            <a:r>
              <a:rPr lang="en-US" altLang="zh-TW" dirty="0"/>
              <a:t>320</a:t>
            </a:r>
            <a:r>
              <a:rPr lang="zh-TW" altLang="en-US" dirty="0"/>
              <a:t>萬；宏亞將再多動支認列</a:t>
            </a:r>
            <a:r>
              <a:rPr lang="en-US" altLang="zh-TW" dirty="0"/>
              <a:t>120</a:t>
            </a:r>
            <a:r>
              <a:rPr lang="zh-TW" altLang="en-US" dirty="0"/>
              <a:t>萬，智慧價值多簽約認列</a:t>
            </a:r>
            <a:r>
              <a:rPr lang="en-US" altLang="zh-TW" dirty="0"/>
              <a:t>40</a:t>
            </a:r>
            <a:r>
              <a:rPr lang="zh-TW" altLang="en-US" dirty="0"/>
              <a:t>萬，故</a:t>
            </a:r>
            <a:r>
              <a:rPr lang="en-US" altLang="zh-TW" dirty="0"/>
              <a:t>U</a:t>
            </a:r>
            <a:r>
              <a:rPr lang="zh-TW" altLang="en-US" dirty="0"/>
              <a:t>組預計可達</a:t>
            </a:r>
            <a:r>
              <a:rPr lang="en-US" altLang="zh-TW" dirty="0"/>
              <a:t>117,300K(104%)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/>
              <a:t>H</a:t>
            </a:r>
            <a:r>
              <a:rPr lang="zh-TW" altLang="en-US" dirty="0"/>
              <a:t>組承諾認列數達</a:t>
            </a:r>
            <a:r>
              <a:rPr lang="en-US" altLang="zh-TW" dirty="0"/>
              <a:t>34,000K(80%)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/>
              <a:t>S</a:t>
            </a:r>
            <a:r>
              <a:rPr lang="zh-TW" altLang="en-US" dirty="0"/>
              <a:t>組承諾加速簽約，並新增</a:t>
            </a:r>
            <a:r>
              <a:rPr lang="en-US" altLang="zh-TW" dirty="0"/>
              <a:t>2</a:t>
            </a:r>
            <a:r>
              <a:rPr lang="zh-TW" altLang="en-US" dirty="0"/>
              <a:t>案</a:t>
            </a:r>
            <a:r>
              <a:rPr lang="en-US" altLang="zh-TW" dirty="0"/>
              <a:t>(</a:t>
            </a:r>
            <a:r>
              <a:rPr lang="zh-TW" altLang="en-US" dirty="0"/>
              <a:t>和訊、麗媚</a:t>
            </a:r>
            <a:r>
              <a:rPr lang="en-US" altLang="zh-TW" dirty="0"/>
              <a:t>)</a:t>
            </a:r>
            <a:r>
              <a:rPr lang="zh-TW" altLang="en-US" dirty="0"/>
              <a:t>共</a:t>
            </a:r>
            <a:r>
              <a:rPr lang="en-US" altLang="zh-TW" dirty="0"/>
              <a:t>2,000K</a:t>
            </a:r>
            <a:r>
              <a:rPr lang="zh-TW" altLang="en-US" dirty="0"/>
              <a:t>，預計認列達</a:t>
            </a:r>
            <a:r>
              <a:rPr lang="en-US" altLang="zh-TW" dirty="0"/>
              <a:t>28,200K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61BC97-980A-450C-A04C-16BC36E16F91}" type="slidenum">
              <a:rPr lang="zh-TW" altLang="en-US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523579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230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230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29716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2304">
              <a:defRPr/>
            </a:pPr>
            <a:fld id="{E1765024-6C29-460A-A7EB-138FDFDC4AD9}" type="slidenum">
              <a:rPr lang="en-US" altLang="zh-TW">
                <a:solidFill>
                  <a:srgbClr val="000000"/>
                </a:solidFill>
                <a:latin typeface="Arial" panose="020B0604020202020204" pitchFamily="34" charset="0"/>
              </a:rPr>
              <a:pPr defTabSz="912304">
                <a:defRPr/>
              </a:pPr>
              <a:t>10</a:t>
            </a:fld>
            <a:endParaRPr lang="en-US" altLang="zh-TW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2641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214" indent="-342214">
              <a:buFont typeface="Wingdings" panose="05000000000000000000" pitchFamily="2" charset="2"/>
              <a:buChar char="Ø"/>
            </a:pP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F109(12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主要簽約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214" indent="-342214">
              <a:buFont typeface="Wingdings" panose="05000000000000000000" pitchFamily="2" charset="2"/>
              <a:buChar char="ü"/>
            </a:pPr>
            <a:r>
              <a:rPr lang="zh-TW" altLang="zh-TW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台灣高鐵</a:t>
            </a:r>
            <a:r>
              <a:rPr lang="zh-TW" alt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altLang="zh-TW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7,200K</a:t>
            </a:r>
            <a:endParaRPr lang="zh-TW" altLang="zh-TW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214" indent="-342214">
              <a:buFont typeface="Wingdings" panose="05000000000000000000" pitchFamily="2" charset="2"/>
              <a:buChar char="ü"/>
            </a:pPr>
            <a:r>
              <a:rPr lang="zh-TW" altLang="zh-TW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萊爾富</a:t>
            </a:r>
            <a:r>
              <a:rPr lang="zh-TW" alt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altLang="zh-TW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22,478K</a:t>
            </a:r>
            <a:endParaRPr lang="zh-TW" altLang="zh-TW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214" indent="-342214">
              <a:buFont typeface="Wingdings" panose="05000000000000000000" pitchFamily="2" charset="2"/>
              <a:buChar char="ü"/>
            </a:pPr>
            <a:r>
              <a:rPr lang="zh-TW" altLang="zh-TW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新竹物流</a:t>
            </a:r>
            <a:r>
              <a:rPr lang="en-US" altLang="zh-TW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12,340K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2304">
              <a:defRPr/>
            </a:pPr>
            <a:fld id="{E1765024-6C29-460A-A7EB-138FDFDC4AD9}" type="slidenum">
              <a:rPr lang="en-US" altLang="zh-TW">
                <a:solidFill>
                  <a:srgbClr val="000000"/>
                </a:solidFill>
                <a:latin typeface="Arial" panose="020B0604020202020204" pitchFamily="34" charset="0"/>
              </a:rPr>
              <a:pPr defTabSz="912304">
                <a:defRPr/>
              </a:pPr>
              <a:t>11</a:t>
            </a:fld>
            <a:endParaRPr lang="en-US" altLang="zh-TW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645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A6803-1258-4500-B9E1-21C009BBB319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26612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-8766" y="6391284"/>
            <a:ext cx="6604000" cy="238125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dirty="0">
              <a:solidFill>
                <a:prstClr val="black"/>
              </a:solidFill>
              <a:ea typeface="標楷體"/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3562" y="3866592"/>
            <a:ext cx="2992438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9456564" y="6618289"/>
            <a:ext cx="449439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488421" y="1285592"/>
            <a:ext cx="9066742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133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42950" y="2130567"/>
            <a:ext cx="84201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D1BA6-A525-4294-9821-88548ADF96C9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63236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1483" y="308092"/>
            <a:ext cx="9195152" cy="6143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71477" y="1090246"/>
            <a:ext cx="9201149" cy="5249007"/>
          </a:xfrm>
        </p:spPr>
        <p:txBody>
          <a:bodyPr/>
          <a:lstStyle>
            <a:lvl1pPr marL="273050" indent="-273050"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23888" indent="-350838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89693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16998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  <a:endParaRPr lang="en-US" altLang="zh-TW" dirty="0"/>
          </a:p>
          <a:p>
            <a:pPr lvl="3"/>
            <a:r>
              <a:rPr lang="zh-TW" altLang="en-US" dirty="0"/>
              <a:t>第四層</a:t>
            </a:r>
            <a:endParaRPr lang="en-US" altLang="zh-TW" dirty="0"/>
          </a:p>
          <a:p>
            <a:pPr lvl="4"/>
            <a:endParaRPr lang="zh-TW" altLang="en-US" dirty="0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106F1-D6D8-4C2C-8EF2-88335AB5729B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88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166"/>
            <a:ext cx="89154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95300" y="981075"/>
            <a:ext cx="8915400" cy="5145088"/>
          </a:xfrm>
        </p:spPr>
        <p:txBody>
          <a:bodyPr/>
          <a:lstStyle>
            <a:lvl1pPr marL="342900" indent="-342900">
              <a:buClr>
                <a:srgbClr val="0070C0"/>
              </a:buClr>
              <a:buFont typeface="Wingdings" panose="05000000000000000000" pitchFamily="2" charset="2"/>
              <a:buChar char="n"/>
              <a:defRPr>
                <a:solidFill>
                  <a:srgbClr val="0070C0"/>
                </a:solidFill>
              </a:defRPr>
            </a:lvl1pPr>
            <a:lvl2pPr marL="742950" indent="-285750">
              <a:buFont typeface="Times New Roman" panose="02020603050405020304" pitchFamily="18" charset="0"/>
              <a:buChar char="−"/>
              <a:defRPr>
                <a:solidFill>
                  <a:schemeClr val="tx1"/>
                </a:solidFill>
              </a:defRPr>
            </a:lvl2pPr>
            <a:lvl3pPr>
              <a:buClrTx/>
              <a:defRPr/>
            </a:lvl3pPr>
            <a:lvl4pPr marL="1600200" indent="-228600">
              <a:buClrTx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7E655-DAE8-4669-B92D-FD48184271D6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03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166"/>
            <a:ext cx="8915400" cy="765175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48DF3-ED32-4F6A-BBCC-17369A789E6B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780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166"/>
            <a:ext cx="89154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95300" y="981075"/>
            <a:ext cx="8915400" cy="5145088"/>
          </a:xfr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69A20-C649-4E22-B939-459D767EC0C2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1568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166"/>
            <a:ext cx="89154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95303" y="981075"/>
            <a:ext cx="4381501" cy="51450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5029199" y="981075"/>
            <a:ext cx="4381501" cy="249555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5029199" y="3629025"/>
            <a:ext cx="4381501" cy="24971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BD449-3FB3-4359-8181-59F43F51AEB5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96965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42950" y="2130591"/>
            <a:ext cx="84201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C5E77-19A4-450D-BF8F-14FF4CBC5F20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1988079" y="6958013"/>
            <a:ext cx="9906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58707219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166"/>
            <a:ext cx="89154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95303" y="981075"/>
            <a:ext cx="4381501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29199" y="981075"/>
            <a:ext cx="4381501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22D9B-9815-454A-B368-9C3759B0F2C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9722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95300" y="166"/>
            <a:ext cx="8915400" cy="61261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A5D7E-62A7-4A42-9334-9F9C1521178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87335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08800"/>
            <a:ext cx="9906000" cy="1008000"/>
          </a:xfrm>
        </p:spPr>
        <p:txBody>
          <a:bodyPr>
            <a:noAutofit/>
          </a:bodyPr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/>
          </p:nvPr>
        </p:nvSpPr>
        <p:spPr>
          <a:xfrm>
            <a:off x="78001" y="6650297"/>
            <a:ext cx="3587970" cy="188641"/>
          </a:xfrm>
        </p:spPr>
        <p:txBody>
          <a:bodyPr lIns="0" tIns="0" rIns="0" bIns="0" anchor="ctr">
            <a:normAutofit/>
          </a:bodyPr>
          <a:lstStyle>
            <a:lvl1pPr marL="0" indent="0">
              <a:buFontTx/>
              <a:buNone/>
              <a:defRPr sz="1200"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4"/>
          </p:nvPr>
        </p:nvSpPr>
        <p:spPr>
          <a:xfrm>
            <a:off x="9508732" y="6624645"/>
            <a:ext cx="400711" cy="261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1A083-72DE-4D07-8C93-533EFE1F291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6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-1"/>
            <a:ext cx="8915400" cy="74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858414"/>
            <a:ext cx="8915400" cy="526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dirty="0"/>
              <a:t>按一下以編輯母片文字樣式</a:t>
            </a:r>
          </a:p>
          <a:p>
            <a:pPr marL="742950" lvl="1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Font typeface="Times New Roman" panose="02020603050405020304" pitchFamily="18" charset="0"/>
              <a:buChar char="−"/>
            </a:pPr>
            <a:r>
              <a:rPr lang="zh-TW" altLang="en-US" dirty="0"/>
              <a:t>第二層</a:t>
            </a:r>
          </a:p>
          <a:p>
            <a:pPr marL="1143000" lvl="2" indent="-228600" algn="l" rtl="0" fontAlgn="base">
              <a:spcBef>
                <a:spcPct val="20000"/>
              </a:spcBef>
              <a:spcAft>
                <a:spcPct val="0"/>
              </a:spcAft>
              <a:buClrTx/>
              <a:buChar char="•"/>
            </a:pPr>
            <a:r>
              <a:rPr lang="zh-TW" altLang="en-US" dirty="0"/>
              <a:t>第三層</a:t>
            </a:r>
          </a:p>
          <a:p>
            <a:pPr marL="1600200" lvl="3" indent="-228600" algn="l" rtl="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ü"/>
            </a:pPr>
            <a:r>
              <a:rPr lang="zh-TW" altLang="en-US" dirty="0"/>
              <a:t>第四層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6572250"/>
            <a:ext cx="2311400" cy="2857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bg1"/>
                </a:solidFill>
                <a:latin typeface="Arial" charset="0"/>
                <a:ea typeface="標楷體" pitchFamily="65" charset="-120"/>
              </a:defRPr>
            </a:lvl1pPr>
          </a:lstStyle>
          <a:p>
            <a:pPr eaLnBrk="1" hangingPunct="1">
              <a:defRPr/>
            </a:pPr>
            <a:fld id="{91BE293A-6A1F-4831-BE90-2C938A019D4C}" type="slidenum">
              <a:rPr lang="zh-TW" altLang="en-US" b="0">
                <a:solidFill>
                  <a:prstClr val="white"/>
                </a:solidFill>
              </a:rPr>
              <a:pPr eaLnBrk="1" hangingPunct="1">
                <a:defRPr/>
              </a:pPr>
              <a:t>‹#›</a:t>
            </a:fld>
            <a:endParaRPr lang="zh-TW" altLang="en-US" b="0">
              <a:solidFill>
                <a:prstClr val="white"/>
              </a:solidFill>
            </a:endParaRPr>
          </a:p>
        </p:txBody>
      </p:sp>
      <p:sp>
        <p:nvSpPr>
          <p:cNvPr id="1030" name="Rectangle 42"/>
          <p:cNvSpPr>
            <a:spLocks noChangeArrowheads="1"/>
          </p:cNvSpPr>
          <p:nvPr/>
        </p:nvSpPr>
        <p:spPr bwMode="auto">
          <a:xfrm>
            <a:off x="0" y="6618288"/>
            <a:ext cx="9906000" cy="239712"/>
          </a:xfrm>
          <a:prstGeom prst="rect">
            <a:avLst/>
          </a:prstGeom>
          <a:solidFill>
            <a:srgbClr val="009FE2"/>
          </a:solidFill>
          <a:ln>
            <a:noFill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b="0">
              <a:solidFill>
                <a:prstClr val="black"/>
              </a:solidFill>
              <a:latin typeface="Times New Roman" pitchFamily="18" charset="0"/>
              <a:ea typeface="標楷體"/>
            </a:endParaRPr>
          </a:p>
        </p:txBody>
      </p:sp>
      <p:sp>
        <p:nvSpPr>
          <p:cNvPr id="1031" name="Rectangle 47"/>
          <p:cNvSpPr>
            <a:spLocks noChangeArrowheads="1"/>
          </p:cNvSpPr>
          <p:nvPr/>
        </p:nvSpPr>
        <p:spPr bwMode="auto">
          <a:xfrm>
            <a:off x="9335030" y="6619882"/>
            <a:ext cx="570971" cy="238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 eaLnBrk="1" fontAlgn="ctr" hangingPunct="1">
              <a:spcBef>
                <a:spcPts val="0"/>
              </a:spcBef>
              <a:spcAft>
                <a:spcPts val="0"/>
              </a:spcAft>
              <a:defRPr/>
            </a:pPr>
            <a:fld id="{5D1D1E38-F1E3-468F-BEA2-CDBA51F78C5E}" type="slidenum">
              <a:rPr kumimoji="0" lang="en-US" altLang="zh-TW" sz="1200" b="0">
                <a:solidFill>
                  <a:prstClr val="white"/>
                </a:solidFill>
                <a:latin typeface="Arial"/>
                <a:ea typeface="標楷體"/>
              </a:rPr>
              <a:pPr algn="r" eaLnBrk="1" fontAlgn="ctr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zh-TW" sz="1200" b="0">
              <a:solidFill>
                <a:prstClr val="white"/>
              </a:solidFill>
              <a:latin typeface="Arial"/>
              <a:ea typeface="標楷體"/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0" y="6504265"/>
            <a:ext cx="8853433" cy="369332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工業技術研究院    </a:t>
            </a:r>
            <a:r>
              <a:rPr lang="en-US" altLang="zh-TW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│ ITRI  COPYRIGHT</a:t>
            </a:r>
            <a:r>
              <a:rPr lang="en-US" altLang="zh-TW" sz="18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lang="zh-TW" altLang="en-US" sz="1800" b="0" dirty="0">
              <a:solidFill>
                <a:prstClr val="white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01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ransition/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j-ea"/>
          <a:cs typeface="標楷體" charset="0"/>
        </a:defRPr>
      </a:lvl1pPr>
      <a:lvl2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lang="zh-TW" altLang="en-US" sz="2400" b="1" dirty="0" smtClean="0">
          <a:solidFill>
            <a:srgbClr val="0070C0"/>
          </a:solidFill>
          <a:latin typeface="Calibri" pitchFamily="34" charset="0"/>
          <a:ea typeface="+mn-ea"/>
          <a:cs typeface="Calibri" pitchFamily="34" charset="0"/>
        </a:defRPr>
      </a:lvl1pPr>
      <a:lvl2pPr marL="627063" indent="-285750" algn="l" rtl="0" fontAlgn="base">
        <a:spcBef>
          <a:spcPct val="20000"/>
        </a:spcBef>
        <a:spcAft>
          <a:spcPct val="0"/>
        </a:spcAft>
        <a:buClr>
          <a:srgbClr val="008000"/>
        </a:buClr>
        <a:buFont typeface="Wingdings" pitchFamily="2" charset="2"/>
        <a:buChar char="ü"/>
        <a:defRPr kumimoji="1" lang="zh-TW" altLang="en-US" sz="20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Char char="•"/>
        <a:defRPr kumimoji="1" lang="zh-TW" altLang="en-US" sz="18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C00FF"/>
        </a:buClr>
        <a:buFont typeface="Wingdings" pitchFamily="2" charset="2"/>
        <a:buChar char="p"/>
        <a:defRPr kumimoji="1" lang="zh-TW" altLang="en-US" sz="1600" b="0" dirty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sz="2000">
          <a:solidFill>
            <a:schemeClr val="tx1"/>
          </a:solidFill>
          <a:latin typeface="+mn-lt"/>
          <a:ea typeface="+mn-ea"/>
          <a:cs typeface="標楷體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496617" y="1628800"/>
            <a:ext cx="6858001" cy="1513898"/>
          </a:xfrm>
          <a:prstGeom prst="rect">
            <a:avLst/>
          </a:prstGeom>
          <a:noFill/>
          <a:ln>
            <a:noFill/>
          </a:ln>
        </p:spPr>
        <p:txBody>
          <a:bodyPr lIns="71837" tIns="35918" rIns="71837" bIns="35918" anchor="ctr"/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20000"/>
              </a:lnSpc>
              <a:defRPr/>
            </a:pPr>
            <a:r>
              <a:rPr lang="zh-TW" altLang="en-US" sz="3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charset="0"/>
              </a:rPr>
              <a:t>服科中心  </a:t>
            </a:r>
            <a:endParaRPr lang="en-US" altLang="zh-TW" sz="3400" b="1" dirty="0">
              <a:latin typeface="微軟正黑體" panose="020B0604030504040204" pitchFamily="34" charset="-120"/>
              <a:ea typeface="微軟正黑體" panose="020B0604030504040204" pitchFamily="34" charset="-120"/>
              <a:cs typeface="Arial" charset="0"/>
            </a:endParaRPr>
          </a:p>
          <a:p>
            <a:pPr algn="ctr" eaLnBrk="1" hangingPunct="1">
              <a:lnSpc>
                <a:spcPct val="120000"/>
              </a:lnSpc>
              <a:defRPr/>
            </a:pPr>
            <a:r>
              <a:rPr lang="zh-TW" altLang="en-US" sz="3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charset="0"/>
              </a:rPr>
              <a:t>推廣業務報告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73948" y="4977475"/>
            <a:ext cx="9161252" cy="1112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1837" tIns="35918" rIns="71837" bIns="35918">
            <a:spAutoFit/>
          </a:bodyPr>
          <a:lstStyle/>
          <a:p>
            <a:pPr algn="ctr" defTabSz="717947" ea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11/29</a:t>
            </a:r>
          </a:p>
          <a:p>
            <a:pPr algn="ctr" defTabSz="717947" eaLnBrk="1" hangingPunct="1">
              <a:lnSpc>
                <a:spcPct val="150000"/>
              </a:lnSpc>
              <a:defRPr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企推組報告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39832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37183"/>
            <a:ext cx="9144000" cy="518941"/>
          </a:xfrm>
        </p:spPr>
        <p:txBody>
          <a:bodyPr/>
          <a:lstStyle/>
          <a:p>
            <a:r>
              <a:rPr lang="en-US" altLang="zh-TW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組企業收入簽約統計</a:t>
            </a: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</p:nvPr>
        </p:nvGraphicFramePr>
        <p:xfrm>
          <a:off x="848544" y="676727"/>
          <a:ext cx="8489229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矩形 3"/>
          <p:cNvSpPr/>
          <p:nvPr/>
        </p:nvSpPr>
        <p:spPr>
          <a:xfrm>
            <a:off x="7617296" y="356069"/>
            <a:ext cx="20377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簽約目標</a:t>
            </a:r>
            <a:r>
              <a:rPr kumimoji="0" lang="en-US" altLang="zh-TW" sz="20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42,500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4CE36E92-E790-4573-B8A7-256B7C2489C8}"/>
              </a:ext>
            </a:extLst>
          </p:cNvPr>
          <p:cNvSpPr txBox="1"/>
          <p:nvPr/>
        </p:nvSpPr>
        <p:spPr>
          <a:xfrm>
            <a:off x="-3423380" y="1677732"/>
            <a:ext cx="3106235" cy="3147530"/>
          </a:xfrm>
          <a:prstGeom prst="rect">
            <a:avLst/>
          </a:prstGeom>
          <a:solidFill>
            <a:schemeClr val="bg1"/>
          </a:solidFill>
          <a:ln w="19050">
            <a:solidFill>
              <a:srgbClr val="FF9900"/>
            </a:solidFill>
          </a:ln>
        </p:spPr>
        <p:txBody>
          <a:bodyPr wrap="square" rtlCol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600" b="1" noProof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kumimoji="1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月預計簽約</a:t>
            </a:r>
            <a:r>
              <a:rPr kumimoji="0" lang="en-US" altLang="zh-TW" sz="1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(14,564K)</a:t>
            </a:r>
            <a:endParaRPr kumimoji="1" lang="en-US" altLang="zh-TW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鴻鼎                  </a:t>
            </a: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雲義</a:t>
            </a: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</a:t>
            </a: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900K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典子                      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800K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華亨                      </a:t>
            </a: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960K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群智                      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700K</a:t>
            </a:r>
            <a:endParaRPr kumimoji="0" lang="en-US" altLang="zh-TW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H200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三趨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</a:t>
            </a: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2,000K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合勤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</a:t>
            </a: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2,000K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中國佈道          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3,619K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i="0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600" b="1" i="0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群邁    </a:t>
            </a:r>
            <a:r>
              <a:rPr kumimoji="0" lang="en-US" altLang="zh-TW" sz="1600" b="1" i="0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zh-TW" altLang="en-US" sz="1600" b="1" i="0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2,000K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H200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春耕                     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285K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H200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昊霖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300K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endParaRPr kumimoji="0" lang="en-US" altLang="zh-TW" sz="1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4CE36E92-E790-4573-B8A7-256B7C2489C8}"/>
              </a:ext>
            </a:extLst>
          </p:cNvPr>
          <p:cNvSpPr txBox="1"/>
          <p:nvPr/>
        </p:nvSpPr>
        <p:spPr>
          <a:xfrm>
            <a:off x="6263231" y="4263185"/>
            <a:ext cx="3354894" cy="1830110"/>
          </a:xfrm>
          <a:prstGeom prst="rect">
            <a:avLst/>
          </a:prstGeom>
          <a:solidFill>
            <a:schemeClr val="bg1"/>
          </a:solidFill>
          <a:ln w="19050">
            <a:solidFill>
              <a:srgbClr val="FF9900"/>
            </a:solidFill>
          </a:ln>
        </p:spPr>
        <p:txBody>
          <a:bodyPr wrap="square" rtlCol="0" anchor="ctr">
            <a:noAutofit/>
          </a:bodyPr>
          <a:lstStyle/>
          <a:p>
            <a:pPr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推動中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(2024)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主要案件</a:t>
            </a:r>
            <a:r>
              <a:rPr kumimoji="0" lang="en-US" altLang="zh-TW" sz="1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(17,500K)</a:t>
            </a:r>
          </a:p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泰陞</a:t>
            </a: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疫後</a:t>
            </a: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</a:t>
            </a: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4,000K</a:t>
            </a:r>
          </a:p>
          <a:p>
            <a:pPr marL="171450" marR="0" lvl="0" indent="-17145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中華郵政              </a:t>
            </a:r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3,000K</a:t>
            </a:r>
          </a:p>
          <a:p>
            <a:pPr marL="171450" marR="0" lvl="0" indent="-17145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國北護</a:t>
            </a:r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C</a:t>
            </a:r>
            <a:r>
              <a:rPr kumimoji="0" lang="zh-TW" altLang="en-US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包           </a:t>
            </a:r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4,500K</a:t>
            </a:r>
          </a:p>
          <a:p>
            <a:pPr marL="171450" marR="0" lvl="0" indent="-17145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智齡</a:t>
            </a: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亞灣</a:t>
            </a: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           6,000K</a:t>
            </a:r>
          </a:p>
        </p:txBody>
      </p:sp>
      <p:sp>
        <p:nvSpPr>
          <p:cNvPr id="10" name="文字方塊 1">
            <a:extLst>
              <a:ext uri="{FF2B5EF4-FFF2-40B4-BE49-F238E27FC236}">
                <a16:creationId xmlns:a16="http://schemas.microsoft.com/office/drawing/2014/main" id="{B904229C-7C71-43C4-852C-64324D4E61B7}"/>
              </a:ext>
            </a:extLst>
          </p:cNvPr>
          <p:cNvSpPr txBox="1"/>
          <p:nvPr/>
        </p:nvSpPr>
        <p:spPr>
          <a:xfrm>
            <a:off x="4759876" y="1342099"/>
            <a:ext cx="2173801" cy="6712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600" b="1" dirty="0">
                <a:solidFill>
                  <a:prstClr val="black"/>
                </a:solidFill>
                <a:latin typeface="Arial"/>
                <a:ea typeface="標楷體"/>
              </a:rPr>
              <a:t>11</a:t>
            </a:r>
            <a:r>
              <a:rPr kumimoji="1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標楷體"/>
                <a:cs typeface="+mn-cs"/>
              </a:rPr>
              <a:t>/29</a:t>
            </a:r>
            <a:r>
              <a:rPr kumimoji="1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標楷體"/>
                <a:cs typeface="+mn-cs"/>
              </a:rPr>
              <a:t>實際簽約達成：</a:t>
            </a:r>
            <a:endParaRPr kumimoji="1" lang="en-US" altLang="zh-TW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標楷體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標楷體"/>
                <a:cs typeface="+mn-cs"/>
              </a:rPr>
              <a:t>25,599K</a:t>
            </a:r>
            <a:r>
              <a:rPr kumimoji="1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標楷體"/>
                <a:cs typeface="+mn-cs"/>
              </a:rPr>
              <a:t> </a:t>
            </a:r>
            <a:r>
              <a:rPr kumimoji="1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標楷體"/>
                <a:cs typeface="+mn-cs"/>
              </a:rPr>
              <a:t>(60%)</a:t>
            </a:r>
            <a:endParaRPr kumimoji="1" lang="zh-TW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標楷體"/>
              <a:cs typeface="+mn-cs"/>
            </a:endParaRPr>
          </a:p>
        </p:txBody>
      </p: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3F841DE0-361A-4264-9B24-0EFB2047472E}"/>
              </a:ext>
            </a:extLst>
          </p:cNvPr>
          <p:cNvCxnSpPr>
            <a:cxnSpLocks/>
          </p:cNvCxnSpPr>
          <p:nvPr/>
        </p:nvCxnSpPr>
        <p:spPr>
          <a:xfrm>
            <a:off x="6897216" y="1911754"/>
            <a:ext cx="1274868" cy="2652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字方塊 8">
            <a:extLst>
              <a:ext uri="{FF2B5EF4-FFF2-40B4-BE49-F238E27FC236}">
                <a16:creationId xmlns:a16="http://schemas.microsoft.com/office/drawing/2014/main" id="{DDE342AC-C596-47E8-9E85-88AD3F66E94F}"/>
              </a:ext>
            </a:extLst>
          </p:cNvPr>
          <p:cNvSpPr txBox="1"/>
          <p:nvPr/>
        </p:nvSpPr>
        <p:spPr>
          <a:xfrm>
            <a:off x="420715" y="4263185"/>
            <a:ext cx="2232248" cy="854625"/>
          </a:xfrm>
          <a:prstGeom prst="rect">
            <a:avLst/>
          </a:prstGeom>
          <a:solidFill>
            <a:schemeClr val="bg1"/>
          </a:solidFill>
          <a:ln w="19050">
            <a:solidFill>
              <a:srgbClr val="FF9900"/>
            </a:solidFill>
          </a:ln>
        </p:spPr>
        <p:txBody>
          <a:bodyPr wrap="square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組近期已簽約</a:t>
            </a: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(0K)</a:t>
            </a:r>
          </a:p>
          <a:p>
            <a:pPr marL="0" marR="0" lvl="0" indent="0" algn="l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本次無</a:t>
            </a:r>
            <a:endParaRPr kumimoji="0" lang="en-US" altLang="zh-TW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7DEF85A4-34C5-4D4C-8224-084350A3CBE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820" y="4263187"/>
            <a:ext cx="3150554" cy="2594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43196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79848" y="115892"/>
            <a:ext cx="5410316" cy="518941"/>
          </a:xfrm>
        </p:spPr>
        <p:txBody>
          <a:bodyPr/>
          <a:lstStyle/>
          <a:p>
            <a:r>
              <a:rPr lang="zh-TW" altLang="en-US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zh-TW" altLang="en-US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組企業收入簽約統計</a:t>
            </a: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</p:nvPr>
        </p:nvGraphicFramePr>
        <p:xfrm>
          <a:off x="726685" y="1015745"/>
          <a:ext cx="8489229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矩形 3"/>
          <p:cNvSpPr/>
          <p:nvPr/>
        </p:nvSpPr>
        <p:spPr>
          <a:xfrm>
            <a:off x="7707777" y="289655"/>
            <a:ext cx="20377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000" b="1" kern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簽約目標</a:t>
            </a:r>
            <a:r>
              <a:rPr kumimoji="0" lang="en-US" altLang="zh-TW" sz="2000" b="1" kern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36,500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50075551-D0F2-4860-B17B-CD5745BB31AE}"/>
              </a:ext>
            </a:extLst>
          </p:cNvPr>
          <p:cNvSpPr/>
          <p:nvPr/>
        </p:nvSpPr>
        <p:spPr>
          <a:xfrm>
            <a:off x="8121352" y="689765"/>
            <a:ext cx="12105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單位：千元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57E30FB2-3092-4663-9155-5B7C141FE158}"/>
              </a:ext>
            </a:extLst>
          </p:cNvPr>
          <p:cNvSpPr txBox="1"/>
          <p:nvPr/>
        </p:nvSpPr>
        <p:spPr>
          <a:xfrm>
            <a:off x="3325747" y="4887329"/>
            <a:ext cx="2822296" cy="1214259"/>
          </a:xfrm>
          <a:prstGeom prst="rect">
            <a:avLst/>
          </a:prstGeom>
          <a:solidFill>
            <a:schemeClr val="bg1"/>
          </a:solidFill>
          <a:ln w="19050">
            <a:solidFill>
              <a:srgbClr val="FF9900"/>
            </a:solidFill>
          </a:ln>
        </p:spPr>
        <p:txBody>
          <a:bodyPr wrap="square" rtlCol="0" anchor="ctr">
            <a:noAutofit/>
          </a:bodyPr>
          <a:lstStyle>
            <a:defPPr>
              <a:defRPr lang="en-US"/>
            </a:defPPr>
            <a:lvl1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 kumimoji="0" sz="1600" b="1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en-US" altLang="zh-TW" dirty="0"/>
              <a:t>12</a:t>
            </a:r>
            <a:r>
              <a:rPr lang="zh-TW" altLang="en-US" dirty="0"/>
              <a:t>月預計簽約</a:t>
            </a:r>
            <a:r>
              <a:rPr lang="en-US" altLang="zh-TW" dirty="0">
                <a:solidFill>
                  <a:srgbClr val="C00000"/>
                </a:solidFill>
              </a:rPr>
              <a:t>(614K)</a:t>
            </a:r>
          </a:p>
          <a:p>
            <a:endParaRPr lang="en-US" altLang="zh-TW" dirty="0"/>
          </a:p>
          <a:p>
            <a:pPr marL="171450" indent="-171450">
              <a:lnSpc>
                <a:spcPts val="2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zh-TW" dirty="0"/>
              <a:t>S100</a:t>
            </a:r>
            <a:r>
              <a:rPr lang="zh-TW" altLang="en-US" dirty="0"/>
              <a:t>遠傳                  </a:t>
            </a:r>
            <a:r>
              <a:rPr lang="en-US" altLang="zh-TW" dirty="0"/>
              <a:t>114K</a:t>
            </a:r>
          </a:p>
          <a:p>
            <a:pPr marL="171450" indent="-171450">
              <a:lnSpc>
                <a:spcPts val="2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zh-TW" dirty="0"/>
              <a:t>S100</a:t>
            </a:r>
            <a:r>
              <a:rPr lang="zh-TW" altLang="en-US" dirty="0"/>
              <a:t>夢想創造</a:t>
            </a:r>
            <a:r>
              <a:rPr lang="en-US" altLang="zh-TW" dirty="0"/>
              <a:t>IP</a:t>
            </a:r>
            <a:r>
              <a:rPr lang="zh-TW" altLang="en-US" dirty="0"/>
              <a:t>       </a:t>
            </a:r>
            <a:r>
              <a:rPr lang="en-US" altLang="zh-TW" dirty="0"/>
              <a:t>500K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57E30FB2-3092-4663-9155-5B7C141FE158}"/>
              </a:ext>
            </a:extLst>
          </p:cNvPr>
          <p:cNvSpPr txBox="1"/>
          <p:nvPr/>
        </p:nvSpPr>
        <p:spPr>
          <a:xfrm>
            <a:off x="6375145" y="4883670"/>
            <a:ext cx="3360744" cy="1791061"/>
          </a:xfrm>
          <a:prstGeom prst="rect">
            <a:avLst/>
          </a:prstGeom>
          <a:solidFill>
            <a:schemeClr val="bg1"/>
          </a:solidFill>
          <a:ln w="19050">
            <a:solidFill>
              <a:srgbClr val="FF9900"/>
            </a:solidFill>
          </a:ln>
        </p:spPr>
        <p:txBody>
          <a:bodyPr wrap="square" rtlCol="0" anchor="ctr">
            <a:noAutofit/>
          </a:bodyPr>
          <a:lstStyle>
            <a:defPPr>
              <a:defRPr lang="en-US"/>
            </a:defPPr>
            <a:lvl1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 kumimoji="0" sz="1600" b="1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pPr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推動中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(2024)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主要案件</a:t>
            </a:r>
            <a:r>
              <a:rPr kumimoji="0" lang="en-US" altLang="zh-TW" sz="1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(51,300K)</a:t>
            </a:r>
          </a:p>
          <a:p>
            <a:endParaRPr lang="en-US" altLang="zh-TW" dirty="0"/>
          </a:p>
          <a:p>
            <a:pPr marL="171450" indent="-171450">
              <a:lnSpc>
                <a:spcPts val="2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zh-TW" dirty="0">
                <a:solidFill>
                  <a:srgbClr val="00B050"/>
                </a:solidFill>
              </a:rPr>
              <a:t>S000Sunlite   </a:t>
            </a:r>
            <a:r>
              <a:rPr lang="zh-TW" altLang="en-US" dirty="0">
                <a:solidFill>
                  <a:srgbClr val="00B050"/>
                </a:solidFill>
              </a:rPr>
              <a:t>                </a:t>
            </a:r>
            <a:r>
              <a:rPr lang="en-US" altLang="zh-TW" dirty="0">
                <a:solidFill>
                  <a:srgbClr val="00B050"/>
                </a:solidFill>
              </a:rPr>
              <a:t>2,000K</a:t>
            </a:r>
          </a:p>
          <a:p>
            <a:pPr marL="171450" indent="-171450">
              <a:lnSpc>
                <a:spcPts val="2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zh-TW" dirty="0">
                <a:solidFill>
                  <a:srgbClr val="00B050"/>
                </a:solidFill>
              </a:rPr>
              <a:t>S000</a:t>
            </a:r>
            <a:r>
              <a:rPr lang="zh-TW" altLang="en-US" dirty="0">
                <a:solidFill>
                  <a:srgbClr val="00B050"/>
                </a:solidFill>
              </a:rPr>
              <a:t>中強</a:t>
            </a:r>
            <a:r>
              <a:rPr lang="en-US" altLang="zh-TW" dirty="0">
                <a:solidFill>
                  <a:srgbClr val="00B050"/>
                </a:solidFill>
              </a:rPr>
              <a:t>(A+)</a:t>
            </a:r>
            <a:r>
              <a:rPr lang="zh-TW" altLang="en-US" dirty="0">
                <a:solidFill>
                  <a:srgbClr val="00B050"/>
                </a:solidFill>
              </a:rPr>
              <a:t>              </a:t>
            </a:r>
            <a:r>
              <a:rPr lang="en-US" altLang="zh-TW" dirty="0">
                <a:solidFill>
                  <a:srgbClr val="00B050"/>
                </a:solidFill>
              </a:rPr>
              <a:t>35,000K</a:t>
            </a:r>
          </a:p>
          <a:p>
            <a:pPr marL="171450" indent="-171450">
              <a:lnSpc>
                <a:spcPts val="2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zh-TW" dirty="0">
                <a:solidFill>
                  <a:srgbClr val="00B050"/>
                </a:solidFill>
              </a:rPr>
              <a:t>S000</a:t>
            </a:r>
            <a:r>
              <a:rPr lang="zh-TW" altLang="en-US" dirty="0">
                <a:solidFill>
                  <a:srgbClr val="00B050"/>
                </a:solidFill>
              </a:rPr>
              <a:t>和訊</a:t>
            </a:r>
            <a:r>
              <a:rPr lang="en-US" altLang="zh-TW" dirty="0">
                <a:solidFill>
                  <a:srgbClr val="00B050"/>
                </a:solidFill>
              </a:rPr>
              <a:t>(</a:t>
            </a:r>
            <a:r>
              <a:rPr lang="zh-TW" altLang="en-US" dirty="0">
                <a:solidFill>
                  <a:srgbClr val="00B050"/>
                </a:solidFill>
              </a:rPr>
              <a:t>試量產</a:t>
            </a:r>
            <a:r>
              <a:rPr lang="en-US" altLang="zh-TW" dirty="0">
                <a:solidFill>
                  <a:srgbClr val="00B050"/>
                </a:solidFill>
              </a:rPr>
              <a:t>)        10,000K</a:t>
            </a:r>
          </a:p>
          <a:p>
            <a:pPr marL="171450" indent="-171450">
              <a:lnSpc>
                <a:spcPts val="2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zh-TW" dirty="0">
                <a:solidFill>
                  <a:srgbClr val="00B050"/>
                </a:solidFill>
              </a:rPr>
              <a:t>S000</a:t>
            </a:r>
            <a:r>
              <a:rPr lang="zh-TW" altLang="en-US" dirty="0">
                <a:solidFill>
                  <a:srgbClr val="00B050"/>
                </a:solidFill>
              </a:rPr>
              <a:t>愛菲斯</a:t>
            </a:r>
            <a:r>
              <a:rPr lang="en-US" altLang="zh-TW" dirty="0">
                <a:solidFill>
                  <a:srgbClr val="00B050"/>
                </a:solidFill>
              </a:rPr>
              <a:t>IP                  1,500K</a:t>
            </a:r>
          </a:p>
          <a:p>
            <a:pPr marL="171450" indent="-171450">
              <a:lnSpc>
                <a:spcPts val="2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zh-TW" dirty="0">
                <a:solidFill>
                  <a:srgbClr val="00B050"/>
                </a:solidFill>
              </a:rPr>
              <a:t>S000</a:t>
            </a:r>
            <a:r>
              <a:rPr lang="zh-TW" altLang="en-US" dirty="0">
                <a:solidFill>
                  <a:srgbClr val="00B050"/>
                </a:solidFill>
              </a:rPr>
              <a:t>英華達</a:t>
            </a:r>
            <a:r>
              <a:rPr lang="en-US" altLang="zh-TW" dirty="0">
                <a:solidFill>
                  <a:srgbClr val="00B050"/>
                </a:solidFill>
              </a:rPr>
              <a:t>IP                  2,800K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DDE342AC-C596-47E8-9E85-88AD3F66E94F}"/>
              </a:ext>
            </a:extLst>
          </p:cNvPr>
          <p:cNvSpPr txBox="1"/>
          <p:nvPr/>
        </p:nvSpPr>
        <p:spPr>
          <a:xfrm>
            <a:off x="276349" y="4883668"/>
            <a:ext cx="2822296" cy="1791063"/>
          </a:xfrm>
          <a:prstGeom prst="rect">
            <a:avLst/>
          </a:prstGeom>
          <a:solidFill>
            <a:schemeClr val="bg1"/>
          </a:solidFill>
          <a:ln w="19050">
            <a:solidFill>
              <a:srgbClr val="FF9900"/>
            </a:solidFill>
          </a:ln>
        </p:spPr>
        <p:txBody>
          <a:bodyPr wrap="square" rtlCol="0" anchor="ctr">
            <a:noAutofit/>
          </a:bodyPr>
          <a:lstStyle/>
          <a:p>
            <a: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組近期已簽約</a:t>
            </a:r>
            <a:r>
              <a:rPr kumimoji="0" lang="en-US" altLang="zh-TW" sz="1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(8,323K)</a:t>
            </a:r>
          </a:p>
          <a:p>
            <a: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1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泰沂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3,000K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魔毒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5,000K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家飛綸                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180K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S100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康泰納仕            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143K</a:t>
            </a:r>
          </a:p>
        </p:txBody>
      </p:sp>
      <p:sp>
        <p:nvSpPr>
          <p:cNvPr id="11" name="文字方塊 1">
            <a:extLst>
              <a:ext uri="{FF2B5EF4-FFF2-40B4-BE49-F238E27FC236}">
                <a16:creationId xmlns:a16="http://schemas.microsoft.com/office/drawing/2014/main" id="{B904229C-7C71-43C4-852C-64324D4E61B7}"/>
              </a:ext>
            </a:extLst>
          </p:cNvPr>
          <p:cNvSpPr txBox="1"/>
          <p:nvPr/>
        </p:nvSpPr>
        <p:spPr>
          <a:xfrm>
            <a:off x="4868935" y="1412776"/>
            <a:ext cx="2172297" cy="6712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1600" b="1" dirty="0"/>
              <a:t>11/29</a:t>
            </a:r>
            <a:r>
              <a:rPr lang="zh-TW" altLang="en-US" sz="1600" b="1" dirty="0"/>
              <a:t>實際簽約達成：</a:t>
            </a:r>
            <a:endParaRPr lang="en-US" altLang="zh-TW" sz="1600" b="1" dirty="0"/>
          </a:p>
          <a:p>
            <a:r>
              <a:rPr lang="en-US" altLang="zh-TW" sz="1600" b="1" dirty="0"/>
              <a:t>31,825K</a:t>
            </a:r>
            <a:r>
              <a:rPr lang="zh-TW" altLang="en-US" sz="1600" b="1" dirty="0"/>
              <a:t> </a:t>
            </a:r>
            <a:r>
              <a:rPr lang="en-US" altLang="zh-TW" sz="1600" b="1" dirty="0"/>
              <a:t>(87%)</a:t>
            </a:r>
            <a:endParaRPr lang="zh-TW" altLang="en-US" sz="1600" b="1" dirty="0"/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3F841DE0-361A-4264-9B24-0EFB2047472E}"/>
              </a:ext>
            </a:extLst>
          </p:cNvPr>
          <p:cNvCxnSpPr>
            <a:cxnSpLocks/>
          </p:cNvCxnSpPr>
          <p:nvPr/>
        </p:nvCxnSpPr>
        <p:spPr>
          <a:xfrm flipH="1">
            <a:off x="7041232" y="1556792"/>
            <a:ext cx="936104" cy="12167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562815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79848" y="115892"/>
            <a:ext cx="5410316" cy="518941"/>
          </a:xfrm>
        </p:spPr>
        <p:txBody>
          <a:bodyPr/>
          <a:lstStyle/>
          <a:p>
            <a:r>
              <a:rPr lang="en-US" altLang="zh-TW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lang="zh-TW" altLang="en-US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組企業收入簽約統計</a:t>
            </a: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</p:nvPr>
        </p:nvGraphicFramePr>
        <p:xfrm>
          <a:off x="704528" y="834721"/>
          <a:ext cx="8489229" cy="4434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矩形 3"/>
          <p:cNvSpPr/>
          <p:nvPr/>
        </p:nvSpPr>
        <p:spPr>
          <a:xfrm>
            <a:off x="7113240" y="508065"/>
            <a:ext cx="21900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000" b="1" kern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簽約目標</a:t>
            </a:r>
            <a:r>
              <a:rPr kumimoji="0" lang="en-US" altLang="zh-TW" sz="2000" b="1" kern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112,500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5840F025-E6D5-42B7-954B-276C0E6CB58F}"/>
              </a:ext>
            </a:extLst>
          </p:cNvPr>
          <p:cNvSpPr txBox="1"/>
          <p:nvPr/>
        </p:nvSpPr>
        <p:spPr>
          <a:xfrm>
            <a:off x="6521584" y="4529663"/>
            <a:ext cx="3199535" cy="1410871"/>
          </a:xfrm>
          <a:prstGeom prst="rect">
            <a:avLst/>
          </a:prstGeom>
          <a:solidFill>
            <a:schemeClr val="bg1"/>
          </a:solidFill>
          <a:ln w="19050">
            <a:solidFill>
              <a:srgbClr val="FF9900"/>
            </a:solidFill>
          </a:ln>
        </p:spPr>
        <p:txBody>
          <a:bodyPr wrap="square" rtlCol="0">
            <a:noAutofit/>
          </a:bodyPr>
          <a:lstStyle/>
          <a:p>
            <a:pPr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推動中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(2024)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主要案件</a:t>
            </a:r>
            <a:r>
              <a:rPr kumimoji="0" lang="en-US" altLang="zh-TW" sz="1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(4,400K)</a:t>
            </a:r>
          </a:p>
          <a:p>
            <a:pPr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16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全台</a:t>
            </a:r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開發</a:t>
            </a:r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       </a:t>
            </a:r>
            <a:r>
              <a:rPr kumimoji="0" lang="zh-TW" altLang="en-US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</a:t>
            </a:r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1,800K</a:t>
            </a:r>
          </a:p>
          <a:p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台灣高鐵</a:t>
            </a:r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(11</a:t>
            </a:r>
            <a:r>
              <a:rPr kumimoji="0" lang="zh-TW" altLang="en-US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</a:t>
            </a:r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2,100K</a:t>
            </a:r>
          </a:p>
          <a:p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峻盟</a:t>
            </a:r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</a:t>
            </a:r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endParaRPr lang="en-US" altLang="zh-TW" sz="1600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DDE342AC-C596-47E8-9E85-88AD3F66E94F}"/>
              </a:ext>
            </a:extLst>
          </p:cNvPr>
          <p:cNvSpPr txBox="1"/>
          <p:nvPr/>
        </p:nvSpPr>
        <p:spPr>
          <a:xfrm>
            <a:off x="128464" y="4529664"/>
            <a:ext cx="2715286" cy="2088232"/>
          </a:xfrm>
          <a:prstGeom prst="rect">
            <a:avLst/>
          </a:prstGeom>
          <a:solidFill>
            <a:schemeClr val="bg1"/>
          </a:solidFill>
          <a:ln w="19050">
            <a:solidFill>
              <a:srgbClr val="FF9900"/>
            </a:solidFill>
          </a:ln>
        </p:spPr>
        <p:txBody>
          <a:bodyPr wrap="square" rtlCol="0" anchor="ctr">
            <a:noAutofit/>
          </a:bodyPr>
          <a:lstStyle/>
          <a:p>
            <a: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組近期已簽約</a:t>
            </a:r>
            <a:r>
              <a:rPr kumimoji="0" lang="en-US" altLang="zh-TW" sz="1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(6,400K)</a:t>
            </a:r>
          </a:p>
          <a:p>
            <a: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1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越南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HSY    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晁鴻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展輝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         1,000K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寶捷             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1,709K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萬采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762K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智慧價值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1,429K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5840F025-E6D5-42B7-954B-276C0E6CB58F}"/>
              </a:ext>
            </a:extLst>
          </p:cNvPr>
          <p:cNvSpPr txBox="1"/>
          <p:nvPr/>
        </p:nvSpPr>
        <p:spPr>
          <a:xfrm>
            <a:off x="-3549370" y="2132856"/>
            <a:ext cx="3338825" cy="2664296"/>
          </a:xfrm>
          <a:prstGeom prst="rect">
            <a:avLst/>
          </a:prstGeom>
          <a:solidFill>
            <a:schemeClr val="bg1"/>
          </a:solidFill>
          <a:ln w="19050">
            <a:solidFill>
              <a:srgbClr val="FF9900"/>
            </a:solidFill>
          </a:ln>
        </p:spPr>
        <p:txBody>
          <a:bodyPr wrap="square" rtlCol="0">
            <a:noAutofit/>
          </a:bodyPr>
          <a:lstStyle/>
          <a:p>
            <a:pPr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月預計簽約</a:t>
            </a:r>
            <a:r>
              <a:rPr kumimoji="0" lang="en-US" altLang="zh-TW" sz="1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(27,771K)</a:t>
            </a:r>
            <a:endParaRPr kumimoji="0" lang="en-US" altLang="zh-TW" sz="1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宏亞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      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500K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捷世林                     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3,500K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車博                         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3,470K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竹科管協                 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4,000K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新竹物流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維護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596K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新竹物流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開發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       4,000K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家福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開發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              1,260K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家福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維護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                  445K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全聯                       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10,000K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endParaRPr kumimoji="0" lang="en-US" altLang="zh-TW" sz="1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2" name="文字方塊 1">
            <a:extLst>
              <a:ext uri="{FF2B5EF4-FFF2-40B4-BE49-F238E27FC236}">
                <a16:creationId xmlns:a16="http://schemas.microsoft.com/office/drawing/2014/main" id="{B904229C-7C71-43C4-852C-64324D4E61B7}"/>
              </a:ext>
            </a:extLst>
          </p:cNvPr>
          <p:cNvSpPr txBox="1"/>
          <p:nvPr/>
        </p:nvSpPr>
        <p:spPr>
          <a:xfrm>
            <a:off x="4855042" y="1029542"/>
            <a:ext cx="2186384" cy="6712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1600" b="1" dirty="0"/>
              <a:t>11/29</a:t>
            </a:r>
            <a:r>
              <a:rPr lang="zh-TW" altLang="en-US" sz="1600" b="1" dirty="0"/>
              <a:t>實際簽約達成：</a:t>
            </a:r>
            <a:endParaRPr lang="en-US" altLang="zh-TW" sz="1600" b="1" dirty="0"/>
          </a:p>
          <a:p>
            <a:r>
              <a:rPr lang="en-US" altLang="zh-TW" sz="1600" b="1" dirty="0"/>
              <a:t>110,263K</a:t>
            </a:r>
            <a:r>
              <a:rPr lang="zh-TW" altLang="en-US" sz="1600" b="1" dirty="0"/>
              <a:t> </a:t>
            </a:r>
            <a:r>
              <a:rPr lang="en-US" altLang="zh-TW" sz="1600" b="1" dirty="0"/>
              <a:t>(98%)</a:t>
            </a:r>
            <a:endParaRPr lang="zh-TW" altLang="en-US" sz="1600" b="1" dirty="0"/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3F841DE0-361A-4264-9B24-0EFB2047472E}"/>
              </a:ext>
            </a:extLst>
          </p:cNvPr>
          <p:cNvCxnSpPr>
            <a:cxnSpLocks/>
          </p:cNvCxnSpPr>
          <p:nvPr/>
        </p:nvCxnSpPr>
        <p:spPr>
          <a:xfrm>
            <a:off x="7041426" y="1700808"/>
            <a:ext cx="1079926" cy="27644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圖片 5">
            <a:extLst>
              <a:ext uri="{FF2B5EF4-FFF2-40B4-BE49-F238E27FC236}">
                <a16:creationId xmlns:a16="http://schemas.microsoft.com/office/drawing/2014/main" id="{872C7A47-D3FA-46A4-B271-65A96F59DA9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396" y="4529663"/>
            <a:ext cx="3380542" cy="2328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279370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45628"/>
            <a:ext cx="9139162" cy="518941"/>
          </a:xfrm>
        </p:spPr>
        <p:txBody>
          <a:bodyPr/>
          <a:lstStyle/>
          <a:p>
            <a:r>
              <a:rPr lang="en-US" altLang="zh-TW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FY112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中心產業服務</a:t>
            </a:r>
            <a:r>
              <a:rPr lang="zh-TW" altLang="en-US" sz="3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簽約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統計</a:t>
            </a:r>
            <a:r>
              <a:rPr lang="en-US" altLang="zh-TW" sz="3200" dirty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3200" dirty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附件</a:t>
            </a:r>
            <a:r>
              <a:rPr lang="en-US" altLang="zh-TW" sz="3200" dirty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zh-TW" altLang="en-US" sz="3200" dirty="0">
              <a:solidFill>
                <a:srgbClr val="FF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</p:nvPr>
        </p:nvGraphicFramePr>
        <p:xfrm>
          <a:off x="486085" y="456170"/>
          <a:ext cx="8928992" cy="4369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8785007" y="43488"/>
            <a:ext cx="1260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單位</a:t>
            </a:r>
            <a:r>
              <a:rPr kumimoji="1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  <a:r>
              <a:rPr kumimoji="1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千元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7620265" y="305098"/>
            <a:ext cx="2329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FY112 </a:t>
            </a:r>
            <a:r>
              <a:rPr kumimoji="1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目標 </a:t>
            </a:r>
            <a:r>
              <a:rPr kumimoji="1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405,507</a:t>
            </a:r>
            <a:endParaRPr kumimoji="1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9DDF46C-1ABC-41BB-A981-C7E28F34AFB9}"/>
              </a:ext>
            </a:extLst>
          </p:cNvPr>
          <p:cNvSpPr txBox="1"/>
          <p:nvPr/>
        </p:nvSpPr>
        <p:spPr>
          <a:xfrm>
            <a:off x="6562857" y="4107542"/>
            <a:ext cx="3271970" cy="2561818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marL="0" marR="0" lvl="0" indent="0" defTabSz="91440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推動中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(2024)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主要案件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(73,200K)</a:t>
            </a:r>
          </a:p>
          <a:p>
            <a:pPr marR="0" lvl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zh-TW" sz="1400" b="1" dirty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lvl="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全台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開發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1,800K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台灣高鐵                        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2,100K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峻盟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  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  <a:endParaRPr kumimoji="0" lang="en-US" altLang="zh-TW" sz="1400" b="1" dirty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lvl="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en-US" altLang="zh-TW" sz="1400" b="1" dirty="0" err="1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Sunlite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2,000K</a:t>
            </a:r>
          </a:p>
          <a:p>
            <a:pPr marL="171450" lvl="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中強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(A+)                     35,000K</a:t>
            </a:r>
          </a:p>
          <a:p>
            <a:pPr marL="171450" lvl="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和訊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試量產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愛菲斯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i="0" u="non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i="0" u="non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英華達</a:t>
            </a:r>
            <a:r>
              <a:rPr kumimoji="0" lang="en-US" altLang="zh-TW" sz="1400" b="1" i="0" u="non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i="0" u="non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</a:t>
            </a:r>
            <a:r>
              <a:rPr kumimoji="0" lang="en-US" altLang="zh-TW" sz="1400" b="1" i="0" u="non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2,800K</a:t>
            </a:r>
            <a:endParaRPr kumimoji="0" lang="en-US" altLang="zh-TW" sz="1400" b="1" dirty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lvl="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中華郵政   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國北護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C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包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智齡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亞灣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6,000K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泰陞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疫後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  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4,000K</a:t>
            </a:r>
            <a:endParaRPr kumimoji="0" lang="en-US" altLang="zh-TW" sz="1400" b="1" i="0" u="none" kern="1200" cap="none" spc="0" normalizeH="0" baseline="0" noProof="0" dirty="0">
              <a:ln>
                <a:noFill/>
              </a:ln>
              <a:solidFill>
                <a:srgbClr val="00B05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EF41A911-442F-4FBA-A49F-D3E2C3E131B5}"/>
              </a:ext>
            </a:extLst>
          </p:cNvPr>
          <p:cNvSpPr txBox="1"/>
          <p:nvPr/>
        </p:nvSpPr>
        <p:spPr>
          <a:xfrm>
            <a:off x="82660" y="4107542"/>
            <a:ext cx="3039826" cy="2426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本期主要新增簽約                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15,008K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越南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HSY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晁鴻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  <a:endParaRPr kumimoji="0" lang="en-US" altLang="zh-TW" sz="1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展輝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寶捷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小額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1,709K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萬采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762K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智慧價值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(IP) 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1,429K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泰沂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產創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i="0" u="non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i="0" u="non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魔毒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二期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en-US" altLang="zh-TW" sz="1400" b="1" i="0" u="non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BP</a:t>
            </a:r>
            <a:r>
              <a:rPr kumimoji="0" lang="zh-TW" altLang="en-US" sz="1400" b="1" i="0" u="non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</a:t>
            </a:r>
            <a:r>
              <a:rPr kumimoji="0" lang="en-US" altLang="zh-TW" sz="1400" b="1" i="0" u="non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i="0" u="non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i="0" u="non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家飛綸</a:t>
            </a:r>
            <a:r>
              <a:rPr kumimoji="0" lang="en-US" altLang="zh-TW" sz="1400" b="1" i="0" u="non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(BP)</a:t>
            </a:r>
            <a:r>
              <a:rPr kumimoji="0" lang="zh-TW" altLang="en-US" sz="1400" b="1" i="0" u="non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</a:t>
            </a:r>
            <a:r>
              <a:rPr kumimoji="0" lang="en-US" altLang="zh-TW" sz="1400" b="1" i="0" u="non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180K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北市大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政知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285K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i="0" u="non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S100</a:t>
            </a:r>
            <a:r>
              <a:rPr kumimoji="0" lang="zh-TW" altLang="en-US" sz="1400" b="1" i="0" u="non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康泰納仕</a:t>
            </a:r>
            <a:r>
              <a:rPr kumimoji="0" lang="en-US" altLang="zh-TW" sz="1400" b="1" i="0" u="non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i="0" u="non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小額</a:t>
            </a:r>
            <a:r>
              <a:rPr kumimoji="0" lang="en-US" altLang="zh-TW" sz="1400" b="1" i="0" u="non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143K</a:t>
            </a:r>
          </a:p>
        </p:txBody>
      </p: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95549866-8A2A-419C-94B5-F384C19E2613}"/>
              </a:ext>
            </a:extLst>
          </p:cNvPr>
          <p:cNvGrpSpPr/>
          <p:nvPr/>
        </p:nvGrpSpPr>
        <p:grpSpPr>
          <a:xfrm>
            <a:off x="-3327920" y="937469"/>
            <a:ext cx="3141229" cy="4369367"/>
            <a:chOff x="2026311" y="4486624"/>
            <a:chExt cx="3123106" cy="9238099"/>
          </a:xfrm>
        </p:grpSpPr>
        <p:sp>
          <p:nvSpPr>
            <p:cNvPr id="16" name="文字方塊 15">
              <a:extLst>
                <a:ext uri="{FF2B5EF4-FFF2-40B4-BE49-F238E27FC236}">
                  <a16:creationId xmlns:a16="http://schemas.microsoft.com/office/drawing/2014/main" id="{9478D595-8F64-4025-B89F-E170AF0146A8}"/>
                </a:ext>
              </a:extLst>
            </p:cNvPr>
            <p:cNvSpPr txBox="1"/>
            <p:nvPr/>
          </p:nvSpPr>
          <p:spPr>
            <a:xfrm>
              <a:off x="2026311" y="4486624"/>
              <a:ext cx="3123106" cy="923809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9900"/>
              </a:solidFill>
            </a:ln>
          </p:spPr>
          <p:txBody>
            <a:bodyPr wrap="square" rtlCol="0">
              <a:noAutofit/>
            </a:bodyPr>
            <a:lstStyle/>
            <a:p>
              <a:pPr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12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月預計簽約：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主要案件</a:t>
              </a:r>
              <a:r>
                <a:rPr kumimoji="0" lang="en-US" altLang="zh-TW" sz="1400" b="1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(42,949K)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endPara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pPr marL="17145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H100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雲義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IP                          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 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900K</a:t>
              </a:r>
            </a:p>
            <a:p>
              <a:pPr marL="17145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H000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典子                                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800K</a:t>
              </a:r>
            </a:p>
            <a:p>
              <a:pPr marL="17145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H000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華亨                                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960K</a:t>
              </a:r>
            </a:p>
            <a:p>
              <a:pPr marL="17145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H000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群智                                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700K</a:t>
              </a:r>
            </a:p>
            <a:p>
              <a:pPr marL="17145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H200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三趨                             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2,000K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U100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宏亞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IP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                            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500K</a:t>
              </a:r>
              <a:endPara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pPr marL="171450" lvl="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H100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鴻鼎                             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1,000K</a:t>
              </a:r>
            </a:p>
            <a:p>
              <a:pPr marL="171450" lvl="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H000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合勤                             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2,000K</a:t>
              </a:r>
            </a:p>
            <a:p>
              <a:pPr marL="17145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H200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中國佈道                     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3,619K</a:t>
              </a:r>
            </a:p>
            <a:p>
              <a:pPr marL="17145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S100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夢想創造                         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500K</a:t>
              </a:r>
            </a:p>
            <a:p>
              <a:pPr marL="17145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H100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群邁                              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2,000K</a:t>
              </a:r>
            </a:p>
            <a:p>
              <a:pPr marL="17145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H200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春耕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BP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                           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285K</a:t>
              </a:r>
            </a:p>
            <a:p>
              <a:pPr marL="17145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H200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昊霖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IP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                             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300K</a:t>
              </a:r>
            </a:p>
            <a:p>
              <a:pPr marL="17145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S100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遠傳                                 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114K</a:t>
              </a:r>
              <a:endPara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pPr marL="171450" marR="0" lvl="0" indent="-17145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U500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捷世林                          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3,500K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U500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車博                              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3,470K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U500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竹科管協                      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4,000K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U000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新竹物流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(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維護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)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             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596K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U000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新竹物流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(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開發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)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          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4,000K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U300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家福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(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開發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)                   1,260K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U300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家福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(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維護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)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                     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445K</a:t>
              </a:r>
            </a:p>
            <a:p>
              <a:pPr marL="17145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i="0" u="non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U000</a:t>
              </a:r>
              <a:r>
                <a:rPr kumimoji="0" lang="zh-TW" altLang="en-US" sz="1400" b="1" i="0" u="non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全聯                           </a:t>
              </a:r>
              <a:r>
                <a:rPr kumimoji="0" lang="en-US" altLang="zh-TW" sz="1400" b="1" i="0" u="non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10,000K</a:t>
              </a:r>
            </a:p>
          </p:txBody>
        </p:sp>
        <p:cxnSp>
          <p:nvCxnSpPr>
            <p:cNvPr id="17" name="直線接點 16">
              <a:extLst>
                <a:ext uri="{FF2B5EF4-FFF2-40B4-BE49-F238E27FC236}">
                  <a16:creationId xmlns:a16="http://schemas.microsoft.com/office/drawing/2014/main" id="{C5781B21-230B-488E-A4CD-A12B9D16E9C3}"/>
                </a:ext>
              </a:extLst>
            </p:cNvPr>
            <p:cNvCxnSpPr/>
            <p:nvPr/>
          </p:nvCxnSpPr>
          <p:spPr>
            <a:xfrm>
              <a:off x="2196000" y="10175857"/>
              <a:ext cx="2880320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pic>
        <p:nvPicPr>
          <p:cNvPr id="6" name="圖片 5">
            <a:extLst>
              <a:ext uri="{FF2B5EF4-FFF2-40B4-BE49-F238E27FC236}">
                <a16:creationId xmlns:a16="http://schemas.microsoft.com/office/drawing/2014/main" id="{D7F847E0-9B33-45DC-A67C-FC6FD55EB2A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469" y="4032448"/>
            <a:ext cx="3169951" cy="285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824546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4818BC-AEDC-4387-A493-D3105BCE8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188640"/>
            <a:ext cx="8915400" cy="1008112"/>
          </a:xfrm>
        </p:spPr>
        <p:txBody>
          <a:bodyPr/>
          <a:lstStyle/>
          <a:p>
            <a:r>
              <a:rPr lang="zh-TW" altLang="en-US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中心</a:t>
            </a:r>
            <a:r>
              <a:rPr lang="en-US" altLang="zh-TW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認列預估</a:t>
            </a:r>
            <a:endParaRPr lang="zh-TW" altLang="en-US" sz="2800" dirty="0">
              <a:solidFill>
                <a:srgbClr val="0070C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7257256" y="1012086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單位</a:t>
            </a:r>
            <a:r>
              <a:rPr lang="en-US" altLang="zh-TW" dirty="0"/>
              <a:t>:K</a:t>
            </a:r>
            <a:endParaRPr lang="zh-TW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614506" y="1381418"/>
          <a:ext cx="6676988" cy="3100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659">
                  <a:extLst>
                    <a:ext uri="{9D8B030D-6E8A-4147-A177-3AD203B41FA5}">
                      <a16:colId xmlns:a16="http://schemas.microsoft.com/office/drawing/2014/main" val="1982674667"/>
                    </a:ext>
                  </a:extLst>
                </a:gridCol>
                <a:gridCol w="984723">
                  <a:extLst>
                    <a:ext uri="{9D8B030D-6E8A-4147-A177-3AD203B41FA5}">
                      <a16:colId xmlns:a16="http://schemas.microsoft.com/office/drawing/2014/main" val="1751991534"/>
                    </a:ext>
                  </a:extLst>
                </a:gridCol>
                <a:gridCol w="1870923">
                  <a:extLst>
                    <a:ext uri="{9D8B030D-6E8A-4147-A177-3AD203B41FA5}">
                      <a16:colId xmlns:a16="http://schemas.microsoft.com/office/drawing/2014/main" val="4070610047"/>
                    </a:ext>
                  </a:extLst>
                </a:gridCol>
                <a:gridCol w="917652">
                  <a:extLst>
                    <a:ext uri="{9D8B030D-6E8A-4147-A177-3AD203B41FA5}">
                      <a16:colId xmlns:a16="http://schemas.microsoft.com/office/drawing/2014/main" val="2581791888"/>
                    </a:ext>
                  </a:extLst>
                </a:gridCol>
                <a:gridCol w="917652">
                  <a:extLst>
                    <a:ext uri="{9D8B030D-6E8A-4147-A177-3AD203B41FA5}">
                      <a16:colId xmlns:a16="http://schemas.microsoft.com/office/drawing/2014/main" val="992664285"/>
                    </a:ext>
                  </a:extLst>
                </a:gridCol>
                <a:gridCol w="1561379">
                  <a:extLst>
                    <a:ext uri="{9D8B030D-6E8A-4147-A177-3AD203B41FA5}">
                      <a16:colId xmlns:a16="http://schemas.microsoft.com/office/drawing/2014/main" val="2736264107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衍生加值目標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已認列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預估達成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2971044"/>
                  </a:ext>
                </a:extLst>
              </a:tr>
              <a:tr h="420153">
                <a:tc rowSpan="6"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中心合計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/>
                        <a:t>24,068</a:t>
                      </a:r>
                      <a:endParaRPr lang="zh-TW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科專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9,533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11,733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21,266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0502635"/>
                  </a:ext>
                </a:extLst>
              </a:tr>
              <a:tr h="420153">
                <a:tc vMerge="1"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/>
                        <a:t>3,310</a:t>
                      </a:r>
                      <a:endParaRPr lang="zh-TW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數發部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2,850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3,350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9597240"/>
                  </a:ext>
                </a:extLst>
              </a:tr>
              <a:tr h="420153">
                <a:tc vMerge="1"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/>
                        <a:t>3,000</a:t>
                      </a:r>
                      <a:endParaRPr lang="zh-TW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商業司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2,500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1,662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4,162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4919831"/>
                  </a:ext>
                </a:extLst>
              </a:tr>
              <a:tr h="420153">
                <a:tc vMerge="1"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/>
                        <a:t>1,000</a:t>
                      </a:r>
                      <a:endParaRPr lang="zh-TW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科發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5069967"/>
                  </a:ext>
                </a:extLst>
              </a:tr>
              <a:tr h="420153">
                <a:tc vMerge="1"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400" b="1" dirty="0"/>
                        <a:t>31,378</a:t>
                      </a:r>
                      <a:endParaRPr lang="zh-TW" altLang="en-US" sz="1400" b="1" dirty="0"/>
                    </a:p>
                  </a:txBody>
                  <a:tcPr anchor="ctr">
                    <a:solidFill>
                      <a:srgbClr val="8DAB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中心衍生加值總計</a:t>
                      </a:r>
                    </a:p>
                  </a:txBody>
                  <a:tcPr anchor="ctr">
                    <a:solidFill>
                      <a:srgbClr val="8DAB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15,883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8DAB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13,895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29,778(95%)</a:t>
                      </a:r>
                      <a:endParaRPr lang="zh-TW" altLang="en-US" sz="1400" b="1" u="none" kern="1200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8DAB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45085"/>
                  </a:ext>
                </a:extLst>
              </a:tr>
              <a:tr h="420153">
                <a:tc vMerge="1"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1400" b="1" dirty="0"/>
                    </a:p>
                  </a:txBody>
                  <a:tcPr anchor="ctr">
                    <a:solidFill>
                      <a:srgbClr val="8DAB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預計累計</a:t>
                      </a:r>
                      <a:r>
                        <a:rPr lang="en-US" altLang="zh-TW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%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8DAB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51%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8DAB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95%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8DABD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zh-TW" altLang="en-US" sz="1400" b="1" u="none" kern="1200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8DAB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348125"/>
                  </a:ext>
                </a:extLst>
              </a:tr>
            </a:tbl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363340" y="4797152"/>
            <a:ext cx="917932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itchFamily="34" charset="0"/>
              </a:rPr>
              <a:t>目前中心衍生加值目標預估達成率為</a:t>
            </a:r>
            <a:r>
              <a:rPr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itchFamily="34" charset="0"/>
              </a:rPr>
              <a:t>95%(29,778K)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itchFamily="34" charset="0"/>
              </a:rPr>
              <a:t>待承益新創案完成規劃</a:t>
            </a:r>
            <a:r>
              <a:rPr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itchFamily="34" charset="0"/>
              </a:rPr>
              <a:t>(5,000K)</a:t>
            </a:r>
            <a:r>
              <a:rPr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itchFamily="34" charset="0"/>
              </a:rPr>
              <a:t>後為</a:t>
            </a:r>
            <a:r>
              <a:rPr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itchFamily="34" charset="0"/>
              </a:rPr>
              <a:t>111%(34,778K)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itchFamily="34" charset="0"/>
              </a:rPr>
              <a:t>請各組協助與廠商溝通將</a:t>
            </a:r>
            <a:r>
              <a:rPr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itchFamily="34" charset="0"/>
              </a:rPr>
              <a:t>Q4</a:t>
            </a:r>
            <a:r>
              <a:rPr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itchFamily="34" charset="0"/>
              </a:rPr>
              <a:t>技術交付認列盡早提前</a:t>
            </a:r>
            <a:r>
              <a:rPr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itchFamily="34" charset="0"/>
              </a:rPr>
              <a:t>(</a:t>
            </a:r>
            <a:r>
              <a:rPr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itchFamily="34" charset="0"/>
              </a:rPr>
              <a:t>共</a:t>
            </a:r>
            <a:r>
              <a:rPr lang="en-US" altLang="zh-TW" sz="2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itchFamily="34" charset="0"/>
              </a:rPr>
              <a:t>13,895K</a:t>
            </a:r>
            <a:r>
              <a:rPr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itchFamily="34" charset="0"/>
              </a:rPr>
              <a:t>)</a:t>
            </a:r>
            <a:endParaRPr lang="zh-TW" altLang="en-US" sz="24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950928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4818BC-AEDC-4387-A493-D3105BCE8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-27384"/>
            <a:ext cx="8915400" cy="1008112"/>
          </a:xfrm>
        </p:spPr>
        <p:txBody>
          <a:bodyPr/>
          <a:lstStyle/>
          <a:p>
            <a:r>
              <a:rPr lang="zh-TW" altLang="en-US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中心</a:t>
            </a:r>
            <a:r>
              <a:rPr lang="en-US" altLang="zh-TW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認列預估</a:t>
            </a:r>
            <a:endParaRPr lang="zh-TW" altLang="en-US" sz="2800" dirty="0">
              <a:solidFill>
                <a:srgbClr val="0070C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452787"/>
              </p:ext>
            </p:extLst>
          </p:nvPr>
        </p:nvGraphicFramePr>
        <p:xfrm>
          <a:off x="1871610" y="851756"/>
          <a:ext cx="6162780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615">
                  <a:extLst>
                    <a:ext uri="{9D8B030D-6E8A-4147-A177-3AD203B41FA5}">
                      <a16:colId xmlns:a16="http://schemas.microsoft.com/office/drawing/2014/main" val="1982674667"/>
                    </a:ext>
                  </a:extLst>
                </a:gridCol>
                <a:gridCol w="880273">
                  <a:extLst>
                    <a:ext uri="{9D8B030D-6E8A-4147-A177-3AD203B41FA5}">
                      <a16:colId xmlns:a16="http://schemas.microsoft.com/office/drawing/2014/main" val="1751991534"/>
                    </a:ext>
                  </a:extLst>
                </a:gridCol>
                <a:gridCol w="410419">
                  <a:extLst>
                    <a:ext uri="{9D8B030D-6E8A-4147-A177-3AD203B41FA5}">
                      <a16:colId xmlns:a16="http://schemas.microsoft.com/office/drawing/2014/main" val="4070610047"/>
                    </a:ext>
                  </a:extLst>
                </a:gridCol>
                <a:gridCol w="1746231">
                  <a:extLst>
                    <a:ext uri="{9D8B030D-6E8A-4147-A177-3AD203B41FA5}">
                      <a16:colId xmlns:a16="http://schemas.microsoft.com/office/drawing/2014/main" val="4145629014"/>
                    </a:ext>
                  </a:extLst>
                </a:gridCol>
                <a:gridCol w="771811">
                  <a:extLst>
                    <a:ext uri="{9D8B030D-6E8A-4147-A177-3AD203B41FA5}">
                      <a16:colId xmlns:a16="http://schemas.microsoft.com/office/drawing/2014/main" val="2581791888"/>
                    </a:ext>
                  </a:extLst>
                </a:gridCol>
                <a:gridCol w="771811">
                  <a:extLst>
                    <a:ext uri="{9D8B030D-6E8A-4147-A177-3AD203B41FA5}">
                      <a16:colId xmlns:a16="http://schemas.microsoft.com/office/drawing/2014/main" val="992664285"/>
                    </a:ext>
                  </a:extLst>
                </a:gridCol>
                <a:gridCol w="1202620">
                  <a:extLst>
                    <a:ext uri="{9D8B030D-6E8A-4147-A177-3AD203B41FA5}">
                      <a16:colId xmlns:a16="http://schemas.microsoft.com/office/drawing/2014/main" val="2736264107"/>
                    </a:ext>
                  </a:extLst>
                </a:gridCol>
              </a:tblGrid>
              <a:tr h="56036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衍生加值目標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案件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/IP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rgbClr val="FFFF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已認列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預估達成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2971044"/>
                  </a:ext>
                </a:extLst>
              </a:tr>
              <a:tr h="50137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科專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(5,000)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科專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承益案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411183"/>
                  </a:ext>
                </a:extLst>
              </a:tr>
              <a:tr h="294927">
                <a:tc rowSpan="14"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(9,085)</a:t>
                      </a:r>
                    </a:p>
                    <a:p>
                      <a:pPr algn="r"/>
                      <a:endParaRPr lang="en-US" alt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r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科專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(6,275)</a:t>
                      </a:r>
                    </a:p>
                    <a:p>
                      <a:pPr algn="r"/>
                      <a:endParaRPr lang="en-US" alt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r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數發部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(2,810)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10"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科專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麗媚</a:t>
                      </a:r>
                      <a:r>
                        <a:rPr lang="en-US" altLang="zh-TW" sz="1400" b="1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/1,000K</a:t>
                      </a:r>
                      <a:endParaRPr lang="zh-TW" altLang="en-US" sz="1400" b="1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9"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7,633</a:t>
                      </a:r>
                    </a:p>
                    <a:p>
                      <a:pPr algn="r"/>
                      <a:endParaRPr lang="en-US" altLang="zh-TW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622515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三趨</a:t>
                      </a:r>
                      <a:r>
                        <a:rPr lang="en-US" altLang="zh-TW" sz="1400" b="1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/333K</a:t>
                      </a:r>
                      <a:endParaRPr lang="zh-TW" altLang="en-US" sz="1400" b="1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333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303874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酷手</a:t>
                      </a:r>
                      <a:r>
                        <a:rPr lang="en-US" altLang="zh-TW" sz="1400" b="1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/500K</a:t>
                      </a:r>
                      <a:endParaRPr lang="zh-TW" altLang="en-US" sz="1400" b="1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482015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口渴米菇</a:t>
                      </a:r>
                      <a:r>
                        <a:rPr lang="en-US" altLang="zh-TW" sz="1400" b="1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/1,000K</a:t>
                      </a:r>
                      <a:endParaRPr lang="zh-TW" altLang="en-US" sz="1400" b="1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932807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zh-TW" altLang="en-US" sz="14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雲義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/900K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900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266080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zh-TW" altLang="en-US" sz="14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zh-TW" altLang="en-US" sz="1400" b="1" kern="1200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光田</a:t>
                      </a:r>
                      <a:r>
                        <a:rPr lang="en-US" altLang="zh-TW" sz="1400" b="1" kern="1200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/600K</a:t>
                      </a:r>
                      <a:endParaRPr lang="zh-TW" altLang="en-US" sz="1400" b="1" kern="1200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600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39891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zh-TW" altLang="en-US" sz="14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群邁</a:t>
                      </a:r>
                      <a:r>
                        <a:rPr lang="en-US" altLang="zh-TW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/2,000K</a:t>
                      </a:r>
                      <a:endParaRPr lang="zh-TW" altLang="en-US" sz="14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154261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zh-TW" altLang="en-US" sz="14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鴻鼎</a:t>
                      </a:r>
                      <a:r>
                        <a:rPr lang="en-US" altLang="zh-TW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/1,000K</a:t>
                      </a:r>
                      <a:endParaRPr lang="zh-TW" altLang="en-US" sz="14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634707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zh-TW" altLang="en-US" sz="1400" b="1" kern="12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昊霖</a:t>
                      </a:r>
                      <a:r>
                        <a:rPr lang="en-US" altLang="zh-TW" sz="1400" b="1" kern="12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/300K</a:t>
                      </a:r>
                      <a:endParaRPr lang="zh-TW" altLang="en-US" sz="1400" b="1" kern="1200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300</a:t>
                      </a:r>
                      <a:endParaRPr lang="zh-TW" altLang="en-US" sz="14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531582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小計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2,833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4,800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7,633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945827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kern="1200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龍滕</a:t>
                      </a:r>
                      <a:r>
                        <a:rPr lang="en-US" altLang="zh-TW" sz="1400" b="1" kern="1200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/1,350K</a:t>
                      </a:r>
                      <a:endParaRPr lang="zh-TW" altLang="en-US" sz="1400" b="1" kern="1200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1,350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dirty="0">
                        <a:solidFill>
                          <a:schemeClr val="accent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267167"/>
                  </a:ext>
                </a:extLst>
              </a:tr>
              <a:tr h="119959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酷手</a:t>
                      </a:r>
                      <a:r>
                        <a:rPr lang="en-US" altLang="zh-TW" sz="1400" b="1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/1,500K</a:t>
                      </a:r>
                      <a:endParaRPr lang="zh-TW" altLang="en-US" sz="1400" b="1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162014"/>
                  </a:ext>
                </a:extLst>
              </a:tr>
              <a:tr h="119959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小計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2,850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2,850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250842"/>
                  </a:ext>
                </a:extLst>
              </a:tr>
              <a:tr h="119959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9,085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組總計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10,483</a:t>
                      </a:r>
                      <a:endParaRPr lang="zh-TW" altLang="en-US" sz="1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115%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359242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6991699" y="476672"/>
            <a:ext cx="142859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zh-TW" altLang="en-US" b="1" dirty="0">
                <a:solidFill>
                  <a:srgbClr val="00B050"/>
                </a:solidFill>
              </a:rPr>
              <a:t>*註：已簽約</a:t>
            </a:r>
            <a:endParaRPr lang="en-US" altLang="zh-TW" b="1" dirty="0">
              <a:solidFill>
                <a:srgbClr val="00B050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8320710" y="486732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單位</a:t>
            </a:r>
            <a:r>
              <a:rPr lang="en-US" altLang="zh-TW" dirty="0"/>
              <a:t>:K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34505924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151624"/>
              </p:ext>
            </p:extLst>
          </p:nvPr>
        </p:nvGraphicFramePr>
        <p:xfrm>
          <a:off x="2030505" y="1988840"/>
          <a:ext cx="5844990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1982674667"/>
                    </a:ext>
                  </a:extLst>
                </a:gridCol>
                <a:gridCol w="834881">
                  <a:extLst>
                    <a:ext uri="{9D8B030D-6E8A-4147-A177-3AD203B41FA5}">
                      <a16:colId xmlns:a16="http://schemas.microsoft.com/office/drawing/2014/main" val="1751991534"/>
                    </a:ext>
                  </a:extLst>
                </a:gridCol>
                <a:gridCol w="389255">
                  <a:extLst>
                    <a:ext uri="{9D8B030D-6E8A-4147-A177-3AD203B41FA5}">
                      <a16:colId xmlns:a16="http://schemas.microsoft.com/office/drawing/2014/main" val="4070610047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4145629014"/>
                    </a:ext>
                  </a:extLst>
                </a:gridCol>
                <a:gridCol w="732012">
                  <a:extLst>
                    <a:ext uri="{9D8B030D-6E8A-4147-A177-3AD203B41FA5}">
                      <a16:colId xmlns:a16="http://schemas.microsoft.com/office/drawing/2014/main" val="2581791888"/>
                    </a:ext>
                  </a:extLst>
                </a:gridCol>
                <a:gridCol w="732012">
                  <a:extLst>
                    <a:ext uri="{9D8B030D-6E8A-4147-A177-3AD203B41FA5}">
                      <a16:colId xmlns:a16="http://schemas.microsoft.com/office/drawing/2014/main" val="992664285"/>
                    </a:ext>
                  </a:extLst>
                </a:gridCol>
                <a:gridCol w="1140606">
                  <a:extLst>
                    <a:ext uri="{9D8B030D-6E8A-4147-A177-3AD203B41FA5}">
                      <a16:colId xmlns:a16="http://schemas.microsoft.com/office/drawing/2014/main" val="2736264107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衍生加值目標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案件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/IP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已認列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預估達成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2971044"/>
                  </a:ext>
                </a:extLst>
              </a:tr>
              <a:tr h="294927">
                <a:tc rowSpan="7"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科專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(6,160)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科專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得世寶</a:t>
                      </a:r>
                      <a:r>
                        <a:rPr lang="en-US" altLang="zh-TW" sz="1400" b="1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/1,000K</a:t>
                      </a:r>
                      <a:endParaRPr lang="zh-TW" altLang="en-US" sz="1400" b="1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7,000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695069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家飛綸</a:t>
                      </a:r>
                      <a:r>
                        <a:rPr lang="en-US" altLang="zh-TW" sz="1400" b="1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/500K</a:t>
                      </a:r>
                      <a:endParaRPr lang="zh-TW" altLang="en-US" sz="1400" b="1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342872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智沃</a:t>
                      </a:r>
                      <a:r>
                        <a:rPr lang="en-US" altLang="zh-TW" sz="1400" b="1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/2,000K</a:t>
                      </a:r>
                      <a:endParaRPr lang="zh-TW" altLang="en-US" sz="1400" b="1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6542860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泰沂</a:t>
                      </a:r>
                      <a:r>
                        <a:rPr lang="en-US" altLang="zh-TW" sz="1400" b="1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/3,000K</a:t>
                      </a:r>
                      <a:endParaRPr lang="zh-TW" altLang="en-US" sz="1400" b="1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554856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夢想創造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/500K</a:t>
                      </a:r>
                      <a:endParaRPr lang="zh-TW" altLang="en-US" sz="14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630297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小計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5,000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7,000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260864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6,160</a:t>
                      </a:r>
                      <a:endParaRPr lang="zh-TW" altLang="en-US" sz="1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組總計</a:t>
                      </a:r>
                    </a:p>
                  </a:txBody>
                  <a:tcPr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7,000</a:t>
                      </a:r>
                      <a:endParaRPr lang="zh-TW" altLang="en-US" sz="1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114%</a:t>
                      </a:r>
                    </a:p>
                  </a:txBody>
                  <a:tcPr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454023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5663453" y="1592839"/>
            <a:ext cx="142859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zh-TW" altLang="en-US" b="1" dirty="0">
                <a:solidFill>
                  <a:srgbClr val="00B050"/>
                </a:solidFill>
              </a:rPr>
              <a:t>*註：已簽約</a:t>
            </a:r>
            <a:endParaRPr lang="en-US" altLang="zh-TW" b="1" dirty="0">
              <a:solidFill>
                <a:srgbClr val="00B050"/>
              </a:solidFill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7113240" y="1593852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單位</a:t>
            </a:r>
            <a:r>
              <a:rPr lang="en-US" altLang="zh-TW" dirty="0"/>
              <a:t>:K</a:t>
            </a:r>
            <a:endParaRPr lang="zh-TW" altLang="en-US" dirty="0"/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id="{BF4818BC-AEDC-4387-A493-D3105BCE8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9334"/>
            <a:ext cx="8915400" cy="1008112"/>
          </a:xfrm>
        </p:spPr>
        <p:txBody>
          <a:bodyPr/>
          <a:lstStyle/>
          <a:p>
            <a:r>
              <a:rPr lang="zh-TW" altLang="en-US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中心</a:t>
            </a:r>
            <a:r>
              <a:rPr lang="en-US" altLang="zh-TW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認列預估</a:t>
            </a:r>
            <a:endParaRPr lang="zh-TW" altLang="en-US" sz="2800" dirty="0">
              <a:solidFill>
                <a:srgbClr val="0070C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92909594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640632" y="-33576"/>
          <a:ext cx="6456853" cy="691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1982674667"/>
                    </a:ext>
                  </a:extLst>
                </a:gridCol>
                <a:gridCol w="834881">
                  <a:extLst>
                    <a:ext uri="{9D8B030D-6E8A-4147-A177-3AD203B41FA5}">
                      <a16:colId xmlns:a16="http://schemas.microsoft.com/office/drawing/2014/main" val="1751991534"/>
                    </a:ext>
                  </a:extLst>
                </a:gridCol>
                <a:gridCol w="389255">
                  <a:extLst>
                    <a:ext uri="{9D8B030D-6E8A-4147-A177-3AD203B41FA5}">
                      <a16:colId xmlns:a16="http://schemas.microsoft.com/office/drawing/2014/main" val="4070610047"/>
                    </a:ext>
                  </a:extLst>
                </a:gridCol>
                <a:gridCol w="2136373">
                  <a:extLst>
                    <a:ext uri="{9D8B030D-6E8A-4147-A177-3AD203B41FA5}">
                      <a16:colId xmlns:a16="http://schemas.microsoft.com/office/drawing/2014/main" val="414562901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58179188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99266428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736264107"/>
                    </a:ext>
                  </a:extLst>
                </a:gridCol>
              </a:tblGrid>
              <a:tr h="51071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衍生加值目標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案件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/IP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已認列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預估達成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2971044"/>
                  </a:ext>
                </a:extLst>
              </a:tr>
              <a:tr h="300421">
                <a:tc rowSpan="21">
                  <a:txBody>
                    <a:bodyPr/>
                    <a:lstStyle/>
                    <a:p>
                      <a:pPr algn="ctr"/>
                      <a:r>
                        <a:rPr lang="en-US" altLang="zh-TW" sz="1600" b="1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U</a:t>
                      </a:r>
                      <a:endParaRPr lang="zh-TW" altLang="en-US" sz="16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0">
                  <a:txBody>
                    <a:bodyPr/>
                    <a:lstStyle/>
                    <a:p>
                      <a:pPr algn="r"/>
                      <a:r>
                        <a:rPr lang="zh-TW" altLang="en-US" sz="1400" b="1" u="none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  <a:endParaRPr lang="en-US" altLang="zh-TW" sz="1400" b="1" u="none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r"/>
                      <a:r>
                        <a:rPr lang="en-US" altLang="zh-TW" sz="1400" b="1" u="none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(11,133)</a:t>
                      </a:r>
                    </a:p>
                    <a:p>
                      <a:pPr algn="r"/>
                      <a:endParaRPr lang="en-US" altLang="zh-TW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r"/>
                      <a:r>
                        <a:rPr lang="zh-TW" altLang="en-US" sz="1400" b="1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科專</a:t>
                      </a:r>
                      <a:r>
                        <a:rPr lang="en-US" altLang="zh-TW" sz="1400" b="1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(6,633)</a:t>
                      </a:r>
                    </a:p>
                    <a:p>
                      <a:pPr algn="r"/>
                      <a:endParaRPr lang="en-US" altLang="zh-TW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r"/>
                      <a:r>
                        <a:rPr lang="zh-TW" altLang="en-US" sz="1400" b="1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商業司</a:t>
                      </a:r>
                      <a:r>
                        <a:rPr lang="en-US" altLang="zh-TW" sz="1400" b="1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(3,000)</a:t>
                      </a:r>
                    </a:p>
                    <a:p>
                      <a:pPr algn="r"/>
                      <a:endParaRPr lang="en-US" altLang="zh-TW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r"/>
                      <a:r>
                        <a:rPr lang="zh-TW" altLang="en-US" sz="1400" b="1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科發</a:t>
                      </a:r>
                      <a:r>
                        <a:rPr lang="en-US" altLang="zh-TW" sz="1400" b="1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(1,000)</a:t>
                      </a:r>
                    </a:p>
                    <a:p>
                      <a:pPr algn="r"/>
                      <a:endParaRPr lang="en-US" altLang="zh-TW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r"/>
                      <a:r>
                        <a:rPr lang="zh-TW" altLang="en-US" sz="1400" b="1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數發部</a:t>
                      </a:r>
                      <a:r>
                        <a:rPr lang="en-US" altLang="zh-TW" sz="1400" b="1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(500)</a:t>
                      </a:r>
                      <a:endParaRPr lang="zh-TW" altLang="en-US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10">
                  <a:txBody>
                    <a:bodyPr/>
                    <a:lstStyle/>
                    <a:p>
                      <a:pPr algn="r"/>
                      <a:r>
                        <a:rPr lang="zh-TW" altLang="en-US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科專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u="none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漢錸</a:t>
                      </a:r>
                      <a:r>
                        <a:rPr lang="en-US" altLang="zh-TW" sz="1400" b="1" u="none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/500K</a:t>
                      </a:r>
                      <a:endParaRPr lang="zh-TW" altLang="en-US" sz="1400" b="1" u="none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9"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6,633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369665"/>
                  </a:ext>
                </a:extLst>
              </a:tr>
              <a:tr h="3004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u="none" kern="1200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中基興業</a:t>
                      </a:r>
                      <a:r>
                        <a:rPr lang="en-US" altLang="zh-TW" sz="1400" b="1" u="none" kern="1200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/1,200K</a:t>
                      </a:r>
                      <a:endParaRPr lang="zh-TW" altLang="en-US" sz="1400" b="1" u="none" kern="1200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1,200</a:t>
                      </a: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0407783"/>
                  </a:ext>
                </a:extLst>
              </a:tr>
              <a:tr h="300421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u="none" dirty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智慧價值</a:t>
                      </a:r>
                      <a:r>
                        <a:rPr lang="en-US" altLang="zh-TW" sz="1400" b="1" u="none" dirty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/1,500K-</a:t>
                      </a:r>
                      <a:r>
                        <a:rPr lang="zh-TW" altLang="en-US" sz="1400" b="1" u="none" dirty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用印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accent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</a:t>
                      </a:r>
                      <a:endParaRPr lang="zh-TW" altLang="en-US" sz="1400" b="1" u="none" dirty="0">
                        <a:solidFill>
                          <a:schemeClr val="accent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altLang="zh-TW" sz="1400" b="1" u="none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857298"/>
                  </a:ext>
                </a:extLst>
              </a:tr>
              <a:tr h="3004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u="none" dirty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晁鴻</a:t>
                      </a:r>
                      <a:r>
                        <a:rPr lang="en-US" altLang="zh-TW" sz="1400" b="1" u="none" dirty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/1,000K-</a:t>
                      </a:r>
                      <a:r>
                        <a:rPr lang="zh-TW" altLang="en-US" sz="1400" b="1" u="none" dirty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用印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  <a:endParaRPr lang="zh-TW" altLang="en-US" sz="1400" b="1" u="none" dirty="0">
                        <a:solidFill>
                          <a:schemeClr val="accent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418361"/>
                  </a:ext>
                </a:extLst>
              </a:tr>
              <a:tr h="3004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u="none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宏亞</a:t>
                      </a:r>
                      <a:r>
                        <a:rPr lang="en-US" altLang="zh-TW" sz="1400" b="1" u="none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/500K</a:t>
                      </a:r>
                      <a:endParaRPr lang="zh-TW" altLang="en-US" sz="1400" b="1" u="none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  <a:endParaRPr lang="zh-TW" altLang="en-US" sz="1400" b="1" u="none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34796"/>
                  </a:ext>
                </a:extLst>
              </a:tr>
              <a:tr h="3004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車博</a:t>
                      </a: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/470K</a:t>
                      </a: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470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167598"/>
                  </a:ext>
                </a:extLst>
              </a:tr>
              <a:tr h="3004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捷世林</a:t>
                      </a: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/500K</a:t>
                      </a: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4442217"/>
                  </a:ext>
                </a:extLst>
              </a:tr>
              <a:tr h="3004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U100</a:t>
                      </a:r>
                      <a:r>
                        <a:rPr lang="zh-TW" altLang="en-US" sz="1400" b="1" u="none" dirty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展輝</a:t>
                      </a:r>
                      <a:r>
                        <a:rPr lang="en-US" altLang="zh-TW" sz="1400" b="1" u="none" dirty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/500K-</a:t>
                      </a:r>
                      <a:r>
                        <a:rPr lang="zh-TW" altLang="en-US" sz="1400" b="1" u="none" dirty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用印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accent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  <a:endParaRPr lang="zh-TW" altLang="en-US" sz="1400" b="1" u="none" dirty="0">
                        <a:solidFill>
                          <a:schemeClr val="accent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258549"/>
                  </a:ext>
                </a:extLst>
              </a:tr>
              <a:tr h="3004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u="none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規劃中</a:t>
                      </a:r>
                      <a:r>
                        <a:rPr lang="en-US" altLang="zh-TW" sz="1400" b="1" u="none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/463K</a:t>
                      </a:r>
                      <a:endParaRPr lang="zh-TW" altLang="en-US" sz="1400" b="1" u="none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accent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463</a:t>
                      </a:r>
                      <a:endParaRPr lang="zh-TW" altLang="en-US" sz="1400" b="1" u="none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altLang="zh-TW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481165"/>
                  </a:ext>
                </a:extLst>
              </a:tr>
              <a:tr h="3004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小計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1,700</a:t>
                      </a: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4,933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6,633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807363"/>
                  </a:ext>
                </a:extLst>
              </a:tr>
              <a:tr h="300421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pPr algn="r"/>
                      <a:r>
                        <a:rPr lang="zh-TW" altLang="en-US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商業司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u="none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米特</a:t>
                      </a:r>
                      <a:r>
                        <a:rPr lang="en-US" altLang="zh-TW" sz="1400" b="1" u="none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/3,000K</a:t>
                      </a:r>
                      <a:endParaRPr lang="zh-TW" altLang="en-US" sz="1400" b="1" u="none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4,162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466187"/>
                  </a:ext>
                </a:extLst>
              </a:tr>
              <a:tr h="3004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zh-TW" altLang="en-US" sz="1400" b="1" u="none" kern="1200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漢錸</a:t>
                      </a:r>
                      <a:r>
                        <a:rPr lang="en-US" altLang="zh-TW" sz="1400" b="1" u="none" kern="1200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/1,500K</a:t>
                      </a:r>
                      <a:endParaRPr lang="zh-TW" altLang="en-US" sz="1400" b="1" u="none" kern="1200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340413"/>
                  </a:ext>
                </a:extLst>
              </a:tr>
              <a:tr h="3004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U300</a:t>
                      </a:r>
                      <a:r>
                        <a:rPr lang="zh-TW" altLang="en-US" sz="1400" b="1" u="none" kern="1200" dirty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展輝</a:t>
                      </a:r>
                      <a:r>
                        <a:rPr lang="en-US" altLang="zh-TW" sz="1400" b="1" u="none" kern="1200" dirty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/500K-</a:t>
                      </a:r>
                      <a:r>
                        <a:rPr lang="zh-TW" altLang="en-US" sz="1400" b="1" u="none" kern="1200" dirty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用印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955333"/>
                  </a:ext>
                </a:extLst>
              </a:tr>
              <a:tr h="3004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zh-TW" altLang="en-US" sz="1400" b="1" u="none" kern="1200" dirty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萬采</a:t>
                      </a:r>
                      <a:r>
                        <a:rPr lang="en-US" altLang="zh-TW" sz="1400" b="1" u="none" kern="1200" dirty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/762K-</a:t>
                      </a:r>
                      <a:r>
                        <a:rPr lang="zh-TW" altLang="en-US" sz="1400" b="1" u="none" kern="1200" dirty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用印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762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65400"/>
                  </a:ext>
                </a:extLst>
              </a:tr>
              <a:tr h="300421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u="none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馬克汀</a:t>
                      </a:r>
                      <a:r>
                        <a:rPr lang="en-US" altLang="zh-TW" sz="1400" b="1" u="none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/400K</a:t>
                      </a:r>
                      <a:endParaRPr lang="zh-TW" altLang="en-US" sz="1400" b="1" u="none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400</a:t>
                      </a: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altLang="zh-TW" sz="1400" b="1" u="none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6220"/>
                  </a:ext>
                </a:extLst>
              </a:tr>
              <a:tr h="3004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小計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2,500</a:t>
                      </a: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1,662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4,162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827365"/>
                  </a:ext>
                </a:extLst>
              </a:tr>
              <a:tr h="300421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zh-TW" altLang="en-US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科發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u="none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植數</a:t>
                      </a:r>
                      <a:r>
                        <a:rPr lang="en-US" altLang="zh-TW" sz="1400" b="1" u="none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/1,000K</a:t>
                      </a:r>
                      <a:endParaRPr lang="zh-TW" altLang="en-US" sz="1400" b="1" u="none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8962263"/>
                  </a:ext>
                </a:extLst>
              </a:tr>
              <a:tr h="300421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小計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447005"/>
                  </a:ext>
                </a:extLst>
              </a:tr>
              <a:tr h="300421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zh-TW" altLang="en-US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數發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u="none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規劃中</a:t>
                      </a:r>
                      <a:r>
                        <a:rPr lang="en-US" altLang="zh-TW" sz="1400" b="1" u="none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/500K</a:t>
                      </a:r>
                      <a:endParaRPr lang="zh-TW" altLang="en-US" sz="1400" b="1" u="none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  <a:endParaRPr lang="zh-TW" altLang="en-US" sz="1400" b="1" u="none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22637"/>
                  </a:ext>
                </a:extLst>
              </a:tr>
              <a:tr h="300421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小計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426733"/>
                  </a:ext>
                </a:extLst>
              </a:tr>
              <a:tr h="300421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11,133</a:t>
                      </a:r>
                      <a:endParaRPr lang="zh-TW" altLang="en-US" sz="1400" b="1" u="none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U</a:t>
                      </a:r>
                      <a:r>
                        <a:rPr lang="zh-TW" altLang="en-US" sz="1400" b="1" u="none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組總計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12,295</a:t>
                      </a:r>
                      <a:endParaRPr lang="zh-TW" altLang="en-US" sz="1400" b="1" u="none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altLang="zh-TW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110%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305606"/>
                  </a:ext>
                </a:extLst>
              </a:tr>
            </a:tbl>
          </a:graphicData>
        </a:graphic>
      </p:graphicFrame>
      <p:sp>
        <p:nvSpPr>
          <p:cNvPr id="14" name="文字方塊 13"/>
          <p:cNvSpPr txBox="1"/>
          <p:nvPr/>
        </p:nvSpPr>
        <p:spPr>
          <a:xfrm>
            <a:off x="8097485" y="893263"/>
            <a:ext cx="142859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zh-TW" altLang="en-US" b="1" dirty="0">
                <a:solidFill>
                  <a:srgbClr val="00B050"/>
                </a:solidFill>
              </a:rPr>
              <a:t>*註：已簽約</a:t>
            </a:r>
            <a:endParaRPr lang="en-US" altLang="zh-TW" b="1" dirty="0">
              <a:solidFill>
                <a:srgbClr val="00B050"/>
              </a:solidFill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8097485" y="476672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單位</a:t>
            </a:r>
            <a:r>
              <a:rPr lang="en-US" altLang="zh-TW" dirty="0"/>
              <a:t>:K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0999103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964668" y="1052736"/>
            <a:ext cx="6660740" cy="5544616"/>
          </a:xfrm>
        </p:spPr>
        <p:txBody>
          <a:bodyPr/>
          <a:lstStyle/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中心企業收入總體簽約進度現況</a:t>
            </a:r>
            <a:endParaRPr lang="en-US" altLang="zh-TW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各組企業收入簽約統計</a:t>
            </a:r>
            <a:endParaRPr lang="en-US" altLang="zh-TW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各組務必達成事項</a:t>
            </a:r>
            <a:endParaRPr lang="en-US" altLang="zh-TW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中心企業收入認列統計與預估</a:t>
            </a:r>
            <a:endParaRPr lang="en-US" altLang="zh-TW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附件</a:t>
            </a:r>
            <a:endParaRPr lang="en-US" altLang="zh-TW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各組企業收入認列統計與預估</a:t>
            </a:r>
            <a:endParaRPr lang="en-US" altLang="zh-TW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</a:t>
            </a:r>
            <a:r>
              <a:rPr lang="en-US" altLang="zh-TW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收入認列統計與預估</a:t>
            </a:r>
            <a:endParaRPr lang="en-US" altLang="zh-TW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endParaRPr lang="en-US" altLang="zh-TW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039930" y="188640"/>
            <a:ext cx="18261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3200" b="1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報告重點</a:t>
            </a:r>
          </a:p>
        </p:txBody>
      </p:sp>
    </p:spTree>
    <p:extLst>
      <p:ext uri="{BB962C8B-B14F-4D97-AF65-F5344CB8AC3E}">
        <p14:creationId xmlns:p14="http://schemas.microsoft.com/office/powerpoint/2010/main" val="2498791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FA6803-1258-4500-B9E1-21C009BBB319}" type="slidenum">
              <a:rPr lang="zh-TW" altLang="en-US" smtClean="0">
                <a:solidFill>
                  <a:prstClr val="white"/>
                </a:solidFill>
              </a:rPr>
              <a:pPr>
                <a:defRPr/>
              </a:pPr>
              <a:t>2</a:t>
            </a:fld>
            <a:endParaRPr lang="zh-TW" altLang="en-US">
              <a:solidFill>
                <a:prstClr val="white"/>
              </a:solidFill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10"/>
            <a:ext cx="9906000" cy="6854690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5673080" y="404664"/>
            <a:ext cx="14510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u="sng" dirty="0">
                <a:latin typeface="+mn-lt"/>
              </a:rPr>
              <a:t>至</a:t>
            </a:r>
            <a:r>
              <a:rPr lang="en-US" altLang="zh-TW" sz="2400" u="sng" dirty="0">
                <a:latin typeface="+mn-lt"/>
              </a:rPr>
              <a:t>10</a:t>
            </a:r>
            <a:r>
              <a:rPr lang="zh-TW" altLang="en-US" sz="2400" u="sng" dirty="0">
                <a:latin typeface="+mn-lt"/>
              </a:rPr>
              <a:t>月底</a:t>
            </a: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11AF0CF6-D872-4E83-8F26-34467020AB61}"/>
              </a:ext>
            </a:extLst>
          </p:cNvPr>
          <p:cNvSpPr/>
          <p:nvPr/>
        </p:nvSpPr>
        <p:spPr bwMode="gray">
          <a:xfrm>
            <a:off x="6991920" y="1556792"/>
            <a:ext cx="625376" cy="1008112"/>
          </a:xfrm>
          <a:prstGeom prst="ellipse">
            <a:avLst/>
          </a:prstGeom>
          <a:noFill/>
          <a:ln>
            <a:solidFill>
              <a:srgbClr val="FF0000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/>
            <a:endParaRPr lang="zh-TW" altLang="en-US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6" name="矩形圖說文字 5"/>
          <p:cNvSpPr/>
          <p:nvPr/>
        </p:nvSpPr>
        <p:spPr bwMode="gray">
          <a:xfrm>
            <a:off x="6210456" y="692696"/>
            <a:ext cx="3695544" cy="720080"/>
          </a:xfrm>
          <a:prstGeom prst="wedgeRectCallout">
            <a:avLst>
              <a:gd name="adj1" fmla="val -21625"/>
              <a:gd name="adj2" fmla="val 93570"/>
            </a:avLst>
          </a:prstGeom>
          <a:solidFill>
            <a:schemeClr val="bg1">
              <a:lumMod val="95000"/>
            </a:schemeClr>
          </a:solidFill>
          <a:ln>
            <a:solidFill>
              <a:srgbClr val="0000FF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/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保守預估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月簽約數可達</a:t>
            </a: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186,217K(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205,300K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90%)</a:t>
            </a:r>
            <a:endParaRPr lang="zh-TW" altLang="en-US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圖說文字 6"/>
          <p:cNvSpPr/>
          <p:nvPr/>
        </p:nvSpPr>
        <p:spPr bwMode="gray">
          <a:xfrm>
            <a:off x="6321152" y="3248924"/>
            <a:ext cx="3695544" cy="720080"/>
          </a:xfrm>
          <a:prstGeom prst="wedgeRectCallout">
            <a:avLst>
              <a:gd name="adj1" fmla="val -21625"/>
              <a:gd name="adj2" fmla="val 93570"/>
            </a:avLst>
          </a:prstGeom>
          <a:solidFill>
            <a:schemeClr val="bg1">
              <a:lumMod val="95000"/>
            </a:schemeClr>
          </a:solidFill>
          <a:ln>
            <a:solidFill>
              <a:srgbClr val="0000FF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/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預估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月認列數可達</a:t>
            </a: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182,500K(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205,300K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b="1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89%)</a:t>
            </a:r>
            <a:endParaRPr lang="zh-TW" altLang="en-US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1367313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44625"/>
            <a:ext cx="9144000" cy="518941"/>
          </a:xfrm>
        </p:spPr>
        <p:txBody>
          <a:bodyPr/>
          <a:lstStyle/>
          <a:p>
            <a:r>
              <a:rPr lang="en-US" altLang="zh-TW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FY112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中心企業收入</a:t>
            </a:r>
            <a:r>
              <a:rPr lang="zh-TW" altLang="en-US" sz="3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統計</a:t>
            </a:r>
            <a:endParaRPr lang="zh-TW" altLang="en-US" sz="32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</p:nvPr>
        </p:nvGraphicFramePr>
        <p:xfrm>
          <a:off x="339210" y="590724"/>
          <a:ext cx="9005263" cy="4537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8714403" y="103667"/>
            <a:ext cx="1260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單位</a:t>
            </a:r>
            <a:r>
              <a:rPr kumimoji="1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:</a:t>
            </a:r>
            <a:r>
              <a:rPr kumimoji="1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千元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7507762" y="447605"/>
            <a:ext cx="2271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FY112 </a:t>
            </a:r>
            <a:r>
              <a:rPr kumimoji="1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目標</a:t>
            </a:r>
            <a:r>
              <a:rPr kumimoji="1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205,300</a:t>
            </a:r>
            <a:endParaRPr kumimoji="1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25" name="文字方塊 1">
            <a:extLst>
              <a:ext uri="{FF2B5EF4-FFF2-40B4-BE49-F238E27FC236}">
                <a16:creationId xmlns:a16="http://schemas.microsoft.com/office/drawing/2014/main" id="{B904229C-7C71-43C4-852C-64324D4E61B7}"/>
              </a:ext>
            </a:extLst>
          </p:cNvPr>
          <p:cNvSpPr txBox="1"/>
          <p:nvPr/>
        </p:nvSpPr>
        <p:spPr>
          <a:xfrm>
            <a:off x="4448944" y="1304388"/>
            <a:ext cx="2186096" cy="6712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標楷體"/>
                <a:cs typeface="+mn-cs"/>
              </a:rPr>
              <a:t>11/29</a:t>
            </a:r>
            <a:r>
              <a:rPr kumimoji="1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標楷體"/>
                <a:cs typeface="+mn-cs"/>
              </a:rPr>
              <a:t>實際簽約達成：</a:t>
            </a:r>
            <a:endParaRPr kumimoji="1" lang="en-US" altLang="zh-TW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標楷體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標楷體"/>
                <a:cs typeface="+mn-cs"/>
              </a:rPr>
              <a:t>170,653K</a:t>
            </a:r>
            <a:r>
              <a:rPr kumimoji="1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標楷體"/>
                <a:cs typeface="+mn-cs"/>
              </a:rPr>
              <a:t> </a:t>
            </a:r>
            <a:r>
              <a:rPr kumimoji="1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標楷體"/>
                <a:cs typeface="+mn-cs"/>
              </a:rPr>
              <a:t>(83%)</a:t>
            </a:r>
            <a:endParaRPr kumimoji="1" lang="zh-TW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標楷體"/>
              <a:cs typeface="+mn-cs"/>
            </a:endParaRPr>
          </a:p>
        </p:txBody>
      </p: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3F841DE0-361A-4264-9B24-0EFB2047472E}"/>
              </a:ext>
            </a:extLst>
          </p:cNvPr>
          <p:cNvCxnSpPr>
            <a:cxnSpLocks/>
          </p:cNvCxnSpPr>
          <p:nvPr/>
        </p:nvCxnSpPr>
        <p:spPr>
          <a:xfrm flipH="1" flipV="1">
            <a:off x="6569084" y="1959778"/>
            <a:ext cx="1699017" cy="16740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橢圓 25"/>
          <p:cNvSpPr/>
          <p:nvPr/>
        </p:nvSpPr>
        <p:spPr bwMode="gray">
          <a:xfrm>
            <a:off x="8039296" y="1490486"/>
            <a:ext cx="762388" cy="273548"/>
          </a:xfrm>
          <a:prstGeom prst="ellipse">
            <a:avLst/>
          </a:prstGeom>
          <a:noFill/>
          <a:ln>
            <a:solidFill>
              <a:srgbClr val="0000FF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/>
              <a:ea typeface="宋体" pitchFamily="2" charset="-122"/>
              <a:cs typeface="+mn-cs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43911A74-1AA7-4B5F-A16F-C13DE66A831C}"/>
              </a:ext>
            </a:extLst>
          </p:cNvPr>
          <p:cNvSpPr txBox="1"/>
          <p:nvPr/>
        </p:nvSpPr>
        <p:spPr>
          <a:xfrm>
            <a:off x="101971" y="4674135"/>
            <a:ext cx="3039826" cy="206723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本期主要新增簽約                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14,723K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越南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HSY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晁鴻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  <a:endParaRPr kumimoji="0" lang="en-US" altLang="zh-TW" sz="1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展輝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寶捷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小額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1,709K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萬采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762K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智慧價值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(IP) 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1,429K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泰沂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產創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i="0" u="non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i="0" u="non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魔毒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二期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en-US" altLang="zh-TW" sz="1400" b="1" i="0" u="non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BP</a:t>
            </a:r>
            <a:r>
              <a:rPr kumimoji="0" lang="zh-TW" altLang="en-US" sz="1400" b="1" i="0" u="non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</a:t>
            </a:r>
            <a:r>
              <a:rPr kumimoji="0" lang="en-US" altLang="zh-TW" sz="1400" b="1" i="0" u="non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i="0" u="non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i="0" u="non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家飛綸</a:t>
            </a:r>
            <a:r>
              <a:rPr kumimoji="0" lang="en-US" altLang="zh-TW" sz="1400" b="1" i="0" u="non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(BP)</a:t>
            </a:r>
            <a:r>
              <a:rPr kumimoji="0" lang="zh-TW" altLang="en-US" sz="1400" b="1" i="0" u="non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</a:t>
            </a:r>
            <a:r>
              <a:rPr kumimoji="0" lang="en-US" altLang="zh-TW" sz="1400" b="1" i="0" u="non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180K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i="0" u="non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S100</a:t>
            </a:r>
            <a:r>
              <a:rPr kumimoji="0" lang="zh-TW" altLang="en-US" sz="1400" b="1" i="0" u="non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康泰納仕</a:t>
            </a:r>
            <a:r>
              <a:rPr kumimoji="0" lang="en-US" altLang="zh-TW" sz="1400" b="1" i="0" u="non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i="0" u="non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小額</a:t>
            </a:r>
            <a:r>
              <a:rPr kumimoji="0" lang="en-US" altLang="zh-TW" sz="1400" b="1" i="0" u="non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143K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E878AF22-BCB9-474B-B4B8-695E02AA4B10}"/>
              </a:ext>
            </a:extLst>
          </p:cNvPr>
          <p:cNvSpPr txBox="1"/>
          <p:nvPr/>
        </p:nvSpPr>
        <p:spPr>
          <a:xfrm>
            <a:off x="-3367825" y="4516323"/>
            <a:ext cx="3271970" cy="2382856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marL="0" marR="0" lvl="0" indent="0" defTabSz="91440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推動中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(2024)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主要案件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(73,200K)</a:t>
            </a:r>
            <a:endParaRPr kumimoji="0" lang="en-US" altLang="zh-TW" sz="1400" b="1" dirty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lvl="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全台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開發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1,800K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台灣高鐵                        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2,100K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峻盟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 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  <a:endParaRPr kumimoji="0" lang="en-US" altLang="zh-TW" sz="1400" b="1" dirty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lvl="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en-US" altLang="zh-TW" sz="1400" b="1" dirty="0" err="1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Sunlite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2,000K</a:t>
            </a:r>
          </a:p>
          <a:p>
            <a:pPr marL="171450" lvl="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中強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(A+)                     35,000K</a:t>
            </a:r>
          </a:p>
          <a:p>
            <a:pPr marL="171450" lvl="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和訊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試量產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愛菲斯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i="0" u="non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i="0" u="non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英華達</a:t>
            </a:r>
            <a:r>
              <a:rPr kumimoji="0" lang="en-US" altLang="zh-TW" sz="1400" b="1" i="0" u="non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i="0" u="non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</a:t>
            </a:r>
            <a:r>
              <a:rPr kumimoji="0" lang="en-US" altLang="zh-TW" sz="1400" b="1" i="0" u="non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2,800K</a:t>
            </a:r>
            <a:endParaRPr kumimoji="0" lang="en-US" altLang="zh-TW" sz="1400" b="1" dirty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lvl="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中華郵政   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國北護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C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包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智齡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亞灣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6,000K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泰陞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疫後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  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4,000K</a:t>
            </a:r>
            <a:endParaRPr kumimoji="0" lang="en-US" altLang="zh-TW" sz="1400" b="1" i="0" u="none" kern="1200" cap="none" spc="0" normalizeH="0" baseline="0" noProof="0" dirty="0">
              <a:ln>
                <a:noFill/>
              </a:ln>
              <a:solidFill>
                <a:srgbClr val="00B05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pSp>
        <p:nvGrpSpPr>
          <p:cNvPr id="17" name="群組 16">
            <a:extLst>
              <a:ext uri="{FF2B5EF4-FFF2-40B4-BE49-F238E27FC236}">
                <a16:creationId xmlns:a16="http://schemas.microsoft.com/office/drawing/2014/main" id="{FE4410CF-A28A-4815-B5ED-8DF54CA5744A}"/>
              </a:ext>
            </a:extLst>
          </p:cNvPr>
          <p:cNvGrpSpPr/>
          <p:nvPr/>
        </p:nvGrpSpPr>
        <p:grpSpPr>
          <a:xfrm>
            <a:off x="-3251562" y="-134061"/>
            <a:ext cx="3141229" cy="4427157"/>
            <a:chOff x="2026311" y="4486624"/>
            <a:chExt cx="3123106" cy="9360284"/>
          </a:xfrm>
        </p:grpSpPr>
        <p:sp>
          <p:nvSpPr>
            <p:cNvPr id="18" name="文字方塊 17">
              <a:extLst>
                <a:ext uri="{FF2B5EF4-FFF2-40B4-BE49-F238E27FC236}">
                  <a16:creationId xmlns:a16="http://schemas.microsoft.com/office/drawing/2014/main" id="{5835A7DA-2D68-4F9B-AA79-4A72F89ADF50}"/>
                </a:ext>
              </a:extLst>
            </p:cNvPr>
            <p:cNvSpPr txBox="1"/>
            <p:nvPr/>
          </p:nvSpPr>
          <p:spPr>
            <a:xfrm>
              <a:off x="2026311" y="4486624"/>
              <a:ext cx="3123106" cy="936028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9900"/>
              </a:solidFill>
            </a:ln>
          </p:spPr>
          <p:txBody>
            <a:bodyPr wrap="square" rtlCol="0">
              <a:noAutofit/>
            </a:bodyPr>
            <a:lstStyle/>
            <a:p>
              <a:pPr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12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月預計簽約：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主要案件</a:t>
              </a:r>
              <a:r>
                <a:rPr kumimoji="0" lang="en-US" altLang="zh-TW" sz="1400" b="1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(42,949K)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endPara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pPr marL="17145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H100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雲義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IP                          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 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900K</a:t>
              </a:r>
            </a:p>
            <a:p>
              <a:pPr marL="17145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H000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典子                                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800K</a:t>
              </a:r>
            </a:p>
            <a:p>
              <a:pPr marL="17145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H000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華亨                                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960K</a:t>
              </a:r>
            </a:p>
            <a:p>
              <a:pPr marL="17145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H000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群智                                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700K</a:t>
              </a:r>
            </a:p>
            <a:p>
              <a:pPr marL="17145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H200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三趨                             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2,000K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U100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宏亞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IP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                            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500K</a:t>
              </a:r>
              <a:endPara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pPr marL="171450" lvl="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H100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鴻鼎                             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1,000K</a:t>
              </a:r>
            </a:p>
            <a:p>
              <a:pPr marL="171450" lvl="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H000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合勤                             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2,000K</a:t>
              </a:r>
            </a:p>
            <a:p>
              <a:pPr marL="17145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H200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中國佈道                     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3,619K</a:t>
              </a:r>
            </a:p>
            <a:p>
              <a:pPr marL="17145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S100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夢想創造                         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500K</a:t>
              </a:r>
            </a:p>
            <a:p>
              <a:pPr marL="17145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H100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群邁                              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2,000K</a:t>
              </a:r>
            </a:p>
            <a:p>
              <a:pPr marL="17145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H200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春耕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BP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                           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285K</a:t>
              </a:r>
            </a:p>
            <a:p>
              <a:pPr marL="17145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H200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昊霖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IP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                             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300K</a:t>
              </a:r>
            </a:p>
            <a:p>
              <a:pPr marL="17145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S100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遠傳                                 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114K</a:t>
              </a:r>
              <a:endPara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pPr marL="171450" marR="0" lvl="0" indent="-17145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U500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捷世林                          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3,500K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U500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車博                              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3,470K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U500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竹科管協                      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4,000K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U000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新竹物流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(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維護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)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             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596K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U000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新竹物流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(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開發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)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          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4,000K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U300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家福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(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開發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)                   1,260K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U300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家福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(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維護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)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                     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445K</a:t>
              </a:r>
            </a:p>
            <a:p>
              <a:pPr marL="17145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i="0" u="non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U000</a:t>
              </a:r>
              <a:r>
                <a:rPr kumimoji="0" lang="zh-TW" altLang="en-US" sz="1400" b="1" i="0" u="non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全聯                           </a:t>
              </a:r>
              <a:r>
                <a:rPr kumimoji="0" lang="en-US" altLang="zh-TW" sz="1400" b="1" i="0" u="non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10,000K</a:t>
              </a:r>
            </a:p>
          </p:txBody>
        </p:sp>
        <p:cxnSp>
          <p:nvCxnSpPr>
            <p:cNvPr id="19" name="直線接點 18">
              <a:extLst>
                <a:ext uri="{FF2B5EF4-FFF2-40B4-BE49-F238E27FC236}">
                  <a16:creationId xmlns:a16="http://schemas.microsoft.com/office/drawing/2014/main" id="{FADC7CE1-42A7-49C0-9363-695BF2796CDE}"/>
                </a:ext>
              </a:extLst>
            </p:cNvPr>
            <p:cNvCxnSpPr/>
            <p:nvPr/>
          </p:nvCxnSpPr>
          <p:spPr>
            <a:xfrm>
              <a:off x="2196000" y="10175857"/>
              <a:ext cx="2880320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pic>
        <p:nvPicPr>
          <p:cNvPr id="6" name="圖片 5">
            <a:extLst>
              <a:ext uri="{FF2B5EF4-FFF2-40B4-BE49-F238E27FC236}">
                <a16:creationId xmlns:a16="http://schemas.microsoft.com/office/drawing/2014/main" id="{D7FBFF7E-6103-4119-A98D-C5F51CE510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251" y="4616314"/>
            <a:ext cx="3167180" cy="2197062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D4AFF840-B16E-440F-8A00-673513C4047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6615" y="4616314"/>
            <a:ext cx="3297414" cy="228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23733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圖表 4"/>
          <p:cNvGraphicFramePr/>
          <p:nvPr/>
        </p:nvGraphicFramePr>
        <p:xfrm>
          <a:off x="272480" y="739875"/>
          <a:ext cx="9100378" cy="5575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06390" y="-23412"/>
            <a:ext cx="6294333" cy="765175"/>
          </a:xfrm>
        </p:spPr>
        <p:txBody>
          <a:bodyPr/>
          <a:lstStyle/>
          <a:p>
            <a:r>
              <a:rPr lang="zh-TW" altLang="en-US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各組之企業簽約數統計</a:t>
            </a:r>
          </a:p>
        </p:txBody>
      </p:sp>
      <p:cxnSp>
        <p:nvCxnSpPr>
          <p:cNvPr id="6" name="直線接點 5"/>
          <p:cNvCxnSpPr>
            <a:cxnSpLocks/>
          </p:cNvCxnSpPr>
          <p:nvPr/>
        </p:nvCxnSpPr>
        <p:spPr>
          <a:xfrm>
            <a:off x="837040" y="3088211"/>
            <a:ext cx="8524382" cy="0"/>
          </a:xfrm>
          <a:prstGeom prst="line">
            <a:avLst/>
          </a:prstGeom>
          <a:ln w="190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6034328" y="2569460"/>
            <a:ext cx="1898282" cy="1200329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U(</a:t>
            </a: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推廣中</a:t>
            </a: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全聯                    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10,000K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新竹物流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</a:t>
            </a: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維護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 </a:t>
            </a: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596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新竹物流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開發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4,000K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家福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</a:t>
            </a: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開發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    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1,260K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家福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</a:t>
            </a: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維護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       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445K</a:t>
            </a:r>
          </a:p>
        </p:txBody>
      </p:sp>
      <p:sp>
        <p:nvSpPr>
          <p:cNvPr id="11" name="文字方塊 1"/>
          <p:cNvSpPr txBox="1"/>
          <p:nvPr/>
        </p:nvSpPr>
        <p:spPr>
          <a:xfrm>
            <a:off x="533142" y="6280253"/>
            <a:ext cx="2376264" cy="389107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企業目標</a:t>
            </a: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42,500</a:t>
            </a: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K(FY112)</a:t>
            </a:r>
          </a:p>
        </p:txBody>
      </p:sp>
      <p:sp>
        <p:nvSpPr>
          <p:cNvPr id="16" name="矩形 15"/>
          <p:cNvSpPr/>
          <p:nvPr/>
        </p:nvSpPr>
        <p:spPr>
          <a:xfrm>
            <a:off x="6034328" y="3940462"/>
            <a:ext cx="1584176" cy="461665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U(</a:t>
            </a: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可簽約</a:t>
            </a: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  <a:endParaRPr kumimoji="0" lang="en-US" altLang="zh-TW" sz="12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宏亞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500K</a:t>
            </a:r>
          </a:p>
        </p:txBody>
      </p:sp>
      <p:sp>
        <p:nvSpPr>
          <p:cNvPr id="17" name="文字方塊 1"/>
          <p:cNvSpPr txBox="1"/>
          <p:nvPr/>
        </p:nvSpPr>
        <p:spPr>
          <a:xfrm>
            <a:off x="3554259" y="6289619"/>
            <a:ext cx="2376264" cy="366232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企業目標</a:t>
            </a: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36,500K</a:t>
            </a: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(FY112)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        </a:t>
            </a:r>
          </a:p>
        </p:txBody>
      </p:sp>
      <p:sp>
        <p:nvSpPr>
          <p:cNvPr id="18" name="文字方塊 1"/>
          <p:cNvSpPr txBox="1"/>
          <p:nvPr/>
        </p:nvSpPr>
        <p:spPr>
          <a:xfrm>
            <a:off x="6594545" y="6277562"/>
            <a:ext cx="2376264" cy="378289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企業目標</a:t>
            </a: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112,500</a:t>
            </a: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K(FY112)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        </a:t>
            </a:r>
          </a:p>
        </p:txBody>
      </p:sp>
      <p:sp>
        <p:nvSpPr>
          <p:cNvPr id="4" name="矩形 3"/>
          <p:cNvSpPr/>
          <p:nvPr/>
        </p:nvSpPr>
        <p:spPr>
          <a:xfrm>
            <a:off x="2282672" y="3327682"/>
            <a:ext cx="1092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="0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95%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="0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40</a:t>
            </a: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,163K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0A6A545A-F9C5-4BA4-8CE0-B93CD0A45BB0}"/>
              </a:ext>
            </a:extLst>
          </p:cNvPr>
          <p:cNvSpPr/>
          <p:nvPr/>
        </p:nvSpPr>
        <p:spPr>
          <a:xfrm>
            <a:off x="3227332" y="1930375"/>
            <a:ext cx="1626648" cy="1015663"/>
          </a:xfrm>
          <a:prstGeom prst="rect">
            <a:avLst/>
          </a:prstGeom>
          <a:noFill/>
          <a:ln w="57150">
            <a:solidFill>
              <a:srgbClr val="F4B183"/>
            </a:solidFill>
          </a:ln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S</a:t>
            </a: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組</a:t>
            </a: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</a:t>
            </a: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努力中</a:t>
            </a: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和訊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試量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b="0" noProof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1200" b="0" noProof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10,000K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noProof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民揚               </a:t>
            </a:r>
            <a:r>
              <a:rPr lang="en-US" altLang="zh-TW" sz="1200" b="0" noProof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1,800K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英華達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IP</a:t>
            </a: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2,800K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愛菲斯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IP        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1,500K</a:t>
            </a:r>
          </a:p>
        </p:txBody>
      </p:sp>
      <p:sp>
        <p:nvSpPr>
          <p:cNvPr id="19" name="矩形 18"/>
          <p:cNvSpPr/>
          <p:nvPr/>
        </p:nvSpPr>
        <p:spPr>
          <a:xfrm>
            <a:off x="3227332" y="4474432"/>
            <a:ext cx="1626648" cy="1015663"/>
          </a:xfrm>
          <a:prstGeom prst="rect">
            <a:avLst/>
          </a:prstGeom>
          <a:ln w="57150">
            <a:solidFill>
              <a:srgbClr val="5D9EDB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S(</a:t>
            </a: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已</a:t>
            </a: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簽約</a:t>
            </a: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魔毒二期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5,000K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泰沂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3,000K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家飛綸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(BP)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180K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康泰納仕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143K</a:t>
            </a:r>
          </a:p>
        </p:txBody>
      </p:sp>
      <p:sp>
        <p:nvSpPr>
          <p:cNvPr id="28" name="矩形 27"/>
          <p:cNvSpPr/>
          <p:nvPr/>
        </p:nvSpPr>
        <p:spPr>
          <a:xfrm>
            <a:off x="6034328" y="4554700"/>
            <a:ext cx="1584176" cy="1384995"/>
          </a:xfrm>
          <a:prstGeom prst="rect">
            <a:avLst/>
          </a:prstGeom>
          <a:ln w="57150">
            <a:solidFill>
              <a:srgbClr val="5D9EDB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U(</a:t>
            </a: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已</a:t>
            </a: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簽約</a:t>
            </a: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展輝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           1,000K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晁鴻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1,000K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越南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HSY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500K</a:t>
            </a:r>
          </a:p>
          <a:p>
            <a:pPr>
              <a:defRPr/>
            </a:pPr>
            <a:r>
              <a:rPr kumimoji="0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智慧價值</a:t>
            </a:r>
            <a:r>
              <a:rPr kumimoji="0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</a:t>
            </a:r>
            <a:r>
              <a:rPr kumimoji="0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1,429K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萬采    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762K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寶捷 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1,709K</a:t>
            </a:r>
          </a:p>
        </p:txBody>
      </p:sp>
      <p:sp>
        <p:nvSpPr>
          <p:cNvPr id="21" name="矩形 20"/>
          <p:cNvSpPr/>
          <p:nvPr/>
        </p:nvSpPr>
        <p:spPr>
          <a:xfrm>
            <a:off x="6034328" y="1066168"/>
            <a:ext cx="1584176" cy="1384995"/>
          </a:xfrm>
          <a:prstGeom prst="rect">
            <a:avLst/>
          </a:prstGeom>
          <a:noFill/>
          <a:ln w="57150">
            <a:solidFill>
              <a:srgbClr val="F4B183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U</a:t>
            </a: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組</a:t>
            </a: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</a:t>
            </a: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努力中</a:t>
            </a: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全台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開發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   1,800K</a:t>
            </a:r>
            <a:endParaRPr kumimoji="1" lang="en-US" altLang="zh-TW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車博               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3,470K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峻盟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IP             </a:t>
            </a: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500K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捷世林            </a:t>
            </a:r>
            <a:r>
              <a:rPr kumimoji="0"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3,500K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竹科管協        </a:t>
            </a:r>
            <a:r>
              <a:rPr kumimoji="0"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4,000K</a:t>
            </a:r>
          </a:p>
          <a:p>
            <a:pPr>
              <a:defRPr/>
            </a:pP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台灣高鐵        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2,100K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EE42DED0-5FC0-4D75-95B9-BA6A651C73DA}"/>
              </a:ext>
            </a:extLst>
          </p:cNvPr>
          <p:cNvSpPr/>
          <p:nvPr/>
        </p:nvSpPr>
        <p:spPr>
          <a:xfrm>
            <a:off x="817790" y="5398698"/>
            <a:ext cx="1573466" cy="461665"/>
          </a:xfrm>
          <a:prstGeom prst="rect">
            <a:avLst/>
          </a:prstGeom>
          <a:ln w="57150">
            <a:solidFill>
              <a:srgbClr val="5D9EDB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H(</a:t>
            </a: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已簽約</a:t>
            </a: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本次無</a:t>
            </a:r>
            <a:endParaRPr lang="en-US" altLang="zh-TW" sz="12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23988F8F-CF76-44CF-A996-50E59FD2F1BF}"/>
              </a:ext>
            </a:extLst>
          </p:cNvPr>
          <p:cNvSpPr/>
          <p:nvPr/>
        </p:nvSpPr>
        <p:spPr>
          <a:xfrm>
            <a:off x="817790" y="1294766"/>
            <a:ext cx="1590075" cy="1200329"/>
          </a:xfrm>
          <a:prstGeom prst="rect">
            <a:avLst/>
          </a:prstGeom>
          <a:noFill/>
          <a:ln w="57150">
            <a:solidFill>
              <a:srgbClr val="F4B183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H</a:t>
            </a: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組</a:t>
            </a: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</a:t>
            </a: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努力中</a:t>
            </a: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國北護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包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4,500K</a:t>
            </a:r>
            <a:endParaRPr kumimoji="1" lang="en-US" altLang="zh-TW" sz="1200" b="0" i="0" u="none" kern="1200" cap="none" spc="0" normalizeH="0" baseline="0" noProof="0" dirty="0">
              <a:ln>
                <a:noFill/>
              </a:ln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200" b="0" i="0" u="non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中華郵政       </a:t>
            </a:r>
            <a:r>
              <a:rPr kumimoji="1" lang="en-US" altLang="zh-TW" sz="1200" b="0" i="0" u="non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3,000K</a:t>
            </a:r>
          </a:p>
          <a:p>
            <a:pPr>
              <a:defRPr/>
            </a:pP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智齡               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6,000K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光田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SBIR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泰陞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疫後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   4,000K</a:t>
            </a:r>
            <a:endParaRPr kumimoji="1" lang="en-US" altLang="zh-TW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A639F80D-D522-4E76-957D-B3ABB97B1849}"/>
              </a:ext>
            </a:extLst>
          </p:cNvPr>
          <p:cNvSpPr/>
          <p:nvPr/>
        </p:nvSpPr>
        <p:spPr>
          <a:xfrm>
            <a:off x="817790" y="2590903"/>
            <a:ext cx="1587821" cy="1384995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H</a:t>
            </a: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組</a:t>
            </a: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</a:t>
            </a: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推廣中</a:t>
            </a: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</a:t>
            </a:r>
            <a:endParaRPr kumimoji="1" lang="en-US" altLang="zh-TW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>
              <a:defRPr/>
            </a:pP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中國佈道      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3,619K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群邁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合勤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鴻鼎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1,000K</a:t>
            </a:r>
          </a:p>
          <a:p>
            <a:pPr>
              <a:defRPr/>
            </a:pP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春耕    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285K</a:t>
            </a:r>
          </a:p>
          <a:p>
            <a:pPr>
              <a:defRPr/>
            </a:pP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昊霖                 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300K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A30DAA2C-1EE7-4749-BCF5-73BB65654CD8}"/>
              </a:ext>
            </a:extLst>
          </p:cNvPr>
          <p:cNvSpPr/>
          <p:nvPr/>
        </p:nvSpPr>
        <p:spPr>
          <a:xfrm>
            <a:off x="837040" y="4101579"/>
            <a:ext cx="1587821" cy="1200329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H(</a:t>
            </a: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可簽約</a:t>
            </a: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雲義  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典子   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華亨   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960K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群智   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三趨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2,000K</a:t>
            </a:r>
          </a:p>
        </p:txBody>
      </p:sp>
      <p:sp>
        <p:nvSpPr>
          <p:cNvPr id="26" name="文字方塊 25"/>
          <p:cNvSpPr txBox="1"/>
          <p:nvPr/>
        </p:nvSpPr>
        <p:spPr>
          <a:xfrm>
            <a:off x="7329264" y="166674"/>
            <a:ext cx="2422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FY112 </a:t>
            </a:r>
            <a:r>
              <a:rPr kumimoji="1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目標</a:t>
            </a:r>
            <a:r>
              <a:rPr kumimoji="1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205,300K</a:t>
            </a:r>
            <a:endParaRPr kumimoji="1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6383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E746C7-EC2E-40EF-B079-A50632DB2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870" y="188640"/>
            <a:ext cx="9498260" cy="765175"/>
          </a:xfrm>
        </p:spPr>
        <p:txBody>
          <a:bodyPr/>
          <a:lstStyle/>
          <a:p>
            <a:r>
              <a:rPr lang="zh-TW" altLang="en-US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各組務必達成事項</a:t>
            </a:r>
            <a:r>
              <a:rPr lang="en-US" altLang="zh-TW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(1/2)</a:t>
            </a:r>
            <a:endParaRPr lang="zh-TW" altLang="en-US" sz="3200" dirty="0">
              <a:solidFill>
                <a:srgbClr val="3333CC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F6C218D-1AE9-4DAB-852D-D269F2A8C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870" y="993230"/>
            <a:ext cx="9505056" cy="5544616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中心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月新增簽約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14,723K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；並有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15,564K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已在簽約中，保守</a:t>
            </a:r>
            <a:r>
              <a:rPr lang="en-US" altLang="zh-TW" sz="2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2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月簽約數可達</a:t>
            </a:r>
            <a:r>
              <a:rPr lang="en-US" altLang="zh-TW" sz="2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186,217K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175,000K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106%)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，若以下均達成</a:t>
            </a:r>
            <a:r>
              <a:rPr lang="zh-TW" altLang="en-US" sz="2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中心認列為</a:t>
            </a:r>
            <a:r>
              <a:rPr lang="en-US" altLang="zh-TW" sz="2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182,500K(104%)</a:t>
            </a:r>
            <a:br>
              <a:rPr lang="en-US" altLang="zh-TW" sz="2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中心尚缺</a:t>
            </a:r>
            <a:r>
              <a:rPr lang="en-US" altLang="zh-TW" sz="2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2,700K</a:t>
            </a:r>
            <a:r>
              <a:rPr lang="zh-TW" altLang="en-US" sz="2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科專成果收入</a:t>
            </a:r>
            <a:r>
              <a:rPr lang="en-US" altLang="zh-TW" sz="2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可由</a:t>
            </a:r>
            <a:r>
              <a:rPr lang="en-US" altLang="zh-TW" sz="2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BP</a:t>
            </a:r>
            <a:r>
              <a:rPr lang="zh-TW" altLang="en-US" sz="2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認列</a:t>
            </a:r>
            <a:r>
              <a:rPr lang="en-US" altLang="zh-TW" sz="2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，須由各組補足</a:t>
            </a:r>
            <a:endParaRPr lang="en-US" altLang="zh-TW" sz="200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altLang="zh-TW" sz="20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20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組下述所承諾之企收皆與業者談定，並進行簽約中，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全數達成後，預計認列數為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33,632K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，離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promise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80%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(34,000K)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，尚有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368K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差距，請再接再厲</a:t>
            </a:r>
            <a:endParaRPr lang="en-US" altLang="zh-TW" sz="200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</a:pPr>
            <a:r>
              <a:rPr lang="zh-TW" altLang="en-US" sz="17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企收已簽約：</a:t>
            </a:r>
            <a:r>
              <a:rPr lang="en-US" altLang="zh-TW" sz="17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25,599K(42,500K/60%)</a:t>
            </a:r>
            <a:r>
              <a:rPr lang="zh-TW" altLang="en-US" sz="17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17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17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zh-TW" altLang="en-US" sz="17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認列</a:t>
            </a:r>
            <a:r>
              <a:rPr lang="en-US" altLang="zh-TW" sz="17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10,881K(42,500K/26%)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altLang="zh-TW" sz="17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7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案：</a:t>
            </a:r>
            <a:endParaRPr lang="en-US" altLang="zh-TW" sz="1700" b="1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82663" lvl="2" indent="-263525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altLang="zh-TW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光田</a:t>
            </a:r>
            <a:r>
              <a:rPr lang="en-US" altLang="zh-TW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(600K)</a:t>
            </a:r>
            <a:r>
              <a:rPr lang="zh-TW" altLang="en-US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、和訊</a:t>
            </a:r>
            <a:r>
              <a:rPr lang="en-US" altLang="zh-TW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(100K)</a:t>
            </a:r>
            <a:r>
              <a:rPr lang="zh-TW" altLang="en-US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、龍滕</a:t>
            </a:r>
            <a:r>
              <a:rPr lang="en-US" altLang="zh-TW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(1,350K)】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已完成簽約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，請盡速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完成認列</a:t>
            </a: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82663" lvl="2" indent="-263525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雲義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(900K)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、鴻鼎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(1,000K)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、群邁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(2,000K)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、昊霖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(300K)】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務必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簽約並完成認列</a:t>
            </a: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altLang="zh-TW" sz="17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</a:t>
            </a:r>
            <a:r>
              <a:rPr lang="zh-TW" altLang="en-US" sz="17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案：</a:t>
            </a:r>
            <a:endParaRPr lang="en-US" altLang="zh-TW" sz="1700" b="1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079500" lvl="2" indent="-360363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altLang="zh-TW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光田</a:t>
            </a:r>
            <a:r>
              <a:rPr lang="en-US" altLang="zh-TW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(400K)</a:t>
            </a:r>
            <a:r>
              <a:rPr lang="zh-TW" altLang="en-US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、和訊</a:t>
            </a:r>
            <a:r>
              <a:rPr lang="en-US" altLang="zh-TW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(50K)】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已完成簽約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，請盡速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完成認列</a:t>
            </a: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079500" lvl="2" indent="-360363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中國佈道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2,200K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、三趨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(1,850K)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、合勤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(1,000K)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、歐德堡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案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(2,250K)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、春耕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(142K)】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務必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簽約並完成認列</a:t>
            </a: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zh-TW" altLang="en-US" sz="20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另所布局之業科，如</a:t>
            </a:r>
            <a:r>
              <a:rPr lang="en-US" altLang="zh-TW" sz="20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智齡案，請再加速提案，以布局明年的資源</a:t>
            </a:r>
            <a:endParaRPr lang="en-US" altLang="zh-TW" sz="20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5088861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E746C7-EC2E-40EF-B079-A50632DB2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870" y="29083"/>
            <a:ext cx="9702130" cy="719947"/>
          </a:xfrm>
        </p:spPr>
        <p:txBody>
          <a:bodyPr/>
          <a:lstStyle/>
          <a:p>
            <a:r>
              <a:rPr lang="zh-TW" altLang="en-US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各組務必達成事項</a:t>
            </a:r>
            <a:r>
              <a:rPr lang="en-US" altLang="zh-TW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(2/2)</a:t>
            </a:r>
            <a:endParaRPr lang="zh-TW" altLang="en-US" sz="3200" dirty="0">
              <a:solidFill>
                <a:srgbClr val="3333CC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F6C218D-1AE9-4DAB-852D-D269F2A8C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9" y="739303"/>
            <a:ext cx="9633520" cy="5904656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pPr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</a:pPr>
            <a:r>
              <a:rPr lang="zh-TW" altLang="en-US" sz="20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Ｓ組下述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全數達成後預計認列達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28,221K(77%)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，仍有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8,279K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落差，</a:t>
            </a:r>
            <a:r>
              <a:rPr lang="zh-TW" altLang="en-US" sz="2000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需再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持續促案，並加速規劃之業科提案</a:t>
            </a:r>
            <a:endParaRPr lang="en-US" altLang="zh-TW" sz="20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</a:pP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企收已簽約：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31,825K (36,500K/87%)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zh-TW" altLang="en-US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認列</a:t>
            </a:r>
            <a:r>
              <a:rPr lang="en-US" altLang="zh-TW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11,550K (36,500K/32%)</a:t>
            </a:r>
          </a:p>
          <a:p>
            <a:pPr lvl="1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altLang="zh-TW" sz="18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8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案：</a:t>
            </a:r>
            <a:r>
              <a:rPr lang="en-US" altLang="zh-TW" sz="18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18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泰沂</a:t>
            </a:r>
            <a:r>
              <a:rPr lang="en-US" altLang="zh-TW" sz="18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18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已完成簽約</a:t>
            </a:r>
            <a:r>
              <a:rPr lang="en-US" altLang="zh-TW" sz="18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3,000K</a:t>
            </a:r>
            <a:r>
              <a:rPr lang="zh-TW" altLang="en-US" sz="18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並認列</a:t>
            </a:r>
            <a:r>
              <a:rPr lang="en-US" altLang="zh-TW" sz="18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1,500K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；尚餘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1,500K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請盡速簽回成果交付簽收單認列</a:t>
            </a:r>
            <a:endParaRPr lang="en-US" altLang="zh-TW" sz="18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altLang="zh-TW" sz="18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</a:t>
            </a:r>
            <a:r>
              <a:rPr lang="zh-TW" altLang="en-US" sz="18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案：</a:t>
            </a:r>
            <a:endParaRPr lang="en-US" altLang="zh-TW" sz="1800" b="1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altLang="zh-TW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家飛綸</a:t>
            </a:r>
            <a:r>
              <a:rPr lang="en-US" altLang="zh-TW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(110K)</a:t>
            </a:r>
            <a:r>
              <a:rPr lang="zh-TW" altLang="en-US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、鈕酷樂</a:t>
            </a:r>
            <a:r>
              <a:rPr lang="en-US" altLang="zh-TW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(350K)</a:t>
            </a:r>
            <a:r>
              <a:rPr lang="zh-TW" altLang="en-US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、傑萌</a:t>
            </a:r>
            <a:r>
              <a:rPr lang="en-US" altLang="zh-TW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(1,000K)</a:t>
            </a:r>
            <a:r>
              <a:rPr lang="zh-TW" altLang="en-US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、魔毒</a:t>
            </a:r>
            <a:r>
              <a:rPr lang="en-US" altLang="zh-TW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(3,</a:t>
            </a:r>
            <a:r>
              <a:rPr lang="en-US" altLang="zh-TW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790</a:t>
            </a:r>
            <a:r>
              <a:rPr lang="en-US" altLang="zh-TW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K)】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已完成簽約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8,197K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，請務必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完成認列至少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5,250K</a:t>
            </a:r>
          </a:p>
          <a:p>
            <a:pPr marL="914400" lvl="2" indent="0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組下述</a:t>
            </a:r>
            <a:r>
              <a:rPr lang="zh-TW" altLang="en-US" sz="2000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全數達成後預計認列達</a:t>
            </a:r>
            <a:r>
              <a:rPr lang="en-US" altLang="zh-TW" sz="2000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117,300K(104%)</a:t>
            </a:r>
          </a:p>
          <a:p>
            <a:pPr lvl="1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</a:pPr>
            <a:r>
              <a:rPr lang="zh-TW" altLang="en-US" sz="17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企收已簽約：</a:t>
            </a:r>
            <a:r>
              <a:rPr lang="en-US" altLang="zh-TW" sz="17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110,263K (112,500K/98%)</a:t>
            </a:r>
            <a:r>
              <a:rPr lang="zh-TW" altLang="en-US" sz="17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17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17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zh-TW" altLang="en-US" sz="17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認列</a:t>
            </a:r>
            <a:r>
              <a:rPr lang="en-US" altLang="zh-TW" sz="17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76,546K (112,500K/68%)</a:t>
            </a:r>
          </a:p>
          <a:p>
            <a:pPr lvl="1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altLang="zh-TW" sz="17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7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案：</a:t>
            </a:r>
            <a:endParaRPr lang="en-US" altLang="zh-TW" sz="1700" b="1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altLang="zh-TW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展輝</a:t>
            </a:r>
            <a:r>
              <a:rPr lang="en-US" altLang="zh-TW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(1,000K)</a:t>
            </a:r>
            <a:r>
              <a:rPr lang="zh-TW" altLang="en-US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、智慧價值</a:t>
            </a:r>
            <a:r>
              <a:rPr lang="en-US" altLang="zh-TW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(1,429K)</a:t>
            </a:r>
            <a:r>
              <a:rPr lang="zh-TW" altLang="en-US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、萬采</a:t>
            </a:r>
            <a:r>
              <a:rPr lang="en-US" altLang="zh-TW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(762K)】</a:t>
            </a:r>
            <a:r>
              <a:rPr lang="zh-TW" altLang="en-US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、宏亞</a:t>
            </a:r>
            <a:r>
              <a:rPr lang="en-US" altLang="zh-TW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(U100/500K)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已完成簽約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，請盡速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完成認列</a:t>
            </a: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原規劃</a:t>
            </a: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收入</a:t>
            </a: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 </a:t>
            </a:r>
            <a:r>
              <a:rPr lang="zh-TW" altLang="en-US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車博</a:t>
            </a:r>
            <a:r>
              <a:rPr lang="en-US" altLang="zh-TW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(870K)</a:t>
            </a:r>
          </a:p>
          <a:p>
            <a:pPr lvl="1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n"/>
            </a:pPr>
            <a:r>
              <a:rPr lang="zh-TW" altLang="en-US" sz="24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lang="zh-TW" altLang="en-US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zh-TW" altLang="en-US" sz="24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尚缺約</a:t>
            </a:r>
            <a:r>
              <a:rPr lang="en-US" altLang="zh-TW" sz="24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1,800 K</a:t>
            </a:r>
            <a:r>
              <a:rPr lang="zh-TW" altLang="en-US" sz="24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科專成果收入</a:t>
            </a:r>
            <a:r>
              <a:rPr lang="en-US" altLang="zh-TW" sz="24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與慧娟討論過會由</a:t>
            </a:r>
            <a:r>
              <a:rPr lang="en-US" altLang="zh-TW" sz="24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BP</a:t>
            </a:r>
            <a:r>
              <a:rPr lang="zh-TW" altLang="en-US" sz="24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認列</a:t>
            </a:r>
            <a:r>
              <a:rPr lang="en-US" altLang="zh-TW" sz="24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400" b="1" u="sng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0496275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4818BC-AEDC-4387-A493-D3105BCE8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-243408"/>
            <a:ext cx="8915400" cy="1008112"/>
          </a:xfrm>
        </p:spPr>
        <p:txBody>
          <a:bodyPr/>
          <a:lstStyle/>
          <a:p>
            <a:r>
              <a:rPr lang="zh-TW" altLang="en-US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中心企收認列預估</a:t>
            </a:r>
            <a:endParaRPr lang="zh-TW" altLang="en-US" sz="2800" dirty="0">
              <a:solidFill>
                <a:srgbClr val="0070C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8265368" y="215636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單位</a:t>
            </a:r>
            <a:r>
              <a:rPr lang="en-US" altLang="zh-TW" dirty="0"/>
              <a:t>:K</a:t>
            </a:r>
            <a:endParaRPr lang="zh-TW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126819"/>
              </p:ext>
            </p:extLst>
          </p:nvPr>
        </p:nvGraphicFramePr>
        <p:xfrm>
          <a:off x="128464" y="584968"/>
          <a:ext cx="9053305" cy="4670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5">
                  <a:extLst>
                    <a:ext uri="{9D8B030D-6E8A-4147-A177-3AD203B41FA5}">
                      <a16:colId xmlns:a16="http://schemas.microsoft.com/office/drawing/2014/main" val="198267466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751991534"/>
                    </a:ext>
                  </a:extLst>
                </a:gridCol>
                <a:gridCol w="1204011">
                  <a:extLst>
                    <a:ext uri="{9D8B030D-6E8A-4147-A177-3AD203B41FA5}">
                      <a16:colId xmlns:a16="http://schemas.microsoft.com/office/drawing/2014/main" val="1452968339"/>
                    </a:ext>
                  </a:extLst>
                </a:gridCol>
                <a:gridCol w="1204011">
                  <a:extLst>
                    <a:ext uri="{9D8B030D-6E8A-4147-A177-3AD203B41FA5}">
                      <a16:colId xmlns:a16="http://schemas.microsoft.com/office/drawing/2014/main" val="894023140"/>
                    </a:ext>
                  </a:extLst>
                </a:gridCol>
                <a:gridCol w="1204011">
                  <a:extLst>
                    <a:ext uri="{9D8B030D-6E8A-4147-A177-3AD203B41FA5}">
                      <a16:colId xmlns:a16="http://schemas.microsoft.com/office/drawing/2014/main" val="2303358369"/>
                    </a:ext>
                  </a:extLst>
                </a:gridCol>
                <a:gridCol w="1204011">
                  <a:extLst>
                    <a:ext uri="{9D8B030D-6E8A-4147-A177-3AD203B41FA5}">
                      <a16:colId xmlns:a16="http://schemas.microsoft.com/office/drawing/2014/main" val="3836253128"/>
                    </a:ext>
                  </a:extLst>
                </a:gridCol>
                <a:gridCol w="1204011">
                  <a:extLst>
                    <a:ext uri="{9D8B030D-6E8A-4147-A177-3AD203B41FA5}">
                      <a16:colId xmlns:a16="http://schemas.microsoft.com/office/drawing/2014/main" val="4065376729"/>
                    </a:ext>
                  </a:extLst>
                </a:gridCol>
                <a:gridCol w="1233051">
                  <a:extLst>
                    <a:ext uri="{9D8B030D-6E8A-4147-A177-3AD203B41FA5}">
                      <a16:colId xmlns:a16="http://schemas.microsoft.com/office/drawing/2014/main" val="2736264107"/>
                    </a:ext>
                  </a:extLst>
                </a:gridCol>
              </a:tblGrid>
              <a:tr h="77858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目標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月達成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月達成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月達成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月達成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月預計達成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FY112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年度預估達成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2971044"/>
                  </a:ext>
                </a:extLst>
              </a:tr>
              <a:tr h="55149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13,800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1,238</a:t>
                      </a:r>
                    </a:p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(9%)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1,461</a:t>
                      </a:r>
                    </a:p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(11%)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1,597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(12%)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1,747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(13%)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2,200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(16%)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3,000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(22%)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5411183"/>
                  </a:ext>
                </a:extLst>
              </a:tr>
              <a:tr h="55149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42,500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4,052</a:t>
                      </a:r>
                    </a:p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(10%)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6,859</a:t>
                      </a:r>
                    </a:p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(16%)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9,117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(21%)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10,881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(26%)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27,000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(64%)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34,000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(80%)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7622515"/>
                  </a:ext>
                </a:extLst>
              </a:tr>
              <a:tr h="55149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36,500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3,070</a:t>
                      </a:r>
                    </a:p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(8%)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6,257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(17%)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9,907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(27%)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11,550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(32%)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23,400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(64%)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28,200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(77%)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5801458"/>
                  </a:ext>
                </a:extLst>
              </a:tr>
              <a:tr h="110682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U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112,500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31,478</a:t>
                      </a:r>
                    </a:p>
                    <a:p>
                      <a:pPr algn="r"/>
                      <a:r>
                        <a:rPr lang="en-US" altLang="zh-TW" sz="1400" b="1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(28%)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43,294</a:t>
                      </a:r>
                    </a:p>
                    <a:p>
                      <a:pPr algn="r"/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(38%)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63,433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(56%)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(10</a:t>
                      </a:r>
                      <a:r>
                        <a:rPr lang="zh-TW" altLang="en-US" sz="1400" b="1" dirty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月萊爾富</a:t>
                      </a:r>
                      <a:r>
                        <a:rPr lang="en-US" altLang="zh-TW" sz="1400" b="1" dirty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14,356K)</a:t>
                      </a:r>
                      <a:endParaRPr lang="zh-TW" altLang="en-US" sz="1400" b="1" dirty="0">
                        <a:solidFill>
                          <a:schemeClr val="accent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76,546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(68%)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(10</a:t>
                      </a:r>
                      <a:r>
                        <a:rPr lang="zh-TW" altLang="en-US" sz="1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月萊爾富</a:t>
                      </a:r>
                      <a:r>
                        <a:rPr lang="en-US" altLang="zh-TW" sz="1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14,356K)</a:t>
                      </a:r>
                      <a:endParaRPr lang="zh-TW" altLang="en-US" sz="14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82,400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(73%)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117,300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(104%)</a:t>
                      </a:r>
                    </a:p>
                    <a:p>
                      <a:pPr algn="r"/>
                      <a:endParaRPr lang="en-US" altLang="zh-TW" sz="14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3369665"/>
                  </a:ext>
                </a:extLst>
              </a:tr>
              <a:tr h="55149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205,300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39,838</a:t>
                      </a:r>
                    </a:p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(19%)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57,871</a:t>
                      </a:r>
                    </a:p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(28%)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84,054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(41%)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100,724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(49%)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135,000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(66%)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182,500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(89%)</a:t>
                      </a:r>
                      <a:endParaRPr lang="zh-TW" altLang="en-US" sz="14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0502635"/>
                  </a:ext>
                </a:extLst>
              </a:tr>
              <a:tr h="55341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院目標達成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175,000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48%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58%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77%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104%</a:t>
                      </a:r>
                      <a:endParaRPr lang="zh-TW" altLang="en-US" sz="14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0686928"/>
                  </a:ext>
                </a:extLst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529616"/>
              </p:ext>
            </p:extLst>
          </p:nvPr>
        </p:nvGraphicFramePr>
        <p:xfrm>
          <a:off x="56456" y="5377824"/>
          <a:ext cx="9775320" cy="1264540"/>
        </p:xfrm>
        <a:graphic>
          <a:graphicData uri="http://schemas.openxmlformats.org/drawingml/2006/table">
            <a:tbl>
              <a:tblPr/>
              <a:tblGrid>
                <a:gridCol w="718319">
                  <a:extLst>
                    <a:ext uri="{9D8B030D-6E8A-4147-A177-3AD203B41FA5}">
                      <a16:colId xmlns:a16="http://schemas.microsoft.com/office/drawing/2014/main" val="1761430040"/>
                    </a:ext>
                  </a:extLst>
                </a:gridCol>
                <a:gridCol w="634365">
                  <a:extLst>
                    <a:ext uri="{9D8B030D-6E8A-4147-A177-3AD203B41FA5}">
                      <a16:colId xmlns:a16="http://schemas.microsoft.com/office/drawing/2014/main" val="3925319972"/>
                    </a:ext>
                  </a:extLst>
                </a:gridCol>
                <a:gridCol w="737552">
                  <a:extLst>
                    <a:ext uri="{9D8B030D-6E8A-4147-A177-3AD203B41FA5}">
                      <a16:colId xmlns:a16="http://schemas.microsoft.com/office/drawing/2014/main" val="3861252344"/>
                    </a:ext>
                  </a:extLst>
                </a:gridCol>
                <a:gridCol w="737552">
                  <a:extLst>
                    <a:ext uri="{9D8B030D-6E8A-4147-A177-3AD203B41FA5}">
                      <a16:colId xmlns:a16="http://schemas.microsoft.com/office/drawing/2014/main" val="2184736397"/>
                    </a:ext>
                  </a:extLst>
                </a:gridCol>
                <a:gridCol w="737552">
                  <a:extLst>
                    <a:ext uri="{9D8B030D-6E8A-4147-A177-3AD203B41FA5}">
                      <a16:colId xmlns:a16="http://schemas.microsoft.com/office/drawing/2014/main" val="3540983936"/>
                    </a:ext>
                  </a:extLst>
                </a:gridCol>
                <a:gridCol w="737552">
                  <a:extLst>
                    <a:ext uri="{9D8B030D-6E8A-4147-A177-3AD203B41FA5}">
                      <a16:colId xmlns:a16="http://schemas.microsoft.com/office/drawing/2014/main" val="2926268226"/>
                    </a:ext>
                  </a:extLst>
                </a:gridCol>
                <a:gridCol w="737552">
                  <a:extLst>
                    <a:ext uri="{9D8B030D-6E8A-4147-A177-3AD203B41FA5}">
                      <a16:colId xmlns:a16="http://schemas.microsoft.com/office/drawing/2014/main" val="322164894"/>
                    </a:ext>
                  </a:extLst>
                </a:gridCol>
                <a:gridCol w="737552">
                  <a:extLst>
                    <a:ext uri="{9D8B030D-6E8A-4147-A177-3AD203B41FA5}">
                      <a16:colId xmlns:a16="http://schemas.microsoft.com/office/drawing/2014/main" val="58867841"/>
                    </a:ext>
                  </a:extLst>
                </a:gridCol>
                <a:gridCol w="737552">
                  <a:extLst>
                    <a:ext uri="{9D8B030D-6E8A-4147-A177-3AD203B41FA5}">
                      <a16:colId xmlns:a16="http://schemas.microsoft.com/office/drawing/2014/main" val="515293155"/>
                    </a:ext>
                  </a:extLst>
                </a:gridCol>
                <a:gridCol w="737552">
                  <a:extLst>
                    <a:ext uri="{9D8B030D-6E8A-4147-A177-3AD203B41FA5}">
                      <a16:colId xmlns:a16="http://schemas.microsoft.com/office/drawing/2014/main" val="673555037"/>
                    </a:ext>
                  </a:extLst>
                </a:gridCol>
                <a:gridCol w="840740">
                  <a:extLst>
                    <a:ext uri="{9D8B030D-6E8A-4147-A177-3AD203B41FA5}">
                      <a16:colId xmlns:a16="http://schemas.microsoft.com/office/drawing/2014/main" val="2212508359"/>
                    </a:ext>
                  </a:extLst>
                </a:gridCol>
                <a:gridCol w="840740">
                  <a:extLst>
                    <a:ext uri="{9D8B030D-6E8A-4147-A177-3AD203B41FA5}">
                      <a16:colId xmlns:a16="http://schemas.microsoft.com/office/drawing/2014/main" val="723300550"/>
                    </a:ext>
                  </a:extLst>
                </a:gridCol>
                <a:gridCol w="840740">
                  <a:extLst>
                    <a:ext uri="{9D8B030D-6E8A-4147-A177-3AD203B41FA5}">
                      <a16:colId xmlns:a16="http://schemas.microsoft.com/office/drawing/2014/main" val="60716396"/>
                    </a:ext>
                  </a:extLst>
                </a:gridCol>
              </a:tblGrid>
              <a:tr h="31613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9326" marR="9326" marT="9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9326" marR="9326" marT="9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9326" marR="9326" marT="9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9326" marR="9326" marT="9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9326" marR="9326" marT="9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9326" marR="9326" marT="9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9326" marR="9326" marT="9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9326" marR="9326" marT="9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9326" marR="9326" marT="9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9326" marR="9326" marT="9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9326" marR="9326" marT="9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9326" marR="9326" marT="9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9326" marR="9326" marT="9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153907"/>
                  </a:ext>
                </a:extLst>
              </a:tr>
              <a:tr h="316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FY112</a:t>
                      </a:r>
                    </a:p>
                  </a:txBody>
                  <a:tcPr marL="9326" marR="9326" marT="9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2,174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5,536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12,173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17,265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24,985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33,114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39,838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57,871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84,054</a:t>
                      </a:r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100,724</a:t>
                      </a:r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135,000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175,000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765440"/>
                  </a:ext>
                </a:extLst>
              </a:tr>
              <a:tr h="316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FY111</a:t>
                      </a:r>
                    </a:p>
                  </a:txBody>
                  <a:tcPr marL="9326" marR="9326" marT="9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5,482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13,504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20,293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24,424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28,279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33,220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46,224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56,486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68,164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85,977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107,854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165,366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104544"/>
                  </a:ext>
                </a:extLst>
              </a:tr>
              <a:tr h="316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FY110</a:t>
                      </a:r>
                    </a:p>
                  </a:txBody>
                  <a:tcPr marL="9326" marR="9326" marT="9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8,016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18,988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34,342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5,814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68,584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75,322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81,610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90,284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99,068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111,150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127,901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157,120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133208"/>
                  </a:ext>
                </a:extLst>
              </a:tr>
            </a:tbl>
          </a:graphicData>
        </a:graphic>
      </p:graphicFrame>
      <p:sp>
        <p:nvSpPr>
          <p:cNvPr id="7" name="箭號: 向右 6">
            <a:extLst>
              <a:ext uri="{FF2B5EF4-FFF2-40B4-BE49-F238E27FC236}">
                <a16:creationId xmlns:a16="http://schemas.microsoft.com/office/drawing/2014/main" id="{5D38650D-D306-48A9-BD40-89D20A4509E7}"/>
              </a:ext>
            </a:extLst>
          </p:cNvPr>
          <p:cNvSpPr/>
          <p:nvPr/>
        </p:nvSpPr>
        <p:spPr bwMode="gray">
          <a:xfrm rot="10800000">
            <a:off x="5529064" y="3778006"/>
            <a:ext cx="171726" cy="288033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/>
            <a:endParaRPr lang="zh-TW" altLang="en-US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905328" y="3645024"/>
            <a:ext cx="172819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萊爾富今年預計認列</a:t>
            </a:r>
            <a:r>
              <a:rPr lang="en-US" altLang="zh-TW" sz="1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3,500</a:t>
            </a:r>
            <a:r>
              <a:rPr lang="zh-TW" altLang="en-US" sz="1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萬，依</a:t>
            </a:r>
            <a:r>
              <a:rPr lang="en-US" altLang="zh-TW" sz="1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11/2</a:t>
            </a:r>
            <a:r>
              <a:rPr lang="zh-TW" altLang="en-US" sz="1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會議共識，將再多認列</a:t>
            </a:r>
            <a:r>
              <a:rPr lang="en-US" altLang="zh-TW" sz="1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320</a:t>
            </a:r>
            <a:r>
              <a:rPr lang="zh-TW" altLang="en-US" sz="1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</a:t>
            </a:r>
          </a:p>
        </p:txBody>
      </p:sp>
    </p:spTree>
    <p:extLst>
      <p:ext uri="{BB962C8B-B14F-4D97-AF65-F5344CB8AC3E}">
        <p14:creationId xmlns:p14="http://schemas.microsoft.com/office/powerpoint/2010/main" val="122789979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36576" y="836712"/>
            <a:ext cx="8915400" cy="2376264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附件</a:t>
            </a:r>
            <a:b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sz="3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F7E655-DAE8-4669-B92D-FD48184271D6}" type="slidenum">
              <a:rPr lang="zh-TW" altLang="en-US" smtClean="0">
                <a:solidFill>
                  <a:prstClr val="white"/>
                </a:solidFill>
              </a:rPr>
              <a:pPr>
                <a:defRPr/>
              </a:pPr>
              <a:t>8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05484" y="2420888"/>
            <a:ext cx="7344816" cy="1952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各組簽約進展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FY112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中心產業服務簽約統計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中心 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&amp;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各組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認列達成明細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34234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佈景主題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8_預設簡報設計">
      <a:majorFont>
        <a:latin typeface="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>
          <a:headEnd/>
          <a:tailEnd/>
        </a:ln>
      </a:spPr>
      <a:bodyPr wrap="none" anchor="ctr">
        <a:flatTx/>
      </a:bodyPr>
      <a:lstStyle>
        <a:defPPr>
          <a:defRPr>
            <a:solidFill>
              <a:srgbClr val="FFFFFF"/>
            </a:solidFill>
            <a:ea typeface="宋体" pitchFamily="2" charset="-122"/>
          </a:defRPr>
        </a:defPPr>
      </a:lstStyle>
      <a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a:style>
    </a:sp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98細部審查-971226-簡報版</Template>
  <TotalTime>51737</TotalTime>
  <Words>3502</Words>
  <Application>Microsoft Office PowerPoint</Application>
  <PresentationFormat>A4 紙張 (210x297 公釐)</PresentationFormat>
  <Paragraphs>779</Paragraphs>
  <Slides>17</Slides>
  <Notes>14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5" baseType="lpstr">
      <vt:lpstr>微軟正黑體</vt:lpstr>
      <vt:lpstr>PMingLiU</vt:lpstr>
      <vt:lpstr>Arial</vt:lpstr>
      <vt:lpstr>Bookman Old Style</vt:lpstr>
      <vt:lpstr>Calibri</vt:lpstr>
      <vt:lpstr>Times New Roman</vt:lpstr>
      <vt:lpstr>Wingdings</vt:lpstr>
      <vt:lpstr>佈景主題1</vt:lpstr>
      <vt:lpstr>PowerPoint 簡報</vt:lpstr>
      <vt:lpstr>PowerPoint 簡報</vt:lpstr>
      <vt:lpstr>PowerPoint 簡報</vt:lpstr>
      <vt:lpstr>FY112中心企業收入簽約統計</vt:lpstr>
      <vt:lpstr>各組之企業簽約數統計</vt:lpstr>
      <vt:lpstr>各組務必達成事項(1/2)</vt:lpstr>
      <vt:lpstr>各組務必達成事項(2/2)</vt:lpstr>
      <vt:lpstr>中心企收認列預估</vt:lpstr>
      <vt:lpstr>附件 </vt:lpstr>
      <vt:lpstr>H組企業收入簽約統計</vt:lpstr>
      <vt:lpstr> S組企業收入簽約統計</vt:lpstr>
      <vt:lpstr>U組企業收入簽約統計</vt:lpstr>
      <vt:lpstr>FY112中心產業服務簽約統計(附件)</vt:lpstr>
      <vt:lpstr>中心IP認列預估</vt:lpstr>
      <vt:lpstr>中心IP認列預估</vt:lpstr>
      <vt:lpstr>中心IP認列預估</vt:lpstr>
      <vt:lpstr>PowerPoint 簡報</vt:lpstr>
    </vt:vector>
  </TitlesOfParts>
  <Company>ITRI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Achieve the ITRI 2012  Internationalization Goals - Concrete Action Proposals</dc:title>
  <dc:creator>謝文雄</dc:creator>
  <cp:lastModifiedBy>B10045@itri.org.tw</cp:lastModifiedBy>
  <cp:revision>3548</cp:revision>
  <cp:lastPrinted>2023-08-10T05:10:56Z</cp:lastPrinted>
  <dcterms:created xsi:type="dcterms:W3CDTF">2006-06-27T09:16:39Z</dcterms:created>
  <dcterms:modified xsi:type="dcterms:W3CDTF">2023-11-29T04:44:50Z</dcterms:modified>
</cp:coreProperties>
</file>