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3636" r:id="rId2"/>
    <p:sldId id="3934" r:id="rId3"/>
    <p:sldId id="4495" r:id="rId4"/>
    <p:sldId id="4496" r:id="rId5"/>
    <p:sldId id="4497" r:id="rId6"/>
    <p:sldId id="4487" r:id="rId7"/>
    <p:sldId id="4494" r:id="rId8"/>
    <p:sldId id="4462" r:id="rId9"/>
    <p:sldId id="4453" r:id="rId10"/>
    <p:sldId id="4498" r:id="rId11"/>
    <p:sldId id="4499" r:id="rId12"/>
    <p:sldId id="4500" r:id="rId13"/>
    <p:sldId id="4502" r:id="rId14"/>
    <p:sldId id="4464" r:id="rId15"/>
    <p:sldId id="4488" r:id="rId16"/>
    <p:sldId id="4489" r:id="rId17"/>
    <p:sldId id="4501" r:id="rId18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C0"/>
    <a:srgbClr val="65A9D9"/>
    <a:srgbClr val="8DABD7"/>
    <a:srgbClr val="779BCF"/>
    <a:srgbClr val="FFFFCC"/>
    <a:srgbClr val="FFFFFF"/>
    <a:srgbClr val="3333CC"/>
    <a:srgbClr val="85B75B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876" autoAdjust="0"/>
  </p:normalViewPr>
  <p:slideViewPr>
    <p:cSldViewPr>
      <p:cViewPr varScale="1">
        <p:scale>
          <a:sx n="97" d="100"/>
          <a:sy n="97" d="100"/>
        </p:scale>
        <p:origin x="72" y="72"/>
      </p:cViewPr>
      <p:guideLst>
        <p:guide orient="horz" pos="618"/>
        <p:guide pos="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-3.5904320639718872E-2"/>
                  <c:y val="-8.213489680235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440832322165388E-2"/>
                  <c:y val="-6.928698545690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3.334094739931532E-2"/>
                  <c:y val="-5.1733744642453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2401566728256578E-2"/>
                  <c:y val="2.545327831383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-5.92148660691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6.5863262405551071E-2"/>
                  <c:y val="-7.562367507755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4.1802665841075379E-2"/>
                  <c:y val="-9.871150488669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5.1588943043640145E-2"/>
                  <c:y val="-4.628188052340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4.2308592208800564E-3"/>
                  <c:y val="-2.884760116259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12860</c:v>
                </c:pt>
                <c:pt idx="1">
                  <c:v>27582</c:v>
                </c:pt>
                <c:pt idx="2">
                  <c:v>44795</c:v>
                </c:pt>
                <c:pt idx="3">
                  <c:v>46516</c:v>
                </c:pt>
                <c:pt idx="4">
                  <c:v>82302</c:v>
                </c:pt>
                <c:pt idx="5" formatCode="#,##0_ ">
                  <c:v>86928</c:v>
                </c:pt>
                <c:pt idx="6" formatCode="#,##0_ ">
                  <c:v>96058</c:v>
                </c:pt>
                <c:pt idx="7" formatCode="#,##0_ ">
                  <c:v>104604</c:v>
                </c:pt>
                <c:pt idx="8" formatCode="#,##0_ ">
                  <c:v>112231</c:v>
                </c:pt>
                <c:pt idx="9" formatCode="#,##0_ ">
                  <c:v>119210</c:v>
                </c:pt>
                <c:pt idx="10" formatCode="#,##0_ ">
                  <c:v>125119</c:v>
                </c:pt>
                <c:pt idx="11" formatCode="#,##0_ ">
                  <c:v>139319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4541689676359309E-2"/>
                  <c:y val="-9.63784457292661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4541689676359261E-2"/>
                  <c:y val="2.366029366307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59312171115935E-2"/>
                  <c:y val="2.4802983581168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1.91547499055058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1.2148562457309791E-2"/>
                  <c:y val="1.499870621005947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4042549340312515E-3"/>
                  <c:y val="2.1590863506704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01176EA-9617-4DFC-9E6F-CA0A3D5A21DC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E1E89D3B-3C27-4544-A09A-391508E7A42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3.6667446580960487E-2"/>
                  <c:y val="-2.70981890104193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ADFCACB-95C0-4EFA-80E4-2972795F24C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78F826B-A004-4F09-A773-6278DAF7BB5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3.2436587360080482E-2"/>
                  <c:y val="5.6574987580057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ED2A874-BE0D-454A-ABA6-3D3D166E9A4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4303F27-71CE-4EE6-8ED7-3E6BA53215B9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3.1026300953120416E-2"/>
                  <c:y val="4.241801625634938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EBE72EA-CA5E-4711-8D49-055ECDCDB78B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F5CFA6B-155C-47FF-A735-2288590AE2F7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2.6795441732240358E-2"/>
                  <c:y val="-1.48314171870846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3986AA0-783A-4A76-9765-DD82D2BC9647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3B8F140-BB70-42E9-97C5-4378A4818601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0.13538749506816181"/>
                  <c:y val="-2.421216568093244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7E8E796-F3D4-43EB-A58E-D2EF5C58FE11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0F991AA3-2F94-41BF-ACBD-F28CF8F4B74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0.16006750718996213"/>
                  <c:y val="-7.823726300170727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5AA5ADD-CCFB-46FF-95C6-86ECBB760996}" type="CELLRANG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1B01A8B7-CA65-44E9-8359-1DE8BFB6895B}" type="VALU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0.13820806788208195"/>
                  <c:y val="-7.371539001705509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E538509-A8AF-45C4-81C4-8B7792533015}" type="CELLRANG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CFBD8466-8A8A-42F7-968E-A41EDFD61A56}" type="VALU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9.9425191690681328E-2"/>
                  <c:y val="-4.506775095226907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E3C45FF-B47C-40F2-95B7-F52D9A9ADE5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FFF25CB-558D-4CDE-BF8D-00C097331BEF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8.1796556080594301E-2"/>
                  <c:y val="-0.1002874549983711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DE163AB2-5762-4DBC-989B-CFA36CA0C31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7C9D47E-9618-4768-8AAA-9434B7A6AA1A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6.7693747534081E-2"/>
                  <c:y val="-0.11412108904051924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DE1F829-9584-4945-8FA1-A26B686CBE7F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43227973-2F83-4544-AF7D-8B2B8269719A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9.1668616452402259E-3"/>
                  <c:y val="-7.646078141385893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93F75FC-8641-4FB7-BDB2-B295ED2237A6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D1DF0AC-90F2-40FF-A317-146544DD527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3%</c:v>
                  </c:pt>
                  <c:pt idx="1">
                    <c:v>6%</c:v>
                  </c:pt>
                  <c:pt idx="2">
                    <c:v>13%</c:v>
                  </c:pt>
                  <c:pt idx="3">
                    <c:v>14%</c:v>
                  </c:pt>
                  <c:pt idx="4">
                    <c:v>16%</c:v>
                  </c:pt>
                  <c:pt idx="5">
                    <c:v>46%</c:v>
                  </c:pt>
                  <c:pt idx="6">
                    <c:v>48%</c:v>
                  </c:pt>
                  <c:pt idx="7">
                    <c:v>59%</c:v>
                  </c:pt>
                  <c:pt idx="8">
                    <c:v>69%</c:v>
                  </c:pt>
                  <c:pt idx="9">
                    <c:v>75%</c:v>
                  </c:pt>
                  <c:pt idx="10">
                    <c:v>83%</c:v>
                  </c:pt>
                  <c:pt idx="11">
                    <c:v>104%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881727330447158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4195190573402561E-2"/>
                  <c:y val="-4.0580040789891169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60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25,599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30126924398084"/>
                      <c:h val="8.15937723582572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4195135630629743E-2"/>
                  <c:y val="-3.4167945946847592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/>
                    </a:pPr>
                    <a:r>
                      <a:rPr lang="en-US" altLang="zh-TW" sz="1200" b="1" dirty="0"/>
                      <a:t>87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/>
                    </a:pPr>
                    <a:r>
                      <a:rPr lang="en-US" altLang="zh-TW" sz="1200" b="1" dirty="0"/>
                      <a:t>31,825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8.0941747694436322E-2"/>
                  <c:y val="3.8015113173025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98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110,263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0.60232941176470589</c:v>
                </c:pt>
                <c:pt idx="1">
                  <c:v>0.87191780821917808</c:v>
                </c:pt>
                <c:pt idx="2">
                  <c:v>0.98011555555555552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8.4428141336546678E-2"/>
                  <c:y val="3.1694850289692086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9</a:t>
                    </a:r>
                    <a:r>
                      <a:rPr lang="en-US" altLang="zh-TW" dirty="0"/>
                      <a:t>8</a:t>
                    </a:r>
                    <a:r>
                      <a:rPr lang="en-US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110</a:t>
                    </a:r>
                    <a:r>
                      <a:rPr lang="en-US" dirty="0"/>
                      <a:t>,</a:t>
                    </a:r>
                    <a:r>
                      <a:rPr lang="en-US" altLang="zh-TW" dirty="0"/>
                      <a:t>763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6750556954887"/>
                      <c:h val="0.1061945140806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0.12611764705882353</c:v>
                </c:pt>
                <c:pt idx="1">
                  <c:v>3.1232876712328768E-3</c:v>
                </c:pt>
                <c:pt idx="2">
                  <c:v>4.4444444444444444E-3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9013946453652802E-2"/>
                  <c:y val="-8.6396476235521824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88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32,439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85936232538917E-2"/>
                      <c:h val="9.06108816208914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8.2969410721180928E-2"/>
                  <c:y val="-2.002905261881616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112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27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064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812657672021981E-2"/>
                      <c:h val="9.51666077471378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0.21656470588235294</c:v>
                </c:pt>
                <c:pt idx="1">
                  <c:v>1.3698630136986301E-2</c:v>
                </c:pt>
                <c:pt idx="2">
                  <c:v>0.14489777777777776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1766720019761814E-2"/>
                  <c:y val="0.2646905576836536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73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30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959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74120679382766"/>
                      <c:h val="0.104570774371206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2612399177264938E-2"/>
                  <c:y val="0.2111216753736637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87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31,939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924188863363679E-2"/>
                      <c:h val="0.110388113787689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8.3297419074240556E-2"/>
                  <c:y val="-3.614376795498655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C00000"/>
                        </a:solidFill>
                      </a:rPr>
                      <a:t>126</a:t>
                    </a:r>
                    <a:r>
                      <a:rPr lang="en-US" dirty="0">
                        <a:solidFill>
                          <a:srgbClr val="C00000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C00000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C00000"/>
                        </a:solidFill>
                      </a:rPr>
                      <a:t>142,434K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91429652702339"/>
                      <c:h val="0.104570774371206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0.45882352941176469</c:v>
                </c:pt>
                <c:pt idx="1">
                  <c:v>0.44109589041095892</c:v>
                </c:pt>
                <c:pt idx="2">
                  <c:v>0.13662222222222223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7.396396061789956E-2"/>
                  <c:y val="-0.10478170090366594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10%</a:t>
                    </a:r>
                    <a:r>
                      <a:rPr lang="en-US" altLang="zh-TW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(4,825K)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7.3963960617899602E-2"/>
                  <c:y val="-9.56702486511732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D168ECF-82D2-41E8-B26F-1DE8E06D931E}" type="VALUE">
                      <a:rPr lang="en-US" altLang="zh-TW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  <a:r>
                      <a:rPr lang="en-US" altLang="zh-TW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(1,338K)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-0.40383529411764707</c:v>
                </c:pt>
                <c:pt idx="1">
                  <c:v>-0.32983561643835618</c:v>
                </c:pt>
                <c:pt idx="2">
                  <c:v>-0.26607999999999998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2.6732955488222602E-3"/>
          <c:y val="0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c:rich>
      </c:tx>
      <c:layout>
        <c:manualLayout>
          <c:xMode val="edge"/>
          <c:yMode val="edge"/>
          <c:x val="0.67064347068502927"/>
          <c:y val="1.739938844581536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874546086576295E-2"/>
          <c:y val="4.0227011813502203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92D050"/>
              </a:solidFill>
              <a:prstDash val="dash"/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>
                    <a:alpha val="97000"/>
                  </a:schemeClr>
                </a:solidFill>
                <a:round/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B-695B-4D4F-9EC0-8D66918E6F28}"/>
              </c:ext>
            </c:extLst>
          </c:dPt>
          <c:dPt>
            <c:idx val="1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5D91-4EC0-AA3F-E8EF5A2C2628}"/>
              </c:ext>
            </c:extLst>
          </c:dPt>
          <c:dPt>
            <c:idx val="2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4BA-4489-8589-023B94280696}"/>
              </c:ext>
            </c:extLst>
          </c:dPt>
          <c:dPt>
            <c:idx val="3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4BA-4489-8589-023B94280696}"/>
              </c:ext>
            </c:extLst>
          </c:dPt>
          <c:dPt>
            <c:idx val="4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5B-4D4F-9EC0-8D66918E6F28}"/>
              </c:ext>
            </c:extLst>
          </c:dPt>
          <c:dPt>
            <c:idx val="5"/>
            <c:marker>
              <c:spPr>
                <a:solidFill>
                  <a:schemeClr val="accent1"/>
                </a:solidFill>
                <a:ln w="9525">
                  <a:solidFill>
                    <a:schemeClr val="accent1">
                      <a:alpha val="97000"/>
                    </a:schemeClr>
                  </a:solidFill>
                  <a:prstDash val="solid"/>
                  <a:round/>
                </a:ln>
                <a:effectLst/>
              </c:spPr>
            </c:marker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DA5A-4B75-8BB2-539DD7D3265B}"/>
              </c:ext>
            </c:extLst>
          </c:dPt>
          <c:dPt>
            <c:idx val="6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EDE2-4278-BE92-4BEB3305B987}"/>
              </c:ext>
            </c:extLst>
          </c:dPt>
          <c:dPt>
            <c:idx val="7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E244-4D35-9D9D-F867BCB2D47F}"/>
              </c:ext>
            </c:extLst>
          </c:dPt>
          <c:dPt>
            <c:idx val="8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D241-4E8E-B913-E1A6AC5A6D0C}"/>
              </c:ext>
            </c:extLst>
          </c:dPt>
          <c:dPt>
            <c:idx val="9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4D1A-4314-AC50-5180732116C0}"/>
              </c:ext>
            </c:extLst>
          </c:dPt>
          <c:dPt>
            <c:idx val="10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D1A-4314-AC50-5180732116C0}"/>
              </c:ext>
            </c:extLst>
          </c:dPt>
          <c:dPt>
            <c:idx val="11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CD61-40A4-86F6-1AC3AE4BB26B}"/>
              </c:ext>
            </c:extLst>
          </c:dPt>
          <c:dLbls>
            <c:dLbl>
              <c:idx val="1"/>
              <c:layout>
                <c:manualLayout>
                  <c:x val="-2.1957706642146212E-2"/>
                  <c:y val="-8.267599896308895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D91-4EC0-AA3F-E8EF5A2C2628}"/>
                </c:ext>
              </c:extLst>
            </c:dLbl>
            <c:dLbl>
              <c:idx val="2"/>
              <c:layout>
                <c:manualLayout>
                  <c:x val="-3.6674826418276615E-2"/>
                  <c:y val="-9.776691478724586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4BA-4489-8589-023B94280696}"/>
                </c:ext>
              </c:extLst>
            </c:dLbl>
            <c:dLbl>
              <c:idx val="3"/>
              <c:layout>
                <c:manualLayout>
                  <c:x val="-4.3993983434773641E-2"/>
                  <c:y val="-1.4920564381735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4BA-4489-8589-023B94280696}"/>
                </c:ext>
              </c:extLst>
            </c:dLbl>
            <c:dLbl>
              <c:idx val="4"/>
              <c:layout>
                <c:manualLayout>
                  <c:x val="-3.3521889914855635E-2"/>
                  <c:y val="-1.7558234270266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95B-4D4F-9EC0-8D66918E6F28}"/>
                </c:ext>
              </c:extLst>
            </c:dLbl>
            <c:dLbl>
              <c:idx val="5"/>
              <c:layout>
                <c:manualLayout>
                  <c:x val="-4.6986010154750214E-2"/>
                  <c:y val="-1.82733168536829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381428160319398E-2"/>
                      <c:h val="8.84785949709291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DA5A-4B75-8BB2-539DD7D3265B}"/>
                </c:ext>
              </c:extLst>
            </c:dLbl>
            <c:dLbl>
              <c:idx val="6"/>
              <c:layout>
                <c:manualLayout>
                  <c:x val="-3.9505943354808892E-2"/>
                  <c:y val="4.8105997481761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DE2-4278-BE92-4BEB3305B987}"/>
                </c:ext>
              </c:extLst>
            </c:dLbl>
            <c:dLbl>
              <c:idx val="7"/>
              <c:layout>
                <c:manualLayout>
                  <c:x val="-2.9033849834890886E-2"/>
                  <c:y val="5.4237955042032368E-2"/>
                </c:manualLayout>
              </c:layout>
              <c:tx>
                <c:rich>
                  <a:bodyPr/>
                  <a:lstStyle/>
                  <a:p>
                    <a:fld id="{FC34678F-D287-4393-A4F8-8BAEE177006C}" type="VALUE">
                      <a:rPr lang="en-US" altLang="zh-TW" dirty="0">
                        <a:solidFill>
                          <a:schemeClr val="tx1"/>
                        </a:solidFill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E244-4D35-9D9D-F867BCB2D47F}"/>
                </c:ext>
              </c:extLst>
            </c:dLbl>
            <c:dLbl>
              <c:idx val="8"/>
              <c:layout>
                <c:manualLayout>
                  <c:x val="-2.6928240479789155E-2"/>
                  <c:y val="5.5502397881716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241-4E8E-B913-E1A6AC5A6D0C}"/>
                </c:ext>
              </c:extLst>
            </c:dLbl>
            <c:dLbl>
              <c:idx val="9"/>
              <c:layout>
                <c:manualLayout>
                  <c:x val="-4.5489996794761928E-2"/>
                  <c:y val="-6.6534042513794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1A-4314-AC50-5180732116C0}"/>
                </c:ext>
              </c:extLst>
            </c:dLbl>
            <c:dLbl>
              <c:idx val="10"/>
              <c:layout>
                <c:manualLayout>
                  <c:x val="-5.2970063594703472E-2"/>
                  <c:y val="-4.6210606228937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1A-4314-AC50-5180732116C0}"/>
                </c:ext>
              </c:extLst>
            </c:dLbl>
            <c:dLbl>
              <c:idx val="11"/>
              <c:layout>
                <c:manualLayout>
                  <c:x val="-2.8818164759131945E-2"/>
                  <c:y val="-3.7359969262674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61-40A4-86F6-1AC3AE4BB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150</c:v>
                </c:pt>
                <c:pt idx="4">
                  <c:v>650</c:v>
                </c:pt>
                <c:pt idx="5" formatCode="#,##0_ ">
                  <c:v>1209</c:v>
                </c:pt>
                <c:pt idx="6" formatCode="#,##0_ ">
                  <c:v>4459</c:v>
                </c:pt>
                <c:pt idx="7" formatCode="#,##0_ ">
                  <c:v>4459</c:v>
                </c:pt>
                <c:pt idx="8" formatCode="#,##0_ ">
                  <c:v>4792</c:v>
                </c:pt>
                <c:pt idx="9" formatCode="#,##0_ ">
                  <c:v>5192</c:v>
                </c:pt>
                <c:pt idx="10" formatCode="#,##0_ ">
                  <c:v>10192</c:v>
                </c:pt>
                <c:pt idx="11" formatCode="#,##0_ ">
                  <c:v>14442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1865992777435974E-2"/>
                  <c:y val="5.407721373181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4.4525833853698614E-3"/>
                  <c:y val="-5.9817659148983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2.861979574352394E-2"/>
                  <c:y val="-3.358423138169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4.1335673710769259E-2"/>
                  <c:y val="-5.1072797466948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2359829143494709E-2"/>
                  <c:y val="-3.9576621116172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4.5823949383389288E-2"/>
                  <c:y val="-4.6754643002629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730169135501002E-2"/>
                      <c:h val="4.7676602241328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2.936792021984564E-2"/>
                  <c:y val="3.447811354293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335909303424373E-2"/>
                  <c:y val="-4.0351072103099711E-2"/>
                </c:manualLayout>
              </c:layout>
              <c:tx>
                <c:rich>
                  <a:bodyPr/>
                  <a:lstStyle/>
                  <a:p>
                    <a:fld id="{70E96F84-EB63-4ED5-AA31-641D0B657C12}" type="VALUE">
                      <a:rPr lang="en-US" altLang="zh-TW">
                        <a:solidFill>
                          <a:srgbClr val="0070C0"/>
                        </a:solidFill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1335909303424484E-2"/>
                  <c:y val="-4.6136771840165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637577570354151E-2"/>
                  <c:y val="1.5651270229233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4.731996274337763E-2"/>
                  <c:y val="-7.433398603858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2.9920267199766825E-3"/>
                  <c:y val="1.563043174414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380</c:v>
                </c:pt>
                <c:pt idx="1">
                  <c:v>380</c:v>
                </c:pt>
                <c:pt idx="2">
                  <c:v>1332</c:v>
                </c:pt>
                <c:pt idx="3">
                  <c:v>1332</c:v>
                </c:pt>
                <c:pt idx="4">
                  <c:v>2760</c:v>
                </c:pt>
                <c:pt idx="5" formatCode="#,##0_ ">
                  <c:v>3080</c:v>
                </c:pt>
                <c:pt idx="6" formatCode="#,##0_ ">
                  <c:v>11555</c:v>
                </c:pt>
                <c:pt idx="7" formatCode="#,##0_ ">
                  <c:v>12583</c:v>
                </c:pt>
                <c:pt idx="8" formatCode="#,##0_ ">
                  <c:v>12583</c:v>
                </c:pt>
                <c:pt idx="9" formatCode="#,##0_ ">
                  <c:v>14511</c:v>
                </c:pt>
                <c:pt idx="10" formatCode="#,##0_ ">
                  <c:v>17294</c:v>
                </c:pt>
                <c:pt idx="11" formatCode="#,##0_ ">
                  <c:v>22927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1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68-44BD-B2CF-CBE605A602F8}"/>
              </c:ext>
            </c:extLst>
          </c:dPt>
          <c:dPt>
            <c:idx val="2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8-44BD-B2CF-CBE605A602F8}"/>
              </c:ext>
            </c:extLst>
          </c:dPt>
          <c:dPt>
            <c:idx val="3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79-4708-A37C-1CFD63B2D3AD}"/>
              </c:ext>
            </c:extLst>
          </c:dPt>
          <c:dPt>
            <c:idx val="4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9-4708-A37C-1CFD63B2D3AD}"/>
              </c:ext>
            </c:extLst>
          </c:dPt>
          <c:dPt>
            <c:idx val="5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79-4708-A37C-1CFD63B2D3AD}"/>
              </c:ext>
            </c:extLst>
          </c:dPt>
          <c:dPt>
            <c:idx val="6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79-4708-A37C-1CFD63B2D3AD}"/>
              </c:ext>
            </c:extLst>
          </c:dPt>
          <c:dPt>
            <c:idx val="7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79-4708-A37C-1CFD63B2D3AD}"/>
              </c:ext>
            </c:extLst>
          </c:dPt>
          <c:dPt>
            <c:idx val="8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79-4708-A37C-1CFD63B2D3AD}"/>
              </c:ext>
            </c:extLst>
          </c:dPt>
          <c:dPt>
            <c:idx val="9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079-4708-A37C-1CFD63B2D3AD}"/>
              </c:ext>
            </c:extLst>
          </c:dPt>
          <c:dPt>
            <c:idx val="10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79-4708-A37C-1CFD63B2D3A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9079-4708-A37C-1CFD63B2D3AD}"/>
              </c:ext>
            </c:extLst>
          </c:dPt>
          <c:dLbls>
            <c:dLbl>
              <c:idx val="0"/>
              <c:layout>
                <c:manualLayout>
                  <c:x val="-2.6375893499869071E-2"/>
                  <c:y val="4.517643200934663E-2"/>
                </c:manualLayout>
              </c:layout>
              <c:tx>
                <c:rich>
                  <a:bodyPr/>
                  <a:lstStyle/>
                  <a:p>
                    <a:fld id="{4AF64490-D9BF-4CAE-A71D-898EBDC1EFF1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0817559A-9D03-45EC-B625-F73B4E6B3E64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27833269664416E-2"/>
                      <c:h val="5.470005060267697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C68-44BD-B2CF-CBE605A602F8}"/>
                </c:ext>
              </c:extLst>
            </c:dLbl>
            <c:dLbl>
              <c:idx val="1"/>
              <c:layout>
                <c:manualLayout>
                  <c:x val="-0.10117644370295584"/>
                  <c:y val="-4.6489278969003442E-2"/>
                </c:manualLayout>
              </c:layout>
              <c:tx>
                <c:rich>
                  <a:bodyPr/>
                  <a:lstStyle/>
                  <a:p>
                    <a:fld id="{6F3DD2BB-CA02-4C90-8A62-0D87FB4C30B9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DC3A7B88-DB0C-4AA8-9B54-46ACDD79C2FE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C68-44BD-B2CF-CBE605A602F8}"/>
                </c:ext>
              </c:extLst>
            </c:dLbl>
            <c:dLbl>
              <c:idx val="2"/>
              <c:layout>
                <c:manualLayout>
                  <c:x val="-0.11613622391385604"/>
                  <c:y val="-7.658223160389586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3BD8918C-EF5B-4692-ADDB-35B8CAC0B100}" type="CELLRANG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11E60641-FE64-41F1-922C-3E4A205566D6}" type="VALU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93835034960183"/>
                      <c:h val="5.870947839554335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C68-44BD-B2CF-CBE605A602F8}"/>
                </c:ext>
              </c:extLst>
            </c:dLbl>
            <c:dLbl>
              <c:idx val="3"/>
              <c:layout>
                <c:manualLayout>
                  <c:x val="-8.8460094550400284E-2"/>
                  <c:y val="-5.872437784690590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9C0133A1-C880-48FE-97E4-A32BC89C042C}" type="CELLRANG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EF75CFB2-29F2-403B-8B6A-1329688E264D}" type="VALU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16551561985193"/>
                      <c:h val="9.185896736262637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79-4708-A37C-1CFD63B2D3AD}"/>
                </c:ext>
              </c:extLst>
            </c:dLbl>
            <c:dLbl>
              <c:idx val="4"/>
              <c:layout>
                <c:manualLayout>
                  <c:x val="-8.6216545695728133E-2"/>
                  <c:y val="-7.3826519275636035E-2"/>
                </c:manualLayout>
              </c:layout>
              <c:tx>
                <c:rich>
                  <a:bodyPr/>
                  <a:lstStyle/>
                  <a:p>
                    <a:fld id="{66D8629C-7DF0-4678-9CCE-C5A6E86CFE40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3B662883-6546-495C-A76C-B77BB225C10E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079-4708-A37C-1CFD63B2D3AD}"/>
                </c:ext>
              </c:extLst>
            </c:dLbl>
            <c:dLbl>
              <c:idx val="5"/>
              <c:layout>
                <c:manualLayout>
                  <c:x val="-0.11613657730283874"/>
                  <c:y val="-3.9845109802614527E-2"/>
                </c:manualLayout>
              </c:layout>
              <c:tx>
                <c:rich>
                  <a:bodyPr/>
                  <a:lstStyle/>
                  <a:p>
                    <a:fld id="{CDA8D345-1C5C-4228-A84D-BD01FAFA45DC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257E803-5ECA-4FDF-B386-C6045BA4E26D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079-4708-A37C-1CFD63B2D3AD}"/>
                </c:ext>
              </c:extLst>
            </c:dLbl>
            <c:dLbl>
              <c:idx val="6"/>
              <c:layout>
                <c:manualLayout>
                  <c:x val="-9.3696376903014453E-2"/>
                  <c:y val="-7.8067251786838501E-2"/>
                </c:manualLayout>
              </c:layout>
              <c:tx>
                <c:rich>
                  <a:bodyPr/>
                  <a:lstStyle/>
                  <a:p>
                    <a:fld id="{7B8500BD-D325-4CB7-91C0-E0E83379E966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7AD710BC-7D37-4CE7-ACA6-F067ADC820C3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079-4708-A37C-1CFD63B2D3AD}"/>
                </c:ext>
              </c:extLst>
            </c:dLbl>
            <c:dLbl>
              <c:idx val="7"/>
              <c:layout>
                <c:manualLayout>
                  <c:x val="-0.13857689549899055"/>
                  <c:y val="1.6468077621005074E-3"/>
                </c:manualLayout>
              </c:layout>
              <c:tx>
                <c:rich>
                  <a:bodyPr/>
                  <a:lstStyle/>
                  <a:p>
                    <a:fld id="{4EEAE750-E709-4B11-9F16-1789BC5AE827}" type="CELLRANGE">
                      <a:rPr lang="en-US" altLang="zh-TW" b="1" baseline="0" dirty="0"/>
                      <a:pPr/>
                      <a:t>[CELLRANGE]</a:t>
                    </a:fld>
                    <a:r>
                      <a:rPr lang="en-US" altLang="zh-TW" b="1" baseline="0" dirty="0"/>
                      <a:t>, </a:t>
                    </a:r>
                    <a:fld id="{7659A8C0-F542-41FC-ACCA-9003CEE7BA94}" type="VALUE">
                      <a:rPr lang="en-US" altLang="zh-TW" b="1" baseline="0" dirty="0"/>
                      <a:pPr/>
                      <a:t>[值]</a:t>
                    </a:fld>
                    <a:endParaRPr lang="en-US" altLang="zh-TW" b="1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79-4708-A37C-1CFD63B2D3AD}"/>
                </c:ext>
              </c:extLst>
            </c:dLbl>
            <c:dLbl>
              <c:idx val="8"/>
              <c:layout>
                <c:manualLayout>
                  <c:x val="-0.12286863742278598"/>
                  <c:y val="-2.915995444950561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 baseline="0">
                        <a:solidFill>
                          <a:srgbClr val="FF0000"/>
                        </a:solidFill>
                      </a:defRPr>
                    </a:pPr>
                    <a:fld id="{ED3B4D9A-056F-412B-9107-3C0792746215}" type="CELLRANGE">
                      <a:rPr lang="en-US" altLang="zh-TW" b="1" baseline="0"/>
                      <a:pPr>
                        <a:defRPr sz="1200" b="1" baseline="0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C3CAC09C-BF0F-488F-8D90-7FBF6678CADC}" type="VALUE">
                      <a:rPr lang="en-US" altLang="zh-TW" b="1" baseline="0"/>
                      <a:pPr>
                        <a:defRPr sz="1200" b="1" baseline="0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30856806902016"/>
                      <c:h val="7.776311891271339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79-4708-A37C-1CFD63B2D3AD}"/>
                </c:ext>
              </c:extLst>
            </c:dLbl>
            <c:dLbl>
              <c:idx val="9"/>
              <c:layout>
                <c:manualLayout>
                  <c:x val="-9.5744855039250329E-2"/>
                  <c:y val="-4.1711106173388197E-2"/>
                </c:manualLayout>
              </c:layout>
              <c:tx>
                <c:rich>
                  <a:bodyPr/>
                  <a:lstStyle/>
                  <a:p>
                    <a:fld id="{D926B7C0-563F-4462-8ECD-249076071CD2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45ADE0EC-1D2B-4658-A393-F75AD141B2B6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79-4708-A37C-1CFD63B2D3AD}"/>
                </c:ext>
              </c:extLst>
            </c:dLbl>
            <c:dLbl>
              <c:idx val="10"/>
              <c:layout>
                <c:manualLayout>
                  <c:x val="-0.113144314990207"/>
                  <c:y val="-8.6221206902936734E-2"/>
                </c:manualLayout>
              </c:layout>
              <c:tx>
                <c:rich>
                  <a:bodyPr/>
                  <a:lstStyle/>
                  <a:p>
                    <a:fld id="{185F2173-DA27-4147-899F-2D84682BB9EA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02C333F7-5DFE-475E-83C8-7D1955DC8631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079-4708-A37C-1CFD63B2D3AD}"/>
                </c:ext>
              </c:extLst>
            </c:dLbl>
            <c:dLbl>
              <c:idx val="11"/>
              <c:layout>
                <c:manualLayout>
                  <c:x val="-6.2832561119508024E-2"/>
                  <c:y val="-1.88766063030033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B705E982-CF07-453E-A7A1-A87E9133C072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727BDB1-B1BA-4359-B100-0E91F515FA06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1134516456087"/>
                      <c:h val="5.821667962818945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079-4708-A37C-1CFD63B2D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0</c:v>
                </c:pt>
                <c:pt idx="1">
                  <c:v>3323</c:v>
                </c:pt>
                <c:pt idx="2">
                  <c:v>4275</c:v>
                </c:pt>
                <c:pt idx="3">
                  <c:v>4275</c:v>
                </c:pt>
                <c:pt idx="4">
                  <c:v>5775</c:v>
                </c:pt>
                <c:pt idx="5" formatCode="#,##0_ ">
                  <c:v>11914</c:v>
                </c:pt>
                <c:pt idx="6" formatCode="#,##0_ ">
                  <c:v>12034</c:v>
                </c:pt>
                <c:pt idx="7" formatCode="#,##0_ ">
                  <c:v>21849</c:v>
                </c:pt>
                <c:pt idx="8" formatCode="#,##0_ ">
                  <c:v>21849</c:v>
                </c:pt>
                <c:pt idx="9" formatCode="#,##0_ ">
                  <c:v>23099</c:v>
                </c:pt>
                <c:pt idx="10" formatCode="#,##0_ ">
                  <c:v>25599</c:v>
                </c:pt>
                <c:pt idx="11" formatCode="#,##0_ ">
                  <c:v>40163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0%</c:v>
                  </c:pt>
                  <c:pt idx="1">
                    <c:v>8%</c:v>
                  </c:pt>
                  <c:pt idx="2">
                    <c:v>10%</c:v>
                  </c:pt>
                  <c:pt idx="3">
                    <c:v>10%</c:v>
                  </c:pt>
                  <c:pt idx="4">
                    <c:v>14%</c:v>
                  </c:pt>
                  <c:pt idx="5">
                    <c:v>28%</c:v>
                  </c:pt>
                  <c:pt idx="6">
                    <c:v>28%</c:v>
                  </c:pt>
                  <c:pt idx="7">
                    <c:v>51%</c:v>
                  </c:pt>
                  <c:pt idx="8">
                    <c:v>51%</c:v>
                  </c:pt>
                  <c:pt idx="9">
                    <c:v>54%</c:v>
                  </c:pt>
                  <c:pt idx="10">
                    <c:v>60%</c:v>
                  </c:pt>
                  <c:pt idx="11">
                    <c:v>95%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1C68-44BD-B2CF-CBE605A602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663680"/>
        <c:axId val="1269651712"/>
      </c:lineChart>
      <c:catAx>
        <c:axId val="126966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1712"/>
        <c:crosses val="autoZero"/>
        <c:auto val="1"/>
        <c:lblAlgn val="ctr"/>
        <c:lblOffset val="100"/>
        <c:noMultiLvlLbl val="0"/>
      </c:catAx>
      <c:valAx>
        <c:axId val="126965171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368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8219193992764241"/>
          <c:y val="5.222245874889616E-2"/>
          <c:w val="0.27717299179937305"/>
          <c:h val="5.6545106099322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76755886783125E-2"/>
          <c:y val="4.4914240298086543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-3.9330191234092045E-2"/>
                  <c:y val="-4.070060591558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D23-49FE-B535-08708227D30D}"/>
                </c:ext>
              </c:extLst>
            </c:dLbl>
            <c:dLbl>
              <c:idx val="4"/>
              <c:layout>
                <c:manualLayout>
                  <c:x val="-3.7834177874103814E-2"/>
                  <c:y val="-4.070060591558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11-4168-99FB-7490E4C1B57D}"/>
                </c:ext>
              </c:extLst>
            </c:dLbl>
            <c:dLbl>
              <c:idx val="5"/>
              <c:layout>
                <c:manualLayout>
                  <c:x val="-3.6338164514115527E-2"/>
                  <c:y val="-4.070060591558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11-4168-99FB-7490E4C1B57D}"/>
                </c:ext>
              </c:extLst>
            </c:dLbl>
            <c:dLbl>
              <c:idx val="8"/>
              <c:layout>
                <c:manualLayout>
                  <c:x val="-3.9330191234092045E-2"/>
                  <c:y val="-1.8993616093938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316-404A-9B81-40996C2986B9}"/>
                </c:ext>
              </c:extLst>
            </c:dLbl>
            <c:dLbl>
              <c:idx val="9"/>
              <c:layout>
                <c:manualLayout>
                  <c:x val="-3.9330191234092156E-2"/>
                  <c:y val="2.7058104655038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77E-4E73-BD75-430C1BD41810}"/>
                </c:ext>
              </c:extLst>
            </c:dLbl>
            <c:dLbl>
              <c:idx val="10"/>
              <c:layout>
                <c:manualLayout>
                  <c:x val="-4.0826204594080227E-2"/>
                  <c:y val="2.4344730927332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77E-4E73-BD75-430C1BD41810}"/>
                </c:ext>
              </c:extLst>
            </c:dLbl>
            <c:dLbl>
              <c:idx val="11"/>
              <c:layout>
                <c:manualLayout>
                  <c:x val="-3.3346137794138905E-2"/>
                  <c:y val="-2.570864513921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A7-4BE9-A7E3-202BD1C2C57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666</c:v>
                </c:pt>
                <c:pt idx="1">
                  <c:v>8966</c:v>
                </c:pt>
                <c:pt idx="2">
                  <c:v>10966</c:v>
                </c:pt>
                <c:pt idx="3">
                  <c:v>10966</c:v>
                </c:pt>
                <c:pt idx="4">
                  <c:v>12766</c:v>
                </c:pt>
                <c:pt idx="5" formatCode="#,##0_ ">
                  <c:v>12766</c:v>
                </c:pt>
                <c:pt idx="6" formatCode="#,##0_ ">
                  <c:v>15675</c:v>
                </c:pt>
                <c:pt idx="7" formatCode="#,##0_ ">
                  <c:v>16909</c:v>
                </c:pt>
                <c:pt idx="8" formatCode="#,##0_ ">
                  <c:v>18989</c:v>
                </c:pt>
                <c:pt idx="9" formatCode="#,##0_ ">
                  <c:v>18989</c:v>
                </c:pt>
                <c:pt idx="10" formatCode="#,##0_ ">
                  <c:v>19289</c:v>
                </c:pt>
                <c:pt idx="11" formatCode="#,##0_ ">
                  <c:v>19525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2338086297353974E-2"/>
                  <c:y val="-2.732410074094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5868863945123904E-2"/>
                  <c:y val="-3.8108258699820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5.1059996143348212E-2"/>
                  <c:y val="-1.6443411375265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2.787155347087468E-2"/>
                  <c:y val="-3.9541121214608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83438825834478E-2"/>
                  <c:y val="-4.0767939497638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6847869223459569E-2"/>
                  <c:y val="2.9155734832881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6847987019787184E-2"/>
                  <c:y val="4.9462452889849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5823949383389233E-2"/>
                  <c:y val="3.6644546411494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2359829143494653E-2"/>
                  <c:y val="4.0308555459649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1.2520571656153933E-2"/>
                  <c:y val="7.60236042149162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385584250348294E-2"/>
                  <c:y val="5.1334467110491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2.6928240479789263E-2"/>
                  <c:y val="4.232692094040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3500</c:v>
                </c:pt>
                <c:pt idx="1">
                  <c:v>3650</c:v>
                </c:pt>
                <c:pt idx="2">
                  <c:v>7030</c:v>
                </c:pt>
                <c:pt idx="3">
                  <c:v>7030</c:v>
                </c:pt>
                <c:pt idx="4">
                  <c:v>7030</c:v>
                </c:pt>
                <c:pt idx="5" formatCode="#,##0_ ">
                  <c:v>10080</c:v>
                </c:pt>
                <c:pt idx="6" formatCode="#,##0_ ">
                  <c:v>12380</c:v>
                </c:pt>
                <c:pt idx="7" formatCode="#,##0_ ">
                  <c:v>15680</c:v>
                </c:pt>
                <c:pt idx="8" formatCode="#,##0_ ">
                  <c:v>16680</c:v>
                </c:pt>
                <c:pt idx="9" formatCode="#,##0_ ">
                  <c:v>23643</c:v>
                </c:pt>
                <c:pt idx="10" formatCode="#,##0_ ">
                  <c:v>30543</c:v>
                </c:pt>
                <c:pt idx="11" formatCode="#,##0_ ">
                  <c:v>30543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C68-44BD-B2CF-CBE605A602F8}"/>
              </c:ext>
            </c:extLst>
          </c:dPt>
          <c:dPt>
            <c:idx val="1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68-44BD-B2CF-CBE605A602F8}"/>
              </c:ext>
            </c:extLst>
          </c:dPt>
          <c:dPt>
            <c:idx val="2"/>
            <c:bubble3D val="0"/>
            <c:spPr>
              <a:ln w="2540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8-44BD-B2CF-CBE605A602F8}"/>
              </c:ext>
            </c:extLst>
          </c:dPt>
          <c:dPt>
            <c:idx val="3"/>
            <c:bubble3D val="0"/>
            <c:spPr>
              <a:ln w="2540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79-4708-A37C-1CFD63B2D3AD}"/>
              </c:ext>
            </c:extLst>
          </c:dPt>
          <c:dPt>
            <c:idx val="4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9-4708-A37C-1CFD63B2D3AD}"/>
              </c:ext>
            </c:extLst>
          </c:dPt>
          <c:dPt>
            <c:idx val="5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olid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79-4708-A37C-1CFD63B2D3AD}"/>
              </c:ext>
            </c:extLst>
          </c:dPt>
          <c:dPt>
            <c:idx val="6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79-4708-A37C-1CFD63B2D3AD}"/>
              </c:ext>
            </c:extLst>
          </c:dPt>
          <c:dPt>
            <c:idx val="7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79-4708-A37C-1CFD63B2D3AD}"/>
              </c:ext>
            </c:extLst>
          </c:dPt>
          <c:dPt>
            <c:idx val="8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79-4708-A37C-1CFD63B2D3AD}"/>
              </c:ext>
            </c:extLst>
          </c:dPt>
          <c:dPt>
            <c:idx val="9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079-4708-A37C-1CFD63B2D3AD}"/>
              </c:ext>
            </c:extLst>
          </c:dPt>
          <c:dPt>
            <c:idx val="10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79-4708-A37C-1CFD63B2D3A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9079-4708-A37C-1CFD63B2D3AD}"/>
              </c:ext>
            </c:extLst>
          </c:dPt>
          <c:dLbls>
            <c:dLbl>
              <c:idx val="0"/>
              <c:layout>
                <c:manualLayout>
                  <c:x val="-7.8736361099459085E-2"/>
                  <c:y val="2.2378710057856719E-2"/>
                </c:manualLayout>
              </c:layout>
              <c:tx>
                <c:rich>
                  <a:bodyPr/>
                  <a:lstStyle/>
                  <a:p>
                    <a:fld id="{A6FFD4F1-38D6-4A9F-8415-D3A55E002FFF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96B8BD26-F4CB-4041-BDD0-AF9EB0987156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067699669781557E-2"/>
                      <c:h val="5.470011879021988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C68-44BD-B2CF-CBE605A602F8}"/>
                </c:ext>
              </c:extLst>
            </c:dLbl>
            <c:dLbl>
              <c:idx val="1"/>
              <c:layout>
                <c:manualLayout>
                  <c:x val="-7.1256176503190133E-2"/>
                  <c:y val="-3.815355986087015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B21D57F2-4BA0-431F-83BD-9EC4DB5B0C73}" type="CELLRANG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C20CACE5-C7C3-409D-99EA-16732F0F86AA}" type="VALU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76392096384726"/>
                      <c:h val="5.453881192687990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C68-44BD-B2CF-CBE605A602F8}"/>
                </c:ext>
              </c:extLst>
            </c:dLbl>
            <c:dLbl>
              <c:idx val="2"/>
              <c:layout>
                <c:manualLayout>
                  <c:x val="-6.2279742954277739E-2"/>
                  <c:y val="-5.316225547588729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219B9A98-5186-4BF3-8C2E-15A1EDBD1EAB}" type="CELLRANG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618B2C8A-F372-4B21-9F31-B11F686BAF3E}" type="VALU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93835034960183"/>
                      <c:h val="7.498974472921812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C68-44BD-B2CF-CBE605A602F8}"/>
                </c:ext>
              </c:extLst>
            </c:dLbl>
            <c:dLbl>
              <c:idx val="3"/>
              <c:layout>
                <c:manualLayout>
                  <c:x val="-7.5743980990499837E-2"/>
                  <c:y val="-5.908499482963441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BD0EE59C-B1E3-4A36-AC0F-D33A90ED0644}" type="CELLRANG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EF99A96E-A478-4116-97D2-E9BA6EC95965}" type="VALU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5977427396528"/>
                      <c:h val="6.89478946783690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79-4708-A37C-1CFD63B2D3AD}"/>
                </c:ext>
              </c:extLst>
            </c:dLbl>
            <c:dLbl>
              <c:idx val="4"/>
              <c:layout>
                <c:manualLayout>
                  <c:x val="1.1024322703510475E-2"/>
                  <c:y val="3.2207532496389288E-2"/>
                </c:manualLayout>
              </c:layout>
              <c:tx>
                <c:rich>
                  <a:bodyPr/>
                  <a:lstStyle/>
                  <a:p>
                    <a:fld id="{41326042-E723-4B69-842C-BF8AF36A9474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E9F8D363-EB0F-42F3-AC86-0F84C9E5E809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079-4708-A37C-1CFD63B2D3AD}"/>
                </c:ext>
              </c:extLst>
            </c:dLbl>
            <c:dLbl>
              <c:idx val="5"/>
              <c:layout>
                <c:manualLayout>
                  <c:x val="-8.3224283383096453E-2"/>
                  <c:y val="-3.637501816037534E-2"/>
                </c:manualLayout>
              </c:layout>
              <c:tx>
                <c:rich>
                  <a:bodyPr/>
                  <a:lstStyle/>
                  <a:p>
                    <a:fld id="{562A183F-3504-4324-9E3A-A214C94D4BD9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DC1879F1-4316-48D2-9930-552C12DBB815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079-4708-A37C-1CFD63B2D3AD}"/>
                </c:ext>
              </c:extLst>
            </c:dLbl>
            <c:dLbl>
              <c:idx val="6"/>
              <c:layout>
                <c:manualLayout>
                  <c:x val="-2.1887735623576651E-2"/>
                  <c:y val="2.9644569406818047E-2"/>
                </c:manualLayout>
              </c:layout>
              <c:tx>
                <c:rich>
                  <a:bodyPr/>
                  <a:lstStyle/>
                  <a:p>
                    <a:fld id="{67C89E0B-75F0-4E80-A30C-D62E8C827C1A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DF3963B1-6195-4AA8-A482-A425B55FC7C4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079-4708-A37C-1CFD63B2D3AD}"/>
                </c:ext>
              </c:extLst>
            </c:dLbl>
            <c:dLbl>
              <c:idx val="7"/>
              <c:layout>
                <c:manualLayout>
                  <c:x val="-0.17298520277872118"/>
                  <c:y val="-7.7608257202191208E-2"/>
                </c:manualLayout>
              </c:layout>
              <c:tx>
                <c:rich>
                  <a:bodyPr/>
                  <a:lstStyle/>
                  <a:p>
                    <a:fld id="{47544298-1395-44CD-9F44-75548451B829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4A365327-291D-4E30-A252-4724816570A6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79-4708-A37C-1CFD63B2D3AD}"/>
                </c:ext>
              </c:extLst>
            </c:dLbl>
            <c:dLbl>
              <c:idx val="8"/>
              <c:layout>
                <c:manualLayout>
                  <c:x val="-0.1370807643426748"/>
                  <c:y val="-0.10501739123003427"/>
                </c:manualLayout>
              </c:layout>
              <c:tx>
                <c:rich>
                  <a:bodyPr/>
                  <a:lstStyle/>
                  <a:p>
                    <a:fld id="{FA50549D-DE54-4BDD-B6C8-810D26C0BCA8}" type="CELLRANGE">
                      <a:rPr lang="en-US" altLang="zh-TW" b="1" baseline="0" dirty="0"/>
                      <a:pPr/>
                      <a:t>[CELLRANGE]</a:t>
                    </a:fld>
                    <a:r>
                      <a:rPr lang="en-US" altLang="zh-TW" b="1" baseline="0" dirty="0"/>
                      <a:t>, </a:t>
                    </a:r>
                    <a:fld id="{B11CBA25-C553-400B-99FF-EE1B3A48E877}" type="VALUE">
                      <a:rPr lang="en-US" altLang="zh-TW" b="1" baseline="0" dirty="0"/>
                      <a:pPr/>
                      <a:t>[值]</a:t>
                    </a:fld>
                    <a:endParaRPr lang="en-US" altLang="zh-TW" b="1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79-4708-A37C-1CFD63B2D3AD}"/>
                </c:ext>
              </c:extLst>
            </c:dLbl>
            <c:dLbl>
              <c:idx val="9"/>
              <c:layout>
                <c:manualLayout>
                  <c:x val="-0.14810532263884035"/>
                  <c:y val="-2.5938570928016547E-2"/>
                </c:manualLayout>
              </c:layout>
              <c:tx>
                <c:rich>
                  <a:bodyPr/>
                  <a:lstStyle/>
                  <a:p>
                    <a:fld id="{9F070780-D54A-485C-B130-50B2EDB33DA2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6B0097BE-F925-4D02-AD38-D2E428553C07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79-4708-A37C-1CFD63B2D3AD}"/>
                </c:ext>
              </c:extLst>
            </c:dLbl>
            <c:dLbl>
              <c:idx val="10"/>
              <c:layout>
                <c:manualLayout>
                  <c:x val="-0.14156856882998445"/>
                  <c:y val="-9.7408300787092089E-2"/>
                </c:manualLayout>
              </c:layout>
              <c:tx>
                <c:rich>
                  <a:bodyPr/>
                  <a:lstStyle/>
                  <a:p>
                    <a:fld id="{F7399A24-0B56-464E-B727-3FB6B67A22B9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D766774A-D52D-4AED-87F8-78C532ADD33D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54524515712794"/>
                      <c:h val="5.182543819917443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079-4708-A37C-1CFD63B2D3AD}"/>
                </c:ext>
              </c:extLst>
            </c:dLbl>
            <c:dLbl>
              <c:idx val="11"/>
              <c:layout>
                <c:manualLayout>
                  <c:x val="-3.3828749348144573E-3"/>
                  <c:y val="-3.762573389281533E-2"/>
                </c:manualLayout>
              </c:layout>
              <c:tx>
                <c:rich>
                  <a:bodyPr/>
                  <a:lstStyle/>
                  <a:p>
                    <a:fld id="{E1BA1292-FB14-4591-B767-41F3887FAA15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CA422016-58B1-4F49-911E-FBCA2DF26961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079-4708-A37C-1CFD63B2D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>
                      <a:prstDash val="solid"/>
                    </a:ln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0</c:v>
                </c:pt>
                <c:pt idx="1">
                  <c:v>514</c:v>
                </c:pt>
                <c:pt idx="2">
                  <c:v>514</c:v>
                </c:pt>
                <c:pt idx="3">
                  <c:v>1814</c:v>
                </c:pt>
                <c:pt idx="4">
                  <c:v>2514</c:v>
                </c:pt>
                <c:pt idx="5" formatCode="#,##0_ ">
                  <c:v>4155</c:v>
                </c:pt>
                <c:pt idx="6" formatCode="#,##0_ ">
                  <c:v>5155</c:v>
                </c:pt>
                <c:pt idx="7" formatCode="#,##0_ ">
                  <c:v>13135</c:v>
                </c:pt>
                <c:pt idx="8" formatCode="#,##0_ ">
                  <c:v>14985</c:v>
                </c:pt>
                <c:pt idx="9" formatCode="#,##0_ ">
                  <c:v>23502</c:v>
                </c:pt>
                <c:pt idx="10" formatCode="#,##0_ ">
                  <c:v>31825</c:v>
                </c:pt>
                <c:pt idx="11" formatCode="#,##0_ ">
                  <c:v>32439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0</c:v>
                  </c:pt>
                  <c:pt idx="1">
                    <c:v>1%</c:v>
                  </c:pt>
                  <c:pt idx="2">
                    <c:v>1%</c:v>
                  </c:pt>
                  <c:pt idx="3">
                    <c:v>5%</c:v>
                  </c:pt>
                  <c:pt idx="4">
                    <c:v>7%</c:v>
                  </c:pt>
                  <c:pt idx="5">
                    <c:v>11%</c:v>
                  </c:pt>
                  <c:pt idx="6">
                    <c:v>14%</c:v>
                  </c:pt>
                  <c:pt idx="7">
                    <c:v>36%</c:v>
                  </c:pt>
                  <c:pt idx="8">
                    <c:v>41%</c:v>
                  </c:pt>
                  <c:pt idx="9">
                    <c:v>64%</c:v>
                  </c:pt>
                  <c:pt idx="10">
                    <c:v>87%</c:v>
                  </c:pt>
                  <c:pt idx="11">
                    <c:v>89%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1C68-44BD-B2CF-CBE605A602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643008"/>
        <c:axId val="1269665312"/>
      </c:lineChart>
      <c:catAx>
        <c:axId val="1269643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5312"/>
        <c:crosses val="autoZero"/>
        <c:auto val="1"/>
        <c:lblAlgn val="ctr"/>
        <c:lblOffset val="100"/>
        <c:noMultiLvlLbl val="0"/>
      </c:catAx>
      <c:valAx>
        <c:axId val="126966531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817599336759558"/>
          <c:y val="2.1334632935709658E-2"/>
          <c:w val="0.27717299179937305"/>
          <c:h val="5.2195482553220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c:rich>
      </c:tx>
      <c:layout>
        <c:manualLayout>
          <c:xMode val="edge"/>
          <c:yMode val="edge"/>
          <c:x val="0.85614912732357662"/>
          <c:y val="0.6335655854892088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43265872554504E-2"/>
          <c:y val="3.4875256734169975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3203167213418335E-2"/>
                  <c:y val="-3.7230400933759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8A-4E51-8ACD-C93B04D64420}"/>
                </c:ext>
              </c:extLst>
            </c:dLbl>
            <c:dLbl>
              <c:idx val="1"/>
              <c:layout>
                <c:manualLayout>
                  <c:x val="-3.0683234013359779E-2"/>
                  <c:y val="2.0047138964331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8A-4E51-8ACD-C93B04D64420}"/>
                </c:ext>
              </c:extLst>
            </c:dLbl>
            <c:dLbl>
              <c:idx val="2"/>
              <c:layout>
                <c:manualLayout>
                  <c:x val="-3.6338164514115472E-2"/>
                  <c:y val="4.5822031918472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8CC-4D39-9D9A-B51C0F425CF2}"/>
                </c:ext>
              </c:extLst>
            </c:dLbl>
            <c:dLbl>
              <c:idx val="3"/>
              <c:layout>
                <c:manualLayout>
                  <c:x val="-3.3346137794138954E-2"/>
                  <c:y val="4.0094277928663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CF-42FE-8F31-3DAD63F73BBD}"/>
                </c:ext>
              </c:extLst>
            </c:dLbl>
            <c:dLbl>
              <c:idx val="4"/>
              <c:layout>
                <c:manualLayout>
                  <c:x val="-3.9330191234092045E-2"/>
                  <c:y val="-2.2911015959236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CF-42FE-8F31-3DAD63F73BBD}"/>
                </c:ext>
              </c:extLst>
            </c:dLbl>
            <c:dLbl>
              <c:idx val="5"/>
              <c:layout>
                <c:manualLayout>
                  <c:x val="-3.1850124434150674E-2"/>
                  <c:y val="-3.1502646943950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C51-42A0-BC20-6CB1723FA577}"/>
                </c:ext>
              </c:extLst>
            </c:dLbl>
            <c:dLbl>
              <c:idx val="6"/>
              <c:layout>
                <c:manualLayout>
                  <c:x val="-3.6338164514115583E-2"/>
                  <c:y val="-3.4366523938854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C5-4767-9DD8-96046037C8A6}"/>
                </c:ext>
              </c:extLst>
            </c:dLbl>
            <c:dLbl>
              <c:idx val="7"/>
              <c:layout>
                <c:manualLayout>
                  <c:x val="-3.7834177874103758E-2"/>
                  <c:y val="-2.291101595923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5AA-47F2-B3E3-268211666E1A}"/>
                </c:ext>
              </c:extLst>
            </c:dLbl>
            <c:dLbl>
              <c:idx val="8"/>
              <c:layout>
                <c:manualLayout>
                  <c:x val="-2.7362084354185755E-2"/>
                  <c:y val="-3.7230400933759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5AA-47F2-B3E3-268211666E1A}"/>
                </c:ext>
              </c:extLst>
            </c:dLbl>
            <c:dLbl>
              <c:idx val="9"/>
              <c:layout>
                <c:manualLayout>
                  <c:x val="-3.6338164514115472E-2"/>
                  <c:y val="-3.436652393885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D38-451B-A202-B64BB90E2564}"/>
                </c:ext>
              </c:extLst>
            </c:dLbl>
            <c:dLbl>
              <c:idx val="10"/>
              <c:layout>
                <c:manualLayout>
                  <c:x val="-3.6338164514115583E-2"/>
                  <c:y val="-4.868590891337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D38-451B-A202-B64BB90E2564}"/>
                </c:ext>
              </c:extLst>
            </c:dLbl>
            <c:dLbl>
              <c:idx val="11"/>
              <c:layout>
                <c:manualLayout>
                  <c:x val="-2.2183286609419896E-2"/>
                  <c:y val="-3.4366523938854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D38-451B-A202-B64BB90E256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5403</c:v>
                </c:pt>
                <c:pt idx="1">
                  <c:v>6895</c:v>
                </c:pt>
                <c:pt idx="2">
                  <c:v>11291</c:v>
                </c:pt>
                <c:pt idx="3">
                  <c:v>13057</c:v>
                </c:pt>
                <c:pt idx="4">
                  <c:v>47857</c:v>
                </c:pt>
                <c:pt idx="5" formatCode="#,##0_ ">
                  <c:v>48862</c:v>
                </c:pt>
                <c:pt idx="6" formatCode="#,##0_ ">
                  <c:v>53898</c:v>
                </c:pt>
                <c:pt idx="7" formatCode="#,##0_ ">
                  <c:v>61111</c:v>
                </c:pt>
                <c:pt idx="8" formatCode="#,##0_ ">
                  <c:v>66325</c:v>
                </c:pt>
                <c:pt idx="9" formatCode="#,##0_ ">
                  <c:v>72904</c:v>
                </c:pt>
                <c:pt idx="10" formatCode="#,##0_ ">
                  <c:v>75656</c:v>
                </c:pt>
                <c:pt idx="11" formatCode="#,##0_ ">
                  <c:v>77156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369979417447702E-2"/>
                  <c:y val="-7.7661128033792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4372850585135589E-2"/>
                  <c:y val="-8.950720569492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4603849183477087E-2"/>
                  <c:y val="6.072772241951153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5.0311753870698979E-2"/>
                  <c:y val="-1.3766228260467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2.3383748983564993E-2"/>
                  <c:y val="4.4183984478237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6847869223459624E-2"/>
                  <c:y val="4.5073590363662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6847987019787184E-2"/>
                  <c:y val="2.9831901695505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3.6847869223459513E-2"/>
                  <c:y val="4.5236177396208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3855842503483051E-2"/>
                  <c:y val="4.0007459610314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3.83438825834478E-2"/>
                  <c:y val="4.2871336605218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6847869223459624E-2"/>
                  <c:y val="3.052633549123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960133599885058E-3"/>
                  <c:y val="-4.6798456122247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5682</c:v>
                </c:pt>
                <c:pt idx="1">
                  <c:v>9156</c:v>
                </c:pt>
                <c:pt idx="2">
                  <c:v>11330</c:v>
                </c:pt>
                <c:pt idx="3">
                  <c:v>14146</c:v>
                </c:pt>
                <c:pt idx="4">
                  <c:v>39095</c:v>
                </c:pt>
                <c:pt idx="5" formatCode="#,##0_ ">
                  <c:v>43695</c:v>
                </c:pt>
                <c:pt idx="6" formatCode="#,##0_ ">
                  <c:v>46473</c:v>
                </c:pt>
                <c:pt idx="7" formatCode="#,##0_ ">
                  <c:v>52728</c:v>
                </c:pt>
                <c:pt idx="8" formatCode="#,##0_ ">
                  <c:v>63028</c:v>
                </c:pt>
                <c:pt idx="9" formatCode="#,##0_ ">
                  <c:v>102578</c:v>
                </c:pt>
                <c:pt idx="10" formatCode="#,##0_ ">
                  <c:v>105654</c:v>
                </c:pt>
                <c:pt idx="11" formatCode="#,##0_ ">
                  <c:v>109074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1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68-44BD-B2CF-CBE605A602F8}"/>
              </c:ext>
            </c:extLst>
          </c:dPt>
          <c:dPt>
            <c:idx val="2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8-44BD-B2CF-CBE605A602F8}"/>
              </c:ext>
            </c:extLst>
          </c:dPt>
          <c:dPt>
            <c:idx val="3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79-4708-A37C-1CFD63B2D3AD}"/>
              </c:ext>
            </c:extLst>
          </c:dPt>
          <c:dPt>
            <c:idx val="4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9-4708-A37C-1CFD63B2D3AD}"/>
              </c:ext>
            </c:extLst>
          </c:dPt>
          <c:dPt>
            <c:idx val="5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olid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79-4708-A37C-1CFD63B2D3AD}"/>
              </c:ext>
            </c:extLst>
          </c:dPt>
          <c:dPt>
            <c:idx val="6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79-4708-A37C-1CFD63B2D3AD}"/>
              </c:ext>
            </c:extLst>
          </c:dPt>
          <c:dPt>
            <c:idx val="7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79-4708-A37C-1CFD63B2D3AD}"/>
              </c:ext>
            </c:extLst>
          </c:dPt>
          <c:dPt>
            <c:idx val="8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79-4708-A37C-1CFD63B2D3AD}"/>
              </c:ext>
            </c:extLst>
          </c:dPt>
          <c:dPt>
            <c:idx val="9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079-4708-A37C-1CFD63B2D3AD}"/>
              </c:ext>
            </c:extLst>
          </c:dPt>
          <c:dPt>
            <c:idx val="10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79-4708-A37C-1CFD63B2D3A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9079-4708-A37C-1CFD63B2D3AD}"/>
              </c:ext>
            </c:extLst>
          </c:dPt>
          <c:dLbls>
            <c:dLbl>
              <c:idx val="0"/>
              <c:layout>
                <c:manualLayout>
                  <c:x val="-6.3028220819582093E-2"/>
                  <c:y val="1.7248544834783611E-2"/>
                </c:manualLayout>
              </c:layout>
              <c:tx>
                <c:rich>
                  <a:bodyPr/>
                  <a:lstStyle/>
                  <a:p>
                    <a:fld id="{180D8974-C979-4E35-AA61-00E17BBD806F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D49E94B7-E81F-4C1E-868A-1EE6A6540AC0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42816726937157"/>
                      <c:h val="5.470005060267697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C68-44BD-B2CF-CBE605A602F8}"/>
                </c:ext>
              </c:extLst>
            </c:dLbl>
            <c:dLbl>
              <c:idx val="1"/>
              <c:layout>
                <c:manualLayout>
                  <c:x val="-5.6296042903307239E-2"/>
                  <c:y val="-5.2178485834407581E-2"/>
                </c:manualLayout>
              </c:layout>
              <c:tx>
                <c:rich>
                  <a:bodyPr/>
                  <a:lstStyle/>
                  <a:p>
                    <a:fld id="{80C4258A-70FE-4790-B796-8E59E30AF58E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04ADD7C1-E9F6-4F31-B326-3B5F7CE2F64F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C68-44BD-B2CF-CBE605A602F8}"/>
                </c:ext>
              </c:extLst>
            </c:dLbl>
            <c:dLbl>
              <c:idx val="2"/>
              <c:layout>
                <c:manualLayout>
                  <c:x val="-7.9483896594142997E-2"/>
                  <c:y val="-6.742040000469044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FB8FAF70-11DF-4068-B44B-3E485ED51E33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FFF784C9-CC06-487C-B3A5-6BB4483C35F3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36260418937928"/>
                      <c:h val="5.870947839554335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C68-44BD-B2CF-CBE605A602F8}"/>
                </c:ext>
              </c:extLst>
            </c:dLbl>
            <c:dLbl>
              <c:idx val="3"/>
              <c:layout>
                <c:manualLayout>
                  <c:x val="-6.302786743059946E-2"/>
                  <c:y val="-0.1099225896303298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C80DC7F3-8288-4677-BA11-55B22BD7A244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6ABCB2D9-46BB-43D4-9885-F04CE3E6DCCB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06983625957081"/>
                      <c:h val="9.185896736262637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79-4708-A37C-1CFD63B2D3AD}"/>
                </c:ext>
              </c:extLst>
            </c:dLbl>
            <c:dLbl>
              <c:idx val="4"/>
              <c:layout>
                <c:manualLayout>
                  <c:x val="1.8504389503451964E-2"/>
                  <c:y val="3.2804245212815379E-2"/>
                </c:manualLayout>
              </c:layout>
              <c:tx>
                <c:rich>
                  <a:bodyPr/>
                  <a:lstStyle/>
                  <a:p>
                    <a:fld id="{4EE05F53-83ED-41FB-8318-C99BE0E581A7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CDF4F98A-B5A9-4C9C-BA2D-AFB43ED860A1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079-4708-A37C-1CFD63B2D3AD}"/>
                </c:ext>
              </c:extLst>
            </c:dLbl>
            <c:dLbl>
              <c:idx val="5"/>
              <c:layout>
                <c:manualLayout>
                  <c:x val="-0.16400900482246386"/>
                  <c:y val="3.7447333978570085E-2"/>
                </c:manualLayout>
              </c:layout>
              <c:tx>
                <c:rich>
                  <a:bodyPr/>
                  <a:lstStyle/>
                  <a:p>
                    <a:fld id="{BCC37983-D0CD-44F3-8927-179B2EB3A220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81D98CD7-835E-4D79-86C9-716C130981A8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079-4708-A37C-1CFD63B2D3AD}"/>
                </c:ext>
              </c:extLst>
            </c:dLbl>
            <c:dLbl>
              <c:idx val="6"/>
              <c:layout>
                <c:manualLayout>
                  <c:x val="-0.16400900482246386"/>
                  <c:y val="-1.7150564161217838E-2"/>
                </c:manualLayout>
              </c:layout>
              <c:tx>
                <c:rich>
                  <a:bodyPr/>
                  <a:lstStyle/>
                  <a:p>
                    <a:fld id="{BB76C67C-35A1-4F93-AEE9-D6E3F4BC3E69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DF1E0A20-1782-492B-ACCB-982CA220E038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079-4708-A37C-1CFD63B2D3AD}"/>
                </c:ext>
              </c:extLst>
            </c:dLbl>
            <c:dLbl>
              <c:idx val="7"/>
              <c:layout>
                <c:manualLayout>
                  <c:x val="-0.12660878861908426"/>
                  <c:y val="-5.1018051896157171E-2"/>
                </c:manualLayout>
              </c:layout>
              <c:tx>
                <c:rich>
                  <a:bodyPr/>
                  <a:lstStyle/>
                  <a:p>
                    <a:fld id="{35069062-55D5-4AAD-B5AC-F87CEA55072E}" type="CELLRANGE">
                      <a:rPr lang="en-US" altLang="zh-TW" b="1" baseline="0" dirty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01F6E216-056A-4A2F-901F-2BB7DB96C864}" type="VALUE">
                      <a:rPr lang="en-US" altLang="zh-TW" b="1" baseline="0" dirty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79-4708-A37C-1CFD63B2D3AD}"/>
                </c:ext>
              </c:extLst>
            </c:dLbl>
            <c:dLbl>
              <c:idx val="8"/>
              <c:layout>
                <c:manualLayout>
                  <c:x val="-0.16625308376061007"/>
                  <c:y val="-1.649976502678519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C13C5FE3-CE8A-4E9E-A39E-B6E4A70B0706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FA3C9B04-6FEF-48F6-8801-6C76252AD482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28464822894986"/>
                      <c:h val="6.90194355771997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79-4708-A37C-1CFD63B2D3AD}"/>
                </c:ext>
              </c:extLst>
            </c:dLbl>
            <c:dLbl>
              <c:idx val="9"/>
              <c:layout>
                <c:manualLayout>
                  <c:x val="-0.19448173679847733"/>
                  <c:y val="-5.4413662903186555E-2"/>
                </c:manualLayout>
              </c:layout>
              <c:tx>
                <c:rich>
                  <a:bodyPr/>
                  <a:lstStyle/>
                  <a:p>
                    <a:fld id="{DB5E3BA7-22D7-4C68-B763-6759F78A9E86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6D6C3BF-FBC2-4B2E-B7C9-A03379A4EBAF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79-4708-A37C-1CFD63B2D3AD}"/>
                </c:ext>
              </c:extLst>
            </c:dLbl>
            <c:dLbl>
              <c:idx val="10"/>
              <c:layout>
                <c:manualLayout>
                  <c:x val="-9.5192154670347681E-2"/>
                  <c:y val="-9.347739611793580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B12C17B6-631C-4B43-BBD2-B7AA6A252DA6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BC554675-096E-49DD-A4D5-0AC7338F4D4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2052798905532"/>
                      <c:h val="6.615555858229520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079-4708-A37C-1CFD63B2D3AD}"/>
                </c:ext>
              </c:extLst>
            </c:dLbl>
            <c:dLbl>
              <c:idx val="11"/>
              <c:layout>
                <c:manualLayout>
                  <c:x val="-6.3749016547911394E-3"/>
                  <c:y val="-4.676575831403787E-2"/>
                </c:manualLayout>
              </c:layout>
              <c:tx>
                <c:rich>
                  <a:bodyPr/>
                  <a:lstStyle/>
                  <a:p>
                    <a:fld id="{6EC3A045-35CB-4A2F-9149-739B5B919D41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34A77861-B637-4BB4-B17E-460FDAA1791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079-4708-A37C-1CFD63B2D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3762</c:v>
                </c:pt>
                <c:pt idx="1">
                  <c:v>8302</c:v>
                </c:pt>
                <c:pt idx="2">
                  <c:v>19982</c:v>
                </c:pt>
                <c:pt idx="3">
                  <c:v>20182</c:v>
                </c:pt>
                <c:pt idx="4">
                  <c:v>22312</c:v>
                </c:pt>
                <c:pt idx="5" formatCode="#,##0_ ">
                  <c:v>76812</c:v>
                </c:pt>
                <c:pt idx="6" formatCode="#,##0_ ">
                  <c:v>80692</c:v>
                </c:pt>
                <c:pt idx="7" formatCode="#,##0_ ">
                  <c:v>83969</c:v>
                </c:pt>
                <c:pt idx="8" formatCode="#,##0_ ">
                  <c:v>102253</c:v>
                </c:pt>
                <c:pt idx="9" formatCode="#,##0_ ">
                  <c:v>103863</c:v>
                </c:pt>
                <c:pt idx="10" formatCode="#,##0_ ">
                  <c:v>110263</c:v>
                </c:pt>
                <c:pt idx="11" formatCode="#,##0_ ">
                  <c:v>138034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3%</c:v>
                  </c:pt>
                  <c:pt idx="1">
                    <c:v>7%</c:v>
                  </c:pt>
                  <c:pt idx="2">
                    <c:v>18%</c:v>
                  </c:pt>
                  <c:pt idx="3">
                    <c:v>18%</c:v>
                  </c:pt>
                  <c:pt idx="4">
                    <c:v>20%</c:v>
                  </c:pt>
                  <c:pt idx="5">
                    <c:v>68%</c:v>
                  </c:pt>
                  <c:pt idx="6">
                    <c:v>72%</c:v>
                  </c:pt>
                  <c:pt idx="7">
                    <c:v>75%</c:v>
                  </c:pt>
                  <c:pt idx="8">
                    <c:v>91%</c:v>
                  </c:pt>
                  <c:pt idx="9">
                    <c:v>92%</c:v>
                  </c:pt>
                  <c:pt idx="10">
                    <c:v>98%</c:v>
                  </c:pt>
                  <c:pt idx="11">
                    <c:v>123%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1C68-44BD-B2CF-CBE605A602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641920"/>
        <c:axId val="1269655520"/>
      </c:lineChart>
      <c:catAx>
        <c:axId val="1269641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5520"/>
        <c:crosses val="autoZero"/>
        <c:auto val="1"/>
        <c:lblAlgn val="ctr"/>
        <c:lblOffset val="100"/>
        <c:noMultiLvlLbl val="0"/>
      </c:catAx>
      <c:valAx>
        <c:axId val="1269655520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542316504832183"/>
          <c:y val="4.6494704759087055E-2"/>
          <c:w val="0.27717299179937305"/>
          <c:h val="5.5090620284186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9852525346645"/>
          <c:y val="4.7627951600311899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1203988087345137E-2"/>
                  <c:y val="-4.852707188007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2E-4554-8B7C-81A5E4544678}"/>
                </c:ext>
              </c:extLst>
            </c:dLbl>
            <c:dLbl>
              <c:idx val="1"/>
              <c:layout>
                <c:manualLayout>
                  <c:x val="-1.4223330024262563E-2"/>
                  <c:y val="2.2836269120037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2E-4554-8B7C-81A5E4544678}"/>
                </c:ext>
              </c:extLst>
            </c:dLbl>
            <c:dLbl>
              <c:idx val="2"/>
              <c:layout>
                <c:manualLayout>
                  <c:x val="-4.2669990072787614E-2"/>
                  <c:y val="-2.8545336400046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2E-4554-8B7C-81A5E4544678}"/>
                </c:ext>
              </c:extLst>
            </c:dLbl>
            <c:dLbl>
              <c:idx val="3"/>
              <c:layout>
                <c:manualLayout>
                  <c:x val="-3.5558325060656343E-2"/>
                  <c:y val="2.4294136885274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2E-4554-8B7C-81A5E4544678}"/>
                </c:ext>
              </c:extLst>
            </c:dLbl>
            <c:dLbl>
              <c:idx val="4"/>
              <c:layout>
                <c:manualLayout>
                  <c:x val="-2.7024327046098872E-2"/>
                  <c:y val="2.1908207756409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2E-4554-8B7C-81A5E4544678}"/>
                </c:ext>
              </c:extLst>
            </c:dLbl>
            <c:dLbl>
              <c:idx val="5"/>
              <c:layout>
                <c:manualLayout>
                  <c:x val="-3.6980658063082698E-2"/>
                  <c:y val="1.562629094786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112722242329E-2"/>
                      <c:h val="4.13907377800673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2E-4554-8B7C-81A5E4544678}"/>
                </c:ext>
              </c:extLst>
            </c:dLbl>
            <c:dLbl>
              <c:idx val="6"/>
              <c:layout>
                <c:manualLayout>
                  <c:x val="-2.9868993050951326E-2"/>
                  <c:y val="3.463041671711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2E-4554-8B7C-81A5E4544678}"/>
                </c:ext>
              </c:extLst>
            </c:dLbl>
            <c:dLbl>
              <c:idx val="7"/>
              <c:layout>
                <c:manualLayout>
                  <c:x val="-3.4135992058230091E-2"/>
                  <c:y val="3.647187338577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2E-4554-8B7C-81A5E4544678}"/>
                </c:ext>
              </c:extLst>
            </c:dLbl>
            <c:dLbl>
              <c:idx val="8"/>
              <c:layout>
                <c:manualLayout>
                  <c:x val="-3.6980658063082594E-2"/>
                  <c:y val="3.021146999096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E-4554-8B7C-81A5E4544678}"/>
                </c:ext>
              </c:extLst>
            </c:dLbl>
            <c:dLbl>
              <c:idx val="9"/>
              <c:layout>
                <c:manualLayout>
                  <c:x val="-3.6980658063082594E-2"/>
                  <c:y val="3.1336346889606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2E-4554-8B7C-81A5E4544678}"/>
                </c:ext>
              </c:extLst>
            </c:dLbl>
            <c:dLbl>
              <c:idx val="10"/>
              <c:layout>
                <c:manualLayout>
                  <c:x val="-3.8402991065509061E-2"/>
                  <c:y val="3.571226678830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2E-4554-8B7C-81A5E4544678}"/>
                </c:ext>
              </c:extLst>
            </c:dLbl>
            <c:dLbl>
              <c:idx val="11"/>
              <c:layout>
                <c:manualLayout>
                  <c:x val="-1.2800997021836284E-2"/>
                  <c:y val="3.270153319691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2E-4554-8B7C-81A5E45446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12860</c:v>
                </c:pt>
                <c:pt idx="1">
                  <c:v>82299</c:v>
                </c:pt>
                <c:pt idx="2">
                  <c:v>234412</c:v>
                </c:pt>
                <c:pt idx="3">
                  <c:v>246085</c:v>
                </c:pt>
                <c:pt idx="4">
                  <c:v>314749</c:v>
                </c:pt>
                <c:pt idx="5" formatCode="#,##0_ ">
                  <c:v>322327</c:v>
                </c:pt>
                <c:pt idx="6" formatCode="#,##0_ ">
                  <c:v>331556</c:v>
                </c:pt>
                <c:pt idx="7" formatCode="#,##0_ ">
                  <c:v>341878</c:v>
                </c:pt>
                <c:pt idx="8" formatCode="#,##0_ ">
                  <c:v>361886</c:v>
                </c:pt>
                <c:pt idx="9" formatCode="#,##0_ ">
                  <c:v>373912</c:v>
                </c:pt>
                <c:pt idx="10" formatCode="#,##0_ ">
                  <c:v>388667</c:v>
                </c:pt>
                <c:pt idx="11" formatCode="#,##0_ ">
                  <c:v>397967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577589945203219E-3"/>
                  <c:y val="-4.80370810662829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4.6414645684529673E-2"/>
                  <c:y val="-5.904585263723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6.3736085775415688E-2"/>
                  <c:y val="-4.5236300818860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4.3200061104321744E-2"/>
                  <c:y val="-6.1024857834098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5867542495278355E-2"/>
                  <c:y val="6.9088268392195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8712320494855408E-2"/>
                  <c:y val="5.4673823462300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4.7172737975350411E-2"/>
                  <c:y val="-4.645547055214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5.1439624987904567E-2"/>
                  <c:y val="-3.3094038564396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5.1439624987904567E-2"/>
                  <c:y val="-8.010496714970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3.7068909906067787E-2"/>
                  <c:y val="6.7235139552250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9420239149055229E-2"/>
                  <c:y val="3.1173851956130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223330024261494E-3"/>
                  <c:y val="3.492496739230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</c:formatCode>
                <c:ptCount val="12"/>
                <c:pt idx="0">
                  <c:v>9632</c:v>
                </c:pt>
                <c:pt idx="1">
                  <c:v>128919</c:v>
                </c:pt>
                <c:pt idx="2">
                  <c:v>190323</c:v>
                </c:pt>
                <c:pt idx="3">
                  <c:v>275617</c:v>
                </c:pt>
                <c:pt idx="4">
                  <c:v>304931</c:v>
                </c:pt>
                <c:pt idx="5">
                  <c:v>312901</c:v>
                </c:pt>
                <c:pt idx="6">
                  <c:v>370767</c:v>
                </c:pt>
                <c:pt idx="7">
                  <c:v>378550</c:v>
                </c:pt>
                <c:pt idx="8">
                  <c:v>390850</c:v>
                </c:pt>
                <c:pt idx="9">
                  <c:v>440378</c:v>
                </c:pt>
                <c:pt idx="10" formatCode="#,##0_ ">
                  <c:v>452204</c:v>
                </c:pt>
                <c:pt idx="11" formatCode="#,##0_ ">
                  <c:v>467720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1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398-4ED0-92B0-FECC08E29ACF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398-4ED0-92B0-FECC08E29ACF}"/>
              </c:ext>
            </c:extLst>
          </c:dPt>
          <c:dPt>
            <c:idx val="3"/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398-4ED0-92B0-FECC08E29ACF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8398-4ED0-92B0-FECC08E29ACF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4EF-41C8-A48E-07FB16BA6381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319A-4814-939D-031ABD929E81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7B5-4D4C-AAF6-A8222A55DD63}"/>
              </c:ext>
            </c:extLst>
          </c:dPt>
          <c:dPt>
            <c:idx val="8"/>
            <c:marker>
              <c:spPr>
                <a:ln>
                  <a:prstDash val="dashDot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CF6-47E0-9971-13D060A1968A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CF6-47E0-9971-13D060A1968A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4CF6-47E0-9971-13D060A1968A}"/>
              </c:ext>
            </c:extLst>
          </c:dPt>
          <c:dLbls>
            <c:dLbl>
              <c:idx val="0"/>
              <c:layout>
                <c:manualLayout>
                  <c:x val="-5.1203988087345137E-2"/>
                  <c:y val="-5.2422925334493636E-2"/>
                </c:manualLayout>
              </c:layout>
              <c:tx>
                <c:rich>
                  <a:bodyPr/>
                  <a:lstStyle/>
                  <a:p>
                    <a:fld id="{823E0EFD-57EC-4E79-96CE-A55A55126D81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13639AA-2A0A-4774-A681-31E95297A76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8398-4ED0-92B0-FECC08E29ACF}"/>
                </c:ext>
              </c:extLst>
            </c:dLbl>
            <c:dLbl>
              <c:idx val="1"/>
              <c:layout>
                <c:manualLayout>
                  <c:x val="-6.2582652106755163E-2"/>
                  <c:y val="-5.7090649515135719E-2"/>
                </c:manualLayout>
              </c:layout>
              <c:tx>
                <c:rich>
                  <a:bodyPr/>
                  <a:lstStyle/>
                  <a:p>
                    <a:fld id="{66DE6243-4E3A-4B04-B3D4-C9771E4BAD32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F6F7C937-EC76-46BE-AD23-12017EC8A5BA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8398-4ED0-92B0-FECC08E29ACF}"/>
                </c:ext>
              </c:extLst>
            </c:dLbl>
            <c:dLbl>
              <c:idx val="2"/>
              <c:layout>
                <c:manualLayout>
                  <c:x val="-3.9825324067935104E-2"/>
                  <c:y val="6.6226984366385341E-2"/>
                </c:manualLayout>
              </c:layout>
              <c:tx>
                <c:rich>
                  <a:bodyPr/>
                  <a:lstStyle/>
                  <a:p>
                    <a:fld id="{81D6D2AD-8EDD-49CB-8FC0-BC217F633DE9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4B36FF10-9836-4087-8D76-481376E0FFCD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8398-4ED0-92B0-FECC08E29ACF}"/>
                </c:ext>
              </c:extLst>
            </c:dLbl>
            <c:dLbl>
              <c:idx val="3"/>
              <c:layout>
                <c:manualLayout>
                  <c:x val="-9.9563310169837761E-3"/>
                  <c:y val="3.560366982219616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46B299EB-DD4A-4ED9-9874-667510AB8795}" type="CELLRANG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DC1A228-8134-45BB-8734-7C23BF13B308}" type="VALU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4584741480337"/>
                      <c:h val="4.59389197565688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398-4ED0-92B0-FECC08E29ACF}"/>
                </c:ext>
              </c:extLst>
            </c:dLbl>
            <c:dLbl>
              <c:idx val="4"/>
              <c:layout>
                <c:manualLayout>
                  <c:x val="-8.3917647143149018E-2"/>
                  <c:y val="-9.5875672608869894E-2"/>
                </c:manualLayout>
              </c:layout>
              <c:tx>
                <c:rich>
                  <a:bodyPr/>
                  <a:lstStyle/>
                  <a:p>
                    <a:fld id="{DC58A0E7-34E8-4CF9-B181-B196FA07A10C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2DBF2CBD-9331-4297-9815-90FD9C073C8F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8398-4ED0-92B0-FECC08E29ACF}"/>
                </c:ext>
              </c:extLst>
            </c:dLbl>
            <c:dLbl>
              <c:idx val="5"/>
              <c:layout>
                <c:manualLayout>
                  <c:x val="-9.6007365669047523E-2"/>
                  <c:y val="-6.7338587031027602E-2"/>
                </c:manualLayout>
              </c:layout>
              <c:tx>
                <c:rich>
                  <a:bodyPr/>
                  <a:lstStyle/>
                  <a:p>
                    <a:fld id="{DD82301B-CA37-4134-84D9-0CBBC0548E04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50E7BAC3-68AB-44DF-8419-E9236A225596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28570302224485"/>
                      <c:h val="5.452162750348048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4EF-41C8-A48E-07FB16BA6381}"/>
                </c:ext>
              </c:extLst>
            </c:dLbl>
            <c:dLbl>
              <c:idx val="6"/>
              <c:layout>
                <c:manualLayout>
                  <c:x val="-9.8140977167411617E-2"/>
                  <c:y val="-0.109878158552486"/>
                </c:manualLayout>
              </c:layout>
              <c:tx>
                <c:rich>
                  <a:bodyPr/>
                  <a:lstStyle/>
                  <a:p>
                    <a:fld id="{AB263018-6185-46A2-A350-D7DB6DCE09E6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188FCA38-57A7-43CF-9CC2-9FC9A523EC05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319A-4814-939D-031ABD929E81}"/>
                </c:ext>
              </c:extLst>
            </c:dLbl>
            <c:dLbl>
              <c:idx val="7"/>
              <c:layout>
                <c:manualLayout>
                  <c:x val="-9.1029312155280234E-2"/>
                  <c:y val="-0.1231981657755002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966B9E1C-3FBC-4CD0-8FEE-0239C783FF1C}" type="CELLRANG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71AFAD94-5654-4E70-B42A-A9FB4175A284}" type="VALU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29051341965588"/>
                      <c:h val="7.181749667629201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7B5-4D4C-AAF6-A8222A55DD63}"/>
                </c:ext>
              </c:extLst>
            </c:dLbl>
            <c:dLbl>
              <c:idx val="8"/>
              <c:layout>
                <c:manualLayout>
                  <c:x val="-0.13227696922564158"/>
                  <c:y val="-0.128692783188045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96B3199B-BA88-4D8F-B35C-3C495F512838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9C27AA9-391A-4AEB-B975-751FF1113B41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9250746332844"/>
                      <c:h val="5.082498219993879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4CF6-47E0-9971-13D060A1968A}"/>
                </c:ext>
              </c:extLst>
            </c:dLbl>
            <c:dLbl>
              <c:idx val="9"/>
              <c:layout>
                <c:manualLayout>
                  <c:x val="-8.3917647143148963E-2"/>
                  <c:y val="-7.5155051063460682E-2"/>
                </c:manualLayout>
              </c:layout>
              <c:tx>
                <c:rich>
                  <a:bodyPr/>
                  <a:lstStyle/>
                  <a:p>
                    <a:fld id="{2476B0C6-4697-4440-BAAD-598834E3FB9A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28DC7510-65E6-49FB-8B8B-7338B8B98082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4CF6-47E0-9971-13D060A1968A}"/>
                </c:ext>
              </c:extLst>
            </c:dLbl>
            <c:dLbl>
              <c:idx val="10"/>
              <c:layout>
                <c:manualLayout>
                  <c:x val="-6.6849651114033931E-2"/>
                  <c:y val="-9.6491322427253209E-2"/>
                </c:manualLayout>
              </c:layout>
              <c:tx>
                <c:rich>
                  <a:bodyPr/>
                  <a:lstStyle/>
                  <a:p>
                    <a:fld id="{6B7C55DC-70AA-4813-8927-017741819492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849892AA-4FAD-495F-AAAF-630553EE05D2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CF6-47E0-9971-13D060A1968A}"/>
                </c:ext>
              </c:extLst>
            </c:dLbl>
            <c:dLbl>
              <c:idx val="11"/>
              <c:layout>
                <c:manualLayout>
                  <c:x val="0"/>
                  <c:y val="-0.10656646603501148"/>
                </c:manualLayout>
              </c:layout>
              <c:tx>
                <c:rich>
                  <a:bodyPr/>
                  <a:lstStyle/>
                  <a:p>
                    <a:fld id="{72B82C45-D953-443A-A182-89AA485D538C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67EF2629-9517-46F1-BD73-9E0624FAB362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CF6-47E0-9971-13D060A19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</c:formatCode>
                <c:ptCount val="12"/>
                <c:pt idx="0">
                  <c:v>56524</c:v>
                </c:pt>
                <c:pt idx="1">
                  <c:v>87396</c:v>
                </c:pt>
                <c:pt idx="2">
                  <c:v>191588</c:v>
                </c:pt>
                <c:pt idx="3">
                  <c:v>228451</c:v>
                </c:pt>
                <c:pt idx="4">
                  <c:v>282510</c:v>
                </c:pt>
                <c:pt idx="5">
                  <c:v>342484</c:v>
                </c:pt>
                <c:pt idx="6">
                  <c:v>356532</c:v>
                </c:pt>
                <c:pt idx="7">
                  <c:v>379861</c:v>
                </c:pt>
                <c:pt idx="8">
                  <c:v>413290</c:v>
                </c:pt>
                <c:pt idx="9">
                  <c:v>424667</c:v>
                </c:pt>
                <c:pt idx="10" formatCode="#,##0_ ">
                  <c:v>445245</c:v>
                </c:pt>
                <c:pt idx="11" formatCode="#,##0_ ">
                  <c:v>488194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14%</c:v>
                  </c:pt>
                  <c:pt idx="1">
                    <c:v>22%</c:v>
                  </c:pt>
                  <c:pt idx="2">
                    <c:v>47%</c:v>
                  </c:pt>
                  <c:pt idx="3">
                    <c:v>56%</c:v>
                  </c:pt>
                  <c:pt idx="4">
                    <c:v>70%</c:v>
                  </c:pt>
                  <c:pt idx="5">
                    <c:v>84%</c:v>
                  </c:pt>
                  <c:pt idx="6">
                    <c:v>88%</c:v>
                  </c:pt>
                  <c:pt idx="7">
                    <c:v>94%</c:v>
                  </c:pt>
                  <c:pt idx="8">
                    <c:v>102%</c:v>
                  </c:pt>
                  <c:pt idx="9">
                    <c:v>105%</c:v>
                  </c:pt>
                  <c:pt idx="10">
                    <c:v>110%</c:v>
                  </c:pt>
                  <c:pt idx="11">
                    <c:v>120%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8398-4ED0-92B0-FECC08E2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50624"/>
        <c:axId val="1269640832"/>
      </c:lineChart>
      <c:catAx>
        <c:axId val="126965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0832"/>
        <c:crosses val="autoZero"/>
        <c:auto val="1"/>
        <c:lblAlgn val="ctr"/>
        <c:lblOffset val="100"/>
        <c:noMultiLvlLbl val="0"/>
      </c:catAx>
      <c:valAx>
        <c:axId val="126964083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0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5309275671878755"/>
          <c:y val="8.0985173427409976E-2"/>
          <c:w val="0.32481292401202733"/>
          <c:h val="5.4910887977985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0424" y="4752528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0.5282</cdr:x>
      <cdr:y>0.29631</cdr:y>
    </cdr:from>
    <cdr:to>
      <cdr:x>0.64821</cdr:x>
      <cdr:y>0.37911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806861" y="1652041"/>
          <a:ext cx="1092136" cy="461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132</a:t>
          </a:r>
          <a:r>
            <a:rPr kumimoji="1" lang="en-US" altLang="zh-TW" sz="1200" i="0" u="none" strike="noStrike" kern="1200" baseline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1" lang="en-US" altLang="zh-TW" sz="1200" i="0" u="none" strike="noStrike" kern="1200" baseline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48,539K</a:t>
          </a:r>
        </a:p>
      </cdr:txBody>
    </cdr:sp>
  </cdr:relSizeAnchor>
  <cdr:relSizeAnchor xmlns:cdr="http://schemas.openxmlformats.org/drawingml/2006/chartDrawing">
    <cdr:from>
      <cdr:x>0.22572</cdr:x>
      <cdr:y>0.29809</cdr:y>
    </cdr:from>
    <cdr:to>
      <cdr:x>0.33608</cdr:x>
      <cdr:y>0.38089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054133" y="1661985"/>
          <a:ext cx="1004317" cy="461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141%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59,663K</a:t>
          </a:r>
        </a:p>
      </cdr:txBody>
    </cdr:sp>
  </cdr:relSizeAnchor>
  <cdr:relSizeAnchor xmlns:cdr="http://schemas.openxmlformats.org/drawingml/2006/chartDrawing">
    <cdr:from>
      <cdr:x>0.32547</cdr:x>
      <cdr:y>0.44146</cdr:y>
    </cdr:from>
    <cdr:to>
      <cdr:x>0.50375</cdr:x>
      <cdr:y>0.52426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2961900" y="2461317"/>
          <a:ext cx="1622415" cy="461665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夢想創造</a:t>
          </a:r>
          <a:r>
            <a: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IP</a:t>
          </a:r>
          <a:r>
            <a:rPr lang="zh-TW" altLang="en-US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</a:t>
          </a:r>
          <a:r>
            <a: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500K</a:t>
          </a:r>
        </a:p>
      </cdr:txBody>
    </cdr:sp>
  </cdr:relSizeAnchor>
  <cdr:relSizeAnchor xmlns:cdr="http://schemas.openxmlformats.org/drawingml/2006/chartDrawing">
    <cdr:from>
      <cdr:x>0.3247</cdr:x>
      <cdr:y>0.55599</cdr:y>
    </cdr:from>
    <cdr:to>
      <cdr:x>0.50344</cdr:x>
      <cdr:y>0.63879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2954899" y="3099850"/>
          <a:ext cx="1626601" cy="461665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遠傳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114K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0.76448</cdr:x>
      <cdr:y>0.17698</cdr:y>
    </cdr:from>
    <cdr:to>
      <cdr:x>0.84082</cdr:x>
      <cdr:y>0.2246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826036" y="773291"/>
          <a:ext cx="681639" cy="208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0.26796</cdr:x>
      <cdr:y>0.55029</cdr:y>
    </cdr:from>
    <cdr:to>
      <cdr:x>0.35667</cdr:x>
      <cdr:y>0.59884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2392601" y="244827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0.70188</cdr:x>
      <cdr:y>0.45244</cdr:y>
    </cdr:from>
    <cdr:to>
      <cdr:x>0.9594</cdr:x>
      <cdr:y>0.60607</cdr:y>
    </cdr:to>
    <cdr:sp macro="" textlink="">
      <cdr:nvSpPr>
        <cdr:cNvPr id="6" name="文字方塊 5">
          <a:extLst xmlns:a="http://schemas.openxmlformats.org/drawingml/2006/main">
            <a:ext uri="{FF2B5EF4-FFF2-40B4-BE49-F238E27FC236}">
              <a16:creationId xmlns:a16="http://schemas.microsoft.com/office/drawing/2014/main" id="{B904229C-7C71-43C4-852C-64324D4E61B7}"/>
            </a:ext>
          </a:extLst>
        </cdr:cNvPr>
        <cdr:cNvSpPr txBox="1"/>
      </cdr:nvSpPr>
      <cdr:spPr>
        <a:xfrm xmlns:a="http://schemas.openxmlformats.org/drawingml/2006/main">
          <a:off x="6267115" y="1976885"/>
          <a:ext cx="2299394" cy="67126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/>
            <a:t>11/29</a:t>
          </a:r>
          <a:r>
            <a:rPr lang="zh-TW" altLang="en-US" sz="1600" b="1" dirty="0"/>
            <a:t>實際簽約達成：</a:t>
          </a:r>
          <a:endParaRPr lang="en-US" altLang="zh-TW" sz="1600" b="1" dirty="0"/>
        </a:p>
        <a:p xmlns:a="http://schemas.openxmlformats.org/drawingml/2006/main">
          <a:r>
            <a:rPr lang="en-US" altLang="zh-TW" sz="1600" b="1" dirty="0"/>
            <a:t>445,245K</a:t>
          </a:r>
          <a:r>
            <a:rPr lang="zh-TW" altLang="en-US" sz="1600" b="1" dirty="0"/>
            <a:t> </a:t>
          </a:r>
          <a:r>
            <a:rPr lang="en-US" altLang="zh-TW" sz="1600" b="1" dirty="0"/>
            <a:t>(110%)</a:t>
          </a:r>
          <a:endParaRPr lang="zh-TW" altLang="en-US" sz="1600" b="1" dirty="0"/>
        </a:p>
      </cdr:txBody>
    </cdr:sp>
  </cdr:relSizeAnchor>
  <cdr:relSizeAnchor xmlns:cdr="http://schemas.openxmlformats.org/drawingml/2006/chartDrawing">
    <cdr:from>
      <cdr:x>0.81479</cdr:x>
      <cdr:y>0.23541</cdr:y>
    </cdr:from>
    <cdr:to>
      <cdr:x>0.88737</cdr:x>
      <cdr:y>0.44917</cdr:y>
    </cdr:to>
    <cdr:cxnSp macro="">
      <cdr:nvCxnSpPr>
        <cdr:cNvPr id="8" name="直線接點 7">
          <a:extLst xmlns:a="http://schemas.openxmlformats.org/drawingml/2006/main">
            <a:ext uri="{FF2B5EF4-FFF2-40B4-BE49-F238E27FC236}">
              <a16:creationId xmlns:a16="http://schemas.microsoft.com/office/drawing/2014/main" id="{3F841DE0-361A-4264-9B24-0EFB2047472E}"/>
            </a:ext>
          </a:extLst>
        </cdr:cNvPr>
        <cdr:cNvCxnSpPr/>
      </cdr:nvCxnSpPr>
      <cdr:spPr>
        <a:xfrm xmlns:a="http://schemas.openxmlformats.org/drawingml/2006/main" flipH="1">
          <a:off x="7275254" y="1028614"/>
          <a:ext cx="648045" cy="933975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27075" y="742950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503">
              <a:defRPr/>
            </a:pPr>
            <a:endParaRPr lang="en-US" altLang="zh-TW" sz="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33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植數：可溝通規劃提前交付認列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029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龍滕：已完成本院用印，預計</a:t>
            </a:r>
            <a:r>
              <a:rPr lang="en-US" altLang="zh-TW" dirty="0"/>
              <a:t>11</a:t>
            </a:r>
            <a:r>
              <a:rPr lang="zh-TW" altLang="en-US" dirty="0"/>
              <a:t>月認列數發部</a:t>
            </a:r>
            <a:r>
              <a:rPr lang="en-US" altLang="zh-TW" dirty="0"/>
              <a:t>KPI</a:t>
            </a:r>
          </a:p>
          <a:p>
            <a:r>
              <a:rPr lang="zh-TW" altLang="en-US" dirty="0"/>
              <a:t>泰陞</a:t>
            </a:r>
            <a:r>
              <a:rPr lang="en-US" altLang="zh-TW" dirty="0"/>
              <a:t>1,000K</a:t>
            </a:r>
            <a:r>
              <a:rPr lang="zh-TW" altLang="en-US" dirty="0"/>
              <a:t>：不確定性高，可能移除或改</a:t>
            </a:r>
            <a:r>
              <a:rPr lang="en-US" altLang="zh-TW" dirty="0"/>
              <a:t>FY112/12</a:t>
            </a:r>
            <a:r>
              <a:rPr lang="zh-TW" altLang="en-US" dirty="0"/>
              <a:t>月，</a:t>
            </a:r>
            <a:r>
              <a:rPr lang="en-US" altLang="zh-TW" dirty="0"/>
              <a:t>11</a:t>
            </a:r>
            <a:r>
              <a:rPr lang="zh-TW" altLang="en-US" dirty="0"/>
              <a:t>月底確認</a:t>
            </a:r>
            <a:endParaRPr lang="en-US" altLang="zh-TW" dirty="0"/>
          </a:p>
          <a:p>
            <a:r>
              <a:rPr lang="zh-TW" altLang="en-US" dirty="0"/>
              <a:t>智齡</a:t>
            </a:r>
            <a:r>
              <a:rPr lang="en-US" altLang="zh-TW" dirty="0"/>
              <a:t>1,000K</a:t>
            </a:r>
            <a:r>
              <a:rPr lang="zh-TW" altLang="en-US" dirty="0"/>
              <a:t>：因亞灣提案被退，擬改提</a:t>
            </a:r>
            <a:r>
              <a:rPr lang="en-US" altLang="zh-TW" dirty="0"/>
              <a:t>A+</a:t>
            </a:r>
            <a:r>
              <a:rPr lang="zh-TW" altLang="en-US" dirty="0"/>
              <a:t>，預計延於</a:t>
            </a:r>
            <a:r>
              <a:rPr lang="en-US" altLang="zh-TW" dirty="0"/>
              <a:t>FY113</a:t>
            </a:r>
            <a:r>
              <a:rPr lang="zh-TW" altLang="en-US" dirty="0"/>
              <a:t>簽約，故刪除</a:t>
            </a:r>
            <a:endParaRPr lang="en-US" altLang="zh-TW" dirty="0"/>
          </a:p>
          <a:p>
            <a:r>
              <a:rPr lang="zh-TW" altLang="en-US" dirty="0"/>
              <a:t>光田增加為</a:t>
            </a:r>
            <a:r>
              <a:rPr lang="en-US" altLang="zh-TW" dirty="0"/>
              <a:t>600K</a:t>
            </a:r>
            <a:r>
              <a:rPr lang="zh-TW" altLang="en-US" dirty="0"/>
              <a:t>技術授權</a:t>
            </a:r>
            <a:r>
              <a:rPr lang="en-US" altLang="zh-TW" dirty="0"/>
              <a:t>(</a:t>
            </a:r>
            <a:r>
              <a:rPr lang="zh-TW" altLang="en-US" dirty="0"/>
              <a:t>原</a:t>
            </a:r>
            <a:r>
              <a:rPr lang="en-US" altLang="zh-TW" dirty="0"/>
              <a:t>300K)</a:t>
            </a:r>
            <a:r>
              <a:rPr lang="zh-TW" altLang="en-US" dirty="0"/>
              <a:t>，已完成本院用印，預計</a:t>
            </a:r>
            <a:r>
              <a:rPr lang="en-US" altLang="zh-TW" dirty="0"/>
              <a:t>11</a:t>
            </a:r>
            <a:r>
              <a:rPr lang="zh-TW" altLang="en-US" dirty="0"/>
              <a:t>月認列於科專</a:t>
            </a:r>
            <a:r>
              <a:rPr lang="en-US" altLang="zh-TW" dirty="0"/>
              <a:t>KPI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8681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英華達：已提供草約及報價，</a:t>
            </a:r>
            <a:r>
              <a:rPr lang="en-US" altLang="zh-TW" dirty="0"/>
              <a:t>B</a:t>
            </a:r>
            <a:r>
              <a:rPr lang="zh-TW" altLang="en-US" dirty="0"/>
              <a:t>組</a:t>
            </a:r>
            <a:r>
              <a:rPr lang="en-US" altLang="zh-TW" dirty="0"/>
              <a:t>(</a:t>
            </a:r>
            <a:r>
              <a:rPr lang="zh-TW" altLang="en-US" dirty="0"/>
              <a:t>耀輝</a:t>
            </a:r>
            <a:r>
              <a:rPr lang="en-US" altLang="zh-TW" dirty="0"/>
              <a:t>)</a:t>
            </a:r>
            <a:r>
              <a:rPr lang="zh-TW" altLang="en-US" dirty="0"/>
              <a:t>會再直接聯繫廠商</a:t>
            </a:r>
            <a:endParaRPr lang="en-US" altLang="zh-TW" dirty="0"/>
          </a:p>
          <a:p>
            <a:r>
              <a:rPr lang="zh-TW" altLang="en-US" dirty="0"/>
              <a:t>愛菲斯：契約內容修改中</a:t>
            </a:r>
            <a:endParaRPr lang="en-US" altLang="zh-TW" dirty="0"/>
          </a:p>
          <a:p>
            <a:r>
              <a:rPr lang="zh-TW" altLang="en-US" dirty="0"/>
              <a:t>麗媚：待泰沂業科案審查是否通過確認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7688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植數：已於</a:t>
            </a:r>
            <a:r>
              <a:rPr lang="en-US" altLang="zh-TW" dirty="0"/>
              <a:t>10</a:t>
            </a:r>
            <a:r>
              <a:rPr lang="zh-TW" altLang="en-US" dirty="0"/>
              <a:t>月提前交付完成認列</a:t>
            </a:r>
            <a:endParaRPr lang="en-US" altLang="zh-TW" dirty="0"/>
          </a:p>
          <a:p>
            <a:r>
              <a:rPr lang="zh-TW" altLang="en-US" dirty="0"/>
              <a:t>漢錸：已於</a:t>
            </a:r>
            <a:r>
              <a:rPr lang="en-US" altLang="zh-TW" dirty="0"/>
              <a:t>10</a:t>
            </a:r>
            <a:r>
              <a:rPr lang="zh-TW" altLang="en-US" dirty="0"/>
              <a:t>月完成認列</a:t>
            </a:r>
            <a:endParaRPr lang="en-US" altLang="zh-TW" dirty="0"/>
          </a:p>
          <a:p>
            <a:r>
              <a:rPr lang="zh-TW" altLang="en-US" dirty="0"/>
              <a:t>智慧價值：延後至</a:t>
            </a:r>
            <a:r>
              <a:rPr lang="en-US" altLang="zh-TW" dirty="0"/>
              <a:t>11</a:t>
            </a:r>
            <a:r>
              <a:rPr lang="zh-TW" altLang="en-US" dirty="0"/>
              <a:t>月認列</a:t>
            </a:r>
            <a:endParaRPr lang="en-US" altLang="zh-TW" dirty="0"/>
          </a:p>
          <a:p>
            <a:r>
              <a:rPr lang="zh-TW" altLang="en-US" dirty="0"/>
              <a:t>馬克汀：小銀姐說會努力於</a:t>
            </a:r>
            <a:r>
              <a:rPr lang="en-US" altLang="zh-TW" dirty="0"/>
              <a:t>10/31</a:t>
            </a:r>
            <a:r>
              <a:rPr lang="zh-TW" altLang="en-US"/>
              <a:t>前簽回成果交付簽收單認列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946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中心整體</a:t>
            </a:r>
            <a:r>
              <a:rPr lang="en-US" altLang="zh-TW" dirty="0"/>
              <a:t>11</a:t>
            </a:r>
            <a:r>
              <a:rPr lang="zh-TW" altLang="en-US" dirty="0"/>
              <a:t>月新增簽約</a:t>
            </a:r>
            <a:r>
              <a:rPr lang="en-US" altLang="zh-TW" dirty="0"/>
              <a:t>14,723K</a:t>
            </a:r>
            <a:r>
              <a:rPr lang="zh-TW" altLang="en-US" dirty="0"/>
              <a:t>；</a:t>
            </a:r>
            <a:r>
              <a:rPr lang="en-US" altLang="zh-TW" dirty="0"/>
              <a:t>12</a:t>
            </a:r>
            <a:r>
              <a:rPr lang="zh-TW" altLang="en-US" dirty="0"/>
              <a:t>月預計新增簽約</a:t>
            </a:r>
            <a:r>
              <a:rPr lang="en-US" altLang="zh-TW" dirty="0"/>
              <a:t>42,949K</a:t>
            </a:r>
            <a:r>
              <a:rPr lang="zh-TW" altLang="en-US" dirty="0"/>
              <a:t>，其中</a:t>
            </a:r>
            <a:r>
              <a:rPr lang="en-US" altLang="zh-TW" dirty="0"/>
              <a:t>15,564K(</a:t>
            </a:r>
            <a:r>
              <a:rPr lang="zh-TW" altLang="en-US" dirty="0"/>
              <a:t>紅線以上</a:t>
            </a:r>
            <a:r>
              <a:rPr lang="en-US" altLang="zh-TW" dirty="0"/>
              <a:t>)</a:t>
            </a:r>
            <a:r>
              <a:rPr lang="zh-TW" altLang="en-US" dirty="0"/>
              <a:t>已在簽約中，保守</a:t>
            </a:r>
            <a:r>
              <a:rPr lang="en-US" altLang="zh-TW" dirty="0"/>
              <a:t>12</a:t>
            </a:r>
            <a:r>
              <a:rPr lang="zh-TW" altLang="en-US" dirty="0"/>
              <a:t>月簽約數可達</a:t>
            </a:r>
            <a:r>
              <a:rPr lang="en-US" altLang="zh-TW" dirty="0"/>
              <a:t>170,653+15,564=186,217K(</a:t>
            </a:r>
            <a:r>
              <a:rPr lang="zh-TW" altLang="en-US" dirty="0"/>
              <a:t>目標</a:t>
            </a:r>
            <a:r>
              <a:rPr lang="en-US" altLang="zh-TW" dirty="0"/>
              <a:t>175,000</a:t>
            </a:r>
            <a:r>
              <a:rPr lang="zh-TW" altLang="en-US" dirty="0"/>
              <a:t>，</a:t>
            </a:r>
            <a:r>
              <a:rPr lang="en-US" altLang="zh-TW" dirty="0"/>
              <a:t>106%)</a:t>
            </a:r>
          </a:p>
          <a:p>
            <a:pPr marL="0" indent="0">
              <a:buNone/>
            </a:pPr>
            <a:r>
              <a:rPr lang="en-US" altLang="zh-TW" dirty="0"/>
              <a:t>H</a:t>
            </a:r>
            <a:r>
              <a:rPr lang="zh-TW" altLang="en-US" dirty="0"/>
              <a:t>組本次新增</a:t>
            </a:r>
            <a:r>
              <a:rPr lang="en-US" altLang="zh-TW" dirty="0"/>
              <a:t>12</a:t>
            </a:r>
            <a:r>
              <a:rPr lang="zh-TW" altLang="en-US" dirty="0"/>
              <a:t>月預計簽約案件：春耕</a:t>
            </a:r>
            <a:r>
              <a:rPr lang="en-US" altLang="zh-TW" dirty="0"/>
              <a:t>BP</a:t>
            </a:r>
            <a:r>
              <a:rPr lang="zh-TW" altLang="en-US" dirty="0"/>
              <a:t>、昊霖</a:t>
            </a:r>
            <a:r>
              <a:rPr lang="en-US" altLang="zh-TW" dirty="0"/>
              <a:t>IP</a:t>
            </a:r>
            <a:r>
              <a:rPr lang="zh-TW" altLang="en-US" dirty="0"/>
              <a:t>，共</a:t>
            </a:r>
            <a:r>
              <a:rPr lang="en-US" altLang="zh-TW" dirty="0"/>
              <a:t>585K</a:t>
            </a:r>
          </a:p>
          <a:p>
            <a:pPr marL="0" indent="0">
              <a:buNone/>
            </a:pPr>
            <a:r>
              <a:rPr lang="en-US" altLang="zh-TW" dirty="0"/>
              <a:t>S</a:t>
            </a:r>
            <a:r>
              <a:rPr lang="zh-TW" altLang="en-US" dirty="0"/>
              <a:t>組本次新增</a:t>
            </a:r>
            <a:r>
              <a:rPr lang="en-US" altLang="zh-TW" dirty="0"/>
              <a:t>11</a:t>
            </a:r>
            <a:r>
              <a:rPr lang="zh-TW" altLang="en-US" dirty="0"/>
              <a:t>月簽約案件：魔毒二期</a:t>
            </a:r>
            <a:r>
              <a:rPr lang="en-US" altLang="zh-TW" dirty="0"/>
              <a:t>5,000K</a:t>
            </a:r>
            <a:r>
              <a:rPr lang="zh-TW" altLang="en-US" dirty="0"/>
              <a:t>、泰沂</a:t>
            </a:r>
            <a:r>
              <a:rPr lang="en-US" altLang="zh-TW" dirty="0"/>
              <a:t>IP3,000K</a:t>
            </a:r>
            <a:r>
              <a:rPr lang="zh-TW" altLang="en-US" dirty="0"/>
              <a:t>及小額工服共</a:t>
            </a:r>
            <a:r>
              <a:rPr lang="en-US" altLang="zh-TW" dirty="0"/>
              <a:t>8,323K</a:t>
            </a:r>
          </a:p>
          <a:p>
            <a:pPr marL="0" indent="0">
              <a:buNone/>
            </a:pPr>
            <a:r>
              <a:rPr lang="en-US" altLang="zh-TW" dirty="0"/>
              <a:t>U</a:t>
            </a:r>
            <a:r>
              <a:rPr lang="zh-TW" altLang="en-US" dirty="0"/>
              <a:t>組本次新增</a:t>
            </a:r>
            <a:r>
              <a:rPr lang="en-US" altLang="zh-TW" dirty="0"/>
              <a:t>11</a:t>
            </a:r>
            <a:r>
              <a:rPr lang="zh-TW" altLang="en-US" dirty="0"/>
              <a:t>月簽約案件：越南</a:t>
            </a:r>
            <a:r>
              <a:rPr lang="en-US" altLang="zh-TW" dirty="0"/>
              <a:t>HSY</a:t>
            </a:r>
            <a:r>
              <a:rPr lang="zh-TW" altLang="en-US" dirty="0"/>
              <a:t>、晁鴻</a:t>
            </a:r>
            <a:r>
              <a:rPr lang="en-US" altLang="zh-TW" dirty="0"/>
              <a:t>IP</a:t>
            </a:r>
            <a:r>
              <a:rPr lang="zh-TW" altLang="en-US" dirty="0"/>
              <a:t>；展輝</a:t>
            </a:r>
            <a:r>
              <a:rPr lang="en-US" altLang="zh-TW" dirty="0"/>
              <a:t>IP</a:t>
            </a:r>
            <a:r>
              <a:rPr lang="zh-TW" altLang="en-US" dirty="0"/>
              <a:t>、萬采</a:t>
            </a:r>
            <a:r>
              <a:rPr lang="en-US" altLang="zh-TW" dirty="0"/>
              <a:t>IP</a:t>
            </a:r>
            <a:r>
              <a:rPr lang="zh-TW" altLang="en-US" dirty="0"/>
              <a:t>、智慧價值</a:t>
            </a:r>
            <a:r>
              <a:rPr lang="en-US" altLang="zh-TW" dirty="0"/>
              <a:t>IP</a:t>
            </a:r>
            <a:r>
              <a:rPr lang="zh-TW" altLang="en-US" dirty="0"/>
              <a:t>、寶捷，共</a:t>
            </a:r>
            <a:r>
              <a:rPr lang="en-US" altLang="zh-TW" dirty="0"/>
              <a:t>6,400K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年底預計達成</a:t>
            </a:r>
            <a:r>
              <a:rPr lang="en-US" altLang="zh-TW" dirty="0"/>
              <a:t>(</a:t>
            </a:r>
            <a:r>
              <a:rPr lang="zh-TW" altLang="en-US" dirty="0"/>
              <a:t>含</a:t>
            </a:r>
            <a:r>
              <a:rPr lang="en-US" altLang="zh-TW" dirty="0"/>
              <a:t>A000-1,000</a:t>
            </a:r>
            <a:r>
              <a:rPr lang="zh-TW" altLang="en-US" dirty="0"/>
              <a:t>至</a:t>
            </a:r>
            <a:r>
              <a:rPr lang="en-US" altLang="zh-TW" dirty="0"/>
              <a:t>1,500</a:t>
            </a:r>
            <a:r>
              <a:rPr lang="zh-TW" altLang="en-US" dirty="0"/>
              <a:t>萬</a:t>
            </a:r>
            <a:r>
              <a:rPr lang="en-US" altLang="zh-TW" dirty="0"/>
              <a:t>)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=1000+3073+150+2684+11458=1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千萬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樂觀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另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悲觀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)1,000+2,600+2,000+10,500=1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千萬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</a:t>
            </a:r>
            <a:r>
              <a:rPr lang="zh-TW" altLang="en-US" dirty="0"/>
              <a:t>組達</a:t>
            </a:r>
            <a:r>
              <a:rPr lang="en-US" altLang="zh-TW" dirty="0"/>
              <a:t>117,300(104%)</a:t>
            </a:r>
            <a:r>
              <a:rPr lang="zh-TW" altLang="en-US" dirty="0"/>
              <a:t>、</a:t>
            </a:r>
            <a:r>
              <a:rPr lang="en-US" altLang="zh-TW" dirty="0"/>
              <a:t>H</a:t>
            </a:r>
            <a:r>
              <a:rPr lang="zh-TW" altLang="en-US" dirty="0"/>
              <a:t>組達</a:t>
            </a:r>
            <a:r>
              <a:rPr lang="en-US" altLang="zh-TW" dirty="0"/>
              <a:t>34,000(80%)</a:t>
            </a:r>
            <a:r>
              <a:rPr lang="zh-TW" altLang="en-US" dirty="0"/>
              <a:t>、</a:t>
            </a:r>
            <a:r>
              <a:rPr lang="en-US" altLang="zh-TW" dirty="0"/>
              <a:t>S</a:t>
            </a:r>
            <a:r>
              <a:rPr lang="zh-TW" altLang="en-US" dirty="0"/>
              <a:t>組達</a:t>
            </a:r>
            <a:r>
              <a:rPr lang="en-US" altLang="zh-TW" dirty="0"/>
              <a:t>28,221K(77%)</a:t>
            </a:r>
            <a:r>
              <a:rPr lang="zh-TW" altLang="en-US" dirty="0"/>
              <a:t>，再加上</a:t>
            </a:r>
            <a:r>
              <a:rPr lang="en-US" altLang="zh-TW" dirty="0"/>
              <a:t>A</a:t>
            </a:r>
            <a:r>
              <a:rPr lang="zh-TW" altLang="en-US" dirty="0"/>
              <a:t>組約</a:t>
            </a:r>
            <a:r>
              <a:rPr lang="en-US" altLang="zh-TW" dirty="0"/>
              <a:t>3,000K</a:t>
            </a:r>
            <a:r>
              <a:rPr lang="zh-TW" altLang="en-US" dirty="0"/>
              <a:t>，中心總體認列數預估可達</a:t>
            </a:r>
            <a:r>
              <a:rPr lang="en-US" altLang="zh-TW" dirty="0"/>
              <a:t>182,500K(104%)</a:t>
            </a:r>
          </a:p>
          <a:p>
            <a:r>
              <a:rPr lang="zh-TW" altLang="en-US" dirty="0"/>
              <a:t>重要案件追蹤清單：</a:t>
            </a:r>
            <a:r>
              <a:rPr lang="en-US" altLang="zh-TW" dirty="0"/>
              <a:t>https://docs.google.com/spreadsheets/d/18BqnSGsw5RcW4SaEGSaJlxAB8lfFAke2/edit#gid=1598454183</a:t>
            </a:r>
            <a:r>
              <a:rPr lang="zh-TW" altLang="en-US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227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</a:t>
            </a:r>
            <a:r>
              <a:rPr lang="zh-TW" altLang="en-US" dirty="0"/>
              <a:t>組達</a:t>
            </a:r>
            <a:r>
              <a:rPr lang="en-US" altLang="zh-TW" dirty="0"/>
              <a:t>117,300(104%)</a:t>
            </a:r>
            <a:r>
              <a:rPr lang="zh-TW" altLang="en-US" dirty="0"/>
              <a:t>、</a:t>
            </a:r>
            <a:r>
              <a:rPr lang="en-US" altLang="zh-TW" dirty="0"/>
              <a:t>H</a:t>
            </a:r>
            <a:r>
              <a:rPr lang="zh-TW" altLang="en-US" dirty="0"/>
              <a:t>組達</a:t>
            </a:r>
            <a:r>
              <a:rPr lang="en-US" altLang="zh-TW" dirty="0"/>
              <a:t>34,000(80%)</a:t>
            </a:r>
            <a:r>
              <a:rPr lang="zh-TW" altLang="en-US" dirty="0"/>
              <a:t>、</a:t>
            </a:r>
            <a:r>
              <a:rPr lang="en-US" altLang="zh-TW" dirty="0"/>
              <a:t>S</a:t>
            </a:r>
            <a:r>
              <a:rPr lang="zh-TW" altLang="en-US" dirty="0"/>
              <a:t>組達</a:t>
            </a:r>
            <a:r>
              <a:rPr lang="en-US" altLang="zh-TW" dirty="0"/>
              <a:t>28,221K(77%)</a:t>
            </a:r>
            <a:r>
              <a:rPr lang="zh-TW" altLang="en-US" dirty="0"/>
              <a:t>，再加上</a:t>
            </a:r>
            <a:r>
              <a:rPr lang="en-US" altLang="zh-TW" dirty="0"/>
              <a:t>A</a:t>
            </a:r>
            <a:r>
              <a:rPr lang="zh-TW" altLang="en-US" dirty="0"/>
              <a:t>組約</a:t>
            </a:r>
            <a:r>
              <a:rPr lang="en-US" altLang="zh-TW" dirty="0"/>
              <a:t>3,000K</a:t>
            </a:r>
            <a:r>
              <a:rPr lang="zh-TW" altLang="en-US" dirty="0"/>
              <a:t>，中心總體認列數預估可達</a:t>
            </a:r>
            <a:r>
              <a:rPr lang="en-US" altLang="zh-TW" dirty="0"/>
              <a:t>182,500K(104%)</a:t>
            </a:r>
          </a:p>
          <a:p>
            <a:r>
              <a:rPr lang="zh-TW" altLang="en-US" dirty="0"/>
              <a:t>重要案件追蹤清單：</a:t>
            </a:r>
            <a:r>
              <a:rPr lang="en-US" altLang="zh-TW" dirty="0"/>
              <a:t>https://docs.google.com/spreadsheets/d/18BqnSGsw5RcW4SaEGSaJlxAB8lfFAke2/edit#gid=1598454183</a:t>
            </a:r>
            <a:r>
              <a:rPr lang="zh-TW" altLang="en-US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6605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萊爾富</a:t>
            </a:r>
            <a:r>
              <a:rPr lang="en-US" altLang="zh-TW" dirty="0"/>
              <a:t>FY112</a:t>
            </a:r>
            <a:r>
              <a:rPr lang="zh-TW" altLang="en-US" dirty="0"/>
              <a:t>原認列</a:t>
            </a:r>
            <a:r>
              <a:rPr lang="en-US" altLang="zh-TW" dirty="0"/>
              <a:t>(</a:t>
            </a:r>
            <a:r>
              <a:rPr lang="zh-TW" altLang="en-US" dirty="0"/>
              <a:t>直接</a:t>
            </a:r>
            <a:r>
              <a:rPr lang="en-US" altLang="zh-TW" dirty="0"/>
              <a:t>+</a:t>
            </a:r>
            <a:r>
              <a:rPr lang="zh-TW" altLang="en-US" dirty="0"/>
              <a:t>研間</a:t>
            </a:r>
            <a:r>
              <a:rPr lang="en-US" altLang="zh-TW" dirty="0"/>
              <a:t>)</a:t>
            </a:r>
            <a:r>
              <a:rPr lang="zh-TW" altLang="en-US" dirty="0"/>
              <a:t>約為</a:t>
            </a:r>
            <a:r>
              <a:rPr lang="en-US" altLang="zh-TW" dirty="0"/>
              <a:t>3,500</a:t>
            </a:r>
            <a:r>
              <a:rPr lang="zh-TW" altLang="en-US" dirty="0"/>
              <a:t>萬，依</a:t>
            </a:r>
            <a:r>
              <a:rPr lang="en-US" altLang="zh-TW" dirty="0"/>
              <a:t>11/2</a:t>
            </a:r>
            <a:r>
              <a:rPr lang="zh-TW" altLang="en-US" dirty="0"/>
              <a:t>主管會議共識，萊爾富將再多動支認列</a:t>
            </a:r>
            <a:r>
              <a:rPr lang="en-US" altLang="zh-TW" dirty="0"/>
              <a:t>320</a:t>
            </a:r>
            <a:r>
              <a:rPr lang="zh-TW" altLang="en-US" dirty="0"/>
              <a:t>萬；宏亞將再多動支認列</a:t>
            </a:r>
            <a:r>
              <a:rPr lang="en-US" altLang="zh-TW" dirty="0"/>
              <a:t>120</a:t>
            </a:r>
            <a:r>
              <a:rPr lang="zh-TW" altLang="en-US" dirty="0"/>
              <a:t>萬，智慧價值多簽約認列</a:t>
            </a:r>
            <a:r>
              <a:rPr lang="en-US" altLang="zh-TW" dirty="0"/>
              <a:t>40</a:t>
            </a:r>
            <a:r>
              <a:rPr lang="zh-TW" altLang="en-US" dirty="0"/>
              <a:t>萬，故</a:t>
            </a:r>
            <a:r>
              <a:rPr lang="en-US" altLang="zh-TW" dirty="0"/>
              <a:t>U</a:t>
            </a:r>
            <a:r>
              <a:rPr lang="zh-TW" altLang="en-US" dirty="0"/>
              <a:t>組預計可達</a:t>
            </a:r>
            <a:r>
              <a:rPr lang="en-US" altLang="zh-TW" dirty="0"/>
              <a:t>117,300K(104%)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H</a:t>
            </a:r>
            <a:r>
              <a:rPr lang="zh-TW" altLang="en-US" dirty="0"/>
              <a:t>組承諾認列數達</a:t>
            </a:r>
            <a:r>
              <a:rPr lang="en-US" altLang="zh-TW" dirty="0"/>
              <a:t>34,000K(80%)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S</a:t>
            </a:r>
            <a:r>
              <a:rPr lang="zh-TW" altLang="en-US" dirty="0"/>
              <a:t>組承諾加速簽約，並新增</a:t>
            </a:r>
            <a:r>
              <a:rPr lang="en-US" altLang="zh-TW" dirty="0"/>
              <a:t>2</a:t>
            </a:r>
            <a:r>
              <a:rPr lang="zh-TW" altLang="en-US" dirty="0"/>
              <a:t>案</a:t>
            </a:r>
            <a:r>
              <a:rPr lang="en-US" altLang="zh-TW" dirty="0"/>
              <a:t>(</a:t>
            </a:r>
            <a:r>
              <a:rPr lang="zh-TW" altLang="en-US" dirty="0"/>
              <a:t>和訊、麗媚</a:t>
            </a:r>
            <a:r>
              <a:rPr lang="en-US" altLang="zh-TW" dirty="0"/>
              <a:t>)</a:t>
            </a:r>
            <a:r>
              <a:rPr lang="zh-TW" altLang="en-US" dirty="0"/>
              <a:t>共</a:t>
            </a:r>
            <a:r>
              <a:rPr lang="en-US" altLang="zh-TW" dirty="0"/>
              <a:t>2,000K</a:t>
            </a:r>
            <a:r>
              <a:rPr lang="zh-TW" altLang="en-US" dirty="0"/>
              <a:t>，預計認列達</a:t>
            </a:r>
            <a:r>
              <a:rPr lang="en-US" altLang="zh-TW" dirty="0"/>
              <a:t>28,200K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235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971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304">
              <a:defRPr/>
            </a:pPr>
            <a:fld id="{E1765024-6C29-460A-A7EB-138FDFDC4AD9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defTabSz="912304">
                <a:defRPr/>
              </a:pPr>
              <a:t>10</a:t>
            </a:fld>
            <a:endParaRPr lang="en-US" altLang="zh-TW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264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214" indent="-342214">
              <a:buFont typeface="Wingdings" panose="05000000000000000000" pitchFamily="2" charset="2"/>
              <a:buChar char="Ø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F109(12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主要簽約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214" indent="-342214">
              <a:buFont typeface="Wingdings" panose="05000000000000000000" pitchFamily="2" charset="2"/>
              <a:buChar char="ü"/>
            </a:pP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台灣高鐵</a:t>
            </a:r>
            <a:r>
              <a:rPr lang="zh-TW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7,200K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214" indent="-342214">
              <a:buFont typeface="Wingdings" panose="05000000000000000000" pitchFamily="2" charset="2"/>
              <a:buChar char="ü"/>
            </a:pP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萊爾富</a:t>
            </a:r>
            <a:r>
              <a:rPr lang="zh-TW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22,478K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214" indent="-342214">
              <a:buFont typeface="Wingdings" panose="05000000000000000000" pitchFamily="2" charset="2"/>
              <a:buChar char="ü"/>
            </a:pP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新竹物流</a:t>
            </a: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12,340K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304">
              <a:defRPr/>
            </a:pPr>
            <a:fld id="{E1765024-6C29-460A-A7EB-138FDFDC4AD9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defTabSz="912304">
                <a:defRPr/>
              </a:pPr>
              <a:t>11</a:t>
            </a:fld>
            <a:endParaRPr lang="en-US" altLang="zh-TW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4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766" y="6391284"/>
            <a:ext cx="6604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2" y="3866592"/>
            <a:ext cx="2992438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56564" y="6618289"/>
            <a:ext cx="449439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88421" y="1285592"/>
            <a:ext cx="9066742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567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483" y="308092"/>
            <a:ext cx="9195152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7" y="1090246"/>
            <a:ext cx="9201149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" y="981075"/>
            <a:ext cx="89154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95300" y="981075"/>
            <a:ext cx="89154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95303" y="981075"/>
            <a:ext cx="4381501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029199" y="981075"/>
            <a:ext cx="4381501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029199" y="3629025"/>
            <a:ext cx="4381501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988079" y="6958013"/>
            <a:ext cx="9906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3" y="981075"/>
            <a:ext cx="4381501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199" y="981075"/>
            <a:ext cx="4381501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95300" y="166"/>
            <a:ext cx="89154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906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8001" y="6650297"/>
            <a:ext cx="3587970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9508732" y="6624645"/>
            <a:ext cx="400711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-1"/>
            <a:ext cx="89154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858414"/>
            <a:ext cx="89154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72250"/>
            <a:ext cx="23114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906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9335030" y="6619882"/>
            <a:ext cx="570971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8534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96617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3948" y="4977475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11/29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37183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組企業收入簽約統計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848544" y="676727"/>
          <a:ext cx="848922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7617296" y="356069"/>
            <a:ext cx="2037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簽約目標</a:t>
            </a:r>
            <a:r>
              <a:rPr kumimoji="0" lang="en-US" altLang="zh-TW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42,500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CE36E92-E790-4573-B8A7-256B7C2489C8}"/>
              </a:ext>
            </a:extLst>
          </p:cNvPr>
          <p:cNvSpPr txBox="1"/>
          <p:nvPr/>
        </p:nvSpPr>
        <p:spPr>
          <a:xfrm>
            <a:off x="-3423380" y="1677732"/>
            <a:ext cx="3106235" cy="3147530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600" b="1" noProof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月預計簽約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(14,564K)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    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雲義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典子     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華亨        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960K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群智     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700K</a:t>
            </a:r>
            <a:endParaRPr kumimoji="0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三趨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合勤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中國佈道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3,619K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    </a:t>
            </a:r>
            <a:r>
              <a:rPr kumimoji="0" lang="en-US" altLang="zh-TW" sz="1600" b="1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1600" b="1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春耕    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285K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昊霖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CE36E92-E790-4573-B8A7-256B7C2489C8}"/>
              </a:ext>
            </a:extLst>
          </p:cNvPr>
          <p:cNvSpPr txBox="1"/>
          <p:nvPr/>
        </p:nvSpPr>
        <p:spPr>
          <a:xfrm>
            <a:off x="6263231" y="4263185"/>
            <a:ext cx="3354894" cy="1830110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(2024)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(17,500K)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泰陞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疫後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國北護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     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4,500K</a:t>
            </a: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亞灣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 6,000K</a:t>
            </a:r>
          </a:p>
        </p:txBody>
      </p:sp>
      <p:sp>
        <p:nvSpPr>
          <p:cNvPr id="10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4759876" y="1342099"/>
            <a:ext cx="2173801" cy="671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11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/29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實際簽約達成：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25,599K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 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(60%)</a:t>
            </a:r>
            <a:endParaRPr kumimoji="1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>
            <a:off x="6897216" y="1911754"/>
            <a:ext cx="1274868" cy="2652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DDE342AC-C596-47E8-9E85-88AD3F66E94F}"/>
              </a:ext>
            </a:extLst>
          </p:cNvPr>
          <p:cNvSpPr txBox="1"/>
          <p:nvPr/>
        </p:nvSpPr>
        <p:spPr>
          <a:xfrm>
            <a:off x="420715" y="4263185"/>
            <a:ext cx="2232248" cy="854625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組近期已簽約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(0K)</a:t>
            </a: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本次無</a:t>
            </a:r>
            <a:endParaRPr kumimoji="0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DEF85A4-34C5-4D4C-8224-084350A3CB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20" y="4263187"/>
            <a:ext cx="3150554" cy="259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319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79848" y="115892"/>
            <a:ext cx="5410316" cy="518941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組企業收入簽約統計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726685" y="1015745"/>
          <a:ext cx="848922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7707777" y="289655"/>
            <a:ext cx="2037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簽約目標</a:t>
            </a:r>
            <a:r>
              <a:rPr kumimoji="0" lang="en-US" altLang="zh-TW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36,500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0075551-D0F2-4860-B17B-CD5745BB31AE}"/>
              </a:ext>
            </a:extLst>
          </p:cNvPr>
          <p:cNvSpPr/>
          <p:nvPr/>
        </p:nvSpPr>
        <p:spPr>
          <a:xfrm>
            <a:off x="8121352" y="689765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7E30FB2-3092-4663-9155-5B7C141FE158}"/>
              </a:ext>
            </a:extLst>
          </p:cNvPr>
          <p:cNvSpPr txBox="1"/>
          <p:nvPr/>
        </p:nvSpPr>
        <p:spPr>
          <a:xfrm>
            <a:off x="3325747" y="4887329"/>
            <a:ext cx="2822296" cy="1214259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12</a:t>
            </a:r>
            <a:r>
              <a:rPr lang="zh-TW" altLang="en-US" dirty="0"/>
              <a:t>月預計簽約</a:t>
            </a:r>
            <a:r>
              <a:rPr lang="en-US" altLang="zh-TW" dirty="0">
                <a:solidFill>
                  <a:srgbClr val="C00000"/>
                </a:solidFill>
              </a:rPr>
              <a:t>(614K)</a:t>
            </a:r>
          </a:p>
          <a:p>
            <a:endParaRPr lang="en-US" altLang="zh-TW" dirty="0"/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/>
              <a:t>S100</a:t>
            </a:r>
            <a:r>
              <a:rPr lang="zh-TW" altLang="en-US" dirty="0"/>
              <a:t>遠傳                  </a:t>
            </a:r>
            <a:r>
              <a:rPr lang="en-US" altLang="zh-TW" dirty="0"/>
              <a:t>114K</a:t>
            </a:r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/>
              <a:t>S100</a:t>
            </a:r>
            <a:r>
              <a:rPr lang="zh-TW" altLang="en-US" dirty="0"/>
              <a:t>夢想創造</a:t>
            </a:r>
            <a:r>
              <a:rPr lang="en-US" altLang="zh-TW" dirty="0"/>
              <a:t>IP</a:t>
            </a:r>
            <a:r>
              <a:rPr lang="zh-TW" altLang="en-US" dirty="0"/>
              <a:t>       </a:t>
            </a:r>
            <a:r>
              <a:rPr lang="en-US" altLang="zh-TW" dirty="0"/>
              <a:t>500K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E30FB2-3092-4663-9155-5B7C141FE158}"/>
              </a:ext>
            </a:extLst>
          </p:cNvPr>
          <p:cNvSpPr txBox="1"/>
          <p:nvPr/>
        </p:nvSpPr>
        <p:spPr>
          <a:xfrm>
            <a:off x="6375145" y="4883670"/>
            <a:ext cx="3360744" cy="1791061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(2024)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(51,300K)</a:t>
            </a:r>
          </a:p>
          <a:p>
            <a:endParaRPr lang="en-US" altLang="zh-TW" dirty="0"/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>
                <a:solidFill>
                  <a:srgbClr val="00B050"/>
                </a:solidFill>
              </a:rPr>
              <a:t>S000Sunlite   </a:t>
            </a:r>
            <a:r>
              <a:rPr lang="zh-TW" altLang="en-US" dirty="0">
                <a:solidFill>
                  <a:srgbClr val="00B050"/>
                </a:solidFill>
              </a:rPr>
              <a:t>                </a:t>
            </a:r>
            <a:r>
              <a:rPr lang="en-US" altLang="zh-TW" dirty="0">
                <a:solidFill>
                  <a:srgbClr val="00B050"/>
                </a:solidFill>
              </a:rPr>
              <a:t>2,000K</a:t>
            </a:r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中強</a:t>
            </a:r>
            <a:r>
              <a:rPr lang="en-US" altLang="zh-TW" dirty="0">
                <a:solidFill>
                  <a:srgbClr val="00B050"/>
                </a:solidFill>
              </a:rPr>
              <a:t>(A+)</a:t>
            </a:r>
            <a:r>
              <a:rPr lang="zh-TW" altLang="en-US" dirty="0">
                <a:solidFill>
                  <a:srgbClr val="00B050"/>
                </a:solidFill>
              </a:rPr>
              <a:t>              </a:t>
            </a:r>
            <a:r>
              <a:rPr lang="en-US" altLang="zh-TW" dirty="0">
                <a:solidFill>
                  <a:srgbClr val="00B050"/>
                </a:solidFill>
              </a:rPr>
              <a:t>35,000K</a:t>
            </a:r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和訊</a:t>
            </a:r>
            <a:r>
              <a:rPr lang="en-US" altLang="zh-TW" dirty="0">
                <a:solidFill>
                  <a:srgbClr val="00B050"/>
                </a:solidFill>
              </a:rPr>
              <a:t>(</a:t>
            </a:r>
            <a:r>
              <a:rPr lang="zh-TW" altLang="en-US" dirty="0">
                <a:solidFill>
                  <a:srgbClr val="00B050"/>
                </a:solidFill>
              </a:rPr>
              <a:t>試量產</a:t>
            </a:r>
            <a:r>
              <a:rPr lang="en-US" altLang="zh-TW" dirty="0">
                <a:solidFill>
                  <a:srgbClr val="00B050"/>
                </a:solidFill>
              </a:rPr>
              <a:t>)        10,000K</a:t>
            </a:r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愛菲斯</a:t>
            </a:r>
            <a:r>
              <a:rPr lang="en-US" altLang="zh-TW" dirty="0">
                <a:solidFill>
                  <a:srgbClr val="00B050"/>
                </a:solidFill>
              </a:rPr>
              <a:t>IP                  1,500K</a:t>
            </a:r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英華達</a:t>
            </a:r>
            <a:r>
              <a:rPr lang="en-US" altLang="zh-TW" dirty="0">
                <a:solidFill>
                  <a:srgbClr val="00B050"/>
                </a:solidFill>
              </a:rPr>
              <a:t>IP                  2,800K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DE342AC-C596-47E8-9E85-88AD3F66E94F}"/>
              </a:ext>
            </a:extLst>
          </p:cNvPr>
          <p:cNvSpPr txBox="1"/>
          <p:nvPr/>
        </p:nvSpPr>
        <p:spPr>
          <a:xfrm>
            <a:off x="276349" y="4883668"/>
            <a:ext cx="2822296" cy="1791063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組近期已簽約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(8,323K)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3,000K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家飛綸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180K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康泰納仕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143K</a:t>
            </a:r>
          </a:p>
        </p:txBody>
      </p:sp>
      <p:sp>
        <p:nvSpPr>
          <p:cNvPr id="11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4868935" y="1412776"/>
            <a:ext cx="2172297" cy="671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b="1" dirty="0"/>
              <a:t>11/29</a:t>
            </a:r>
            <a:r>
              <a:rPr lang="zh-TW" altLang="en-US" sz="1600" b="1" dirty="0"/>
              <a:t>實際簽約達成：</a:t>
            </a:r>
            <a:endParaRPr lang="en-US" altLang="zh-TW" sz="1600" b="1" dirty="0"/>
          </a:p>
          <a:p>
            <a:r>
              <a:rPr lang="en-US" altLang="zh-TW" sz="1600" b="1" dirty="0"/>
              <a:t>31,825K</a:t>
            </a:r>
            <a:r>
              <a:rPr lang="zh-TW" altLang="en-US" sz="1600" b="1" dirty="0"/>
              <a:t> </a:t>
            </a:r>
            <a:r>
              <a:rPr lang="en-US" altLang="zh-TW" sz="1600" b="1" dirty="0"/>
              <a:t>(87%)</a:t>
            </a:r>
            <a:endParaRPr lang="zh-TW" altLang="en-US" sz="1600" b="1" dirty="0"/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>
            <a:off x="7041232" y="1556792"/>
            <a:ext cx="936104" cy="1216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6281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79848" y="115892"/>
            <a:ext cx="5410316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組企業收入簽約統計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704528" y="834721"/>
          <a:ext cx="8489229" cy="443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7113240" y="508065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簽約目標</a:t>
            </a:r>
            <a:r>
              <a:rPr kumimoji="0" lang="en-US" altLang="zh-TW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112,500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40F025-E6D5-42B7-954B-276C0E6CB58F}"/>
              </a:ext>
            </a:extLst>
          </p:cNvPr>
          <p:cNvSpPr txBox="1"/>
          <p:nvPr/>
        </p:nvSpPr>
        <p:spPr>
          <a:xfrm>
            <a:off x="6521584" y="4529663"/>
            <a:ext cx="3199535" cy="1410871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(2024)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(4,400K)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全台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1,800K</a:t>
            </a:r>
          </a:p>
          <a:p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台灣高鐵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2,100K</a:t>
            </a:r>
          </a:p>
          <a:p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峻盟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endParaRPr lang="en-US" altLang="zh-TW" sz="16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E342AC-C596-47E8-9E85-88AD3F66E94F}"/>
              </a:ext>
            </a:extLst>
          </p:cNvPr>
          <p:cNvSpPr txBox="1"/>
          <p:nvPr/>
        </p:nvSpPr>
        <p:spPr>
          <a:xfrm>
            <a:off x="128464" y="4529664"/>
            <a:ext cx="2715286" cy="2088232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組近期已簽約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(6,400K)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HSY    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晁鴻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展輝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         1,000K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寶捷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1,709K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762K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智慧價值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1,429K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840F025-E6D5-42B7-954B-276C0E6CB58F}"/>
              </a:ext>
            </a:extLst>
          </p:cNvPr>
          <p:cNvSpPr txBox="1"/>
          <p:nvPr/>
        </p:nvSpPr>
        <p:spPr>
          <a:xfrm>
            <a:off x="-3549370" y="2132856"/>
            <a:ext cx="3338825" cy="2664296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月預計簽約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(27,771K)</a:t>
            </a:r>
            <a:endParaRPr kumimoji="0"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宏亞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      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500K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捷世林    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3,500K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車博        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3,470K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竹科管協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新竹物流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維護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596K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新竹物流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4,000K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    1,260K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維護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        445K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          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4855042" y="1029542"/>
            <a:ext cx="2186384" cy="671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b="1" dirty="0"/>
              <a:t>11/29</a:t>
            </a:r>
            <a:r>
              <a:rPr lang="zh-TW" altLang="en-US" sz="1600" b="1" dirty="0"/>
              <a:t>實際簽約達成：</a:t>
            </a:r>
            <a:endParaRPr lang="en-US" altLang="zh-TW" sz="1600" b="1" dirty="0"/>
          </a:p>
          <a:p>
            <a:r>
              <a:rPr lang="en-US" altLang="zh-TW" sz="1600" b="1" dirty="0"/>
              <a:t>110,263K</a:t>
            </a:r>
            <a:r>
              <a:rPr lang="zh-TW" altLang="en-US" sz="1600" b="1" dirty="0"/>
              <a:t> </a:t>
            </a:r>
            <a:r>
              <a:rPr lang="en-US" altLang="zh-TW" sz="1600" b="1" dirty="0"/>
              <a:t>(98%)</a:t>
            </a:r>
            <a:endParaRPr lang="zh-TW" altLang="en-US" sz="1600" b="1" dirty="0"/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>
            <a:off x="7041426" y="1700808"/>
            <a:ext cx="1079926" cy="2764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872C7A47-D3FA-46A4-B271-65A96F59DA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96" y="4529663"/>
            <a:ext cx="3380542" cy="232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793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5628"/>
            <a:ext cx="9139162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FY112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統計</a:t>
            </a:r>
            <a:r>
              <a:rPr lang="en-US" altLang="zh-TW" sz="32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附件</a:t>
            </a:r>
            <a:r>
              <a:rPr lang="en-US" altLang="zh-TW" sz="32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32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486085" y="456170"/>
          <a:ext cx="8928992" cy="43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785007" y="4348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千元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7620265" y="30509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FY112 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 </a:t>
            </a: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405,507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9DDF46C-1ABC-41BB-A981-C7E28F34AFB9}"/>
              </a:ext>
            </a:extLst>
          </p:cNvPr>
          <p:cNvSpPr txBox="1"/>
          <p:nvPr/>
        </p:nvSpPr>
        <p:spPr>
          <a:xfrm>
            <a:off x="6562857" y="4107542"/>
            <a:ext cx="3271970" cy="256181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(2024)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(73,200K)</a:t>
            </a:r>
          </a:p>
          <a:p>
            <a:pPr marR="0" lvl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全台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台灣高鐵        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峻盟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 err="1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Sunlite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                     35,000K</a:t>
            </a: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和訊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試量產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英華達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2,800K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國北護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亞灣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泰陞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疫後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4,000K</a:t>
            </a:r>
            <a:endParaRPr kumimoji="0" lang="en-US" altLang="zh-TW" sz="1400" b="1" i="0" u="non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F41A911-442F-4FBA-A49F-D3E2C3E131B5}"/>
              </a:ext>
            </a:extLst>
          </p:cNvPr>
          <p:cNvSpPr txBox="1"/>
          <p:nvPr/>
        </p:nvSpPr>
        <p:spPr>
          <a:xfrm>
            <a:off x="82660" y="4107542"/>
            <a:ext cx="3039826" cy="2426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15,008K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HSY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晁鴻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展輝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寶捷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小額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1,709K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762K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智慧價值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(IP) 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二期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家飛綸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(BP)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180K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北市大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285K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康泰納仕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小額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143K</a:t>
            </a: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95549866-8A2A-419C-94B5-F384C19E2613}"/>
              </a:ext>
            </a:extLst>
          </p:cNvPr>
          <p:cNvGrpSpPr/>
          <p:nvPr/>
        </p:nvGrpSpPr>
        <p:grpSpPr>
          <a:xfrm>
            <a:off x="-3327920" y="937469"/>
            <a:ext cx="3141229" cy="4369367"/>
            <a:chOff x="2026311" y="4486624"/>
            <a:chExt cx="3123106" cy="9238099"/>
          </a:xfrm>
        </p:grpSpPr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9478D595-8F64-4025-B89F-E170AF0146A8}"/>
                </a:ext>
              </a:extLst>
            </p:cNvPr>
            <p:cNvSpPr txBox="1"/>
            <p:nvPr/>
          </p:nvSpPr>
          <p:spPr>
            <a:xfrm>
              <a:off x="2026311" y="4486624"/>
              <a:ext cx="3123106" cy="923809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9900"/>
              </a:solidFill>
            </a:ln>
          </p:spPr>
          <p:txBody>
            <a:bodyPr wrap="square" rtlCol="0">
              <a:noAutofit/>
            </a:bodyPr>
            <a:lstStyle/>
            <a:p>
              <a:pPr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12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月預計簽約：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主要案件</a:t>
              </a:r>
              <a:r>
                <a:rPr kumimoji="0" lang="en-US" altLang="zh-TW" sz="1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(42,949K)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雲義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                          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900K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典子  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800K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華亨  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960K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群智  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700K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三趨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宏亞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500K</a:t>
              </a: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鴻鼎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1,000K</a:t>
              </a: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合勤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中國佈道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3,619K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夢想創造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群邁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春耕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BP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285K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昊霖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S100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遠傳    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114K</a:t>
              </a:r>
              <a:endPara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捷世林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3,500K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車博 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3,470K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竹科管協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新竹物流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維護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596K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新竹物流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開發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U300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家福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開發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                   1,260K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U300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家福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維護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445K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i="0" u="non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U000</a:t>
              </a:r>
              <a:r>
                <a:rPr kumimoji="0" lang="zh-TW" altLang="en-US" sz="1400" b="1" i="0" u="non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全聯                           </a:t>
              </a:r>
              <a:r>
                <a:rPr kumimoji="0" lang="en-US" altLang="zh-TW" sz="1400" b="1" i="0" u="non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10,000K</a:t>
              </a:r>
            </a:p>
          </p:txBody>
        </p: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C5781B21-230B-488E-A4CD-A12B9D16E9C3}"/>
                </a:ext>
              </a:extLst>
            </p:cNvPr>
            <p:cNvCxnSpPr/>
            <p:nvPr/>
          </p:nvCxnSpPr>
          <p:spPr>
            <a:xfrm>
              <a:off x="2196000" y="10175857"/>
              <a:ext cx="288032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D7F847E0-9B33-45DC-A67C-FC6FD55EB2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469" y="4032448"/>
            <a:ext cx="3169951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245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257256" y="101208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14506" y="1381418"/>
          <a:ext cx="6676988" cy="310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59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984723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1870923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917652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917652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561379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420153">
                <a:tc rowSpan="6"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24,068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9,533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11,733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21,266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3,310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數發部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2,850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3,350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597240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3,000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2,500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1,662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4,162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919831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1,000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069967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31,378</a:t>
                      </a:r>
                      <a:endParaRPr lang="zh-TW" altLang="en-US" sz="1400" b="1" dirty="0"/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中心衍生加值總計</a:t>
                      </a: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15,883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13,895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29,778(95%)</a:t>
                      </a:r>
                      <a:endParaRPr lang="zh-TW" altLang="en-US" sz="1400" b="1" u="none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5085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預計累計</a:t>
                      </a:r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51%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95%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348125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63340" y="4797152"/>
            <a:ext cx="91793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目前中心衍生加值目標預估達成率為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95%(29,778K)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待承益新創案完成規劃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(5,000K)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後為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111%(34,778K)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請各組協助與廠商溝通將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Q4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技術交付認列盡早提前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(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共</a:t>
            </a:r>
            <a:r>
              <a:rPr lang="en-US" altLang="zh-TW" sz="2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13,895K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)</a:t>
            </a:r>
            <a:endParaRPr lang="zh-TW" altLang="en-US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5092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52787"/>
              </p:ext>
            </p:extLst>
          </p:nvPr>
        </p:nvGraphicFramePr>
        <p:xfrm>
          <a:off x="1871610" y="851756"/>
          <a:ext cx="616278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15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80273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410419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1746231">
                  <a:extLst>
                    <a:ext uri="{9D8B030D-6E8A-4147-A177-3AD203B41FA5}">
                      <a16:colId xmlns:a16="http://schemas.microsoft.com/office/drawing/2014/main" val="4145629014"/>
                    </a:ext>
                  </a:extLst>
                </a:gridCol>
                <a:gridCol w="771811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771811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202620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5603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/IP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01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(5,000)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承益案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294927">
                <a:tc rowSpan="14"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(9,085)</a:t>
                      </a:r>
                    </a:p>
                    <a:p>
                      <a:pPr algn="r"/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(6,275)</a:t>
                      </a:r>
                    </a:p>
                    <a:p>
                      <a:pPr algn="r"/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數發部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(2,810)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麗媚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7,633</a:t>
                      </a:r>
                    </a:p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三趨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/333K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03874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酷手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482015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口渴米菇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3280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雲義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/900K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266080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光田</a:t>
                      </a:r>
                      <a:r>
                        <a:rPr lang="en-US" altLang="zh-TW" sz="1400" b="1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/600K</a:t>
                      </a:r>
                      <a:endParaRPr lang="zh-TW" altLang="en-US" sz="1400" b="1" kern="12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3989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群邁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/2,000K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5426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鴻鼎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/1,000K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3470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昊霖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/300K</a:t>
                      </a:r>
                      <a:endParaRPr lang="zh-TW" altLang="en-US" sz="1400" b="1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531582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2,833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7,633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4582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龍滕</a:t>
                      </a:r>
                      <a:r>
                        <a:rPr lang="en-US" altLang="zh-TW" sz="1400" b="1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/1,350K</a:t>
                      </a:r>
                      <a:endParaRPr lang="zh-TW" altLang="en-US" sz="1400" b="1" kern="12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1,350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267167"/>
                  </a:ext>
                </a:extLst>
              </a:tr>
              <a:tr h="119959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酷手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/1,500K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62014"/>
                  </a:ext>
                </a:extLst>
              </a:tr>
              <a:tr h="119959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2,850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2,850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50842"/>
                  </a:ext>
                </a:extLst>
              </a:tr>
              <a:tr h="119959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9,085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組總計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10,483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115%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59242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6991699" y="476672"/>
            <a:ext cx="14285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*註：已簽約</a:t>
            </a:r>
            <a:endParaRPr lang="en-US" altLang="zh-TW" b="1" dirty="0">
              <a:solidFill>
                <a:srgbClr val="00B05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320710" y="48673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450592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51624"/>
              </p:ext>
            </p:extLst>
          </p:nvPr>
        </p:nvGraphicFramePr>
        <p:xfrm>
          <a:off x="2030505" y="1988840"/>
          <a:ext cx="584499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34881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389255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145629014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140606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/IP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294927">
                <a:tc rowSpan="7"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(6,160)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得世寶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95069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家飛綸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2872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智沃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/2,000K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42860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554856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夢想創造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63029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7,000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60864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6,160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組總計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7,000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114%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54023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663453" y="1592839"/>
            <a:ext cx="14285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*註：已簽約</a:t>
            </a:r>
            <a:endParaRPr lang="en-US" altLang="zh-TW" b="1" dirty="0">
              <a:solidFill>
                <a:srgbClr val="00B05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113240" y="159385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9334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290959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40632" y="-33576"/>
          <a:ext cx="6456853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34881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389255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2136373">
                  <a:extLst>
                    <a:ext uri="{9D8B030D-6E8A-4147-A177-3AD203B41FA5}">
                      <a16:colId xmlns:a16="http://schemas.microsoft.com/office/drawing/2014/main" val="414562901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51071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/IP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300421">
                <a:tc rowSpan="21"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0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(11,133)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(6,633)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商業司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(3,000)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科發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(1,000)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數發部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(500)</a:t>
                      </a:r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6,633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中基興業</a:t>
                      </a:r>
                      <a:r>
                        <a:rPr lang="en-US" altLang="zh-TW" sz="1400" b="1" u="none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/1,200K</a:t>
                      </a:r>
                      <a:endParaRPr lang="zh-TW" altLang="en-US" sz="1400" b="1" u="none" kern="12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407783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智慧價值</a:t>
                      </a:r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/1,500K-</a:t>
                      </a:r>
                      <a:r>
                        <a:rPr lang="zh-TW" altLang="en-US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  <a:endParaRPr lang="zh-TW" altLang="en-US" sz="1400" b="1" u="none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857298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晁鴻</a:t>
                      </a:r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/1,000K-</a:t>
                      </a:r>
                      <a:r>
                        <a:rPr lang="zh-TW" altLang="en-US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u="none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18361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宏亞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4796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/470K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67598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捷世林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42217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U100</a:t>
                      </a:r>
                      <a:r>
                        <a:rPr lang="zh-TW" altLang="en-US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展輝</a:t>
                      </a:r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/500K-</a:t>
                      </a:r>
                      <a:r>
                        <a:rPr lang="zh-TW" altLang="en-US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58549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規劃中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/463K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463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81165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1,700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4,933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6,633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07363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商業司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米特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/3,000K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4,162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66187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漢錸</a:t>
                      </a:r>
                      <a:r>
                        <a:rPr lang="en-US" altLang="zh-TW" sz="1400" b="1" u="none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/1,500K</a:t>
                      </a:r>
                      <a:endParaRPr lang="zh-TW" altLang="en-US" sz="1400" b="1" u="none" kern="12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340413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U300</a:t>
                      </a:r>
                      <a:r>
                        <a:rPr lang="zh-TW" altLang="en-US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展輝</a:t>
                      </a:r>
                      <a:r>
                        <a:rPr lang="en-US" altLang="zh-TW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/500K-</a:t>
                      </a:r>
                      <a:r>
                        <a:rPr lang="zh-TW" altLang="en-US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用印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55333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萬采</a:t>
                      </a:r>
                      <a:r>
                        <a:rPr lang="en-US" altLang="zh-TW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/762K-</a:t>
                      </a:r>
                      <a:r>
                        <a:rPr lang="zh-TW" altLang="en-US" sz="1400" b="1" u="none" kern="1200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用印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5400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馬克汀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/400K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6220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1,662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4,162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27365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62263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47005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規劃中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22637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426733"/>
                  </a:ext>
                </a:extLst>
              </a:tr>
              <a:tr h="300421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11,133</a:t>
                      </a:r>
                      <a:endParaRPr lang="zh-TW" altLang="en-US" sz="1400" b="1" u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組總計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12,295</a:t>
                      </a:r>
                      <a:endParaRPr lang="zh-TW" altLang="en-US" sz="1400" b="1" u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110%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305606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8097485" y="893263"/>
            <a:ext cx="14285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*註：已簽約</a:t>
            </a:r>
            <a:endParaRPr lang="en-US" altLang="zh-TW" b="1" dirty="0">
              <a:solidFill>
                <a:srgbClr val="00B05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097485" y="47667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99910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64668" y="1052736"/>
            <a:ext cx="6660740" cy="5544616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中心企業收入總體簽約進度現況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各組企業收入簽約統計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各組務必達成事項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中心企業收入認列統計與預估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各組企業收入認列統計與預估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收入認列統計與預估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9930" y="188640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10"/>
            <a:ext cx="9906000" cy="685469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5673080" y="404664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u="sng" dirty="0">
                <a:latin typeface="+mn-lt"/>
              </a:rPr>
              <a:t>至</a:t>
            </a:r>
            <a:r>
              <a:rPr lang="en-US" altLang="zh-TW" sz="2400" u="sng" dirty="0">
                <a:latin typeface="+mn-lt"/>
              </a:rPr>
              <a:t>10</a:t>
            </a:r>
            <a:r>
              <a:rPr lang="zh-TW" altLang="en-US" sz="2400" u="sng" dirty="0">
                <a:latin typeface="+mn-lt"/>
              </a:rPr>
              <a:t>月底</a:t>
            </a: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11AF0CF6-D872-4E83-8F26-34467020AB61}"/>
              </a:ext>
            </a:extLst>
          </p:cNvPr>
          <p:cNvSpPr/>
          <p:nvPr/>
        </p:nvSpPr>
        <p:spPr bwMode="gray">
          <a:xfrm>
            <a:off x="6991920" y="1556792"/>
            <a:ext cx="625376" cy="1008112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6" name="矩形圖說文字 5"/>
          <p:cNvSpPr/>
          <p:nvPr/>
        </p:nvSpPr>
        <p:spPr bwMode="gray">
          <a:xfrm>
            <a:off x="6210456" y="692696"/>
            <a:ext cx="3695544" cy="720080"/>
          </a:xfrm>
          <a:prstGeom prst="wedgeRectCallout">
            <a:avLst>
              <a:gd name="adj1" fmla="val -21625"/>
              <a:gd name="adj2" fmla="val 93570"/>
            </a:avLst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保守預估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月簽約數可達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186,217K(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205,300K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90%)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圖說文字 6"/>
          <p:cNvSpPr/>
          <p:nvPr/>
        </p:nvSpPr>
        <p:spPr bwMode="gray">
          <a:xfrm>
            <a:off x="6321152" y="3248924"/>
            <a:ext cx="3695544" cy="720080"/>
          </a:xfrm>
          <a:prstGeom prst="wedgeRectCallout">
            <a:avLst>
              <a:gd name="adj1" fmla="val -21625"/>
              <a:gd name="adj2" fmla="val 93570"/>
            </a:avLst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預估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月認列數可達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182,500K(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205,300K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89%)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6731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4625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339210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714403" y="103667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507762" y="447605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FY112 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205,300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4448944" y="1304388"/>
            <a:ext cx="2186096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11/29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實際簽約達成：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170,653K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 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(83%)</a:t>
            </a:r>
            <a:endParaRPr kumimoji="1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 flipV="1">
            <a:off x="6569084" y="1959778"/>
            <a:ext cx="1699017" cy="1674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 bwMode="gray">
          <a:xfrm>
            <a:off x="8039296" y="1490486"/>
            <a:ext cx="762388" cy="273548"/>
          </a:xfrm>
          <a:prstGeom prst="ellipse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宋体" pitchFamily="2" charset="-122"/>
              <a:cs typeface="+mn-cs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3911A74-1AA7-4B5F-A16F-C13DE66A831C}"/>
              </a:ext>
            </a:extLst>
          </p:cNvPr>
          <p:cNvSpPr txBox="1"/>
          <p:nvPr/>
        </p:nvSpPr>
        <p:spPr>
          <a:xfrm>
            <a:off x="101971" y="4674135"/>
            <a:ext cx="3039826" cy="20672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14,723K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HSY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晁鴻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展輝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寶捷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小額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1,709K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762K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智慧價值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(IP) 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二期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家飛綸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(BP)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180K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康泰納仕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小額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143K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878AF22-BCB9-474B-B4B8-695E02AA4B10}"/>
              </a:ext>
            </a:extLst>
          </p:cNvPr>
          <p:cNvSpPr txBox="1"/>
          <p:nvPr/>
        </p:nvSpPr>
        <p:spPr>
          <a:xfrm>
            <a:off x="-3367825" y="4516323"/>
            <a:ext cx="3271970" cy="23828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(2024)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(73,200K)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全台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台灣高鐵        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峻盟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 err="1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Sunlite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                     35,000K</a:t>
            </a: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和訊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試量產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英華達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2,800K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國北護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亞灣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泰陞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疫後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4,000K</a:t>
            </a:r>
            <a:endParaRPr kumimoji="0" lang="en-US" altLang="zh-TW" sz="1400" b="1" i="0" u="non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FE4410CF-A28A-4815-B5ED-8DF54CA5744A}"/>
              </a:ext>
            </a:extLst>
          </p:cNvPr>
          <p:cNvGrpSpPr/>
          <p:nvPr/>
        </p:nvGrpSpPr>
        <p:grpSpPr>
          <a:xfrm>
            <a:off x="-3251562" y="-134061"/>
            <a:ext cx="3141229" cy="4427157"/>
            <a:chOff x="2026311" y="4486624"/>
            <a:chExt cx="3123106" cy="9360284"/>
          </a:xfrm>
        </p:grpSpPr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5835A7DA-2D68-4F9B-AA79-4A72F89ADF50}"/>
                </a:ext>
              </a:extLst>
            </p:cNvPr>
            <p:cNvSpPr txBox="1"/>
            <p:nvPr/>
          </p:nvSpPr>
          <p:spPr>
            <a:xfrm>
              <a:off x="2026311" y="4486624"/>
              <a:ext cx="3123106" cy="93602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9900"/>
              </a:solidFill>
            </a:ln>
          </p:spPr>
          <p:txBody>
            <a:bodyPr wrap="square" rtlCol="0">
              <a:noAutofit/>
            </a:bodyPr>
            <a:lstStyle/>
            <a:p>
              <a:pPr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12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月預計簽約：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主要案件</a:t>
              </a:r>
              <a:r>
                <a:rPr kumimoji="0" lang="en-US" altLang="zh-TW" sz="1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(42,949K)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雲義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                          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900K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典子  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800K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華亨  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960K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群智  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700K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三趨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宏亞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500K</a:t>
              </a: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鴻鼎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1,000K</a:t>
              </a: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合勤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中國佈道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3,619K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夢想創造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群邁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春耕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BP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285K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H200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昊霖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S100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遠傳    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114K</a:t>
              </a:r>
              <a:endPara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捷世林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3,500K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車博 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3,470K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竹科管協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U000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新竹物流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維護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596K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新竹物流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開發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U300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家福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開發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                   1,260K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U300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家福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維護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445K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i="0" u="non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U000</a:t>
              </a:r>
              <a:r>
                <a:rPr kumimoji="0" lang="zh-TW" altLang="en-US" sz="1400" b="1" i="0" u="non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全聯                           </a:t>
              </a:r>
              <a:r>
                <a:rPr kumimoji="0" lang="en-US" altLang="zh-TW" sz="1400" b="1" i="0" u="non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10,000K</a:t>
              </a:r>
            </a:p>
          </p:txBody>
        </p: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FADC7CE1-42A7-49C0-9363-695BF2796CDE}"/>
                </a:ext>
              </a:extLst>
            </p:cNvPr>
            <p:cNvCxnSpPr/>
            <p:nvPr/>
          </p:nvCxnSpPr>
          <p:spPr>
            <a:xfrm>
              <a:off x="2196000" y="10175857"/>
              <a:ext cx="288032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D7FBFF7E-6103-4119-A98D-C5F51CE510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251" y="4616314"/>
            <a:ext cx="3167180" cy="2197062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D4AFF840-B16E-440F-8A00-673513C404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15" y="4616314"/>
            <a:ext cx="3297414" cy="228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/>
        </p:nvGraphicFramePr>
        <p:xfrm>
          <a:off x="272480" y="739875"/>
          <a:ext cx="9100378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6390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837040" y="3088211"/>
            <a:ext cx="8524382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034328" y="2569460"/>
            <a:ext cx="1898282" cy="1200329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推廣中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全聯     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10,000K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新竹物流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維護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 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596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新竹物流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家福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開發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1,260K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家福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維護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445K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533142" y="6280253"/>
            <a:ext cx="2376264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企業目標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42,500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K(FY112)</a:t>
            </a:r>
          </a:p>
        </p:txBody>
      </p:sp>
      <p:sp>
        <p:nvSpPr>
          <p:cNvPr id="16" name="矩形 15"/>
          <p:cNvSpPr/>
          <p:nvPr/>
        </p:nvSpPr>
        <p:spPr>
          <a:xfrm>
            <a:off x="6034328" y="3940462"/>
            <a:ext cx="1584176" cy="461665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宏亞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3554259" y="6289619"/>
            <a:ext cx="2376264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企業目標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36,500K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(FY112)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6594545" y="6277562"/>
            <a:ext cx="2376264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企業目標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112,500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K(FY112)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</a:t>
            </a:r>
          </a:p>
        </p:txBody>
      </p:sp>
      <p:sp>
        <p:nvSpPr>
          <p:cNvPr id="4" name="矩形 3"/>
          <p:cNvSpPr/>
          <p:nvPr/>
        </p:nvSpPr>
        <p:spPr>
          <a:xfrm>
            <a:off x="2282672" y="3327682"/>
            <a:ext cx="109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95%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,163K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3227332" y="1930375"/>
            <a:ext cx="1626648" cy="1015663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努力中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和訊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試量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民揚               </a:t>
            </a:r>
            <a:r>
              <a:rPr lang="en-US" altLang="zh-TW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1,800K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英華達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IP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2,800K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愛菲斯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IP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1,500K</a:t>
            </a:r>
          </a:p>
        </p:txBody>
      </p:sp>
      <p:sp>
        <p:nvSpPr>
          <p:cNvPr id="19" name="矩形 18"/>
          <p:cNvSpPr/>
          <p:nvPr/>
        </p:nvSpPr>
        <p:spPr>
          <a:xfrm>
            <a:off x="3227332" y="4474432"/>
            <a:ext cx="1626648" cy="1015663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魔毒二期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家飛綸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康泰納仕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143K</a:t>
            </a:r>
          </a:p>
        </p:txBody>
      </p:sp>
      <p:sp>
        <p:nvSpPr>
          <p:cNvPr id="28" name="矩形 27"/>
          <p:cNvSpPr/>
          <p:nvPr/>
        </p:nvSpPr>
        <p:spPr>
          <a:xfrm>
            <a:off x="6034328" y="4554700"/>
            <a:ext cx="1584176" cy="138499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展輝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         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晁鴻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HSY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智慧價值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1,429K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萬采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762K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寶捷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1,709K</a:t>
            </a:r>
          </a:p>
        </p:txBody>
      </p:sp>
      <p:sp>
        <p:nvSpPr>
          <p:cNvPr id="21" name="矩形 20"/>
          <p:cNvSpPr/>
          <p:nvPr/>
        </p:nvSpPr>
        <p:spPr>
          <a:xfrm>
            <a:off x="6034328" y="1066168"/>
            <a:ext cx="1584176" cy="138499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努力中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  1,800K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車博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3,470K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峻盟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IP             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捷世林    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3,500K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竹科管協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  <a:p>
            <a:pPr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台灣高鐵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2,100K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817790" y="5398698"/>
            <a:ext cx="1573466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本次無</a:t>
            </a:r>
            <a:endPara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817790" y="1294766"/>
            <a:ext cx="1590075" cy="1200329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努力中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國北護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4,500K</a:t>
            </a:r>
            <a:endParaRPr kumimoji="1" lang="en-US" altLang="zh-TW" sz="1200" b="0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中華郵政       </a:t>
            </a:r>
            <a:r>
              <a:rPr kumimoji="1" lang="en-US" altLang="zh-TW" sz="12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3,000K</a:t>
            </a:r>
          </a:p>
          <a:p>
            <a:pPr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智齡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6,000K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光田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SBIR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疫後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  4,000K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817790" y="2590903"/>
            <a:ext cx="1587821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推廣中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</a:t>
            </a:r>
            <a:endParaRPr kumimoji="1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中國佈道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3,619K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群邁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合勤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鴻鼎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春耕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285K</a:t>
            </a:r>
          </a:p>
          <a:p>
            <a:pPr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昊霖  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837040" y="4101579"/>
            <a:ext cx="1587821" cy="1200329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雲義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典子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華亨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960K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群智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三趨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7329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FY112 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205,300K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38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70" y="188640"/>
            <a:ext cx="9498260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各組務必達成事項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3200" dirty="0">
              <a:solidFill>
                <a:srgbClr val="33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70" y="993230"/>
            <a:ext cx="9505056" cy="5544616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月新增簽約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14,723K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；並有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15,564K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已在簽約中，保守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月簽約數可達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186,217K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175,000K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，若以下均達成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中心認列為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182,500K(104%)</a:t>
            </a:r>
            <a:b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中心尚缺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2,700K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科專成果收入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可由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，須由各組補足</a:t>
            </a:r>
            <a:endParaRPr lang="en-US" altLang="zh-TW" sz="20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組下述所承諾之企收皆與業者談定，並進行簽約中，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全數達成後，預計認列數為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33,632K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，離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promise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80%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(34,000K)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，尚有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368K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差距，請再接再厲</a:t>
            </a:r>
            <a:endParaRPr lang="en-US" altLang="zh-TW" sz="20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企收已簽約：</a:t>
            </a:r>
            <a:r>
              <a:rPr lang="en-US" altLang="zh-TW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25,599K(42,500K/60%)</a:t>
            </a:r>
            <a:r>
              <a:rPr lang="zh-TW" altLang="en-US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7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17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10,881K(42,500K/26%)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17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7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案：</a:t>
            </a:r>
            <a:endParaRPr lang="en-US" altLang="zh-TW" sz="17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2663" lvl="2" indent="-263525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(600K)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、和訊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、龍滕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(1,350K)】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已完成簽約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，請盡速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完成認列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2663" lvl="2" indent="-263525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雲義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(900K)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、鴻鼎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、群邁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(2,000K)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、昊霖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(300K)】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務必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簽約並完成認列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17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17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案：</a:t>
            </a:r>
            <a:endParaRPr lang="en-US" altLang="zh-TW" sz="17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9500" lvl="2" indent="-360363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(400K)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、和訊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(50K)】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已完成簽約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，請盡速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完成認列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9500" lvl="2" indent="-360363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中國佈道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2,200K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、三趨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(1,850K)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、合勤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、歐德堡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(2,250K)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、春耕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(142K)】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務必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簽約並完成認列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另所布局之業科，如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智齡案，請再加速提案，以布局明年的資源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08886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70" y="29083"/>
            <a:ext cx="9702130" cy="719947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各組務必達成事項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sz="3200" dirty="0">
              <a:solidFill>
                <a:srgbClr val="33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9" y="739303"/>
            <a:ext cx="9633520" cy="5904656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Ｓ組下述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全數達成後預計認列達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28,221K(77%)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，仍有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8,279K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落差，</a:t>
            </a:r>
            <a:r>
              <a:rPr lang="zh-TW" altLang="en-US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需再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持續促案，並加速規劃之業科提案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企收已簽約：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31,825K (36,500K/87%)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11,550K (36,500K/32%)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案：</a:t>
            </a:r>
            <a:r>
              <a:rPr lang="en-US" altLang="zh-TW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已完成簽約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並認列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；尚餘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請盡速簽回成果交付簽收單認列</a:t>
            </a:r>
            <a:endParaRPr lang="en-US" altLang="zh-TW" sz="1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案：</a:t>
            </a:r>
            <a:endParaRPr lang="en-US" altLang="zh-TW" sz="1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家飛綸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、鈕酷樂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(350K)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、傑萌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、魔毒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(3,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790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K)】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8,197K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，請務必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完成認列至少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5,250K</a:t>
            </a:r>
          </a:p>
          <a:p>
            <a:pPr marL="914400" lvl="2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組下述</a:t>
            </a:r>
            <a:r>
              <a:rPr lang="zh-TW" altLang="en-US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全數達成後預計認列達</a:t>
            </a:r>
            <a:r>
              <a:rPr lang="en-US" altLang="zh-TW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117,300K(104%)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企收已簽約：</a:t>
            </a:r>
            <a:r>
              <a:rPr lang="en-US" altLang="zh-TW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110,263K (112,500K/98%)</a:t>
            </a:r>
            <a:r>
              <a:rPr lang="zh-TW" altLang="en-US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7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17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76,546K (112,500K/68%)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17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7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案：</a:t>
            </a:r>
            <a:endParaRPr lang="en-US" altLang="zh-TW" sz="17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展輝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、智慧價值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(1,429K)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、萬采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(762K)】</a:t>
            </a:r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、宏亞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(U100/500K)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已完成簽約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，請盡速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完成認列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原規劃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收入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(870K)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尚缺約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1,800 K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科專成果收入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與慧娟討論過會由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49627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-243408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中心企收認列預估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65368" y="21563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26819"/>
              </p:ext>
            </p:extLst>
          </p:nvPr>
        </p:nvGraphicFramePr>
        <p:xfrm>
          <a:off x="128464" y="584968"/>
          <a:ext cx="9053305" cy="4670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1452968339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894023140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2303358369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1233051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7785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13,800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1,238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1,461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1,597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1,747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(13%)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42,500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4,052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6,859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9,117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10,881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36,500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3,070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6,257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9,907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(27%)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11,550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23,400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28,200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801458"/>
                  </a:ext>
                </a:extLst>
              </a:tr>
              <a:tr h="11068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112,500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31,478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43,294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63,433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(56%)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</a:t>
                      </a:r>
                      <a:r>
                        <a:rPr lang="zh-TW" altLang="en-US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月萊爾富</a:t>
                      </a:r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14,356K)</a:t>
                      </a:r>
                      <a:endParaRPr lang="zh-TW" altLang="en-US" sz="1400" b="1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76,546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(68%)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</a:t>
                      </a:r>
                      <a:r>
                        <a:rPr lang="zh-TW" alt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月萊爾富</a:t>
                      </a:r>
                      <a:r>
                        <a:rPr lang="en-US" altLang="zh-TW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14,356K)</a:t>
                      </a:r>
                      <a:endParaRPr lang="zh-TW" altLang="en-US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82,400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117,300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(104%)</a:t>
                      </a:r>
                    </a:p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205,300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39,838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57,871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84,054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(41%)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100,724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(49%)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135,000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182,500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(89%)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5534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院目標達成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175,000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104%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686928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29616"/>
              </p:ext>
            </p:extLst>
          </p:nvPr>
        </p:nvGraphicFramePr>
        <p:xfrm>
          <a:off x="56456" y="5377824"/>
          <a:ext cx="9775320" cy="1264540"/>
        </p:xfrm>
        <a:graphic>
          <a:graphicData uri="http://schemas.openxmlformats.org/drawingml/2006/table">
            <a:tbl>
              <a:tblPr/>
              <a:tblGrid>
                <a:gridCol w="718319">
                  <a:extLst>
                    <a:ext uri="{9D8B030D-6E8A-4147-A177-3AD203B41FA5}">
                      <a16:colId xmlns:a16="http://schemas.microsoft.com/office/drawing/2014/main" val="1761430040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3925319972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3861252344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2184736397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3540983936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2926268226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322164894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58867841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515293155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673555037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2212508359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723300550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60716396"/>
                    </a:ext>
                  </a:extLst>
                </a:gridCol>
              </a:tblGrid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153907"/>
                  </a:ext>
                </a:extLst>
              </a:tr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FY112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2,174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5,536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12,173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17,265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24,985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33,114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39,838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57,871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84,054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100,724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135,000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175,000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65440"/>
                  </a:ext>
                </a:extLst>
              </a:tr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FY111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5,482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13,504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20,293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24,424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28,279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33,220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46,224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56,486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68,164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85,977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107,854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165,366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104544"/>
                  </a:ext>
                </a:extLst>
              </a:tr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FY110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8,016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18,988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34,342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5,814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68,584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75,322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81,610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90,284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99,068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111,150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127,901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157,120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33208"/>
                  </a:ext>
                </a:extLst>
              </a:tr>
            </a:tbl>
          </a:graphicData>
        </a:graphic>
      </p:graphicFrame>
      <p:sp>
        <p:nvSpPr>
          <p:cNvPr id="7" name="箭號: 向右 6">
            <a:extLst>
              <a:ext uri="{FF2B5EF4-FFF2-40B4-BE49-F238E27FC236}">
                <a16:creationId xmlns:a16="http://schemas.microsoft.com/office/drawing/2014/main" id="{5D38650D-D306-48A9-BD40-89D20A4509E7}"/>
              </a:ext>
            </a:extLst>
          </p:cNvPr>
          <p:cNvSpPr/>
          <p:nvPr/>
        </p:nvSpPr>
        <p:spPr bwMode="gray">
          <a:xfrm rot="10800000">
            <a:off x="5529064" y="3778006"/>
            <a:ext cx="171726" cy="28803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05328" y="3645024"/>
            <a:ext cx="17281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萊爾富今年預計認列</a:t>
            </a:r>
            <a:r>
              <a:rPr lang="en-US" altLang="zh-TW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3,500</a:t>
            </a:r>
            <a:r>
              <a:rPr lang="zh-TW" altLang="en-US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萬，依</a:t>
            </a:r>
            <a:r>
              <a:rPr lang="en-US" altLang="zh-TW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11/2</a:t>
            </a:r>
            <a:r>
              <a:rPr lang="zh-TW" altLang="en-US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會議共識，將再多認列</a:t>
            </a:r>
            <a:r>
              <a:rPr lang="en-US" altLang="zh-TW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320</a:t>
            </a:r>
            <a:r>
              <a:rPr lang="zh-TW" altLang="en-US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</a:p>
        </p:txBody>
      </p:sp>
    </p:spTree>
    <p:extLst>
      <p:ext uri="{BB962C8B-B14F-4D97-AF65-F5344CB8AC3E}">
        <p14:creationId xmlns:p14="http://schemas.microsoft.com/office/powerpoint/2010/main" val="12278997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836712"/>
            <a:ext cx="8915400" cy="2376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5484" y="2420888"/>
            <a:ext cx="7344816" cy="1952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各組簽約進展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中心產業服務簽約統計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&amp;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各組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認列達成明細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23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51737</TotalTime>
  <Words>3502</Words>
  <Application>Microsoft Office PowerPoint</Application>
  <PresentationFormat>A4 紙張 (210x297 公釐)</PresentationFormat>
  <Paragraphs>779</Paragraphs>
  <Slides>17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PMingLiU</vt:lpstr>
      <vt:lpstr>Arial</vt:lpstr>
      <vt:lpstr>Bookman Old Style</vt:lpstr>
      <vt:lpstr>Calibri</vt:lpstr>
      <vt:lpstr>Times New Roman</vt:lpstr>
      <vt:lpstr>Wingdings</vt:lpstr>
      <vt:lpstr>佈景主題1</vt:lpstr>
      <vt:lpstr>PowerPoint 簡報</vt:lpstr>
      <vt:lpstr>PowerPoint 簡報</vt:lpstr>
      <vt:lpstr>PowerPoint 簡報</vt:lpstr>
      <vt:lpstr>FY112中心企業收入簽約統計</vt:lpstr>
      <vt:lpstr>各組之企業簽約數統計</vt:lpstr>
      <vt:lpstr>各組務必達成事項(1/2)</vt:lpstr>
      <vt:lpstr>各組務必達成事項(2/2)</vt:lpstr>
      <vt:lpstr>中心企收認列預估</vt:lpstr>
      <vt:lpstr>附件 </vt:lpstr>
      <vt:lpstr>H組企業收入簽約統計</vt:lpstr>
      <vt:lpstr> S組企業收入簽約統計</vt:lpstr>
      <vt:lpstr>U組企業收入簽約統計</vt:lpstr>
      <vt:lpstr>FY112中心產業服務簽約統計(附件)</vt:lpstr>
      <vt:lpstr>中心IP認列預估</vt:lpstr>
      <vt:lpstr>中心IP認列預估</vt:lpstr>
      <vt:lpstr>中心IP認列預估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B10045@itri.org.tw</cp:lastModifiedBy>
  <cp:revision>3548</cp:revision>
  <cp:lastPrinted>2023-08-10T05:10:56Z</cp:lastPrinted>
  <dcterms:created xsi:type="dcterms:W3CDTF">2006-06-27T09:16:39Z</dcterms:created>
  <dcterms:modified xsi:type="dcterms:W3CDTF">2023-11-29T04:44:50Z</dcterms:modified>
</cp:coreProperties>
</file>